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theme/themeOverride2.xml" ContentType="application/vnd.openxmlformats-officedocument.themeOverr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heme/themeOverride3.xml" ContentType="application/vnd.openxmlformats-officedocument.themeOverr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theme/themeOverride4.xml" ContentType="application/vnd.openxmlformats-officedocument.themeOverride+xml"/>
  <Override PartName="/ppt/charts/chart10.xml" ContentType="application/vnd.openxmlformats-officedocument.drawingml.chart+xml"/>
  <Override PartName="/ppt/theme/themeOverride5.xml" ContentType="application/vnd.openxmlformats-officedocument.themeOverride+xml"/>
  <Override PartName="/ppt/drawings/drawing2.xml" ContentType="application/vnd.openxmlformats-officedocument.drawingml.chartshapes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theme/themeOverride6.xml" ContentType="application/vnd.openxmlformats-officedocument.themeOverride+xml"/>
  <Override PartName="/ppt/charts/chart20.xml" ContentType="application/vnd.openxmlformats-officedocument.drawingml.chart+xml"/>
  <Override PartName="/ppt/theme/themeOverride7.xml" ContentType="application/vnd.openxmlformats-officedocument.themeOverride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3" r:id="rId3"/>
    <p:sldId id="264" r:id="rId4"/>
    <p:sldId id="315" r:id="rId5"/>
    <p:sldId id="266" r:id="rId6"/>
    <p:sldId id="267" r:id="rId7"/>
    <p:sldId id="268" r:id="rId8"/>
    <p:sldId id="276" r:id="rId9"/>
    <p:sldId id="269" r:id="rId10"/>
    <p:sldId id="270" r:id="rId11"/>
    <p:sldId id="278" r:id="rId12"/>
    <p:sldId id="279" r:id="rId13"/>
    <p:sldId id="280" r:id="rId14"/>
    <p:sldId id="281" r:id="rId15"/>
    <p:sldId id="282" r:id="rId16"/>
    <p:sldId id="295" r:id="rId17"/>
    <p:sldId id="283" r:id="rId18"/>
    <p:sldId id="306" r:id="rId19"/>
    <p:sldId id="307" r:id="rId20"/>
    <p:sldId id="308" r:id="rId21"/>
    <p:sldId id="310" r:id="rId22"/>
    <p:sldId id="257" r:id="rId23"/>
    <p:sldId id="313" r:id="rId24"/>
    <p:sldId id="312" r:id="rId25"/>
    <p:sldId id="286" r:id="rId26"/>
    <p:sldId id="289" r:id="rId27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618"/>
    <a:srgbClr val="366092"/>
    <a:srgbClr val="B57506"/>
    <a:srgbClr val="EBEBEB"/>
    <a:srgbClr val="9CEDFF"/>
    <a:srgbClr val="F8F8F8"/>
    <a:srgbClr val="5C131A"/>
    <a:srgbClr val="92766A"/>
    <a:srgbClr val="B7BDC9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2" autoAdjust="0"/>
    <p:restoredTop sz="94640" autoAdjust="0"/>
  </p:normalViewPr>
  <p:slideViewPr>
    <p:cSldViewPr>
      <p:cViewPr>
        <p:scale>
          <a:sx n="85" d="100"/>
          <a:sy n="85" d="100"/>
        </p:scale>
        <p:origin x="-972" y="6"/>
      </p:cViewPr>
      <p:guideLst>
        <p:guide orient="horz" pos="621"/>
        <p:guide orient="horz" pos="1755"/>
        <p:guide pos="4332"/>
        <p:guide pos="47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dministrator\Desktop\4&#26376;&#27719;&#24635;&#34920;%200520.xlsx" TargetMode="External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oleObject" Target="file:///E:\Analysis%20&amp;%20Report\2013%20Sales%20Report\4&#26376;\4&#26376;&#27719;&#24635;&#34920;%200507.xlsx" TargetMode="External"/><Relationship Id="rId1" Type="http://schemas.openxmlformats.org/officeDocument/2006/relationships/themeOverride" Target="../theme/themeOverride5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4&#26376;&#27719;&#24635;&#34920;%200520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Analysis%20&amp;%20Report\2013%20Sales%20Report\4&#26376;\4&#26376;&#27719;&#24635;&#34920;%200507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Analysis%20&amp;%20Report\2013%20Sales%20Report\4&#26376;\4&#26376;&#27719;&#24635;&#34920;%200507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Analysis%20&amp;%20Report\2013%20Sales%20Report\4&#26376;\4&#26376;&#27719;&#24635;&#34920;%200507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4&#26376;&#27719;&#24635;&#34920;%200520.xlsx" TargetMode="Externa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oleObject" Target="file:///E:\Analysis%20&amp;%20Report\2013%20Sales%20Report\4&#26376;\4&#26376;&#27719;&#24635;&#34920;%200507.xlsx" TargetMode="External"/><Relationship Id="rId1" Type="http://schemas.openxmlformats.org/officeDocument/2006/relationships/themeOverride" Target="../theme/themeOverride6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4&#26376;&#27719;&#24635;&#34920;%200520.xlsx" TargetMode="Externa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oleObject" Target="file:///E:\Analysis%20&amp;%20Report\2013%20Sales%20Report\4&#26376;\4&#26376;&#27719;&#24635;&#34920;%200507.xlsx" TargetMode="External"/><Relationship Id="rId1" Type="http://schemas.openxmlformats.org/officeDocument/2006/relationships/themeOverride" Target="../theme/themeOverride7.xm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Analysis%20&amp;%20Report\2013%20Sales%20Report\4&#26376;\4&#26376;&#27719;&#24635;&#34920;%200507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Analysis%20&amp;%20Report\2013%20Sales%20Report\4&#26376;\4&#26376;&#27719;&#24635;&#34920;%200507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Analysis%20&amp;%20Report\2013%20Sales%20Report\4&#26376;\4&#26376;&#27719;&#24635;&#34920;%200507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Administrator\Desktop\4&#26376;&#27719;&#24635;&#34920;%200520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dministrator\Desktop\4&#26376;&#27719;&#24635;&#34920;%200520.xlsx" TargetMode="External"/><Relationship Id="rId1" Type="http://schemas.openxmlformats.org/officeDocument/2006/relationships/themeOverride" Target="../theme/themeOverride2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4&#26376;&#27719;&#24635;&#34920;%200520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4&#26376;&#27719;&#24635;&#34920;%200520.xlsx" TargetMode="Externa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dministrator\Desktop\4&#26376;&#27719;&#24635;&#34920;%200520.xlsx" TargetMode="External"/><Relationship Id="rId1" Type="http://schemas.openxmlformats.org/officeDocument/2006/relationships/themeOverride" Target="../theme/themeOverride3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4&#26376;&#27719;&#24635;&#34920;%200520.xlsx" TargetMode="Externa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dministrator\Desktop\4&#26376;&#27719;&#24635;&#34920;%200520.xlsx" TargetMode="External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5.363152336097677E-2"/>
          <c:y val="0"/>
          <c:w val="0.94636847663902324"/>
          <c:h val="1"/>
        </c:manualLayout>
      </c:layout>
      <c:lineChart>
        <c:grouping val="standard"/>
        <c:varyColors val="0"/>
        <c:ser>
          <c:idx val="0"/>
          <c:order val="0"/>
          <c:tx>
            <c:strRef>
              <c:f>客户!$AA$2</c:f>
              <c:strCache>
                <c:ptCount val="1"/>
                <c:pt idx="0">
                  <c:v>13年</c:v>
                </c:pt>
              </c:strCache>
            </c:strRef>
          </c:tx>
          <c:spPr>
            <a:ln w="25400">
              <a:solidFill>
                <a:srgbClr val="FF9618"/>
              </a:solidFill>
            </a:ln>
          </c:spPr>
          <c:marker>
            <c:symbol val="square"/>
            <c:size val="4"/>
            <c:spPr>
              <a:solidFill>
                <a:srgbClr val="FF9618"/>
              </a:solidFill>
              <a:ln>
                <a:solidFill>
                  <a:srgbClr val="FF9618"/>
                </a:solidFill>
              </a:ln>
            </c:spPr>
          </c:marker>
          <c:cat>
            <c:strRef>
              <c:f>客户!$Z$3:$Z$14</c:f>
              <c:strCache>
                <c:ptCount val="12"/>
                <c:pt idx="0">
                  <c:v>1月 </c:v>
                </c:pt>
                <c:pt idx="1">
                  <c:v>2 </c:v>
                </c:pt>
                <c:pt idx="2">
                  <c:v>3 </c:v>
                </c:pt>
                <c:pt idx="3">
                  <c:v>4 </c:v>
                </c:pt>
                <c:pt idx="4">
                  <c:v>5 </c:v>
                </c:pt>
                <c:pt idx="5">
                  <c:v>6 </c:v>
                </c:pt>
                <c:pt idx="6">
                  <c:v>7 </c:v>
                </c:pt>
                <c:pt idx="7">
                  <c:v>8 </c:v>
                </c:pt>
                <c:pt idx="8">
                  <c:v>9 </c:v>
                </c:pt>
                <c:pt idx="9">
                  <c:v>10 </c:v>
                </c:pt>
                <c:pt idx="10">
                  <c:v>11 </c:v>
                </c:pt>
                <c:pt idx="11">
                  <c:v>12月</c:v>
                </c:pt>
              </c:strCache>
            </c:strRef>
          </c:cat>
          <c:val>
            <c:numRef>
              <c:f>客户!$AA$3:$AA$14</c:f>
              <c:numCache>
                <c:formatCode>0_ </c:formatCode>
                <c:ptCount val="12"/>
                <c:pt idx="0">
                  <c:v>1053212</c:v>
                </c:pt>
                <c:pt idx="1">
                  <c:v>339691</c:v>
                </c:pt>
                <c:pt idx="2">
                  <c:v>1765602</c:v>
                </c:pt>
                <c:pt idx="3">
                  <c:v>610906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客户!$AB$2</c:f>
              <c:strCache>
                <c:ptCount val="1"/>
                <c:pt idx="0">
                  <c:v>12年 </c:v>
                </c:pt>
              </c:strCache>
            </c:strRef>
          </c:tx>
          <c:spPr>
            <a:ln w="25400">
              <a:solidFill>
                <a:schemeClr val="bg1">
                  <a:lumMod val="50000"/>
                </a:schemeClr>
              </a:solidFill>
            </a:ln>
          </c:spPr>
          <c:marker>
            <c:symbol val="triangle"/>
            <c:size val="4"/>
            <c:spPr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c:spPr>
          </c:marker>
          <c:cat>
            <c:strRef>
              <c:f>客户!$Z$3:$Z$14</c:f>
              <c:strCache>
                <c:ptCount val="12"/>
                <c:pt idx="0">
                  <c:v>1月 </c:v>
                </c:pt>
                <c:pt idx="1">
                  <c:v>2 </c:v>
                </c:pt>
                <c:pt idx="2">
                  <c:v>3 </c:v>
                </c:pt>
                <c:pt idx="3">
                  <c:v>4 </c:v>
                </c:pt>
                <c:pt idx="4">
                  <c:v>5 </c:v>
                </c:pt>
                <c:pt idx="5">
                  <c:v>6 </c:v>
                </c:pt>
                <c:pt idx="6">
                  <c:v>7 </c:v>
                </c:pt>
                <c:pt idx="7">
                  <c:v>8 </c:v>
                </c:pt>
                <c:pt idx="8">
                  <c:v>9 </c:v>
                </c:pt>
                <c:pt idx="9">
                  <c:v>10 </c:v>
                </c:pt>
                <c:pt idx="10">
                  <c:v>11 </c:v>
                </c:pt>
                <c:pt idx="11">
                  <c:v>12月</c:v>
                </c:pt>
              </c:strCache>
            </c:strRef>
          </c:cat>
          <c:val>
            <c:numRef>
              <c:f>客户!$AB$3:$AB$14</c:f>
              <c:numCache>
                <c:formatCode>0_ </c:formatCode>
                <c:ptCount val="12"/>
                <c:pt idx="0">
                  <c:v>621942</c:v>
                </c:pt>
                <c:pt idx="1">
                  <c:v>446955</c:v>
                </c:pt>
                <c:pt idx="2">
                  <c:v>1120363</c:v>
                </c:pt>
                <c:pt idx="3">
                  <c:v>807351</c:v>
                </c:pt>
                <c:pt idx="4">
                  <c:v>1310214</c:v>
                </c:pt>
                <c:pt idx="5">
                  <c:v>1410632</c:v>
                </c:pt>
                <c:pt idx="6">
                  <c:v>1112634</c:v>
                </c:pt>
                <c:pt idx="7">
                  <c:v>1068230</c:v>
                </c:pt>
                <c:pt idx="8">
                  <c:v>825500</c:v>
                </c:pt>
                <c:pt idx="9">
                  <c:v>677273</c:v>
                </c:pt>
                <c:pt idx="10">
                  <c:v>677454</c:v>
                </c:pt>
                <c:pt idx="11">
                  <c:v>1127361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客户!$AC$2</c:f>
              <c:strCache>
                <c:ptCount val="1"/>
                <c:pt idx="0">
                  <c:v>11年 </c:v>
                </c:pt>
              </c:strCache>
            </c:strRef>
          </c:tx>
          <c:spPr>
            <a:ln w="25400">
              <a:solidFill>
                <a:schemeClr val="bg1">
                  <a:lumMod val="65000"/>
                </a:schemeClr>
              </a:solidFill>
            </a:ln>
          </c:spPr>
          <c:marker>
            <c:symbol val="circle"/>
            <c:size val="4"/>
            <c:spPr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c:spPr>
          </c:marker>
          <c:cat>
            <c:strRef>
              <c:f>客户!$Z$3:$Z$14</c:f>
              <c:strCache>
                <c:ptCount val="12"/>
                <c:pt idx="0">
                  <c:v>1月 </c:v>
                </c:pt>
                <c:pt idx="1">
                  <c:v>2 </c:v>
                </c:pt>
                <c:pt idx="2">
                  <c:v>3 </c:v>
                </c:pt>
                <c:pt idx="3">
                  <c:v>4 </c:v>
                </c:pt>
                <c:pt idx="4">
                  <c:v>5 </c:v>
                </c:pt>
                <c:pt idx="5">
                  <c:v>6 </c:v>
                </c:pt>
                <c:pt idx="6">
                  <c:v>7 </c:v>
                </c:pt>
                <c:pt idx="7">
                  <c:v>8 </c:v>
                </c:pt>
                <c:pt idx="8">
                  <c:v>9 </c:v>
                </c:pt>
                <c:pt idx="9">
                  <c:v>10 </c:v>
                </c:pt>
                <c:pt idx="10">
                  <c:v>11 </c:v>
                </c:pt>
                <c:pt idx="11">
                  <c:v>12月</c:v>
                </c:pt>
              </c:strCache>
            </c:strRef>
          </c:cat>
          <c:val>
            <c:numRef>
              <c:f>客户!$AC$3:$AC$14</c:f>
              <c:numCache>
                <c:formatCode>0_ </c:formatCode>
                <c:ptCount val="12"/>
                <c:pt idx="0">
                  <c:v>593294</c:v>
                </c:pt>
                <c:pt idx="1">
                  <c:v>1219702</c:v>
                </c:pt>
                <c:pt idx="2">
                  <c:v>2045922</c:v>
                </c:pt>
                <c:pt idx="3">
                  <c:v>882436</c:v>
                </c:pt>
                <c:pt idx="4">
                  <c:v>1746044.9</c:v>
                </c:pt>
                <c:pt idx="5">
                  <c:v>1534719</c:v>
                </c:pt>
                <c:pt idx="6">
                  <c:v>1235459</c:v>
                </c:pt>
                <c:pt idx="7">
                  <c:v>979133</c:v>
                </c:pt>
                <c:pt idx="8">
                  <c:v>1224305</c:v>
                </c:pt>
                <c:pt idx="9">
                  <c:v>1195094</c:v>
                </c:pt>
                <c:pt idx="10">
                  <c:v>1008789</c:v>
                </c:pt>
                <c:pt idx="11">
                  <c:v>967844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709440"/>
        <c:axId val="53713536"/>
      </c:lineChart>
      <c:catAx>
        <c:axId val="53709440"/>
        <c:scaling>
          <c:orientation val="minMax"/>
        </c:scaling>
        <c:delete val="1"/>
        <c:axPos val="b"/>
        <c:majorTickMark val="out"/>
        <c:minorTickMark val="none"/>
        <c:tickLblPos val="nextTo"/>
        <c:crossAx val="53713536"/>
        <c:crosses val="autoZero"/>
        <c:auto val="1"/>
        <c:lblAlgn val="ctr"/>
        <c:lblOffset val="0"/>
        <c:noMultiLvlLbl val="0"/>
      </c:catAx>
      <c:valAx>
        <c:axId val="53713536"/>
        <c:scaling>
          <c:orientation val="minMax"/>
        </c:scaling>
        <c:delete val="1"/>
        <c:axPos val="l"/>
        <c:numFmt formatCode="0_ " sourceLinked="1"/>
        <c:majorTickMark val="out"/>
        <c:minorTickMark val="none"/>
        <c:tickLblPos val="nextTo"/>
        <c:crossAx val="53709440"/>
        <c:crosses val="autoZero"/>
        <c:crossBetween val="between"/>
        <c:dispUnits>
          <c:builtInUnit val="tenThousands"/>
          <c:dispUnitsLbl>
            <c:layout>
              <c:manualLayout>
                <c:xMode val="edge"/>
                <c:yMode val="edge"/>
                <c:x val="1.2030197256270799E-2"/>
                <c:y val="7.2441551742448401E-2"/>
              </c:manualLayout>
            </c:layout>
            <c:tx>
              <c:rich>
                <a:bodyPr/>
                <a:lstStyle/>
                <a:p>
                  <a:pPr>
                    <a:defRPr sz="800" b="0"/>
                  </a:pPr>
                  <a:r>
                    <a:rPr lang="zh-CN" altLang="en-US"/>
                    <a:t> </a:t>
                  </a:r>
                </a:p>
              </c:rich>
            </c:tx>
          </c:dispUnitsLbl>
        </c:dispUnits>
      </c:valAx>
    </c:plotArea>
    <c:plotVisOnly val="1"/>
    <c:dispBlanksAs val="gap"/>
    <c:showDLblsOverMax val="0"/>
  </c:chart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2276476223668747E-2"/>
          <c:y val="8.9243426316070185E-2"/>
          <c:w val="0.88364965228446357"/>
          <c:h val="0.89200557363059352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marker>
            <c:symbol val="diamond"/>
            <c:size val="10"/>
            <c:spPr>
              <a:solidFill>
                <a:srgbClr val="FF9618"/>
              </a:solidFill>
              <a:ln>
                <a:solidFill>
                  <a:srgbClr val="FF9618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</c:marker>
          <c:dLbls>
            <c:dLbl>
              <c:idx val="0"/>
              <c:layout>
                <c:manualLayout>
                  <c:x val="-6.8829548398670379E-2"/>
                  <c:y val="-6.212434596174864E-3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P19</a:t>
                    </a:r>
                    <a:endParaRPr lang="en-US" alt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en-US" dirty="0" smtClean="0"/>
                      <a:t>P22</a:t>
                    </a:r>
                    <a:endParaRPr lang="en-US" alt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3.683129829255305E-2"/>
                  <c:y val="3.7889073671535115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P11</a:t>
                    </a:r>
                    <a:endParaRPr lang="en-US" alt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4.9599221617324749E-3"/>
                  <c:y val="9.9012576177809238E-3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P10</a:t>
                    </a:r>
                    <a:endParaRPr lang="en-US" alt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1.5689406811874227E-2"/>
                  <c:y val="-2.0243524099063062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P21</a:t>
                    </a:r>
                    <a:endParaRPr lang="en-US" alt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 altLang="en-US" dirty="0" smtClean="0"/>
                      <a:t>P12</a:t>
                    </a:r>
                    <a:endParaRPr lang="en-US" alt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 altLang="en-US" dirty="0" smtClean="0"/>
                      <a:t>P20</a:t>
                    </a:r>
                    <a:endParaRPr lang="en-US" alt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-8.2563475239974898E-2"/>
                  <c:y val="-3.1533015094138354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P18</a:t>
                    </a:r>
                    <a:endParaRPr lang="en-US" alt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/>
              <c:tx>
                <c:rich>
                  <a:bodyPr/>
                  <a:lstStyle/>
                  <a:p>
                    <a:r>
                      <a:rPr lang="en-US" altLang="en-US" dirty="0" smtClean="0"/>
                      <a:t>P13</a:t>
                    </a:r>
                    <a:endParaRPr lang="en-US" alt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-1.7779221450252375E-2"/>
                  <c:y val="-1.7421151350294237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P15</a:t>
                    </a:r>
                    <a:endParaRPr lang="en-US" alt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-4.5189475695381127E-2"/>
                  <c:y val="-5.8728007900471356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P23</a:t>
                    </a:r>
                    <a:endParaRPr lang="en-US" alt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/>
              <c:tx>
                <c:rich>
                  <a:bodyPr/>
                  <a:lstStyle/>
                  <a:p>
                    <a:r>
                      <a:rPr lang="en-US" altLang="en-US" dirty="0" smtClean="0"/>
                      <a:t>P16</a:t>
                    </a:r>
                    <a:endParaRPr lang="en-US" alt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layout>
                <c:manualLayout>
                  <c:x val="-9.7384862284218374E-2"/>
                  <c:y val="-3.7177788075169763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P24</a:t>
                    </a:r>
                    <a:endParaRPr lang="en-US" alt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3"/>
              <c:layout>
                <c:manualLayout>
                  <c:x val="-3.0318109280521248E-2"/>
                  <c:y val="-4.5644878837982468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P17</a:t>
                    </a:r>
                    <a:endParaRPr lang="en-US" alt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4"/>
              <c:layout>
                <c:manualLayout>
                  <c:x val="-6.7934772771327881E-2"/>
                  <c:y val="-6.1316603552189451E-3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P14</a:t>
                    </a:r>
                    <a:endParaRPr lang="en-US" alt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050" b="1"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Arial" pitchFamily="34" charset="0"/>
                    <a:cs typeface="Arial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成本利率!$R$2:$R$16</c:f>
              <c:numCache>
                <c:formatCode>0_ </c:formatCode>
                <c:ptCount val="15"/>
                <c:pt idx="0">
                  <c:v>281568</c:v>
                </c:pt>
                <c:pt idx="1">
                  <c:v>192531</c:v>
                </c:pt>
                <c:pt idx="2">
                  <c:v>886629</c:v>
                </c:pt>
                <c:pt idx="3">
                  <c:v>506700</c:v>
                </c:pt>
                <c:pt idx="4">
                  <c:v>64704</c:v>
                </c:pt>
                <c:pt idx="5">
                  <c:v>223559</c:v>
                </c:pt>
                <c:pt idx="6">
                  <c:v>171829</c:v>
                </c:pt>
                <c:pt idx="7">
                  <c:v>48500</c:v>
                </c:pt>
                <c:pt idx="8">
                  <c:v>54522</c:v>
                </c:pt>
                <c:pt idx="9">
                  <c:v>75493</c:v>
                </c:pt>
                <c:pt idx="10">
                  <c:v>23480</c:v>
                </c:pt>
                <c:pt idx="11">
                  <c:v>6292</c:v>
                </c:pt>
                <c:pt idx="12">
                  <c:v>28738</c:v>
                </c:pt>
                <c:pt idx="13">
                  <c:v>55405</c:v>
                </c:pt>
                <c:pt idx="14">
                  <c:v>36125</c:v>
                </c:pt>
              </c:numCache>
            </c:numRef>
          </c:xVal>
          <c:yVal>
            <c:numRef>
              <c:f>成本利率!$V$2:$V$16</c:f>
              <c:numCache>
                <c:formatCode>0%</c:formatCode>
                <c:ptCount val="15"/>
                <c:pt idx="0">
                  <c:v>0.15922485110976534</c:v>
                </c:pt>
                <c:pt idx="1">
                  <c:v>0.63265536309944004</c:v>
                </c:pt>
                <c:pt idx="2">
                  <c:v>0.2700946502151455</c:v>
                </c:pt>
                <c:pt idx="3">
                  <c:v>0.14239036870242699</c:v>
                </c:pt>
                <c:pt idx="4">
                  <c:v>0.35699800609432353</c:v>
                </c:pt>
                <c:pt idx="5">
                  <c:v>-0.38419445150394682</c:v>
                </c:pt>
                <c:pt idx="6">
                  <c:v>0.33813731427775862</c:v>
                </c:pt>
                <c:pt idx="7">
                  <c:v>0.30342570930773199</c:v>
                </c:pt>
                <c:pt idx="8">
                  <c:v>-0.21101843126653741</c:v>
                </c:pt>
                <c:pt idx="9">
                  <c:v>6.2198959382754833E-2</c:v>
                </c:pt>
                <c:pt idx="10">
                  <c:v>0.36613853256352202</c:v>
                </c:pt>
                <c:pt idx="11">
                  <c:v>5.2086492587175084E-2</c:v>
                </c:pt>
                <c:pt idx="12">
                  <c:v>0.37301140560029333</c:v>
                </c:pt>
                <c:pt idx="13">
                  <c:v>8.3800266554497155E-2</c:v>
                </c:pt>
                <c:pt idx="14">
                  <c:v>-4.9538453135240237E-3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4690304"/>
        <c:axId val="114708864"/>
      </c:scatterChart>
      <c:valAx>
        <c:axId val="114690304"/>
        <c:scaling>
          <c:orientation val="minMax"/>
          <c:min val="-400000"/>
        </c:scaling>
        <c:delete val="0"/>
        <c:axPos val="b"/>
        <c:numFmt formatCode="0_ " sourceLinked="1"/>
        <c:majorTickMark val="none"/>
        <c:minorTickMark val="none"/>
        <c:tickLblPos val="none"/>
        <c:crossAx val="114708864"/>
        <c:crossesAt val="0.30000000000000132"/>
        <c:crossBetween val="midCat"/>
        <c:dispUnits>
          <c:builtInUnit val="tenThousands"/>
          <c:dispUnitsLbl>
            <c:layout/>
            <c:tx>
              <c:rich>
                <a:bodyPr/>
                <a:lstStyle/>
                <a:p>
                  <a:pPr>
                    <a:defRPr/>
                  </a:pPr>
                  <a:r>
                    <a:rPr lang="zh-CN"/>
                    <a:t> </a:t>
                  </a:r>
                </a:p>
              </c:rich>
            </c:tx>
            <c:spPr>
              <a:noFill/>
            </c:spPr>
          </c:dispUnitsLbl>
        </c:dispUnits>
      </c:valAx>
      <c:valAx>
        <c:axId val="11470886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one"/>
        <c:crossAx val="114690304"/>
        <c:crossesAt val="300000"/>
        <c:crossBetween val="midCat"/>
        <c:majorUnit val="0.5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solidFill>
            <a:schemeClr val="tx1">
              <a:lumMod val="75000"/>
              <a:lumOff val="25000"/>
            </a:schemeClr>
          </a:solidFill>
        </a:defRPr>
      </a:pPr>
      <a:endParaRPr lang="zh-CN"/>
    </a:p>
  </c:txPr>
  <c:externalData r:id="rId2">
    <c:autoUpdate val="0"/>
  </c:externalData>
  <c:userShapes r:id="rId3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366092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ARTECH</c:v>
                </c:pt>
                <c:pt idx="1">
                  <c:v>其他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0.12</c:v>
                </c:pt>
                <c:pt idx="1">
                  <c:v>0.88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8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FF9618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ARTECH</c:v>
                </c:pt>
                <c:pt idx="1">
                  <c:v>其他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0.21</c:v>
                </c:pt>
                <c:pt idx="1">
                  <c:v>0.79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95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366092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ARTECH</c:v>
                </c:pt>
                <c:pt idx="1">
                  <c:v>其他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1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1114389592247816E-2"/>
          <c:y val="9.8215057233499631E-2"/>
          <c:w val="0.79941066623495949"/>
          <c:h val="0.8709903044282557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三甲!$C$50</c:f>
              <c:strCache>
                <c:ptCount val="1"/>
                <c:pt idx="0">
                  <c:v>销量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9"/>
              <c:numFmt formatCode="#,##0_);\(#,##0\)" sourceLinked="0"/>
              <c:spPr/>
              <c:txPr>
                <a:bodyPr/>
                <a:lstStyle/>
                <a:p>
                  <a:pPr>
                    <a:defRPr sz="1400" b="1">
                      <a:solidFill>
                        <a:srgbClr val="BFBFBF"/>
                      </a:solidFill>
                      <a:latin typeface="Arial" pitchFamily="34" charset="0"/>
                      <a:cs typeface="Arial" pitchFamily="34" charset="0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_);\(#,##0\)" sourceLinked="0"/>
            <c:txPr>
              <a:bodyPr/>
              <a:lstStyle/>
              <a:p>
                <a:pPr>
                  <a:defRPr sz="700" b="1">
                    <a:solidFill>
                      <a:srgbClr val="BFBFBF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三甲!$B$51:$B$60</c:f>
              <c:strCache>
                <c:ptCount val="10"/>
                <c:pt idx="0">
                  <c:v>珠海市鹰旗办公设备有限公司</c:v>
                </c:pt>
                <c:pt idx="1">
                  <c:v>宁波必取电子科技有限公司</c:v>
                </c:pt>
                <c:pt idx="2">
                  <c:v>上海英镭数码科技有限公司</c:v>
                </c:pt>
                <c:pt idx="3">
                  <c:v>珠海西通电子有限公司</c:v>
                </c:pt>
                <c:pt idx="4">
                  <c:v>海威办公用品有限公司</c:v>
                </c:pt>
                <c:pt idx="5">
                  <c:v>珠海市格彩打印耗材有限公司</c:v>
                </c:pt>
                <c:pt idx="6">
                  <c:v>珠海市天硌打印耗材有限公司</c:v>
                </c:pt>
                <c:pt idx="7">
                  <c:v>意能达科技（深圳）有限公司</c:v>
                </c:pt>
                <c:pt idx="8">
                  <c:v>珠海市中润靖杰打印耗材有限公司</c:v>
                </c:pt>
                <c:pt idx="9">
                  <c:v>Artech Polska Sp. z o.o.</c:v>
                </c:pt>
              </c:strCache>
            </c:strRef>
          </c:cat>
          <c:val>
            <c:numRef>
              <c:f>三甲!$C$51:$C$60</c:f>
              <c:numCache>
                <c:formatCode>0_ </c:formatCode>
                <c:ptCount val="10"/>
                <c:pt idx="0">
                  <c:v>49011</c:v>
                </c:pt>
                <c:pt idx="1">
                  <c:v>34722</c:v>
                </c:pt>
                <c:pt idx="2">
                  <c:v>81260</c:v>
                </c:pt>
                <c:pt idx="3">
                  <c:v>234543</c:v>
                </c:pt>
                <c:pt idx="4">
                  <c:v>63427</c:v>
                </c:pt>
                <c:pt idx="5">
                  <c:v>212910</c:v>
                </c:pt>
                <c:pt idx="6">
                  <c:v>71026</c:v>
                </c:pt>
                <c:pt idx="7">
                  <c:v>345843</c:v>
                </c:pt>
                <c:pt idx="8">
                  <c:v>204563</c:v>
                </c:pt>
                <c:pt idx="9">
                  <c:v>1008856</c:v>
                </c:pt>
              </c:numCache>
            </c:numRef>
          </c:val>
        </c:ser>
        <c:ser>
          <c:idx val="1"/>
          <c:order val="1"/>
          <c:tx>
            <c:strRef>
              <c:f>三甲!$D$50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36609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/>
          </c:spPr>
          <c:invertIfNegative val="0"/>
          <c:dPt>
            <c:idx val="9"/>
            <c:invertIfNegative val="0"/>
            <c:bubble3D val="0"/>
            <c:spPr>
              <a:solidFill>
                <a:srgbClr val="FF9618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</c:dPt>
          <c:dLbls>
            <c:dLbl>
              <c:idx val="9"/>
              <c:numFmt formatCode="#,##0_);[Red]\(#,##0\)" sourceLinked="0"/>
              <c:spPr/>
              <c:txPr>
                <a:bodyPr/>
                <a:lstStyle/>
                <a:p>
                  <a:pPr>
                    <a:defRPr sz="1600" b="1">
                      <a:solidFill>
                        <a:srgbClr val="0666B1"/>
                      </a:solidFill>
                      <a:latin typeface="Arial" pitchFamily="34" charset="0"/>
                      <a:cs typeface="Arial" pitchFamily="34" charset="0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_);[Red]\(#,##0\)" sourceLinked="0"/>
            <c:txPr>
              <a:bodyPr/>
              <a:lstStyle/>
              <a:p>
                <a:pPr>
                  <a:defRPr sz="800" b="1">
                    <a:solidFill>
                      <a:srgbClr val="0666B1"/>
                    </a:solidFill>
                    <a:latin typeface="Arial" pitchFamily="34" charset="0"/>
                    <a:cs typeface="Arial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三甲!$B$51:$B$60</c:f>
              <c:strCache>
                <c:ptCount val="10"/>
                <c:pt idx="0">
                  <c:v>珠海市鹰旗办公设备有限公司</c:v>
                </c:pt>
                <c:pt idx="1">
                  <c:v>宁波必取电子科技有限公司</c:v>
                </c:pt>
                <c:pt idx="2">
                  <c:v>上海英镭数码科技有限公司</c:v>
                </c:pt>
                <c:pt idx="3">
                  <c:v>珠海西通电子有限公司</c:v>
                </c:pt>
                <c:pt idx="4">
                  <c:v>海威办公用品有限公司</c:v>
                </c:pt>
                <c:pt idx="5">
                  <c:v>珠海市格彩打印耗材有限公司</c:v>
                </c:pt>
                <c:pt idx="6">
                  <c:v>珠海市天硌打印耗材有限公司</c:v>
                </c:pt>
                <c:pt idx="7">
                  <c:v>意能达科技（深圳）有限公司</c:v>
                </c:pt>
                <c:pt idx="8">
                  <c:v>珠海市中润靖杰打印耗材有限公司</c:v>
                </c:pt>
                <c:pt idx="9">
                  <c:v>Artech Polska Sp. z o.o.</c:v>
                </c:pt>
              </c:strCache>
            </c:strRef>
          </c:cat>
          <c:val>
            <c:numRef>
              <c:f>三甲!$D$51:$D$60</c:f>
              <c:numCache>
                <c:formatCode>0_ </c:formatCode>
                <c:ptCount val="10"/>
                <c:pt idx="0">
                  <c:v>268561.8</c:v>
                </c:pt>
                <c:pt idx="1">
                  <c:v>284416</c:v>
                </c:pt>
                <c:pt idx="2">
                  <c:v>355466.5</c:v>
                </c:pt>
                <c:pt idx="3">
                  <c:v>316190.02</c:v>
                </c:pt>
                <c:pt idx="4">
                  <c:v>341951.5</c:v>
                </c:pt>
                <c:pt idx="5">
                  <c:v>521047.99</c:v>
                </c:pt>
                <c:pt idx="6">
                  <c:v>605282.04</c:v>
                </c:pt>
                <c:pt idx="7">
                  <c:v>759988.76</c:v>
                </c:pt>
                <c:pt idx="8">
                  <c:v>944282.39999999932</c:v>
                </c:pt>
                <c:pt idx="9">
                  <c:v>2328537.83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576384"/>
        <c:axId val="130577920"/>
      </c:barChart>
      <c:catAx>
        <c:axId val="130576384"/>
        <c:scaling>
          <c:orientation val="minMax"/>
        </c:scaling>
        <c:delete val="1"/>
        <c:axPos val="l"/>
        <c:numFmt formatCode="0_ " sourceLinked="1"/>
        <c:majorTickMark val="out"/>
        <c:minorTickMark val="none"/>
        <c:tickLblPos val="nextTo"/>
        <c:crossAx val="130577920"/>
        <c:crosses val="autoZero"/>
        <c:auto val="1"/>
        <c:lblAlgn val="ctr"/>
        <c:lblOffset val="100"/>
        <c:noMultiLvlLbl val="0"/>
      </c:catAx>
      <c:valAx>
        <c:axId val="13057792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130576384"/>
        <c:crosses val="autoZero"/>
        <c:crossBetween val="between"/>
        <c:dispUnits>
          <c:builtInUnit val="tenThousands"/>
          <c:dispUnitsLbl>
            <c:layout>
              <c:manualLayout>
                <c:xMode val="edge"/>
                <c:yMode val="edge"/>
                <c:x val="0.9517019301158911"/>
                <c:y val="0.86440677966101698"/>
              </c:manualLayout>
            </c:layout>
            <c:tx>
              <c:rich>
                <a:bodyPr/>
                <a:lstStyle/>
                <a:p>
                  <a:pPr>
                    <a:defRPr sz="800" b="0"/>
                  </a:pPr>
                  <a:r>
                    <a:rPr lang="zh-CN" altLang="en-US" sz="800" b="0"/>
                    <a:t>万</a:t>
                  </a:r>
                  <a:endParaRPr lang="en-US" altLang="en-US" sz="800" b="0"/>
                </a:p>
              </c:rich>
            </c:tx>
          </c:dispUnitsLbl>
        </c:dispUnits>
      </c:valAx>
    </c:plotArea>
    <c:legend>
      <c:legendPos val="t"/>
      <c:layout>
        <c:manualLayout>
          <c:xMode val="edge"/>
          <c:yMode val="edge"/>
          <c:x val="0.20637771488082987"/>
          <c:y val="0.90422029827373673"/>
          <c:w val="0.27097604303362849"/>
          <c:h val="5.9094488188976967E-2"/>
        </c:manualLayout>
      </c:layout>
      <c:overlay val="0"/>
      <c:txPr>
        <a:bodyPr/>
        <a:lstStyle/>
        <a:p>
          <a:pPr>
            <a:defRPr b="1">
              <a:solidFill>
                <a:schemeClr val="bg1">
                  <a:lumMod val="50000"/>
                </a:schemeClr>
              </a:solidFill>
            </a:defRPr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三甲!$G$2</c:f>
              <c:strCache>
                <c:ptCount val="1"/>
                <c:pt idx="0">
                  <c:v>当月总销量</c:v>
                </c:pt>
              </c:strCache>
            </c:strRef>
          </c:tx>
          <c:spPr>
            <a:solidFill>
              <a:srgbClr val="366092"/>
            </a:solidFill>
            <a:ln>
              <a:solidFill>
                <a:srgbClr val="366092"/>
              </a:solidFill>
            </a:ln>
            <a:effectLst/>
          </c:spPr>
          <c:invertIfNegative val="0"/>
          <c:cat>
            <c:strRef>
              <c:f>三甲!$B$3:$B$14</c:f>
              <c:strCache>
                <c:ptCount val="12"/>
                <c:pt idx="0">
                  <c:v>1月</c:v>
                </c:pt>
                <c:pt idx="1">
                  <c:v>2 </c:v>
                </c:pt>
                <c:pt idx="2">
                  <c:v>3 </c:v>
                </c:pt>
                <c:pt idx="3">
                  <c:v>4 </c:v>
                </c:pt>
                <c:pt idx="4">
                  <c:v>5 </c:v>
                </c:pt>
                <c:pt idx="5">
                  <c:v>6 </c:v>
                </c:pt>
                <c:pt idx="6">
                  <c:v>7 </c:v>
                </c:pt>
                <c:pt idx="7">
                  <c:v>8 </c:v>
                </c:pt>
                <c:pt idx="8">
                  <c:v>9 </c:v>
                </c:pt>
                <c:pt idx="9">
                  <c:v>10 </c:v>
                </c:pt>
                <c:pt idx="10">
                  <c:v>11 </c:v>
                </c:pt>
                <c:pt idx="11">
                  <c:v>12月</c:v>
                </c:pt>
              </c:strCache>
            </c:strRef>
          </c:cat>
          <c:val>
            <c:numRef>
              <c:f>三甲!$G$3:$G$14</c:f>
              <c:numCache>
                <c:formatCode>0_ </c:formatCode>
                <c:ptCount val="12"/>
                <c:pt idx="0">
                  <c:v>1053212</c:v>
                </c:pt>
                <c:pt idx="1">
                  <c:v>339691</c:v>
                </c:pt>
                <c:pt idx="2">
                  <c:v>1765602</c:v>
                </c:pt>
                <c:pt idx="3">
                  <c:v>610906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831872"/>
        <c:axId val="130833408"/>
      </c:barChart>
      <c:lineChart>
        <c:grouping val="standard"/>
        <c:varyColors val="0"/>
        <c:ser>
          <c:idx val="1"/>
          <c:order val="1"/>
          <c:tx>
            <c:strRef>
              <c:f>三甲!$H$2</c:f>
              <c:strCache>
                <c:ptCount val="1"/>
                <c:pt idx="0">
                  <c:v>比例</c:v>
                </c:pt>
              </c:strCache>
            </c:strRef>
          </c:tx>
          <c:spPr>
            <a:ln w="25400">
              <a:solidFill>
                <a:srgbClr val="FF9618"/>
              </a:solidFill>
            </a:ln>
          </c:spPr>
          <c:marker>
            <c:symbol val="square"/>
            <c:size val="4"/>
            <c:spPr>
              <a:solidFill>
                <a:srgbClr val="FF9618"/>
              </a:solidFill>
              <a:ln>
                <a:solidFill>
                  <a:srgbClr val="FF9618"/>
                </a:solidFill>
              </a:ln>
            </c:spPr>
          </c:marker>
          <c:dLbls>
            <c:dLbl>
              <c:idx val="1"/>
              <c:layout>
                <c:manualLayout>
                  <c:x val="-2.1141862217717834E-2"/>
                  <c:y val="-6.01489447965345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4.4904238455341597E-2"/>
                  <c:y val="-0.1749025883959626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3.6983446376133676E-2"/>
                  <c:y val="7.564389817126518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-2.6402640264026498E-3"/>
                  <c:y val="-9.1767881241565402E-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900" b="1">
                    <a:solidFill>
                      <a:srgbClr val="FF9618"/>
                    </a:solidFill>
                    <a:latin typeface="Arial" pitchFamily="34" charset="0"/>
                    <a:cs typeface="Arial" pitchFamily="34" charset="0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三甲!$B$3:$B$14</c:f>
              <c:strCache>
                <c:ptCount val="12"/>
                <c:pt idx="0">
                  <c:v>1月</c:v>
                </c:pt>
                <c:pt idx="1">
                  <c:v>2 </c:v>
                </c:pt>
                <c:pt idx="2">
                  <c:v>3 </c:v>
                </c:pt>
                <c:pt idx="3">
                  <c:v>4 </c:v>
                </c:pt>
                <c:pt idx="4">
                  <c:v>5 </c:v>
                </c:pt>
                <c:pt idx="5">
                  <c:v>6 </c:v>
                </c:pt>
                <c:pt idx="6">
                  <c:v>7 </c:v>
                </c:pt>
                <c:pt idx="7">
                  <c:v>8 </c:v>
                </c:pt>
                <c:pt idx="8">
                  <c:v>9 </c:v>
                </c:pt>
                <c:pt idx="9">
                  <c:v>10 </c:v>
                </c:pt>
                <c:pt idx="10">
                  <c:v>11 </c:v>
                </c:pt>
                <c:pt idx="11">
                  <c:v>12月</c:v>
                </c:pt>
              </c:strCache>
            </c:strRef>
          </c:cat>
          <c:val>
            <c:numRef>
              <c:f>三甲!$H$3:$H$14</c:f>
              <c:numCache>
                <c:formatCode>0%</c:formatCode>
                <c:ptCount val="12"/>
                <c:pt idx="0">
                  <c:v>0.6211218634045188</c:v>
                </c:pt>
                <c:pt idx="1">
                  <c:v>0.28525925031867194</c:v>
                </c:pt>
                <c:pt idx="2">
                  <c:v>0.41004371313580296</c:v>
                </c:pt>
                <c:pt idx="3">
                  <c:v>0.41815762163082371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0857600"/>
        <c:axId val="130856064"/>
      </c:lineChart>
      <c:catAx>
        <c:axId val="130831872"/>
        <c:scaling>
          <c:orientation val="minMax"/>
        </c:scaling>
        <c:delete val="1"/>
        <c:axPos val="b"/>
        <c:majorTickMark val="out"/>
        <c:minorTickMark val="none"/>
        <c:tickLblPos val="nextTo"/>
        <c:crossAx val="130833408"/>
        <c:crosses val="autoZero"/>
        <c:auto val="1"/>
        <c:lblAlgn val="ctr"/>
        <c:lblOffset val="100"/>
        <c:noMultiLvlLbl val="0"/>
      </c:catAx>
      <c:valAx>
        <c:axId val="130833408"/>
        <c:scaling>
          <c:orientation val="minMax"/>
          <c:max val="3000000"/>
          <c:min val="0"/>
        </c:scaling>
        <c:delete val="0"/>
        <c:axPos val="l"/>
        <c:numFmt formatCode="0_ " sourceLinked="1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zh-CN"/>
          </a:p>
        </c:txPr>
        <c:crossAx val="130831872"/>
        <c:crosses val="autoZero"/>
        <c:crossBetween val="between"/>
        <c:majorUnit val="500000"/>
        <c:dispUnits>
          <c:builtInUnit val="tenThousands"/>
        </c:dispUnits>
      </c:valAx>
      <c:valAx>
        <c:axId val="130856064"/>
        <c:scaling>
          <c:orientation val="minMax"/>
          <c:max val="1"/>
        </c:scaling>
        <c:delete val="0"/>
        <c:axPos val="r"/>
        <c:numFmt formatCode="0%" sourceLinked="1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zh-CN"/>
          </a:p>
        </c:txPr>
        <c:crossAx val="130857600"/>
        <c:crosses val="max"/>
        <c:crossBetween val="between"/>
        <c:majorUnit val="0.2"/>
      </c:valAx>
      <c:catAx>
        <c:axId val="130857600"/>
        <c:scaling>
          <c:orientation val="minMax"/>
        </c:scaling>
        <c:delete val="1"/>
        <c:axPos val="b"/>
        <c:majorTickMark val="out"/>
        <c:minorTickMark val="none"/>
        <c:tickLblPos val="none"/>
        <c:crossAx val="130856064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979301116772167"/>
          <c:y val="0.11801193455245426"/>
          <c:w val="0.74386495805671349"/>
          <c:h val="0.842205197305101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三甲!$G$19</c:f>
              <c:strCache>
                <c:ptCount val="1"/>
                <c:pt idx="0">
                  <c:v>当月总销售额</c:v>
                </c:pt>
              </c:strCache>
            </c:strRef>
          </c:tx>
          <c:spPr>
            <a:solidFill>
              <a:srgbClr val="366092"/>
            </a:solidFill>
            <a:ln>
              <a:solidFill>
                <a:srgbClr val="366092"/>
              </a:solidFill>
            </a:ln>
            <a:effectLst/>
          </c:spPr>
          <c:invertIfNegative val="0"/>
          <c:cat>
            <c:strRef>
              <c:f>三甲!$B$20:$B$31</c:f>
              <c:strCache>
                <c:ptCount val="12"/>
                <c:pt idx="0">
                  <c:v>1月</c:v>
                </c:pt>
                <c:pt idx="1">
                  <c:v>2 </c:v>
                </c:pt>
                <c:pt idx="2">
                  <c:v>3 </c:v>
                </c:pt>
                <c:pt idx="3">
                  <c:v>4 </c:v>
                </c:pt>
                <c:pt idx="4">
                  <c:v>5 </c:v>
                </c:pt>
                <c:pt idx="5">
                  <c:v>6 </c:v>
                </c:pt>
                <c:pt idx="6">
                  <c:v>7 </c:v>
                </c:pt>
                <c:pt idx="7">
                  <c:v>8 </c:v>
                </c:pt>
                <c:pt idx="8">
                  <c:v>9 </c:v>
                </c:pt>
                <c:pt idx="9">
                  <c:v>10 </c:v>
                </c:pt>
                <c:pt idx="10">
                  <c:v>11 </c:v>
                </c:pt>
                <c:pt idx="11">
                  <c:v>12月</c:v>
                </c:pt>
              </c:strCache>
            </c:strRef>
          </c:cat>
          <c:val>
            <c:numRef>
              <c:f>三甲!$G$20:$G$31</c:f>
              <c:numCache>
                <c:formatCode>0_ </c:formatCode>
                <c:ptCount val="12"/>
                <c:pt idx="0">
                  <c:v>1916756.4600000009</c:v>
                </c:pt>
                <c:pt idx="1">
                  <c:v>817559.9</c:v>
                </c:pt>
                <c:pt idx="2">
                  <c:v>2894413.8</c:v>
                </c:pt>
                <c:pt idx="3">
                  <c:v>1970408.8899999994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170688"/>
        <c:axId val="131172224"/>
      </c:barChart>
      <c:lineChart>
        <c:grouping val="standard"/>
        <c:varyColors val="0"/>
        <c:ser>
          <c:idx val="1"/>
          <c:order val="1"/>
          <c:tx>
            <c:strRef>
              <c:f>三甲!$H$19</c:f>
              <c:strCache>
                <c:ptCount val="1"/>
                <c:pt idx="0">
                  <c:v>比例</c:v>
                </c:pt>
              </c:strCache>
            </c:strRef>
          </c:tx>
          <c:spPr>
            <a:ln w="25400">
              <a:solidFill>
                <a:srgbClr val="FF9618"/>
              </a:solidFill>
            </a:ln>
            <a:effectLst/>
          </c:spPr>
          <c:marker>
            <c:symbol val="square"/>
            <c:size val="4"/>
            <c:spPr>
              <a:solidFill>
                <a:srgbClr val="FF9618"/>
              </a:solidFill>
              <a:ln>
                <a:solidFill>
                  <a:srgbClr val="FF9618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6621069425145383E-2"/>
                  <c:y val="-7.0399402321900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2.6163553085276105E-2"/>
                  <c:y val="-5.54181289136610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0"/>
                  <c:y val="-5.4607508532423313E-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900" b="1">
                    <a:solidFill>
                      <a:srgbClr val="FF9618"/>
                    </a:solidFill>
                    <a:latin typeface="Arial" pitchFamily="34" charset="0"/>
                    <a:cs typeface="Arial" pitchFamily="34" charset="0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三甲!$B$20:$B$31</c:f>
              <c:strCache>
                <c:ptCount val="12"/>
                <c:pt idx="0">
                  <c:v>1月</c:v>
                </c:pt>
                <c:pt idx="1">
                  <c:v>2 </c:v>
                </c:pt>
                <c:pt idx="2">
                  <c:v>3 </c:v>
                </c:pt>
                <c:pt idx="3">
                  <c:v>4 </c:v>
                </c:pt>
                <c:pt idx="4">
                  <c:v>5 </c:v>
                </c:pt>
                <c:pt idx="5">
                  <c:v>6 </c:v>
                </c:pt>
                <c:pt idx="6">
                  <c:v>7 </c:v>
                </c:pt>
                <c:pt idx="7">
                  <c:v>8 </c:v>
                </c:pt>
                <c:pt idx="8">
                  <c:v>9 </c:v>
                </c:pt>
                <c:pt idx="9">
                  <c:v>10 </c:v>
                </c:pt>
                <c:pt idx="10">
                  <c:v>11 </c:v>
                </c:pt>
                <c:pt idx="11">
                  <c:v>12月</c:v>
                </c:pt>
              </c:strCache>
            </c:strRef>
          </c:cat>
          <c:val>
            <c:numRef>
              <c:f>三甲!$H$20:$H$31</c:f>
              <c:numCache>
                <c:formatCode>0%</c:formatCode>
                <c:ptCount val="12"/>
                <c:pt idx="0">
                  <c:v>0.51851729248899958</c:v>
                </c:pt>
                <c:pt idx="1">
                  <c:v>0.29929550116144393</c:v>
                </c:pt>
                <c:pt idx="2">
                  <c:v>0.57417444596208067</c:v>
                </c:pt>
                <c:pt idx="3">
                  <c:v>0.2194200311388162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184128"/>
        <c:axId val="131182592"/>
      </c:lineChart>
      <c:catAx>
        <c:axId val="131170688"/>
        <c:scaling>
          <c:orientation val="minMax"/>
        </c:scaling>
        <c:delete val="1"/>
        <c:axPos val="b"/>
        <c:majorTickMark val="out"/>
        <c:minorTickMark val="none"/>
        <c:tickLblPos val="nextTo"/>
        <c:crossAx val="131172224"/>
        <c:crosses val="autoZero"/>
        <c:auto val="1"/>
        <c:lblAlgn val="ctr"/>
        <c:lblOffset val="0"/>
        <c:noMultiLvlLbl val="0"/>
      </c:catAx>
      <c:valAx>
        <c:axId val="131172224"/>
        <c:scaling>
          <c:orientation val="minMax"/>
          <c:max val="3000000"/>
        </c:scaling>
        <c:delete val="0"/>
        <c:axPos val="l"/>
        <c:numFmt formatCode="0_ 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zh-CN"/>
          </a:p>
        </c:txPr>
        <c:crossAx val="131170688"/>
        <c:crosses val="autoZero"/>
        <c:crossBetween val="between"/>
        <c:majorUnit val="500000"/>
        <c:dispUnits>
          <c:builtInUnit val="tenThousands"/>
          <c:dispUnitsLbl>
            <c:layout>
              <c:manualLayout>
                <c:xMode val="edge"/>
                <c:yMode val="edge"/>
                <c:x val="2.5974021006936975E-2"/>
                <c:y val="0.12551906895882389"/>
              </c:manualLayout>
            </c:layout>
            <c:tx>
              <c:rich>
                <a:bodyPr/>
                <a:lstStyle/>
                <a:p>
                  <a:pPr>
                    <a:defRPr sz="800" b="1"/>
                  </a:pPr>
                  <a:r>
                    <a:rPr lang="zh-CN" altLang="en-US" sz="800" b="1"/>
                    <a:t>万</a:t>
                  </a:r>
                  <a:endParaRPr lang="en-US" altLang="en-US" sz="800" b="1"/>
                </a:p>
              </c:rich>
            </c:tx>
          </c:dispUnitsLbl>
        </c:dispUnits>
      </c:valAx>
      <c:valAx>
        <c:axId val="131182592"/>
        <c:scaling>
          <c:orientation val="minMax"/>
          <c:max val="1"/>
        </c:scaling>
        <c:delete val="0"/>
        <c:axPos val="r"/>
        <c:numFmt formatCode="0%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zh-CN"/>
          </a:p>
        </c:txPr>
        <c:crossAx val="131184128"/>
        <c:crosses val="max"/>
        <c:crossBetween val="between"/>
        <c:majorUnit val="0.2"/>
      </c:valAx>
      <c:catAx>
        <c:axId val="131184128"/>
        <c:scaling>
          <c:orientation val="minMax"/>
        </c:scaling>
        <c:delete val="1"/>
        <c:axPos val="b"/>
        <c:majorTickMark val="out"/>
        <c:minorTickMark val="none"/>
        <c:tickLblPos val="none"/>
        <c:crossAx val="131182592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082640047880545"/>
          <c:y val="0.16376829813131005"/>
          <c:w val="0.72101830237431808"/>
          <c:h val="0.685085408077511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三甲!$R$2</c:f>
              <c:strCache>
                <c:ptCount val="1"/>
                <c:pt idx="0">
                  <c:v>销量</c:v>
                </c:pt>
              </c:strCache>
            </c:strRef>
          </c:tx>
          <c:spPr>
            <a:solidFill>
              <a:srgbClr val="366092"/>
            </a:solidFill>
            <a:ln>
              <a:solidFill>
                <a:srgbClr val="366092"/>
              </a:solidFill>
            </a:ln>
            <a:effectLst/>
          </c:spPr>
          <c:invertIfNegative val="0"/>
          <c:cat>
            <c:strRef>
              <c:f>三甲!$Q$3:$Q$14</c:f>
              <c:strCache>
                <c:ptCount val="12"/>
                <c:pt idx="0">
                  <c:v>1月</c:v>
                </c:pt>
                <c:pt idx="1">
                  <c:v>2 </c:v>
                </c:pt>
                <c:pt idx="2">
                  <c:v>3 </c:v>
                </c:pt>
                <c:pt idx="3">
                  <c:v>4 </c:v>
                </c:pt>
                <c:pt idx="4">
                  <c:v>5 </c:v>
                </c:pt>
                <c:pt idx="5">
                  <c:v>6 </c:v>
                </c:pt>
                <c:pt idx="6">
                  <c:v>7 </c:v>
                </c:pt>
                <c:pt idx="7">
                  <c:v>8 </c:v>
                </c:pt>
                <c:pt idx="8">
                  <c:v>9 </c:v>
                </c:pt>
                <c:pt idx="9">
                  <c:v>10 </c:v>
                </c:pt>
                <c:pt idx="10">
                  <c:v>11 </c:v>
                </c:pt>
                <c:pt idx="11">
                  <c:v>12月</c:v>
                </c:pt>
              </c:strCache>
            </c:strRef>
          </c:cat>
          <c:val>
            <c:numRef>
              <c:f>三甲!$R$3:$R$14</c:f>
              <c:numCache>
                <c:formatCode>0_ </c:formatCode>
                <c:ptCount val="12"/>
                <c:pt idx="0">
                  <c:v>486930</c:v>
                </c:pt>
                <c:pt idx="1">
                  <c:v>96</c:v>
                </c:pt>
                <c:pt idx="2">
                  <c:v>516730</c:v>
                </c:pt>
                <c:pt idx="3">
                  <c:v>175100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267584"/>
        <c:axId val="131273472"/>
      </c:barChart>
      <c:lineChart>
        <c:grouping val="standard"/>
        <c:varyColors val="0"/>
        <c:ser>
          <c:idx val="1"/>
          <c:order val="1"/>
          <c:tx>
            <c:strRef>
              <c:f>三甲!$S$2</c:f>
              <c:strCache>
                <c:ptCount val="1"/>
                <c:pt idx="0">
                  <c:v>销售额</c:v>
                </c:pt>
              </c:strCache>
            </c:strRef>
          </c:tx>
          <c:spPr>
            <a:ln w="25400">
              <a:solidFill>
                <a:srgbClr val="FF9618"/>
              </a:solidFill>
            </a:ln>
            <a:effectLst/>
          </c:spPr>
          <c:marker>
            <c:symbol val="square"/>
            <c:size val="4"/>
            <c:spPr>
              <a:solidFill>
                <a:srgbClr val="FF9618"/>
              </a:solidFill>
              <a:ln>
                <a:solidFill>
                  <a:srgbClr val="FF9618"/>
                </a:solidFill>
              </a:ln>
              <a:effectLst/>
            </c:spPr>
          </c:marker>
          <c:dLbls>
            <c:numFmt formatCode="#,##0_);[Red]\(#,##0\)" sourceLinked="0"/>
            <c:txPr>
              <a:bodyPr/>
              <a:lstStyle/>
              <a:p>
                <a:pPr>
                  <a:defRPr sz="900" b="1">
                    <a:solidFill>
                      <a:srgbClr val="FF9618"/>
                    </a:solidFill>
                    <a:latin typeface="Arial" pitchFamily="34" charset="0"/>
                    <a:cs typeface="Arial" pitchFamily="34" charset="0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三甲!$Q$3:$Q$14</c:f>
              <c:strCache>
                <c:ptCount val="12"/>
                <c:pt idx="0">
                  <c:v>1月</c:v>
                </c:pt>
                <c:pt idx="1">
                  <c:v>2 </c:v>
                </c:pt>
                <c:pt idx="2">
                  <c:v>3 </c:v>
                </c:pt>
                <c:pt idx="3">
                  <c:v>4 </c:v>
                </c:pt>
                <c:pt idx="4">
                  <c:v>5 </c:v>
                </c:pt>
                <c:pt idx="5">
                  <c:v>6 </c:v>
                </c:pt>
                <c:pt idx="6">
                  <c:v>7 </c:v>
                </c:pt>
                <c:pt idx="7">
                  <c:v>8 </c:v>
                </c:pt>
                <c:pt idx="8">
                  <c:v>9 </c:v>
                </c:pt>
                <c:pt idx="9">
                  <c:v>10 </c:v>
                </c:pt>
                <c:pt idx="10">
                  <c:v>11 </c:v>
                </c:pt>
                <c:pt idx="11">
                  <c:v>12月</c:v>
                </c:pt>
              </c:strCache>
            </c:strRef>
          </c:cat>
          <c:val>
            <c:numRef>
              <c:f>三甲!$S$3:$S$14</c:f>
              <c:numCache>
                <c:formatCode>0_ </c:formatCode>
                <c:ptCount val="12"/>
                <c:pt idx="0">
                  <c:v>626384.95000000007</c:v>
                </c:pt>
                <c:pt idx="1">
                  <c:v>0</c:v>
                </c:pt>
                <c:pt idx="2">
                  <c:v>767470.09000000032</c:v>
                </c:pt>
                <c:pt idx="3">
                  <c:v>234682.79000000007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267584"/>
        <c:axId val="131273472"/>
      </c:lineChart>
      <c:catAx>
        <c:axId val="131267584"/>
        <c:scaling>
          <c:orientation val="minMax"/>
        </c:scaling>
        <c:delete val="0"/>
        <c:axPos val="b"/>
        <c:majorTickMark val="none"/>
        <c:minorTickMark val="none"/>
        <c:tickLblPos val="none"/>
        <c:crossAx val="131273472"/>
        <c:crosses val="autoZero"/>
        <c:auto val="1"/>
        <c:lblAlgn val="ctr"/>
        <c:lblOffset val="0"/>
        <c:noMultiLvlLbl val="0"/>
      </c:catAx>
      <c:valAx>
        <c:axId val="131273472"/>
        <c:scaling>
          <c:orientation val="minMax"/>
          <c:max val="800000.00000000012"/>
          <c:min val="0"/>
        </c:scaling>
        <c:delete val="0"/>
        <c:axPos val="l"/>
        <c:numFmt formatCode="0_ 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zh-CN"/>
          </a:p>
        </c:txPr>
        <c:crossAx val="131267584"/>
        <c:crosses val="autoZero"/>
        <c:crossBetween val="between"/>
        <c:majorUnit val="200000"/>
        <c:dispUnits>
          <c:builtInUnit val="tenThousands"/>
          <c:dispUnitsLbl>
            <c:layout>
              <c:manualLayout>
                <c:xMode val="edge"/>
                <c:yMode val="edge"/>
                <c:x val="2.597402010331927E-2"/>
                <c:y val="9.7591377498681506E-2"/>
              </c:manualLayout>
            </c:layout>
            <c:tx>
              <c:rich>
                <a:bodyPr/>
                <a:lstStyle/>
                <a:p>
                  <a:pPr>
                    <a:defRPr sz="800" b="1">
                      <a:solidFill>
                        <a:schemeClr val="bg1">
                          <a:lumMod val="50000"/>
                        </a:schemeClr>
                      </a:solidFill>
                    </a:defRPr>
                  </a:pPr>
                  <a:r>
                    <a:rPr lang="zh-CN" altLang="en-US" sz="800" b="1">
                      <a:solidFill>
                        <a:schemeClr val="bg1">
                          <a:lumMod val="50000"/>
                        </a:schemeClr>
                      </a:solidFill>
                    </a:rPr>
                    <a:t>万</a:t>
                  </a:r>
                  <a:endParaRPr lang="en-US" altLang="en-US" sz="800" b="1">
                    <a:solidFill>
                      <a:schemeClr val="bg1">
                        <a:lumMod val="50000"/>
                      </a:schemeClr>
                    </a:solidFill>
                  </a:endParaRPr>
                </a:p>
              </c:rich>
            </c:tx>
          </c:dispUnitsLbl>
        </c:dispUnits>
      </c:valAx>
    </c:plotArea>
    <c:legend>
      <c:legendPos val="t"/>
      <c:layout>
        <c:manualLayout>
          <c:xMode val="edge"/>
          <c:yMode val="edge"/>
          <c:x val="0.26248388461656691"/>
          <c:y val="0.86429375379559892"/>
          <c:w val="0.45421513487284682"/>
          <c:h val="7.8281010328254408E-2"/>
        </c:manualLayout>
      </c:layout>
      <c:overlay val="0"/>
      <c:txPr>
        <a:bodyPr/>
        <a:lstStyle/>
        <a:p>
          <a:pPr>
            <a:defRPr b="1">
              <a:solidFill>
                <a:schemeClr val="bg1">
                  <a:lumMod val="50000"/>
                </a:schemeClr>
              </a:solidFill>
            </a:defRPr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72827012946092"/>
          <c:y val="6.2499678106274464E-2"/>
          <c:w val="0.45254878787431285"/>
          <c:h val="0.88215440994403949"/>
        </c:manualLayout>
      </c:layout>
      <c:pieChart>
        <c:varyColors val="1"/>
        <c:ser>
          <c:idx val="0"/>
          <c:order val="0"/>
          <c:tx>
            <c:strRef>
              <c:f>三甲!$AC$32</c:f>
              <c:strCache>
                <c:ptCount val="1"/>
                <c:pt idx="0">
                  <c:v>意能达科技（深圳）有限公司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rgbClr val="08599C"/>
              </a:solidFill>
              <a:effectLst/>
            </c:spPr>
          </c:dPt>
          <c:dPt>
            <c:idx val="1"/>
            <c:bubble3D val="0"/>
            <c:spPr>
              <a:solidFill>
                <a:srgbClr val="0C81E2"/>
              </a:solidFill>
              <a:effectLst/>
            </c:spPr>
          </c:dPt>
          <c:dPt>
            <c:idx val="2"/>
            <c:bubble3D val="0"/>
            <c:spPr>
              <a:solidFill>
                <a:srgbClr val="48A7F6"/>
              </a:solidFill>
              <a:effectLst/>
            </c:spPr>
          </c:dPt>
          <c:dPt>
            <c:idx val="3"/>
            <c:bubble3D val="0"/>
            <c:spPr>
              <a:solidFill>
                <a:schemeClr val="bg1">
                  <a:lumMod val="65000"/>
                </a:schemeClr>
              </a:solidFill>
              <a:effectLst/>
            </c:spPr>
          </c:dPt>
          <c:dPt>
            <c:idx val="4"/>
            <c:bubble3D val="0"/>
            <c:spPr>
              <a:solidFill>
                <a:srgbClr val="B4B4B4"/>
              </a:solidFill>
              <a:effectLst/>
            </c:spPr>
          </c:dPt>
          <c:dLbls>
            <c:dLbl>
              <c:idx val="0"/>
              <c:spPr/>
              <c:txPr>
                <a:bodyPr/>
                <a:lstStyle/>
                <a:p>
                  <a:pPr>
                    <a:defRPr sz="1000" b="1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defRPr>
                  </a:pPr>
                  <a:endParaRPr lang="zh-CN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pPr/>
              <c:txPr>
                <a:bodyPr/>
                <a:lstStyle/>
                <a:p>
                  <a:pPr>
                    <a:defRPr sz="1000" b="1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defRPr>
                  </a:pPr>
                  <a:endParaRPr lang="zh-CN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/>
              <c:txPr>
                <a:bodyPr/>
                <a:lstStyle/>
                <a:p>
                  <a:pPr>
                    <a:defRPr sz="1000" b="1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defRPr>
                  </a:pPr>
                  <a:endParaRPr lang="zh-CN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7.5046904315197241E-3"/>
                  <c:y val="-8.0503144654088046E-2"/>
                </c:manualLayout>
              </c:layout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900">
                    <a:latin typeface="Arial" pitchFamily="34" charset="0"/>
                    <a:cs typeface="Arial" pitchFamily="34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三甲!$AC$33:$AC$37</c:f>
              <c:strCache>
                <c:ptCount val="5"/>
                <c:pt idx="0">
                  <c:v>CF1011</c:v>
                </c:pt>
                <c:pt idx="1">
                  <c:v>CF1012</c:v>
                </c:pt>
                <c:pt idx="2">
                  <c:v>CF1013</c:v>
                </c:pt>
                <c:pt idx="3">
                  <c:v>CF1014</c:v>
                </c:pt>
                <c:pt idx="4">
                  <c:v>CF1015</c:v>
                </c:pt>
              </c:strCache>
            </c:strRef>
          </c:cat>
          <c:val>
            <c:numRef>
              <c:f>三甲!$AF$33:$AF$37</c:f>
              <c:numCache>
                <c:formatCode>0%</c:formatCode>
                <c:ptCount val="5"/>
                <c:pt idx="0">
                  <c:v>0.48175909864772204</c:v>
                </c:pt>
                <c:pt idx="1">
                  <c:v>0.17577233642244916</c:v>
                </c:pt>
                <c:pt idx="2">
                  <c:v>0.15467334016887299</c:v>
                </c:pt>
                <c:pt idx="3">
                  <c:v>5.9955886716008794E-2</c:v>
                </c:pt>
                <c:pt idx="4">
                  <c:v>4.0711128411951771E-2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60"/>
      </c:pieChart>
    </c:plotArea>
    <c:legend>
      <c:legendPos val="r"/>
      <c:layout>
        <c:manualLayout>
          <c:xMode val="edge"/>
          <c:yMode val="edge"/>
          <c:x val="0.59268519357102345"/>
          <c:y val="0.11903497169563945"/>
          <c:w val="0.21079672230513671"/>
          <c:h val="0.7998651639133344"/>
        </c:manualLayout>
      </c:layout>
      <c:overlay val="0"/>
      <c:txPr>
        <a:bodyPr/>
        <a:lstStyle/>
        <a:p>
          <a:pPr rtl="0">
            <a:defRPr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defRPr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4016825483021525E-2"/>
          <c:y val="0.10901433777350991"/>
          <c:w val="0.93598317451697843"/>
          <c:h val="0.761022863404168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欠款统计!$L$5</c:f>
              <c:strCache>
                <c:ptCount val="1"/>
                <c:pt idx="0">
                  <c:v>1-4月应收款</c:v>
                </c:pt>
              </c:strCache>
            </c:strRef>
          </c:tx>
          <c:spPr>
            <a:solidFill>
              <a:schemeClr val="bg1"/>
            </a:solidFill>
            <a:ln w="19050" cap="rnd">
              <a:solidFill>
                <a:srgbClr val="526573"/>
              </a:solidFill>
              <a:prstDash val="sysDash"/>
            </a:ln>
            <a:effectLst/>
          </c:spPr>
          <c:invertIfNegative val="0"/>
          <c:dLbls>
            <c:txPr>
              <a:bodyPr/>
              <a:lstStyle/>
              <a:p>
                <a:pPr>
                  <a:defRPr b="1">
                    <a:solidFill>
                      <a:schemeClr val="bg1">
                        <a:lumMod val="50000"/>
                      </a:schemeClr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欠款统计!$K$6:$K$16</c:f>
              <c:strCache>
                <c:ptCount val="11"/>
                <c:pt idx="0">
                  <c:v>正印</c:v>
                </c:pt>
                <c:pt idx="1">
                  <c:v>道达</c:v>
                </c:pt>
                <c:pt idx="2">
                  <c:v>意能达</c:v>
                </c:pt>
                <c:pt idx="3">
                  <c:v>天珞</c:v>
                </c:pt>
                <c:pt idx="4">
                  <c:v>鹰旗</c:v>
                </c:pt>
                <c:pt idx="5">
                  <c:v>英镭</c:v>
                </c:pt>
                <c:pt idx="6">
                  <c:v>Artech</c:v>
                </c:pt>
                <c:pt idx="7">
                  <c:v>西通</c:v>
                </c:pt>
                <c:pt idx="8">
                  <c:v>凯德利</c:v>
                </c:pt>
                <c:pt idx="9">
                  <c:v>格彩</c:v>
                </c:pt>
                <c:pt idx="10">
                  <c:v>中润</c:v>
                </c:pt>
              </c:strCache>
            </c:strRef>
          </c:cat>
          <c:val>
            <c:numRef>
              <c:f>欠款统计!$L$6:$L$16</c:f>
              <c:numCache>
                <c:formatCode>0</c:formatCode>
                <c:ptCount val="11"/>
                <c:pt idx="0">
                  <c:v>135842</c:v>
                </c:pt>
                <c:pt idx="1">
                  <c:v>156479</c:v>
                </c:pt>
                <c:pt idx="2">
                  <c:v>759988.26</c:v>
                </c:pt>
                <c:pt idx="3">
                  <c:v>605282</c:v>
                </c:pt>
                <c:pt idx="4">
                  <c:v>208561.8</c:v>
                </c:pt>
                <c:pt idx="5">
                  <c:v>305466.5</c:v>
                </c:pt>
                <c:pt idx="6">
                  <c:v>1630692.7808000001</c:v>
                </c:pt>
                <c:pt idx="7">
                  <c:v>316190</c:v>
                </c:pt>
                <c:pt idx="8">
                  <c:v>176466.2</c:v>
                </c:pt>
                <c:pt idx="9">
                  <c:v>521047.45999999996</c:v>
                </c:pt>
                <c:pt idx="10">
                  <c:v>944282.4</c:v>
                </c:pt>
              </c:numCache>
            </c:numRef>
          </c:val>
        </c:ser>
        <c:ser>
          <c:idx val="1"/>
          <c:order val="1"/>
          <c:tx>
            <c:strRef>
              <c:f>欠款统计!$M$5</c:f>
              <c:strCache>
                <c:ptCount val="1"/>
                <c:pt idx="0">
                  <c:v>1-4月回款</c:v>
                </c:pt>
              </c:strCache>
            </c:strRef>
          </c:tx>
          <c:spPr>
            <a:solidFill>
              <a:srgbClr val="08599C"/>
            </a:solidFill>
            <a:effectLst/>
          </c:spPr>
          <c:invertIfNegative val="0"/>
          <c:dLbls>
            <c:dLbl>
              <c:idx val="9"/>
              <c:delete val="1"/>
            </c:dLbl>
            <c:numFmt formatCode="#,##0_);[Red]\(#,##0\)" sourceLinked="0"/>
            <c:txPr>
              <a:bodyPr/>
              <a:lstStyle/>
              <a:p>
                <a:pPr>
                  <a:defRPr sz="9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欠款统计!$K$6:$K$16</c:f>
              <c:strCache>
                <c:ptCount val="11"/>
                <c:pt idx="0">
                  <c:v>正印</c:v>
                </c:pt>
                <c:pt idx="1">
                  <c:v>道达</c:v>
                </c:pt>
                <c:pt idx="2">
                  <c:v>意能达</c:v>
                </c:pt>
                <c:pt idx="3">
                  <c:v>天珞</c:v>
                </c:pt>
                <c:pt idx="4">
                  <c:v>鹰旗</c:v>
                </c:pt>
                <c:pt idx="5">
                  <c:v>英镭</c:v>
                </c:pt>
                <c:pt idx="6">
                  <c:v>Artech</c:v>
                </c:pt>
                <c:pt idx="7">
                  <c:v>西通</c:v>
                </c:pt>
                <c:pt idx="8">
                  <c:v>凯德利</c:v>
                </c:pt>
                <c:pt idx="9">
                  <c:v>格彩</c:v>
                </c:pt>
                <c:pt idx="10">
                  <c:v>中润</c:v>
                </c:pt>
              </c:strCache>
            </c:strRef>
          </c:cat>
          <c:val>
            <c:numRef>
              <c:f>欠款统计!$M$6:$M$16</c:f>
              <c:numCache>
                <c:formatCode>0</c:formatCode>
                <c:ptCount val="11"/>
                <c:pt idx="0">
                  <c:v>33952.5</c:v>
                </c:pt>
                <c:pt idx="1">
                  <c:v>90514</c:v>
                </c:pt>
                <c:pt idx="2">
                  <c:v>1178220.3600000001</c:v>
                </c:pt>
                <c:pt idx="3">
                  <c:v>635724</c:v>
                </c:pt>
                <c:pt idx="4">
                  <c:v>146533.5</c:v>
                </c:pt>
                <c:pt idx="5">
                  <c:v>238846.5</c:v>
                </c:pt>
                <c:pt idx="6">
                  <c:v>2044845.62494</c:v>
                </c:pt>
                <c:pt idx="7">
                  <c:v>332462</c:v>
                </c:pt>
                <c:pt idx="8">
                  <c:v>222604.7</c:v>
                </c:pt>
                <c:pt idx="9">
                  <c:v>107460.85999999999</c:v>
                </c:pt>
                <c:pt idx="10">
                  <c:v>641809.30000000005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3"/>
        <c:overlap val="100"/>
        <c:axId val="131442176"/>
        <c:axId val="131444096"/>
      </c:barChart>
      <c:lineChart>
        <c:grouping val="standard"/>
        <c:varyColors val="0"/>
        <c:ser>
          <c:idx val="2"/>
          <c:order val="2"/>
          <c:tx>
            <c:strRef>
              <c:f>欠款统计!$N$5</c:f>
              <c:strCache>
                <c:ptCount val="1"/>
                <c:pt idx="0">
                  <c:v>总欠款</c:v>
                </c:pt>
              </c:strCache>
            </c:strRef>
          </c:tx>
          <c:spPr>
            <a:ln>
              <a:solidFill>
                <a:srgbClr val="FF9618"/>
              </a:solidFill>
            </a:ln>
          </c:spPr>
          <c:marker>
            <c:symbol val="diamond"/>
            <c:size val="5"/>
            <c:spPr>
              <a:solidFill>
                <a:srgbClr val="FF9618"/>
              </a:solidFill>
              <a:ln>
                <a:solidFill>
                  <a:srgbClr val="FF9618"/>
                </a:solidFill>
              </a:ln>
            </c:spPr>
          </c:marker>
          <c:cat>
            <c:strRef>
              <c:f>欠款统计!$K$6:$K$16</c:f>
              <c:strCache>
                <c:ptCount val="11"/>
                <c:pt idx="0">
                  <c:v>正印</c:v>
                </c:pt>
                <c:pt idx="1">
                  <c:v>道达</c:v>
                </c:pt>
                <c:pt idx="2">
                  <c:v>意能达</c:v>
                </c:pt>
                <c:pt idx="3">
                  <c:v>天珞</c:v>
                </c:pt>
                <c:pt idx="4">
                  <c:v>鹰旗</c:v>
                </c:pt>
                <c:pt idx="5">
                  <c:v>英镭</c:v>
                </c:pt>
                <c:pt idx="6">
                  <c:v>Artech</c:v>
                </c:pt>
                <c:pt idx="7">
                  <c:v>西通</c:v>
                </c:pt>
                <c:pt idx="8">
                  <c:v>凯德利</c:v>
                </c:pt>
                <c:pt idx="9">
                  <c:v>格彩</c:v>
                </c:pt>
                <c:pt idx="10">
                  <c:v>中润</c:v>
                </c:pt>
              </c:strCache>
            </c:strRef>
          </c:cat>
          <c:val>
            <c:numRef>
              <c:f>欠款统计!$N$6:$N$16</c:f>
              <c:numCache>
                <c:formatCode>0</c:formatCode>
                <c:ptCount val="11"/>
                <c:pt idx="0">
                  <c:v>105842</c:v>
                </c:pt>
                <c:pt idx="1">
                  <c:v>113334.70000000001</c:v>
                </c:pt>
                <c:pt idx="2">
                  <c:v>114249.99999999953</c:v>
                </c:pt>
                <c:pt idx="3">
                  <c:v>125234</c:v>
                </c:pt>
                <c:pt idx="4">
                  <c:v>140655</c:v>
                </c:pt>
                <c:pt idx="5">
                  <c:v>203150</c:v>
                </c:pt>
                <c:pt idx="6">
                  <c:v>235511.52679999999</c:v>
                </c:pt>
                <c:pt idx="7">
                  <c:v>392810.59999999916</c:v>
                </c:pt>
                <c:pt idx="8">
                  <c:v>484159.89999999973</c:v>
                </c:pt>
                <c:pt idx="9">
                  <c:v>511419.5</c:v>
                </c:pt>
                <c:pt idx="10">
                  <c:v>855671.99999999977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442176"/>
        <c:axId val="131444096"/>
      </c:lineChart>
      <c:dateAx>
        <c:axId val="131442176"/>
        <c:scaling>
          <c:orientation val="minMax"/>
        </c:scaling>
        <c:delete val="0"/>
        <c:axPos val="b"/>
        <c:numFmt formatCode="0_ " sourceLinked="1"/>
        <c:majorTickMark val="out"/>
        <c:minorTickMark val="none"/>
        <c:tickLblPos val="none"/>
        <c:txPr>
          <a:bodyPr/>
          <a:lstStyle/>
          <a:p>
            <a:pPr>
              <a:defRPr sz="1000" b="1">
                <a:solidFill>
                  <a:schemeClr val="bg1"/>
                </a:solidFill>
              </a:defRPr>
            </a:pPr>
            <a:endParaRPr lang="zh-CN"/>
          </a:p>
        </c:txPr>
        <c:crossAx val="131444096"/>
        <c:crossesAt val="0"/>
        <c:auto val="0"/>
        <c:lblOffset val="100"/>
        <c:baseTimeUnit val="days"/>
      </c:dateAx>
      <c:valAx>
        <c:axId val="131444096"/>
        <c:scaling>
          <c:orientation val="minMax"/>
        </c:scaling>
        <c:delete val="0"/>
        <c:axPos val="l"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zh-CN"/>
          </a:p>
        </c:txPr>
        <c:crossAx val="131442176"/>
        <c:crosses val="autoZero"/>
        <c:crossBetween val="between"/>
        <c:dispUnits>
          <c:builtInUnit val="tenThousands"/>
        </c:dispUnits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8.2656396725384759E-2"/>
          <c:y val="0.55481841897564899"/>
          <c:w val="0.14317413935302228"/>
          <c:h val="0.19724537201448547"/>
        </c:manualLayout>
      </c:layout>
      <c:overlay val="0"/>
      <c:txPr>
        <a:bodyPr/>
        <a:lstStyle/>
        <a:p>
          <a:pPr>
            <a:defRPr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defRPr>
          </a:pPr>
          <a:endParaRPr lang="zh-CN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7622381286538607E-2"/>
          <c:y val="0.25899438842486405"/>
          <c:w val="0.95626178961082731"/>
          <c:h val="0.627812399321033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客户!$G$2</c:f>
              <c:strCache>
                <c:ptCount val="1"/>
                <c:pt idx="0">
                  <c:v>2013年</c:v>
                </c:pt>
              </c:strCache>
            </c:strRef>
          </c:tx>
          <c:spPr>
            <a:solidFill>
              <a:srgbClr val="FF9618"/>
            </a:solidFill>
            <a:ln>
              <a:noFill/>
            </a:ln>
            <a:effectLst/>
          </c:spPr>
          <c:invertIfNegative val="0"/>
          <c:dLbls>
            <c:numFmt formatCode="#,##0_);[Red]\(#,##0\)" sourceLinked="0"/>
            <c:txPr>
              <a:bodyPr/>
              <a:lstStyle/>
              <a:p>
                <a:pPr>
                  <a:defRPr sz="900" b="1">
                    <a:solidFill>
                      <a:srgbClr val="FF9618"/>
                    </a:solidFill>
                    <a:latin typeface="Arial" pitchFamily="34" charset="0"/>
                    <a:cs typeface="Arial" pitchFamily="34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</c:dLbls>
          <c:cat>
            <c:strRef>
              <c:f>客户!$F$3:$F$14</c:f>
              <c:strCache>
                <c:ptCount val="12"/>
                <c:pt idx="0">
                  <c:v>1月</c:v>
                </c:pt>
                <c:pt idx="1">
                  <c:v>2 </c:v>
                </c:pt>
                <c:pt idx="2">
                  <c:v>3 </c:v>
                </c:pt>
                <c:pt idx="3">
                  <c:v>4 </c:v>
                </c:pt>
                <c:pt idx="4">
                  <c:v>5 </c:v>
                </c:pt>
                <c:pt idx="5">
                  <c:v>6 </c:v>
                </c:pt>
                <c:pt idx="6">
                  <c:v>7 </c:v>
                </c:pt>
                <c:pt idx="7">
                  <c:v>8 </c:v>
                </c:pt>
                <c:pt idx="8">
                  <c:v>9 </c:v>
                </c:pt>
                <c:pt idx="9">
                  <c:v>10 </c:v>
                </c:pt>
                <c:pt idx="10">
                  <c:v>11 </c:v>
                </c:pt>
                <c:pt idx="11">
                  <c:v>12月</c:v>
                </c:pt>
              </c:strCache>
            </c:strRef>
          </c:cat>
          <c:val>
            <c:numRef>
              <c:f>客户!$G$3:$G$14</c:f>
              <c:numCache>
                <c:formatCode>0_ </c:formatCode>
                <c:ptCount val="12"/>
                <c:pt idx="0">
                  <c:v>1453212</c:v>
                </c:pt>
                <c:pt idx="1">
                  <c:v>199691</c:v>
                </c:pt>
                <c:pt idx="2">
                  <c:v>1765602</c:v>
                </c:pt>
                <c:pt idx="3">
                  <c:v>950906</c:v>
                </c:pt>
              </c:numCache>
            </c:numRef>
          </c:val>
        </c:ser>
        <c:ser>
          <c:idx val="1"/>
          <c:order val="1"/>
          <c:tx>
            <c:strRef>
              <c:f>客户!$H$2</c:f>
              <c:strCache>
                <c:ptCount val="1"/>
                <c:pt idx="0">
                  <c:v>2012年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effectLst/>
          </c:spPr>
          <c:invertIfNegative val="0"/>
          <c:dLbls>
            <c:numFmt formatCode="#,##0_);[Red]\(#,##0\)" sourceLinked="0"/>
            <c:txPr>
              <a:bodyPr/>
              <a:lstStyle/>
              <a:p>
                <a:pPr>
                  <a:defRPr sz="80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客户!$F$3:$F$14</c:f>
              <c:strCache>
                <c:ptCount val="12"/>
                <c:pt idx="0">
                  <c:v>1月</c:v>
                </c:pt>
                <c:pt idx="1">
                  <c:v>2 </c:v>
                </c:pt>
                <c:pt idx="2">
                  <c:v>3 </c:v>
                </c:pt>
                <c:pt idx="3">
                  <c:v>4 </c:v>
                </c:pt>
                <c:pt idx="4">
                  <c:v>5 </c:v>
                </c:pt>
                <c:pt idx="5">
                  <c:v>6 </c:v>
                </c:pt>
                <c:pt idx="6">
                  <c:v>7 </c:v>
                </c:pt>
                <c:pt idx="7">
                  <c:v>8 </c:v>
                </c:pt>
                <c:pt idx="8">
                  <c:v>9 </c:v>
                </c:pt>
                <c:pt idx="9">
                  <c:v>10 </c:v>
                </c:pt>
                <c:pt idx="10">
                  <c:v>11 </c:v>
                </c:pt>
                <c:pt idx="11">
                  <c:v>12月</c:v>
                </c:pt>
              </c:strCache>
            </c:strRef>
          </c:cat>
          <c:val>
            <c:numRef>
              <c:f>客户!$I$3:$I$14</c:f>
              <c:numCache>
                <c:formatCode>0_ </c:formatCode>
                <c:ptCount val="12"/>
                <c:pt idx="0">
                  <c:v>593294</c:v>
                </c:pt>
                <c:pt idx="1">
                  <c:v>1219702</c:v>
                </c:pt>
                <c:pt idx="2">
                  <c:v>2045922</c:v>
                </c:pt>
                <c:pt idx="3">
                  <c:v>882436</c:v>
                </c:pt>
                <c:pt idx="4">
                  <c:v>1746044.9</c:v>
                </c:pt>
                <c:pt idx="5">
                  <c:v>1534719</c:v>
                </c:pt>
                <c:pt idx="6">
                  <c:v>1235459</c:v>
                </c:pt>
                <c:pt idx="7">
                  <c:v>979133</c:v>
                </c:pt>
                <c:pt idx="8">
                  <c:v>1224305</c:v>
                </c:pt>
                <c:pt idx="9">
                  <c:v>1195094</c:v>
                </c:pt>
                <c:pt idx="10">
                  <c:v>1008789</c:v>
                </c:pt>
                <c:pt idx="11" formatCode="0_);[Red]\(0\)">
                  <c:v>967844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5036544"/>
        <c:axId val="35042432"/>
      </c:barChart>
      <c:catAx>
        <c:axId val="350365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zh-CN"/>
          </a:p>
        </c:txPr>
        <c:crossAx val="35042432"/>
        <c:crosses val="autoZero"/>
        <c:auto val="1"/>
        <c:lblAlgn val="ctr"/>
        <c:lblOffset val="100"/>
        <c:noMultiLvlLbl val="0"/>
      </c:catAx>
      <c:valAx>
        <c:axId val="35042432"/>
        <c:scaling>
          <c:orientation val="minMax"/>
        </c:scaling>
        <c:delete val="1"/>
        <c:axPos val="l"/>
        <c:numFmt formatCode="0_ " sourceLinked="1"/>
        <c:majorTickMark val="out"/>
        <c:minorTickMark val="none"/>
        <c:tickLblPos val="none"/>
        <c:crossAx val="35036544"/>
        <c:crosses val="autoZero"/>
        <c:crossBetween val="between"/>
        <c:dispUnits>
          <c:builtInUnit val="tenThousands"/>
        </c:dispUnits>
      </c:valAx>
    </c:plotArea>
    <c:legend>
      <c:legendPos val="t"/>
      <c:layout>
        <c:manualLayout>
          <c:xMode val="edge"/>
          <c:yMode val="edge"/>
          <c:x val="3.3396150856281344E-2"/>
          <c:y val="0.21882899041335879"/>
          <c:w val="0.10474103174157354"/>
          <c:h val="0.18352743837445445"/>
        </c:manualLayout>
      </c:layout>
      <c:overlay val="0"/>
      <c:txPr>
        <a:bodyPr/>
        <a:lstStyle/>
        <a:p>
          <a:pPr>
            <a:defRPr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defRPr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3177065115951784E-2"/>
          <c:y val="0.14394981112127636"/>
          <c:w val="0.88868451180370756"/>
          <c:h val="0.77325363829860871"/>
        </c:manualLayout>
      </c:layout>
      <c:barChart>
        <c:barDir val="col"/>
        <c:grouping val="clustered"/>
        <c:varyColors val="0"/>
        <c:ser>
          <c:idx val="0"/>
          <c:order val="2"/>
          <c:tx>
            <c:strRef>
              <c:f>供应商!$E$1</c:f>
              <c:strCache>
                <c:ptCount val="1"/>
                <c:pt idx="0">
                  <c:v>差额</c:v>
                </c:pt>
              </c:strCache>
            </c:strRef>
          </c:tx>
          <c:spPr>
            <a:solidFill>
              <a:srgbClr val="FF9618"/>
            </a:solidFill>
          </c:spPr>
          <c:invertIfNegative val="0"/>
          <c:dPt>
            <c:idx val="0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8"/>
            <c:invertIfNegative val="0"/>
            <c:bubble3D val="0"/>
          </c:dPt>
          <c:cat>
            <c:numRef>
              <c:f>供应商!$B$2:$B$20</c:f>
              <c:numCache>
                <c:formatCode>0_);[Red]\(0\)</c:formatCode>
                <c:ptCount val="19"/>
                <c:pt idx="0" formatCode="m&quot;月&quot;d&quot;日&quot;;@">
                  <c:v>41365</c:v>
                </c:pt>
                <c:pt idx="1">
                  <c:v>2</c:v>
                </c:pt>
                <c:pt idx="2">
                  <c:v>3</c:v>
                </c:pt>
                <c:pt idx="3">
                  <c:v>6</c:v>
                </c:pt>
                <c:pt idx="4">
                  <c:v>7</c:v>
                </c:pt>
                <c:pt idx="5">
                  <c:v>9</c:v>
                </c:pt>
                <c:pt idx="6">
                  <c:v>11</c:v>
                </c:pt>
                <c:pt idx="7">
                  <c:v>12</c:v>
                </c:pt>
                <c:pt idx="8">
                  <c:v>14</c:v>
                </c:pt>
                <c:pt idx="9">
                  <c:v>15</c:v>
                </c:pt>
                <c:pt idx="10">
                  <c:v>17</c:v>
                </c:pt>
                <c:pt idx="11">
                  <c:v>18</c:v>
                </c:pt>
                <c:pt idx="12">
                  <c:v>19</c:v>
                </c:pt>
                <c:pt idx="13">
                  <c:v>21</c:v>
                </c:pt>
                <c:pt idx="14">
                  <c:v>22</c:v>
                </c:pt>
                <c:pt idx="15">
                  <c:v>23</c:v>
                </c:pt>
                <c:pt idx="16">
                  <c:v>24</c:v>
                </c:pt>
                <c:pt idx="17">
                  <c:v>26</c:v>
                </c:pt>
                <c:pt idx="18">
                  <c:v>27</c:v>
                </c:pt>
              </c:numCache>
            </c:numRef>
          </c:cat>
          <c:val>
            <c:numRef>
              <c:f>供应商!$E$2:$E$20</c:f>
              <c:numCache>
                <c:formatCode>0_ 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-5288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-20000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19222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7392128"/>
        <c:axId val="137393664"/>
      </c:barChart>
      <c:lineChart>
        <c:grouping val="standard"/>
        <c:varyColors val="0"/>
        <c:ser>
          <c:idx val="1"/>
          <c:order val="0"/>
          <c:tx>
            <c:strRef>
              <c:f>供应商!$C$1</c:f>
              <c:strCache>
                <c:ptCount val="1"/>
                <c:pt idx="0">
                  <c:v>计划数</c:v>
                </c:pt>
              </c:strCache>
            </c:strRef>
          </c:tx>
          <c:spPr>
            <a:ln>
              <a:solidFill>
                <a:schemeClr val="bg1">
                  <a:lumMod val="50000"/>
                </a:schemeClr>
              </a:solidFill>
            </a:ln>
          </c:spPr>
          <c:marker>
            <c:symbol val="none"/>
          </c:marker>
          <c:cat>
            <c:numRef>
              <c:f>供应商!$B$2:$B$20</c:f>
              <c:numCache>
                <c:formatCode>0_);[Red]\(0\)</c:formatCode>
                <c:ptCount val="19"/>
                <c:pt idx="0" formatCode="m&quot;月&quot;d&quot;日&quot;;@">
                  <c:v>41365</c:v>
                </c:pt>
                <c:pt idx="1">
                  <c:v>2</c:v>
                </c:pt>
                <c:pt idx="2">
                  <c:v>3</c:v>
                </c:pt>
                <c:pt idx="3">
                  <c:v>6</c:v>
                </c:pt>
                <c:pt idx="4">
                  <c:v>7</c:v>
                </c:pt>
                <c:pt idx="5">
                  <c:v>9</c:v>
                </c:pt>
                <c:pt idx="6">
                  <c:v>11</c:v>
                </c:pt>
                <c:pt idx="7">
                  <c:v>12</c:v>
                </c:pt>
                <c:pt idx="8">
                  <c:v>14</c:v>
                </c:pt>
                <c:pt idx="9">
                  <c:v>15</c:v>
                </c:pt>
                <c:pt idx="10">
                  <c:v>17</c:v>
                </c:pt>
                <c:pt idx="11">
                  <c:v>18</c:v>
                </c:pt>
                <c:pt idx="12">
                  <c:v>19</c:v>
                </c:pt>
                <c:pt idx="13">
                  <c:v>21</c:v>
                </c:pt>
                <c:pt idx="14">
                  <c:v>22</c:v>
                </c:pt>
                <c:pt idx="15">
                  <c:v>23</c:v>
                </c:pt>
                <c:pt idx="16">
                  <c:v>24</c:v>
                </c:pt>
                <c:pt idx="17">
                  <c:v>26</c:v>
                </c:pt>
                <c:pt idx="18">
                  <c:v>27</c:v>
                </c:pt>
              </c:numCache>
            </c:numRef>
          </c:cat>
          <c:val>
            <c:numRef>
              <c:f>供应商!$C$2:$C$20</c:f>
              <c:numCache>
                <c:formatCode>0_ </c:formatCode>
                <c:ptCount val="19"/>
                <c:pt idx="0">
                  <c:v>57678</c:v>
                </c:pt>
                <c:pt idx="1">
                  <c:v>22980</c:v>
                </c:pt>
                <c:pt idx="2">
                  <c:v>400</c:v>
                </c:pt>
                <c:pt idx="3">
                  <c:v>18367</c:v>
                </c:pt>
                <c:pt idx="4">
                  <c:v>23490</c:v>
                </c:pt>
                <c:pt idx="5">
                  <c:v>60214</c:v>
                </c:pt>
                <c:pt idx="6">
                  <c:v>53432</c:v>
                </c:pt>
                <c:pt idx="7">
                  <c:v>30954</c:v>
                </c:pt>
                <c:pt idx="8">
                  <c:v>30137</c:v>
                </c:pt>
                <c:pt idx="9">
                  <c:v>117331</c:v>
                </c:pt>
                <c:pt idx="10">
                  <c:v>35754</c:v>
                </c:pt>
                <c:pt idx="11">
                  <c:v>62412</c:v>
                </c:pt>
                <c:pt idx="12">
                  <c:v>68007</c:v>
                </c:pt>
                <c:pt idx="13">
                  <c:v>31638</c:v>
                </c:pt>
                <c:pt idx="14">
                  <c:v>34529</c:v>
                </c:pt>
                <c:pt idx="15">
                  <c:v>47430</c:v>
                </c:pt>
                <c:pt idx="16">
                  <c:v>7512</c:v>
                </c:pt>
                <c:pt idx="17">
                  <c:v>25396</c:v>
                </c:pt>
                <c:pt idx="18">
                  <c:v>35862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供应商!$D$1</c:f>
              <c:strCache>
                <c:ptCount val="1"/>
                <c:pt idx="0">
                  <c:v>实际数</c:v>
                </c:pt>
              </c:strCache>
            </c:strRef>
          </c:tx>
          <c:spPr>
            <a:ln>
              <a:solidFill>
                <a:srgbClr val="08599C"/>
              </a:solidFill>
            </a:ln>
          </c:spPr>
          <c:marker>
            <c:symbol val="none"/>
          </c:marker>
          <c:cat>
            <c:numRef>
              <c:f>供应商!$B$2:$B$20</c:f>
              <c:numCache>
                <c:formatCode>0_);[Red]\(0\)</c:formatCode>
                <c:ptCount val="19"/>
                <c:pt idx="0" formatCode="m&quot;月&quot;d&quot;日&quot;;@">
                  <c:v>41365</c:v>
                </c:pt>
                <c:pt idx="1">
                  <c:v>2</c:v>
                </c:pt>
                <c:pt idx="2">
                  <c:v>3</c:v>
                </c:pt>
                <c:pt idx="3">
                  <c:v>6</c:v>
                </c:pt>
                <c:pt idx="4">
                  <c:v>7</c:v>
                </c:pt>
                <c:pt idx="5">
                  <c:v>9</c:v>
                </c:pt>
                <c:pt idx="6">
                  <c:v>11</c:v>
                </c:pt>
                <c:pt idx="7">
                  <c:v>12</c:v>
                </c:pt>
                <c:pt idx="8">
                  <c:v>14</c:v>
                </c:pt>
                <c:pt idx="9">
                  <c:v>15</c:v>
                </c:pt>
                <c:pt idx="10">
                  <c:v>17</c:v>
                </c:pt>
                <c:pt idx="11">
                  <c:v>18</c:v>
                </c:pt>
                <c:pt idx="12">
                  <c:v>19</c:v>
                </c:pt>
                <c:pt idx="13">
                  <c:v>21</c:v>
                </c:pt>
                <c:pt idx="14">
                  <c:v>22</c:v>
                </c:pt>
                <c:pt idx="15">
                  <c:v>23</c:v>
                </c:pt>
                <c:pt idx="16">
                  <c:v>24</c:v>
                </c:pt>
                <c:pt idx="17">
                  <c:v>26</c:v>
                </c:pt>
                <c:pt idx="18">
                  <c:v>27</c:v>
                </c:pt>
              </c:numCache>
            </c:numRef>
          </c:cat>
          <c:val>
            <c:numRef>
              <c:f>供应商!$D$2:$D$20</c:f>
              <c:numCache>
                <c:formatCode>0_ </c:formatCode>
                <c:ptCount val="19"/>
                <c:pt idx="0">
                  <c:v>57678</c:v>
                </c:pt>
                <c:pt idx="1">
                  <c:v>22980</c:v>
                </c:pt>
                <c:pt idx="2">
                  <c:v>400</c:v>
                </c:pt>
                <c:pt idx="3">
                  <c:v>18367</c:v>
                </c:pt>
                <c:pt idx="4">
                  <c:v>18202</c:v>
                </c:pt>
                <c:pt idx="5">
                  <c:v>60214</c:v>
                </c:pt>
                <c:pt idx="6">
                  <c:v>53432</c:v>
                </c:pt>
                <c:pt idx="7">
                  <c:v>30954</c:v>
                </c:pt>
                <c:pt idx="8">
                  <c:v>30137</c:v>
                </c:pt>
                <c:pt idx="9">
                  <c:v>117331</c:v>
                </c:pt>
                <c:pt idx="10">
                  <c:v>15754</c:v>
                </c:pt>
                <c:pt idx="11">
                  <c:v>62412</c:v>
                </c:pt>
                <c:pt idx="12">
                  <c:v>68007</c:v>
                </c:pt>
                <c:pt idx="13">
                  <c:v>31638</c:v>
                </c:pt>
                <c:pt idx="14">
                  <c:v>34529</c:v>
                </c:pt>
                <c:pt idx="15">
                  <c:v>66652</c:v>
                </c:pt>
                <c:pt idx="16">
                  <c:v>7512</c:v>
                </c:pt>
                <c:pt idx="17">
                  <c:v>25396</c:v>
                </c:pt>
                <c:pt idx="18">
                  <c:v>35862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392128"/>
        <c:axId val="137393664"/>
      </c:lineChart>
      <c:catAx>
        <c:axId val="137392128"/>
        <c:scaling>
          <c:orientation val="minMax"/>
        </c:scaling>
        <c:delete val="0"/>
        <c:axPos val="b"/>
        <c:numFmt formatCode="m&quot;月&quot;d&quot;日&quot;;@" sourceLinked="1"/>
        <c:majorTickMark val="none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zh-CN"/>
          </a:p>
        </c:txPr>
        <c:crossAx val="137393664"/>
        <c:crosses val="autoZero"/>
        <c:auto val="1"/>
        <c:lblAlgn val="ctr"/>
        <c:lblOffset val="600"/>
        <c:noMultiLvlLbl val="0"/>
      </c:catAx>
      <c:valAx>
        <c:axId val="137393664"/>
        <c:scaling>
          <c:orientation val="minMax"/>
        </c:scaling>
        <c:delete val="0"/>
        <c:axPos val="l"/>
        <c:numFmt formatCode="0_ " sourceLinked="1"/>
        <c:majorTickMark val="out"/>
        <c:minorTickMark val="none"/>
        <c:tickLblPos val="nextTo"/>
        <c:txPr>
          <a:bodyPr/>
          <a:lstStyle/>
          <a:p>
            <a:pPr>
              <a:defRPr sz="105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zh-CN"/>
          </a:p>
        </c:txPr>
        <c:crossAx val="137392128"/>
        <c:crosses val="autoZero"/>
        <c:crossBetween val="midCat"/>
        <c:dispUnits>
          <c:builtInUnit val="tenThousands"/>
          <c:dispUnitsLbl>
            <c:layout>
              <c:manualLayout>
                <c:xMode val="edge"/>
                <c:yMode val="edge"/>
                <c:x val="4.4029886392877561E-2"/>
                <c:y val="2.905189833325401E-4"/>
              </c:manualLayout>
            </c:layout>
            <c:tx>
              <c:rich>
                <a:bodyPr/>
                <a:lstStyle/>
                <a:p>
                  <a:pPr>
                    <a:defRPr>
                      <a:solidFill>
                        <a:schemeClr val="bg1">
                          <a:lumMod val="50000"/>
                        </a:schemeClr>
                      </a:solidFill>
                    </a:defRPr>
                  </a:pPr>
                  <a:r>
                    <a:rPr lang="zh-CN" altLang="en-US">
                      <a:solidFill>
                        <a:schemeClr val="bg1">
                          <a:lumMod val="50000"/>
                        </a:schemeClr>
                      </a:solidFill>
                    </a:rPr>
                    <a:t>万</a:t>
                  </a:r>
                  <a:endParaRPr lang="en-US" altLang="en-US">
                    <a:solidFill>
                      <a:schemeClr val="bg1">
                        <a:lumMod val="50000"/>
                      </a:schemeClr>
                    </a:solidFill>
                  </a:endParaRPr>
                </a:p>
              </c:rich>
            </c:tx>
          </c:dispUnitsLbl>
        </c:dispUnits>
      </c:valAx>
    </c:plotArea>
    <c:legend>
      <c:legendPos val="t"/>
      <c:layout>
        <c:manualLayout>
          <c:xMode val="edge"/>
          <c:yMode val="edge"/>
          <c:x val="8.3495133958895629E-2"/>
          <c:y val="0.11254335777608442"/>
          <c:w val="0.33637621023513142"/>
          <c:h val="0.1230130162301141"/>
        </c:manualLayout>
      </c:layout>
      <c:overlay val="0"/>
      <c:txPr>
        <a:bodyPr/>
        <a:lstStyle/>
        <a:p>
          <a:pPr>
            <a:defRPr b="1">
              <a:solidFill>
                <a:schemeClr val="bg1">
                  <a:lumMod val="50000"/>
                </a:schemeClr>
              </a:solidFill>
            </a:defRPr>
          </a:pPr>
          <a:endParaRPr lang="zh-CN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5186442837084181E-2"/>
          <c:y val="0.12749134665116504"/>
          <c:w val="0.86283515361055307"/>
          <c:h val="0.66152814677612104"/>
        </c:manualLayout>
      </c:layout>
      <c:barChart>
        <c:barDir val="col"/>
        <c:grouping val="clustered"/>
        <c:varyColors val="0"/>
        <c:ser>
          <c:idx val="0"/>
          <c:order val="2"/>
          <c:tx>
            <c:strRef>
              <c:f>供应商!$E$30</c:f>
              <c:strCache>
                <c:ptCount val="1"/>
                <c:pt idx="0">
                  <c:v>差额</c:v>
                </c:pt>
              </c:strCache>
            </c:strRef>
          </c:tx>
          <c:spPr>
            <a:solidFill>
              <a:srgbClr val="FF9618"/>
            </a:solidFill>
            <a:ln>
              <a:solidFill>
                <a:srgbClr val="FF9618"/>
              </a:solidFill>
            </a:ln>
          </c:spPr>
          <c:invertIfNegative val="0"/>
          <c:dPt>
            <c:idx val="0"/>
            <c:invertIfNegative val="0"/>
            <c:bubble3D val="0"/>
          </c:dPt>
          <c:dPt>
            <c:idx val="3"/>
            <c:invertIfNegative val="0"/>
            <c:bubble3D val="0"/>
          </c:dPt>
          <c:cat>
            <c:numRef>
              <c:f>供应商!$B$31:$B$38</c:f>
              <c:numCache>
                <c:formatCode>0_ </c:formatCode>
                <c:ptCount val="8"/>
                <c:pt idx="0" formatCode="m&quot;月&quot;d&quot;日&quot;;@">
                  <c:v>41366</c:v>
                </c:pt>
                <c:pt idx="1">
                  <c:v>9</c:v>
                </c:pt>
                <c:pt idx="2">
                  <c:v>11</c:v>
                </c:pt>
                <c:pt idx="3">
                  <c:v>15</c:v>
                </c:pt>
                <c:pt idx="4">
                  <c:v>17</c:v>
                </c:pt>
                <c:pt idx="5">
                  <c:v>18</c:v>
                </c:pt>
                <c:pt idx="6">
                  <c:v>23</c:v>
                </c:pt>
                <c:pt idx="7">
                  <c:v>27</c:v>
                </c:pt>
              </c:numCache>
            </c:numRef>
          </c:cat>
          <c:val>
            <c:numRef>
              <c:f>供应商!$E$31:$E$38</c:f>
              <c:numCache>
                <c:formatCode>0_ 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648896"/>
        <c:axId val="131658880"/>
      </c:barChart>
      <c:lineChart>
        <c:grouping val="standard"/>
        <c:varyColors val="0"/>
        <c:ser>
          <c:idx val="1"/>
          <c:order val="0"/>
          <c:tx>
            <c:strRef>
              <c:f>供应商!$C$30</c:f>
              <c:strCache>
                <c:ptCount val="1"/>
                <c:pt idx="0">
                  <c:v>计划数</c:v>
                </c:pt>
              </c:strCache>
            </c:strRef>
          </c:tx>
          <c:spPr>
            <a:ln>
              <a:solidFill>
                <a:schemeClr val="bg1">
                  <a:lumMod val="50000"/>
                </a:schemeClr>
              </a:solidFill>
            </a:ln>
          </c:spPr>
          <c:marker>
            <c:symbol val="none"/>
          </c:marker>
          <c:cat>
            <c:numRef>
              <c:f>供应商!$B$31:$B$38</c:f>
              <c:numCache>
                <c:formatCode>0_ </c:formatCode>
                <c:ptCount val="8"/>
                <c:pt idx="0" formatCode="m&quot;月&quot;d&quot;日&quot;;@">
                  <c:v>41366</c:v>
                </c:pt>
                <c:pt idx="1">
                  <c:v>9</c:v>
                </c:pt>
                <c:pt idx="2">
                  <c:v>11</c:v>
                </c:pt>
                <c:pt idx="3">
                  <c:v>15</c:v>
                </c:pt>
                <c:pt idx="4">
                  <c:v>17</c:v>
                </c:pt>
                <c:pt idx="5">
                  <c:v>18</c:v>
                </c:pt>
                <c:pt idx="6">
                  <c:v>23</c:v>
                </c:pt>
                <c:pt idx="7">
                  <c:v>27</c:v>
                </c:pt>
              </c:numCache>
            </c:numRef>
          </c:cat>
          <c:val>
            <c:numRef>
              <c:f>供应商!$C$31:$C$38</c:f>
              <c:numCache>
                <c:formatCode>0_ </c:formatCode>
                <c:ptCount val="8"/>
                <c:pt idx="0">
                  <c:v>2000</c:v>
                </c:pt>
                <c:pt idx="1">
                  <c:v>25621</c:v>
                </c:pt>
                <c:pt idx="2">
                  <c:v>28777</c:v>
                </c:pt>
                <c:pt idx="3">
                  <c:v>53791</c:v>
                </c:pt>
                <c:pt idx="4">
                  <c:v>110</c:v>
                </c:pt>
                <c:pt idx="5">
                  <c:v>19724</c:v>
                </c:pt>
                <c:pt idx="6">
                  <c:v>8000</c:v>
                </c:pt>
                <c:pt idx="7">
                  <c:v>12862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供应商!$D$30</c:f>
              <c:strCache>
                <c:ptCount val="1"/>
                <c:pt idx="0">
                  <c:v>实际数</c:v>
                </c:pt>
              </c:strCache>
            </c:strRef>
          </c:tx>
          <c:spPr>
            <a:ln>
              <a:solidFill>
                <a:srgbClr val="08599C"/>
              </a:solidFill>
            </a:ln>
          </c:spPr>
          <c:marker>
            <c:symbol val="none"/>
          </c:marker>
          <c:cat>
            <c:numRef>
              <c:f>供应商!$B$31:$B$38</c:f>
              <c:numCache>
                <c:formatCode>0_ </c:formatCode>
                <c:ptCount val="8"/>
                <c:pt idx="0" formatCode="m&quot;月&quot;d&quot;日&quot;;@">
                  <c:v>41366</c:v>
                </c:pt>
                <c:pt idx="1">
                  <c:v>9</c:v>
                </c:pt>
                <c:pt idx="2">
                  <c:v>11</c:v>
                </c:pt>
                <c:pt idx="3">
                  <c:v>15</c:v>
                </c:pt>
                <c:pt idx="4">
                  <c:v>17</c:v>
                </c:pt>
                <c:pt idx="5">
                  <c:v>18</c:v>
                </c:pt>
                <c:pt idx="6">
                  <c:v>23</c:v>
                </c:pt>
                <c:pt idx="7">
                  <c:v>27</c:v>
                </c:pt>
              </c:numCache>
            </c:numRef>
          </c:cat>
          <c:val>
            <c:numRef>
              <c:f>供应商!$D$31:$D$38</c:f>
              <c:numCache>
                <c:formatCode>0_ </c:formatCode>
                <c:ptCount val="8"/>
                <c:pt idx="0">
                  <c:v>2000</c:v>
                </c:pt>
                <c:pt idx="1">
                  <c:v>25621</c:v>
                </c:pt>
                <c:pt idx="2">
                  <c:v>28777</c:v>
                </c:pt>
                <c:pt idx="3">
                  <c:v>53791</c:v>
                </c:pt>
                <c:pt idx="4">
                  <c:v>110</c:v>
                </c:pt>
                <c:pt idx="5">
                  <c:v>19724</c:v>
                </c:pt>
                <c:pt idx="6">
                  <c:v>8000</c:v>
                </c:pt>
                <c:pt idx="7">
                  <c:v>12862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648896"/>
        <c:axId val="131658880"/>
      </c:lineChart>
      <c:catAx>
        <c:axId val="131648896"/>
        <c:scaling>
          <c:orientation val="minMax"/>
        </c:scaling>
        <c:delete val="0"/>
        <c:axPos val="b"/>
        <c:numFmt formatCode="m&quot;月&quot;d&quot;日&quot;;@" sourceLinked="1"/>
        <c:majorTickMark val="none"/>
        <c:minorTickMark val="none"/>
        <c:tickLblPos val="low"/>
        <c:txPr>
          <a:bodyPr/>
          <a:lstStyle/>
          <a:p>
            <a:pPr>
              <a:defRPr sz="10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zh-CN"/>
          </a:p>
        </c:txPr>
        <c:crossAx val="131658880"/>
        <c:crosses val="autoZero"/>
        <c:auto val="1"/>
        <c:lblAlgn val="ctr"/>
        <c:lblOffset val="100"/>
        <c:noMultiLvlLbl val="0"/>
      </c:catAx>
      <c:valAx>
        <c:axId val="131658880"/>
        <c:scaling>
          <c:orientation val="minMax"/>
        </c:scaling>
        <c:delete val="0"/>
        <c:axPos val="l"/>
        <c:numFmt formatCode="0_ " sourceLinked="1"/>
        <c:majorTickMark val="out"/>
        <c:minorTickMark val="none"/>
        <c:tickLblPos val="nextTo"/>
        <c:txPr>
          <a:bodyPr/>
          <a:lstStyle/>
          <a:p>
            <a:pPr>
              <a:defRPr sz="105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zh-CN"/>
          </a:p>
        </c:txPr>
        <c:crossAx val="131648896"/>
        <c:crosses val="autoZero"/>
        <c:crossBetween val="midCat"/>
        <c:dispUnits>
          <c:builtInUnit val="tenThousands"/>
          <c:dispUnitsLbl>
            <c:layout>
              <c:manualLayout>
                <c:xMode val="edge"/>
                <c:yMode val="edge"/>
                <c:x val="5.0962651601101666E-2"/>
                <c:y val="4.990070596805718E-2"/>
              </c:manualLayout>
            </c:layout>
            <c:tx>
              <c:rich>
                <a:bodyPr/>
                <a:lstStyle/>
                <a:p>
                  <a:pPr>
                    <a:defRPr>
                      <a:solidFill>
                        <a:schemeClr val="bg1">
                          <a:lumMod val="50000"/>
                        </a:schemeClr>
                      </a:solidFill>
                    </a:defRPr>
                  </a:pPr>
                  <a:r>
                    <a:rPr lang="zh-CN" altLang="en-US">
                      <a:solidFill>
                        <a:schemeClr val="bg1">
                          <a:lumMod val="50000"/>
                        </a:schemeClr>
                      </a:solidFill>
                    </a:rPr>
                    <a:t>万</a:t>
                  </a:r>
                  <a:endParaRPr lang="en-US" altLang="en-US">
                    <a:solidFill>
                      <a:schemeClr val="bg1">
                        <a:lumMod val="50000"/>
                      </a:schemeClr>
                    </a:solidFill>
                  </a:endParaRPr>
                </a:p>
              </c:rich>
            </c:tx>
          </c:dispUnitsLbl>
        </c:dispUnits>
      </c:valAx>
    </c:plotArea>
    <c:legend>
      <c:legendPos val="t"/>
      <c:layout>
        <c:manualLayout>
          <c:xMode val="edge"/>
          <c:yMode val="edge"/>
          <c:x val="8.4338142779371544E-2"/>
          <c:y val="7.4284038535277749E-2"/>
          <c:w val="0.33637621023513142"/>
          <c:h val="0.12428119165516681"/>
        </c:manualLayout>
      </c:layout>
      <c:overlay val="0"/>
      <c:txPr>
        <a:bodyPr/>
        <a:lstStyle/>
        <a:p>
          <a:pPr>
            <a:defRPr b="1">
              <a:solidFill>
                <a:schemeClr val="bg1">
                  <a:lumMod val="50000"/>
                </a:schemeClr>
              </a:solidFill>
            </a:defRPr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3348604808167887E-2"/>
          <c:y val="9.6101418695212118E-2"/>
          <c:w val="0.88500528905688713"/>
          <c:h val="0.7787964126634008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供应商!$E$45</c:f>
              <c:strCache>
                <c:ptCount val="1"/>
                <c:pt idx="0">
                  <c:v>差额</c:v>
                </c:pt>
              </c:strCache>
            </c:strRef>
          </c:tx>
          <c:spPr>
            <a:solidFill>
              <a:srgbClr val="FF9618"/>
            </a:solidFill>
            <a:ln>
              <a:solidFill>
                <a:srgbClr val="FF9618"/>
              </a:solidFill>
            </a:ln>
          </c:spPr>
          <c:invertIfNegative val="0"/>
          <c:dPt>
            <c:idx val="2"/>
            <c:invertIfNegative val="0"/>
            <c:bubble3D val="0"/>
          </c:dPt>
          <c:cat>
            <c:numRef>
              <c:f>供应商!$B$46:$B$57</c:f>
              <c:numCache>
                <c:formatCode>0_ </c:formatCode>
                <c:ptCount val="12"/>
                <c:pt idx="0" formatCode="m&quot;月&quot;d&quot;日&quot;;@">
                  <c:v>41365</c:v>
                </c:pt>
                <c:pt idx="1">
                  <c:v>2</c:v>
                </c:pt>
                <c:pt idx="2">
                  <c:v>9</c:v>
                </c:pt>
                <c:pt idx="3">
                  <c:v>11</c:v>
                </c:pt>
                <c:pt idx="4">
                  <c:v>14</c:v>
                </c:pt>
                <c:pt idx="5">
                  <c:v>15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21</c:v>
                </c:pt>
                <c:pt idx="10">
                  <c:v>24</c:v>
                </c:pt>
                <c:pt idx="11">
                  <c:v>26</c:v>
                </c:pt>
              </c:numCache>
            </c:numRef>
          </c:cat>
          <c:val>
            <c:numRef>
              <c:f>供应商!$E$46:$E$57</c:f>
              <c:numCache>
                <c:formatCode>0_ 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7182208"/>
        <c:axId val="137188096"/>
      </c:barChart>
      <c:lineChart>
        <c:grouping val="standard"/>
        <c:varyColors val="0"/>
        <c:ser>
          <c:idx val="1"/>
          <c:order val="0"/>
          <c:tx>
            <c:strRef>
              <c:f>供应商!$C$45</c:f>
              <c:strCache>
                <c:ptCount val="1"/>
                <c:pt idx="0">
                  <c:v>计划数</c:v>
                </c:pt>
              </c:strCache>
            </c:strRef>
          </c:tx>
          <c:spPr>
            <a:ln>
              <a:solidFill>
                <a:schemeClr val="bg1">
                  <a:lumMod val="50000"/>
                </a:schemeClr>
              </a:solidFill>
            </a:ln>
          </c:spPr>
          <c:marker>
            <c:symbol val="none"/>
          </c:marker>
          <c:cat>
            <c:numRef>
              <c:f>供应商!$B$46:$B$57</c:f>
              <c:numCache>
                <c:formatCode>0_ </c:formatCode>
                <c:ptCount val="12"/>
                <c:pt idx="0" formatCode="m&quot;月&quot;d&quot;日&quot;;@">
                  <c:v>41365</c:v>
                </c:pt>
                <c:pt idx="1">
                  <c:v>2</c:v>
                </c:pt>
                <c:pt idx="2">
                  <c:v>9</c:v>
                </c:pt>
                <c:pt idx="3">
                  <c:v>11</c:v>
                </c:pt>
                <c:pt idx="4">
                  <c:v>14</c:v>
                </c:pt>
                <c:pt idx="5">
                  <c:v>15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21</c:v>
                </c:pt>
                <c:pt idx="10">
                  <c:v>24</c:v>
                </c:pt>
                <c:pt idx="11">
                  <c:v>26</c:v>
                </c:pt>
              </c:numCache>
            </c:numRef>
          </c:cat>
          <c:val>
            <c:numRef>
              <c:f>供应商!$C$46:$C$57</c:f>
              <c:numCache>
                <c:formatCode>0_ </c:formatCode>
                <c:ptCount val="12"/>
                <c:pt idx="0">
                  <c:v>12000</c:v>
                </c:pt>
                <c:pt idx="1">
                  <c:v>8248</c:v>
                </c:pt>
                <c:pt idx="2">
                  <c:v>31775</c:v>
                </c:pt>
                <c:pt idx="3">
                  <c:v>18350</c:v>
                </c:pt>
                <c:pt idx="4">
                  <c:v>30137</c:v>
                </c:pt>
                <c:pt idx="5">
                  <c:v>18790</c:v>
                </c:pt>
                <c:pt idx="6">
                  <c:v>15644</c:v>
                </c:pt>
                <c:pt idx="7">
                  <c:v>30209</c:v>
                </c:pt>
                <c:pt idx="8">
                  <c:v>34579</c:v>
                </c:pt>
                <c:pt idx="9">
                  <c:v>31638</c:v>
                </c:pt>
                <c:pt idx="10">
                  <c:v>7512</c:v>
                </c:pt>
                <c:pt idx="11">
                  <c:v>25396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供应商!$D$45</c:f>
              <c:strCache>
                <c:ptCount val="1"/>
                <c:pt idx="0">
                  <c:v>实际数</c:v>
                </c:pt>
              </c:strCache>
            </c:strRef>
          </c:tx>
          <c:marker>
            <c:symbol val="none"/>
          </c:marker>
          <c:cat>
            <c:numRef>
              <c:f>供应商!$B$46:$B$57</c:f>
              <c:numCache>
                <c:formatCode>0_ </c:formatCode>
                <c:ptCount val="12"/>
                <c:pt idx="0" formatCode="m&quot;月&quot;d&quot;日&quot;;@">
                  <c:v>41365</c:v>
                </c:pt>
                <c:pt idx="1">
                  <c:v>2</c:v>
                </c:pt>
                <c:pt idx="2">
                  <c:v>9</c:v>
                </c:pt>
                <c:pt idx="3">
                  <c:v>11</c:v>
                </c:pt>
                <c:pt idx="4">
                  <c:v>14</c:v>
                </c:pt>
                <c:pt idx="5">
                  <c:v>15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21</c:v>
                </c:pt>
                <c:pt idx="10">
                  <c:v>24</c:v>
                </c:pt>
                <c:pt idx="11">
                  <c:v>26</c:v>
                </c:pt>
              </c:numCache>
            </c:numRef>
          </c:cat>
          <c:val>
            <c:numRef>
              <c:f>供应商!$D$46:$D$57</c:f>
              <c:numCache>
                <c:formatCode>0_ </c:formatCode>
                <c:ptCount val="12"/>
                <c:pt idx="0">
                  <c:v>12000</c:v>
                </c:pt>
                <c:pt idx="1">
                  <c:v>8248</c:v>
                </c:pt>
                <c:pt idx="2">
                  <c:v>31775</c:v>
                </c:pt>
                <c:pt idx="3">
                  <c:v>18350</c:v>
                </c:pt>
                <c:pt idx="4">
                  <c:v>30137</c:v>
                </c:pt>
                <c:pt idx="5">
                  <c:v>18790</c:v>
                </c:pt>
                <c:pt idx="6">
                  <c:v>15644</c:v>
                </c:pt>
                <c:pt idx="7">
                  <c:v>30209</c:v>
                </c:pt>
                <c:pt idx="8">
                  <c:v>34579</c:v>
                </c:pt>
                <c:pt idx="9">
                  <c:v>31638</c:v>
                </c:pt>
                <c:pt idx="10">
                  <c:v>7512</c:v>
                </c:pt>
                <c:pt idx="11">
                  <c:v>25396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182208"/>
        <c:axId val="137188096"/>
      </c:lineChart>
      <c:catAx>
        <c:axId val="137182208"/>
        <c:scaling>
          <c:orientation val="minMax"/>
        </c:scaling>
        <c:delete val="0"/>
        <c:axPos val="b"/>
        <c:numFmt formatCode="m&quot;月&quot;d&quot;日&quot;;@" sourceLinked="1"/>
        <c:majorTickMark val="none"/>
        <c:minorTickMark val="none"/>
        <c:tickLblPos val="low"/>
        <c:txPr>
          <a:bodyPr/>
          <a:lstStyle/>
          <a:p>
            <a:pPr>
              <a:defRPr sz="10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zh-CN"/>
          </a:p>
        </c:txPr>
        <c:crossAx val="137188096"/>
        <c:crosses val="autoZero"/>
        <c:auto val="1"/>
        <c:lblAlgn val="ctr"/>
        <c:lblOffset val="100"/>
        <c:noMultiLvlLbl val="0"/>
      </c:catAx>
      <c:valAx>
        <c:axId val="137188096"/>
        <c:scaling>
          <c:orientation val="minMax"/>
        </c:scaling>
        <c:delete val="0"/>
        <c:axPos val="l"/>
        <c:numFmt formatCode="0_ 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zh-CN"/>
          </a:p>
        </c:txPr>
        <c:crossAx val="137182208"/>
        <c:crosses val="autoZero"/>
        <c:crossBetween val="midCat"/>
        <c:majorUnit val="10000"/>
        <c:dispUnits>
          <c:builtInUnit val="tenThousands"/>
          <c:dispUnitsLbl>
            <c:layout>
              <c:manualLayout>
                <c:xMode val="edge"/>
                <c:yMode val="edge"/>
                <c:x val="4.5198891805191016E-2"/>
                <c:y val="5.5297648054578779E-4"/>
              </c:manualLayout>
            </c:layout>
            <c:tx>
              <c:rich>
                <a:bodyPr/>
                <a:lstStyle/>
                <a:p>
                  <a:pPr>
                    <a:defRPr>
                      <a:solidFill>
                        <a:schemeClr val="bg1">
                          <a:lumMod val="50000"/>
                        </a:schemeClr>
                      </a:solidFill>
                    </a:defRPr>
                  </a:pPr>
                  <a:r>
                    <a:rPr lang="zh-CN" altLang="en-US">
                      <a:solidFill>
                        <a:schemeClr val="bg1">
                          <a:lumMod val="50000"/>
                        </a:schemeClr>
                      </a:solidFill>
                    </a:rPr>
                    <a:t>万</a:t>
                  </a:r>
                  <a:endParaRPr lang="en-US" altLang="en-US">
                    <a:solidFill>
                      <a:schemeClr val="bg1">
                        <a:lumMod val="50000"/>
                      </a:schemeClr>
                    </a:solidFill>
                  </a:endParaRPr>
                </a:p>
              </c:rich>
            </c:tx>
          </c:dispUnitsLbl>
        </c:dispUnits>
      </c:valAx>
    </c:plotArea>
    <c:legend>
      <c:legendPos val="t"/>
      <c:layout>
        <c:manualLayout>
          <c:xMode val="edge"/>
          <c:yMode val="edge"/>
          <c:x val="8.6942689100731843E-2"/>
          <c:y val="7.5234446942725366E-2"/>
          <c:w val="0.33452544704264098"/>
          <c:h val="8.3427512737378418E-2"/>
        </c:manualLayout>
      </c:layout>
      <c:overlay val="0"/>
      <c:txPr>
        <a:bodyPr/>
        <a:lstStyle/>
        <a:p>
          <a:pPr>
            <a:defRPr b="1">
              <a:solidFill>
                <a:schemeClr val="bg1">
                  <a:lumMod val="50000"/>
                </a:schemeClr>
              </a:solidFill>
            </a:defRPr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1726058514530348E-2"/>
          <c:y val="8.0903958966547201E-2"/>
          <c:w val="0.84155371696002745"/>
          <c:h val="0.78922684181844183"/>
        </c:manualLayout>
      </c:layout>
      <c:barChart>
        <c:barDir val="col"/>
        <c:grouping val="stacked"/>
        <c:varyColors val="0"/>
        <c:ser>
          <c:idx val="3"/>
          <c:order val="2"/>
          <c:tx>
            <c:strRef>
              <c:f>供应商!$E$97</c:f>
              <c:strCache>
                <c:ptCount val="1"/>
                <c:pt idx="0">
                  <c:v>差额</c:v>
                </c:pt>
              </c:strCache>
            </c:strRef>
          </c:tx>
          <c:spPr>
            <a:solidFill>
              <a:srgbClr val="FF9618"/>
            </a:solidFill>
          </c:spPr>
          <c:invertIfNegative val="0"/>
          <c:cat>
            <c:numRef>
              <c:f>供应商!$B$98:$B$105</c:f>
              <c:numCache>
                <c:formatCode>0_ </c:formatCode>
                <c:ptCount val="8"/>
                <c:pt idx="0" formatCode="m&quot;月&quot;d&quot;日&quot;;@">
                  <c:v>41365</c:v>
                </c:pt>
                <c:pt idx="1">
                  <c:v>2</c:v>
                </c:pt>
                <c:pt idx="2">
                  <c:v>3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23</c:v>
                </c:pt>
                <c:pt idx="7">
                  <c:v>27</c:v>
                </c:pt>
              </c:numCache>
            </c:numRef>
          </c:cat>
          <c:val>
            <c:numRef>
              <c:f>供应商!$E$98:$E$105</c:f>
              <c:numCache>
                <c:formatCode>0_ 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19222</c:v>
                </c:pt>
                <c:pt idx="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7263744"/>
        <c:axId val="137273728"/>
      </c:barChart>
      <c:lineChart>
        <c:grouping val="standard"/>
        <c:varyColors val="0"/>
        <c:ser>
          <c:idx val="1"/>
          <c:order val="0"/>
          <c:tx>
            <c:strRef>
              <c:f>供应商!$D$97</c:f>
              <c:strCache>
                <c:ptCount val="1"/>
                <c:pt idx="0">
                  <c:v>实际数</c:v>
                </c:pt>
              </c:strCache>
            </c:strRef>
          </c:tx>
          <c:spPr>
            <a:ln>
              <a:solidFill>
                <a:schemeClr val="bg1">
                  <a:lumMod val="50000"/>
                </a:schemeClr>
              </a:solidFill>
            </a:ln>
          </c:spPr>
          <c:marker>
            <c:symbol val="none"/>
          </c:marker>
          <c:cat>
            <c:numRef>
              <c:f>供应商!$B$98:$B$105</c:f>
              <c:numCache>
                <c:formatCode>0_ </c:formatCode>
                <c:ptCount val="8"/>
                <c:pt idx="0" formatCode="m&quot;月&quot;d&quot;日&quot;;@">
                  <c:v>41365</c:v>
                </c:pt>
                <c:pt idx="1">
                  <c:v>2</c:v>
                </c:pt>
                <c:pt idx="2">
                  <c:v>3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23</c:v>
                </c:pt>
                <c:pt idx="7">
                  <c:v>27</c:v>
                </c:pt>
              </c:numCache>
            </c:numRef>
          </c:cat>
          <c:val>
            <c:numRef>
              <c:f>供应商!$D$98:$D$105</c:f>
              <c:numCache>
                <c:formatCode>0_ </c:formatCode>
                <c:ptCount val="8"/>
                <c:pt idx="0">
                  <c:v>29973</c:v>
                </c:pt>
                <c:pt idx="1">
                  <c:v>12732</c:v>
                </c:pt>
                <c:pt idx="2">
                  <c:v>400</c:v>
                </c:pt>
                <c:pt idx="3">
                  <c:v>2818</c:v>
                </c:pt>
                <c:pt idx="4">
                  <c:v>30954</c:v>
                </c:pt>
                <c:pt idx="5">
                  <c:v>44750</c:v>
                </c:pt>
                <c:pt idx="6">
                  <c:v>58652</c:v>
                </c:pt>
                <c:pt idx="7">
                  <c:v>23000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供应商!$C$97</c:f>
              <c:strCache>
                <c:ptCount val="1"/>
                <c:pt idx="0">
                  <c:v>计划数</c:v>
                </c:pt>
              </c:strCache>
            </c:strRef>
          </c:tx>
          <c:marker>
            <c:symbol val="none"/>
          </c:marker>
          <c:cat>
            <c:numRef>
              <c:f>供应商!$B$98:$B$105</c:f>
              <c:numCache>
                <c:formatCode>0_ </c:formatCode>
                <c:ptCount val="8"/>
                <c:pt idx="0" formatCode="m&quot;月&quot;d&quot;日&quot;;@">
                  <c:v>41365</c:v>
                </c:pt>
                <c:pt idx="1">
                  <c:v>2</c:v>
                </c:pt>
                <c:pt idx="2">
                  <c:v>3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23</c:v>
                </c:pt>
                <c:pt idx="7">
                  <c:v>27</c:v>
                </c:pt>
              </c:numCache>
            </c:numRef>
          </c:cat>
          <c:val>
            <c:numRef>
              <c:f>供应商!$C$98:$C$105</c:f>
              <c:numCache>
                <c:formatCode>0_ </c:formatCode>
                <c:ptCount val="8"/>
                <c:pt idx="0">
                  <c:v>29973</c:v>
                </c:pt>
                <c:pt idx="1">
                  <c:v>12732</c:v>
                </c:pt>
                <c:pt idx="2">
                  <c:v>400</c:v>
                </c:pt>
                <c:pt idx="3">
                  <c:v>2818</c:v>
                </c:pt>
                <c:pt idx="4">
                  <c:v>30954</c:v>
                </c:pt>
                <c:pt idx="5">
                  <c:v>44750</c:v>
                </c:pt>
                <c:pt idx="6">
                  <c:v>39430</c:v>
                </c:pt>
                <c:pt idx="7">
                  <c:v>23000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263744"/>
        <c:axId val="137273728"/>
      </c:lineChart>
      <c:catAx>
        <c:axId val="137263744"/>
        <c:scaling>
          <c:orientation val="minMax"/>
        </c:scaling>
        <c:delete val="0"/>
        <c:axPos val="b"/>
        <c:numFmt formatCode="m&quot;月&quot;d&quot;日&quot;;@" sourceLinked="1"/>
        <c:majorTickMark val="none"/>
        <c:minorTickMark val="none"/>
        <c:tickLblPos val="low"/>
        <c:txPr>
          <a:bodyPr/>
          <a:lstStyle/>
          <a:p>
            <a:pPr>
              <a:defRPr sz="10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zh-CN"/>
          </a:p>
        </c:txPr>
        <c:crossAx val="137273728"/>
        <c:crosses val="autoZero"/>
        <c:auto val="1"/>
        <c:lblAlgn val="ctr"/>
        <c:lblOffset val="100"/>
        <c:noMultiLvlLbl val="0"/>
      </c:catAx>
      <c:valAx>
        <c:axId val="137273728"/>
        <c:scaling>
          <c:orientation val="minMax"/>
        </c:scaling>
        <c:delete val="0"/>
        <c:axPos val="l"/>
        <c:numFmt formatCode="0_ " sourceLinked="1"/>
        <c:majorTickMark val="out"/>
        <c:minorTickMark val="none"/>
        <c:tickLblPos val="nextTo"/>
        <c:txPr>
          <a:bodyPr/>
          <a:lstStyle/>
          <a:p>
            <a:pPr>
              <a:defRPr sz="105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zh-CN"/>
          </a:p>
        </c:txPr>
        <c:crossAx val="137263744"/>
        <c:crosses val="autoZero"/>
        <c:crossBetween val="between"/>
        <c:dispUnits>
          <c:builtInUnit val="tenThousands"/>
          <c:dispUnitsLbl>
            <c:layout>
              <c:manualLayout>
                <c:xMode val="edge"/>
                <c:yMode val="edge"/>
                <c:x val="5.8575886049654746E-2"/>
                <c:y val="2.0231449585000713E-2"/>
              </c:manualLayout>
            </c:layout>
            <c:tx>
              <c:rich>
                <a:bodyPr/>
                <a:lstStyle/>
                <a:p>
                  <a:pPr>
                    <a:defRPr>
                      <a:solidFill>
                        <a:schemeClr val="bg1">
                          <a:lumMod val="50000"/>
                        </a:schemeClr>
                      </a:solidFill>
                    </a:defRPr>
                  </a:pPr>
                  <a:r>
                    <a:rPr lang="zh-CN" altLang="en-US">
                      <a:solidFill>
                        <a:schemeClr val="bg1">
                          <a:lumMod val="50000"/>
                        </a:schemeClr>
                      </a:solidFill>
                    </a:rPr>
                    <a:t>万</a:t>
                  </a:r>
                  <a:endParaRPr lang="en-US" altLang="en-US">
                    <a:solidFill>
                      <a:schemeClr val="bg1">
                        <a:lumMod val="50000"/>
                      </a:schemeClr>
                    </a:solidFill>
                  </a:endParaRPr>
                </a:p>
              </c:rich>
            </c:tx>
          </c:dispUnitsLbl>
        </c:dispUnits>
      </c:valAx>
    </c:plotArea>
    <c:legend>
      <c:legendPos val="t"/>
      <c:layout>
        <c:manualLayout>
          <c:xMode val="edge"/>
          <c:yMode val="edge"/>
          <c:x val="9.2423001728405313E-2"/>
          <c:y val="8.3455070778338206E-2"/>
          <c:w val="0.33637621023513142"/>
          <c:h val="8.4302626507350917E-2"/>
        </c:manualLayout>
      </c:layout>
      <c:overlay val="0"/>
      <c:txPr>
        <a:bodyPr/>
        <a:lstStyle/>
        <a:p>
          <a:pPr>
            <a:defRPr b="1">
              <a:solidFill>
                <a:schemeClr val="bg1">
                  <a:lumMod val="50000"/>
                </a:schemeClr>
              </a:solidFill>
            </a:defRPr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6501354598132857E-2"/>
          <c:y val="0.26994432385766287"/>
          <c:w val="0.95749876759663799"/>
          <c:h val="0.6118301457847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客户!$G$21</c:f>
              <c:strCache>
                <c:ptCount val="1"/>
                <c:pt idx="0">
                  <c:v>2013年</c:v>
                </c:pt>
              </c:strCache>
            </c:strRef>
          </c:tx>
          <c:spPr>
            <a:solidFill>
              <a:srgbClr val="FF9618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2.3093356986749686E-3"/>
                  <c:y val="-4.6767847811956456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</c:dLbl>
            <c:numFmt formatCode="#,##0_);[Red]\(#,##0\)" sourceLinked="0"/>
            <c:txPr>
              <a:bodyPr/>
              <a:lstStyle/>
              <a:p>
                <a:pPr>
                  <a:defRPr sz="900" b="1">
                    <a:solidFill>
                      <a:srgbClr val="FF9618"/>
                    </a:solidFill>
                    <a:latin typeface="Arial" pitchFamily="34" charset="0"/>
                    <a:cs typeface="Arial" pitchFamily="34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</c:dLbls>
          <c:cat>
            <c:strRef>
              <c:f>客户!$F$22:$F$33</c:f>
              <c:strCache>
                <c:ptCount val="12"/>
                <c:pt idx="0">
                  <c:v>1月</c:v>
                </c:pt>
                <c:pt idx="1">
                  <c:v>2 </c:v>
                </c:pt>
                <c:pt idx="2">
                  <c:v>3 </c:v>
                </c:pt>
                <c:pt idx="3">
                  <c:v>4 </c:v>
                </c:pt>
                <c:pt idx="4">
                  <c:v>5 </c:v>
                </c:pt>
                <c:pt idx="5">
                  <c:v>6 </c:v>
                </c:pt>
                <c:pt idx="6">
                  <c:v>7 </c:v>
                </c:pt>
                <c:pt idx="7">
                  <c:v>8 </c:v>
                </c:pt>
                <c:pt idx="8">
                  <c:v>9 </c:v>
                </c:pt>
                <c:pt idx="9">
                  <c:v>10 </c:v>
                </c:pt>
                <c:pt idx="10">
                  <c:v>11 </c:v>
                </c:pt>
                <c:pt idx="11">
                  <c:v>12月</c:v>
                </c:pt>
              </c:strCache>
            </c:strRef>
          </c:cat>
          <c:val>
            <c:numRef>
              <c:f>客户!$G$22:$G$33</c:f>
              <c:numCache>
                <c:formatCode>0_ </c:formatCode>
                <c:ptCount val="12"/>
                <c:pt idx="0">
                  <c:v>2126756.46</c:v>
                </c:pt>
                <c:pt idx="1">
                  <c:v>717589.9</c:v>
                </c:pt>
                <c:pt idx="2">
                  <c:v>2894413.8</c:v>
                </c:pt>
                <c:pt idx="3">
                  <c:v>3170408.89</c:v>
                </c:pt>
              </c:numCache>
            </c:numRef>
          </c:val>
        </c:ser>
        <c:ser>
          <c:idx val="1"/>
          <c:order val="1"/>
          <c:tx>
            <c:strRef>
              <c:f>客户!$H$21</c:f>
              <c:strCache>
                <c:ptCount val="1"/>
                <c:pt idx="0">
                  <c:v>2012年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effectLst/>
          </c:spPr>
          <c:invertIfNegative val="0"/>
          <c:dLbls>
            <c:numFmt formatCode="#,##0_);[Red]\(#,##0\)" sourceLinked="0"/>
            <c:txPr>
              <a:bodyPr/>
              <a:lstStyle/>
              <a:p>
                <a:pPr>
                  <a:defRPr sz="800" b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客户!$F$22:$F$33</c:f>
              <c:strCache>
                <c:ptCount val="12"/>
                <c:pt idx="0">
                  <c:v>1月</c:v>
                </c:pt>
                <c:pt idx="1">
                  <c:v>2 </c:v>
                </c:pt>
                <c:pt idx="2">
                  <c:v>3 </c:v>
                </c:pt>
                <c:pt idx="3">
                  <c:v>4 </c:v>
                </c:pt>
                <c:pt idx="4">
                  <c:v>5 </c:v>
                </c:pt>
                <c:pt idx="5">
                  <c:v>6 </c:v>
                </c:pt>
                <c:pt idx="6">
                  <c:v>7 </c:v>
                </c:pt>
                <c:pt idx="7">
                  <c:v>8 </c:v>
                </c:pt>
                <c:pt idx="8">
                  <c:v>9 </c:v>
                </c:pt>
                <c:pt idx="9">
                  <c:v>10 </c:v>
                </c:pt>
                <c:pt idx="10">
                  <c:v>11 </c:v>
                </c:pt>
                <c:pt idx="11">
                  <c:v>12月</c:v>
                </c:pt>
              </c:strCache>
            </c:strRef>
          </c:cat>
          <c:val>
            <c:numRef>
              <c:f>客户!$I$22:$I$33</c:f>
              <c:numCache>
                <c:formatCode>0_ </c:formatCode>
                <c:ptCount val="12"/>
                <c:pt idx="0">
                  <c:v>1032447.87</c:v>
                </c:pt>
                <c:pt idx="1">
                  <c:v>2139881.92</c:v>
                </c:pt>
                <c:pt idx="2">
                  <c:v>3999152.8199999994</c:v>
                </c:pt>
                <c:pt idx="3">
                  <c:v>2669174.4500000002</c:v>
                </c:pt>
                <c:pt idx="4">
                  <c:v>1752947.2999999991</c:v>
                </c:pt>
                <c:pt idx="5">
                  <c:v>848287.73</c:v>
                </c:pt>
                <c:pt idx="6">
                  <c:v>2176001.7999999998</c:v>
                </c:pt>
                <c:pt idx="7">
                  <c:v>1854525.94</c:v>
                </c:pt>
                <c:pt idx="8">
                  <c:v>1138569.6000000001</c:v>
                </c:pt>
                <c:pt idx="9">
                  <c:v>2816702.5900000022</c:v>
                </c:pt>
                <c:pt idx="10">
                  <c:v>2862087.3400000012</c:v>
                </c:pt>
                <c:pt idx="11" formatCode="0_);[Red]\(0\)">
                  <c:v>3922764.53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1"/>
        <c:axId val="70399872"/>
        <c:axId val="70401408"/>
      </c:barChart>
      <c:catAx>
        <c:axId val="703998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zh-CN"/>
          </a:p>
        </c:txPr>
        <c:crossAx val="70401408"/>
        <c:crosses val="autoZero"/>
        <c:auto val="1"/>
        <c:lblAlgn val="ctr"/>
        <c:lblOffset val="100"/>
        <c:noMultiLvlLbl val="0"/>
      </c:catAx>
      <c:valAx>
        <c:axId val="70401408"/>
        <c:scaling>
          <c:orientation val="minMax"/>
        </c:scaling>
        <c:delete val="1"/>
        <c:axPos val="l"/>
        <c:numFmt formatCode="0_ " sourceLinked="1"/>
        <c:majorTickMark val="out"/>
        <c:minorTickMark val="none"/>
        <c:tickLblPos val="none"/>
        <c:crossAx val="70399872"/>
        <c:crosses val="autoZero"/>
        <c:crossBetween val="between"/>
        <c:dispUnits>
          <c:builtInUnit val="tenThousands"/>
        </c:dispUnits>
      </c:valAx>
    </c:plotArea>
    <c:legend>
      <c:legendPos val="t"/>
      <c:layout>
        <c:manualLayout>
          <c:xMode val="edge"/>
          <c:yMode val="edge"/>
          <c:x val="9.2373427946998744E-3"/>
          <c:y val="0.23469227471931936"/>
          <c:w val="0.14205633069832674"/>
          <c:h val="0.15848477653816442"/>
        </c:manualLayout>
      </c:layout>
      <c:overlay val="0"/>
      <c:txPr>
        <a:bodyPr/>
        <a:lstStyle/>
        <a:p>
          <a:pPr>
            <a:defRPr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defRPr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7644135147447719E-2"/>
          <c:y val="0.1362008193498109"/>
          <c:w val="0.91235586485255227"/>
          <c:h val="0.86379918065018912"/>
        </c:manualLayout>
      </c:layout>
      <c:lineChart>
        <c:grouping val="standard"/>
        <c:varyColors val="0"/>
        <c:ser>
          <c:idx val="0"/>
          <c:order val="0"/>
          <c:tx>
            <c:strRef>
              <c:f>客户!$AA$20</c:f>
              <c:strCache>
                <c:ptCount val="1"/>
                <c:pt idx="0">
                  <c:v>13年</c:v>
                </c:pt>
              </c:strCache>
            </c:strRef>
          </c:tx>
          <c:spPr>
            <a:ln w="25400">
              <a:solidFill>
                <a:srgbClr val="FF9618"/>
              </a:solidFill>
            </a:ln>
          </c:spPr>
          <c:marker>
            <c:symbol val="square"/>
            <c:size val="4"/>
            <c:spPr>
              <a:solidFill>
                <a:srgbClr val="FF9618"/>
              </a:solidFill>
              <a:ln>
                <a:solidFill>
                  <a:srgbClr val="FF9618"/>
                </a:solidFill>
              </a:ln>
            </c:spPr>
          </c:marker>
          <c:cat>
            <c:strRef>
              <c:f>客户!$Z$21:$Z$32</c:f>
              <c:strCache>
                <c:ptCount val="12"/>
                <c:pt idx="0">
                  <c:v>1月 </c:v>
                </c:pt>
                <c:pt idx="1">
                  <c:v>2 </c:v>
                </c:pt>
                <c:pt idx="2">
                  <c:v>3 </c:v>
                </c:pt>
                <c:pt idx="3">
                  <c:v>4 </c:v>
                </c:pt>
                <c:pt idx="4">
                  <c:v>5 </c:v>
                </c:pt>
                <c:pt idx="5">
                  <c:v>6 </c:v>
                </c:pt>
                <c:pt idx="6">
                  <c:v>7 </c:v>
                </c:pt>
                <c:pt idx="7">
                  <c:v>8 </c:v>
                </c:pt>
                <c:pt idx="8">
                  <c:v>9 </c:v>
                </c:pt>
                <c:pt idx="9">
                  <c:v>10 </c:v>
                </c:pt>
                <c:pt idx="10">
                  <c:v>11 </c:v>
                </c:pt>
                <c:pt idx="11">
                  <c:v>12月</c:v>
                </c:pt>
              </c:strCache>
            </c:strRef>
          </c:cat>
          <c:val>
            <c:numRef>
              <c:f>客户!$AA$21:$AA$32</c:f>
              <c:numCache>
                <c:formatCode>0_ </c:formatCode>
                <c:ptCount val="12"/>
                <c:pt idx="0">
                  <c:v>1916756.4600000009</c:v>
                </c:pt>
                <c:pt idx="1">
                  <c:v>817559.9</c:v>
                </c:pt>
                <c:pt idx="2">
                  <c:v>2894413.8</c:v>
                </c:pt>
                <c:pt idx="3">
                  <c:v>1970408.8899999994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客户!$AB$20</c:f>
              <c:strCache>
                <c:ptCount val="1"/>
                <c:pt idx="0">
                  <c:v>12年</c:v>
                </c:pt>
              </c:strCache>
            </c:strRef>
          </c:tx>
          <c:spPr>
            <a:ln w="25400">
              <a:solidFill>
                <a:schemeClr val="bg1">
                  <a:lumMod val="50000"/>
                </a:schemeClr>
              </a:solidFill>
            </a:ln>
          </c:spPr>
          <c:marker>
            <c:symbol val="triangle"/>
            <c:size val="4"/>
            <c:spPr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c:spPr>
          </c:marker>
          <c:cat>
            <c:strRef>
              <c:f>客户!$Z$21:$Z$32</c:f>
              <c:strCache>
                <c:ptCount val="12"/>
                <c:pt idx="0">
                  <c:v>1月 </c:v>
                </c:pt>
                <c:pt idx="1">
                  <c:v>2 </c:v>
                </c:pt>
                <c:pt idx="2">
                  <c:v>3 </c:v>
                </c:pt>
                <c:pt idx="3">
                  <c:v>4 </c:v>
                </c:pt>
                <c:pt idx="4">
                  <c:v>5 </c:v>
                </c:pt>
                <c:pt idx="5">
                  <c:v>6 </c:v>
                </c:pt>
                <c:pt idx="6">
                  <c:v>7 </c:v>
                </c:pt>
                <c:pt idx="7">
                  <c:v>8 </c:v>
                </c:pt>
                <c:pt idx="8">
                  <c:v>9 </c:v>
                </c:pt>
                <c:pt idx="9">
                  <c:v>10 </c:v>
                </c:pt>
                <c:pt idx="10">
                  <c:v>11 </c:v>
                </c:pt>
                <c:pt idx="11">
                  <c:v>12月</c:v>
                </c:pt>
              </c:strCache>
            </c:strRef>
          </c:cat>
          <c:val>
            <c:numRef>
              <c:f>客户!$AB$21:$AB$32</c:f>
              <c:numCache>
                <c:formatCode>0_ </c:formatCode>
                <c:ptCount val="12"/>
                <c:pt idx="0">
                  <c:v>3282841.41</c:v>
                </c:pt>
                <c:pt idx="1">
                  <c:v>1179387.1499999997</c:v>
                </c:pt>
                <c:pt idx="2">
                  <c:v>2313654.3599999994</c:v>
                </c:pt>
                <c:pt idx="3">
                  <c:v>2768489.4199999995</c:v>
                </c:pt>
                <c:pt idx="4">
                  <c:v>1582766.19</c:v>
                </c:pt>
                <c:pt idx="5">
                  <c:v>5807987.3500000006</c:v>
                </c:pt>
                <c:pt idx="6">
                  <c:v>4828707.3600000003</c:v>
                </c:pt>
                <c:pt idx="7">
                  <c:v>4282599.8600000003</c:v>
                </c:pt>
                <c:pt idx="8">
                  <c:v>3497507.27</c:v>
                </c:pt>
                <c:pt idx="9">
                  <c:v>2773785.8</c:v>
                </c:pt>
                <c:pt idx="10">
                  <c:v>2333669.67</c:v>
                </c:pt>
                <c:pt idx="11">
                  <c:v>2941337.4099999997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客户!$AC$20</c:f>
              <c:strCache>
                <c:ptCount val="1"/>
                <c:pt idx="0">
                  <c:v>11年</c:v>
                </c:pt>
              </c:strCache>
            </c:strRef>
          </c:tx>
          <c:spPr>
            <a:ln w="25400">
              <a:solidFill>
                <a:schemeClr val="bg1">
                  <a:lumMod val="65000"/>
                </a:schemeClr>
              </a:solidFill>
            </a:ln>
          </c:spPr>
          <c:marker>
            <c:symbol val="circle"/>
            <c:size val="4"/>
            <c:spPr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c:spPr>
          </c:marker>
          <c:cat>
            <c:strRef>
              <c:f>客户!$Z$21:$Z$32</c:f>
              <c:strCache>
                <c:ptCount val="12"/>
                <c:pt idx="0">
                  <c:v>1月 </c:v>
                </c:pt>
                <c:pt idx="1">
                  <c:v>2 </c:v>
                </c:pt>
                <c:pt idx="2">
                  <c:v>3 </c:v>
                </c:pt>
                <c:pt idx="3">
                  <c:v>4 </c:v>
                </c:pt>
                <c:pt idx="4">
                  <c:v>5 </c:v>
                </c:pt>
                <c:pt idx="5">
                  <c:v>6 </c:v>
                </c:pt>
                <c:pt idx="6">
                  <c:v>7 </c:v>
                </c:pt>
                <c:pt idx="7">
                  <c:v>8 </c:v>
                </c:pt>
                <c:pt idx="8">
                  <c:v>9 </c:v>
                </c:pt>
                <c:pt idx="9">
                  <c:v>10 </c:v>
                </c:pt>
                <c:pt idx="10">
                  <c:v>11 </c:v>
                </c:pt>
                <c:pt idx="11">
                  <c:v>12月</c:v>
                </c:pt>
              </c:strCache>
            </c:strRef>
          </c:cat>
          <c:val>
            <c:numRef>
              <c:f>客户!$AC$21:$AC$32</c:f>
              <c:numCache>
                <c:formatCode>0_ </c:formatCode>
                <c:ptCount val="12"/>
                <c:pt idx="0">
                  <c:v>1032447.87</c:v>
                </c:pt>
                <c:pt idx="1">
                  <c:v>2139881.92</c:v>
                </c:pt>
                <c:pt idx="2">
                  <c:v>3999152.8199999994</c:v>
                </c:pt>
                <c:pt idx="3">
                  <c:v>2669174.4500000002</c:v>
                </c:pt>
                <c:pt idx="4">
                  <c:v>1752947.2999999991</c:v>
                </c:pt>
                <c:pt idx="5">
                  <c:v>848287.73</c:v>
                </c:pt>
                <c:pt idx="6">
                  <c:v>2176001.7999999998</c:v>
                </c:pt>
                <c:pt idx="7">
                  <c:v>1854525.94</c:v>
                </c:pt>
                <c:pt idx="8">
                  <c:v>1138569.6000000001</c:v>
                </c:pt>
                <c:pt idx="9">
                  <c:v>2816702.5900000022</c:v>
                </c:pt>
                <c:pt idx="10">
                  <c:v>2862087.3400000012</c:v>
                </c:pt>
                <c:pt idx="11">
                  <c:v>3922764.53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235904"/>
        <c:axId val="76237824"/>
      </c:lineChart>
      <c:catAx>
        <c:axId val="76235904"/>
        <c:scaling>
          <c:orientation val="minMax"/>
        </c:scaling>
        <c:delete val="1"/>
        <c:axPos val="b"/>
        <c:majorTickMark val="out"/>
        <c:minorTickMark val="none"/>
        <c:tickLblPos val="nextTo"/>
        <c:crossAx val="76237824"/>
        <c:crosses val="autoZero"/>
        <c:auto val="1"/>
        <c:lblAlgn val="ctr"/>
        <c:lblOffset val="0"/>
        <c:noMultiLvlLbl val="0"/>
      </c:catAx>
      <c:valAx>
        <c:axId val="76237824"/>
        <c:scaling>
          <c:orientation val="minMax"/>
        </c:scaling>
        <c:delete val="1"/>
        <c:axPos val="l"/>
        <c:numFmt formatCode="0_ " sourceLinked="1"/>
        <c:majorTickMark val="out"/>
        <c:minorTickMark val="none"/>
        <c:tickLblPos val="nextTo"/>
        <c:crossAx val="76235904"/>
        <c:crosses val="autoZero"/>
        <c:crossBetween val="between"/>
        <c:dispUnits>
          <c:builtInUnit val="tenThousands"/>
          <c:dispUnitsLbl>
            <c:layout>
              <c:manualLayout>
                <c:xMode val="edge"/>
                <c:yMode val="edge"/>
                <c:x val="1.2030197256270799E-2"/>
                <c:y val="7.2441551742448401E-2"/>
              </c:manualLayout>
            </c:layout>
            <c:tx>
              <c:rich>
                <a:bodyPr/>
                <a:lstStyle/>
                <a:p>
                  <a:pPr>
                    <a:defRPr sz="800" b="0"/>
                  </a:pPr>
                  <a:r>
                    <a:rPr lang="zh-CN" altLang="en-US"/>
                    <a:t> </a:t>
                  </a:r>
                </a:p>
              </c:rich>
            </c:tx>
          </c:dispUnitsLbl>
        </c:dispUnits>
      </c:valAx>
    </c:plotArea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240430001530326E-2"/>
          <c:y val="0.32175623792638702"/>
          <c:w val="0.94951913999693938"/>
          <c:h val="0.567145612633373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客户!$AF$12</c:f>
              <c:strCache>
                <c:ptCount val="1"/>
                <c:pt idx="0">
                  <c:v>2013年</c:v>
                </c:pt>
              </c:strCache>
            </c:strRef>
          </c:tx>
          <c:spPr>
            <a:solidFill>
              <a:srgbClr val="FF9618"/>
            </a:solidFill>
            <a:ln>
              <a:noFill/>
            </a:ln>
          </c:spPr>
          <c:invertIfNegative val="0"/>
          <c:dLbls>
            <c:numFmt formatCode="#,##0_);[Red]\(#,##0\)" sourceLinked="0"/>
            <c:spPr>
              <a:solidFill>
                <a:sysClr val="window" lastClr="FFFFFF"/>
              </a:solidFill>
            </c:spPr>
            <c:txPr>
              <a:bodyPr/>
              <a:lstStyle/>
              <a:p>
                <a:pPr>
                  <a:defRPr sz="1000" b="1">
                    <a:solidFill>
                      <a:srgbClr val="FF9618"/>
                    </a:solidFill>
                    <a:latin typeface="Arial" pitchFamily="34" charset="0"/>
                    <a:cs typeface="Arial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客户!$AG$11:$AH$11</c:f>
              <c:strCache>
                <c:ptCount val="2"/>
                <c:pt idx="0">
                  <c:v>总销量</c:v>
                </c:pt>
                <c:pt idx="1">
                  <c:v>总销售额</c:v>
                </c:pt>
              </c:strCache>
            </c:strRef>
          </c:cat>
          <c:val>
            <c:numRef>
              <c:f>客户!$AG$12:$AH$12</c:f>
              <c:numCache>
                <c:formatCode>0_ </c:formatCode>
                <c:ptCount val="2"/>
                <c:pt idx="0">
                  <c:v>3769411</c:v>
                </c:pt>
                <c:pt idx="1">
                  <c:v>7599139.0499999998</c:v>
                </c:pt>
              </c:numCache>
            </c:numRef>
          </c:val>
        </c:ser>
        <c:ser>
          <c:idx val="1"/>
          <c:order val="1"/>
          <c:tx>
            <c:strRef>
              <c:f>客户!$AF$13</c:f>
              <c:strCache>
                <c:ptCount val="1"/>
                <c:pt idx="0">
                  <c:v>2012年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_);[Red]\(#,##0\)" sourceLinked="0"/>
            <c:spPr>
              <a:solidFill>
                <a:sysClr val="window" lastClr="FFFFFF"/>
              </a:solidFill>
            </c:spPr>
            <c:txPr>
              <a:bodyPr/>
              <a:lstStyle/>
              <a:p>
                <a:pPr>
                  <a:defRPr sz="900" b="1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客户!$AG$11:$AH$11</c:f>
              <c:strCache>
                <c:ptCount val="2"/>
                <c:pt idx="0">
                  <c:v>总销量</c:v>
                </c:pt>
                <c:pt idx="1">
                  <c:v>总销售额</c:v>
                </c:pt>
              </c:strCache>
            </c:strRef>
          </c:cat>
          <c:val>
            <c:numRef>
              <c:f>客户!$AG$13:$AH$13</c:f>
              <c:numCache>
                <c:formatCode>0_ </c:formatCode>
                <c:ptCount val="2"/>
                <c:pt idx="0">
                  <c:v>2189260</c:v>
                </c:pt>
                <c:pt idx="1">
                  <c:v>6775882.919999999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axId val="76278784"/>
        <c:axId val="84800256"/>
      </c:barChart>
      <c:catAx>
        <c:axId val="76278784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b="1">
                <a:solidFill>
                  <a:schemeClr val="bg1">
                    <a:lumMod val="50000"/>
                  </a:schemeClr>
                </a:solidFill>
              </a:defRPr>
            </a:pPr>
            <a:endParaRPr lang="zh-CN"/>
          </a:p>
        </c:txPr>
        <c:crossAx val="84800256"/>
        <c:crosses val="autoZero"/>
        <c:auto val="1"/>
        <c:lblAlgn val="ctr"/>
        <c:lblOffset val="100"/>
        <c:noMultiLvlLbl val="0"/>
      </c:catAx>
      <c:valAx>
        <c:axId val="84800256"/>
        <c:scaling>
          <c:orientation val="minMax"/>
        </c:scaling>
        <c:delete val="1"/>
        <c:axPos val="l"/>
        <c:numFmt formatCode="#,##0_);[Red]\(#,##0\)" sourceLinked="0"/>
        <c:majorTickMark val="out"/>
        <c:minorTickMark val="none"/>
        <c:tickLblPos val="none"/>
        <c:crossAx val="76278784"/>
        <c:crosses val="autoZero"/>
        <c:crossBetween val="between"/>
        <c:dispUnits>
          <c:builtInUnit val="tenThousands"/>
          <c:dispUnitsLbl>
            <c:layout/>
          </c:dispUnitsLbl>
        </c:dispUnits>
      </c:valAx>
      <c:spPr>
        <a:noFill/>
        <a:ln w="25400">
          <a:noFill/>
        </a:ln>
      </c:spPr>
    </c:plotArea>
    <c:legend>
      <c:legendPos val="t"/>
      <c:layout>
        <c:manualLayout>
          <c:xMode val="edge"/>
          <c:yMode val="edge"/>
          <c:x val="0.1295850831146107"/>
          <c:y val="0.1111111111111111"/>
          <c:w val="0.26860761154855645"/>
          <c:h val="8.3717191601050026E-2"/>
        </c:manualLayout>
      </c:layout>
      <c:overlay val="0"/>
      <c:txPr>
        <a:bodyPr/>
        <a:lstStyle/>
        <a:p>
          <a:pPr>
            <a:defRPr>
              <a:latin typeface="Arial" pitchFamily="34" charset="0"/>
              <a:cs typeface="Arial" pitchFamily="34" charset="0"/>
            </a:defRPr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7695810862263944E-2"/>
          <c:y val="8.5998271391529824E-2"/>
          <c:w val="0.95328261122824165"/>
          <c:h val="0.91400172860847018"/>
        </c:manualLayout>
      </c:layout>
      <c:lineChart>
        <c:grouping val="standard"/>
        <c:varyColors val="0"/>
        <c:ser>
          <c:idx val="0"/>
          <c:order val="0"/>
          <c:tx>
            <c:strRef>
              <c:f>客户!$G$42</c:f>
              <c:strCache>
                <c:ptCount val="1"/>
                <c:pt idx="0">
                  <c:v>13年平均售价</c:v>
                </c:pt>
              </c:strCache>
            </c:strRef>
          </c:tx>
          <c:spPr>
            <a:ln w="25400">
              <a:solidFill>
                <a:srgbClr val="FF9618"/>
              </a:solidFill>
            </a:ln>
          </c:spPr>
          <c:marker>
            <c:symbol val="square"/>
            <c:size val="4"/>
            <c:spPr>
              <a:solidFill>
                <a:srgbClr val="FF9618"/>
              </a:solidFill>
              <a:ln>
                <a:solidFill>
                  <a:srgbClr val="FF9618"/>
                </a:solidFill>
              </a:ln>
            </c:spPr>
          </c:marker>
          <c:dLbls>
            <c:txPr>
              <a:bodyPr/>
              <a:lstStyle/>
              <a:p>
                <a:pPr>
                  <a:defRPr b="1">
                    <a:solidFill>
                      <a:srgbClr val="FF9618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客户!$F$43:$F$54</c:f>
              <c:strCache>
                <c:ptCount val="12"/>
                <c:pt idx="0">
                  <c:v>1月 </c:v>
                </c:pt>
                <c:pt idx="1">
                  <c:v>2 </c:v>
                </c:pt>
                <c:pt idx="2">
                  <c:v>3 </c:v>
                </c:pt>
                <c:pt idx="3">
                  <c:v>4 </c:v>
                </c:pt>
                <c:pt idx="4">
                  <c:v>5 </c:v>
                </c:pt>
                <c:pt idx="5">
                  <c:v>6 </c:v>
                </c:pt>
                <c:pt idx="6">
                  <c:v>7 </c:v>
                </c:pt>
                <c:pt idx="7">
                  <c:v>8 </c:v>
                </c:pt>
                <c:pt idx="8">
                  <c:v>9 </c:v>
                </c:pt>
                <c:pt idx="9">
                  <c:v>10 </c:v>
                </c:pt>
                <c:pt idx="10">
                  <c:v>11 </c:v>
                </c:pt>
                <c:pt idx="11">
                  <c:v>12月</c:v>
                </c:pt>
              </c:strCache>
            </c:strRef>
          </c:cat>
          <c:val>
            <c:numRef>
              <c:f>客户!$G$43:$G$54</c:f>
              <c:numCache>
                <c:formatCode>0.0_ </c:formatCode>
                <c:ptCount val="12"/>
                <c:pt idx="0">
                  <c:v>1.4634867176984501</c:v>
                </c:pt>
                <c:pt idx="1">
                  <c:v>3.5935014597553221</c:v>
                </c:pt>
                <c:pt idx="2">
                  <c:v>1.6393353655013982</c:v>
                </c:pt>
                <c:pt idx="3">
                  <c:v>3.3340928440876385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客户!$H$42</c:f>
              <c:strCache>
                <c:ptCount val="1"/>
                <c:pt idx="0">
                  <c:v>12年平均售价</c:v>
                </c:pt>
              </c:strCache>
            </c:strRef>
          </c:tx>
          <c:spPr>
            <a:ln w="25400">
              <a:solidFill>
                <a:schemeClr val="bg1">
                  <a:lumMod val="50000"/>
                </a:schemeClr>
              </a:solidFill>
            </a:ln>
          </c:spPr>
          <c:marker>
            <c:symbol val="triangle"/>
            <c:size val="4"/>
            <c:spPr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c:spPr>
          </c:marker>
          <c:cat>
            <c:strRef>
              <c:f>客户!$F$43:$F$54</c:f>
              <c:strCache>
                <c:ptCount val="12"/>
                <c:pt idx="0">
                  <c:v>1月 </c:v>
                </c:pt>
                <c:pt idx="1">
                  <c:v>2 </c:v>
                </c:pt>
                <c:pt idx="2">
                  <c:v>3 </c:v>
                </c:pt>
                <c:pt idx="3">
                  <c:v>4 </c:v>
                </c:pt>
                <c:pt idx="4">
                  <c:v>5 </c:v>
                </c:pt>
                <c:pt idx="5">
                  <c:v>6 </c:v>
                </c:pt>
                <c:pt idx="6">
                  <c:v>7 </c:v>
                </c:pt>
                <c:pt idx="7">
                  <c:v>8 </c:v>
                </c:pt>
                <c:pt idx="8">
                  <c:v>9 </c:v>
                </c:pt>
                <c:pt idx="9">
                  <c:v>10 </c:v>
                </c:pt>
                <c:pt idx="10">
                  <c:v>11 </c:v>
                </c:pt>
                <c:pt idx="11">
                  <c:v>12月</c:v>
                </c:pt>
              </c:strCache>
            </c:strRef>
          </c:cat>
          <c:val>
            <c:numRef>
              <c:f>客户!$H$43:$H$54</c:f>
              <c:numCache>
                <c:formatCode>0.0_ </c:formatCode>
                <c:ptCount val="12"/>
                <c:pt idx="0">
                  <c:v>2.5</c:v>
                </c:pt>
                <c:pt idx="1">
                  <c:v>2.6387156425143465</c:v>
                </c:pt>
                <c:pt idx="2">
                  <c:v>2.0650935098713536</c:v>
                </c:pt>
                <c:pt idx="3">
                  <c:v>3.4291026084069993</c:v>
                </c:pt>
                <c:pt idx="4">
                  <c:v>3.6</c:v>
                </c:pt>
                <c:pt idx="5">
                  <c:v>3</c:v>
                </c:pt>
                <c:pt idx="6">
                  <c:v>3.5</c:v>
                </c:pt>
                <c:pt idx="7">
                  <c:v>3.6</c:v>
                </c:pt>
                <c:pt idx="8">
                  <c:v>2.9</c:v>
                </c:pt>
                <c:pt idx="9">
                  <c:v>3.2</c:v>
                </c:pt>
                <c:pt idx="10">
                  <c:v>3.4447647663162368</c:v>
                </c:pt>
                <c:pt idx="11">
                  <c:v>2.609046623042663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客户!$I$42</c:f>
              <c:strCache>
                <c:ptCount val="1"/>
                <c:pt idx="0">
                  <c:v>11年平均售价</c:v>
                </c:pt>
              </c:strCache>
            </c:strRef>
          </c:tx>
          <c:spPr>
            <a:ln w="25400">
              <a:solidFill>
                <a:schemeClr val="bg1">
                  <a:lumMod val="65000"/>
                </a:schemeClr>
              </a:solidFill>
            </a:ln>
          </c:spPr>
          <c:marker>
            <c:symbol val="circle"/>
            <c:size val="4"/>
            <c:spPr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c:spPr>
          </c:marker>
          <c:cat>
            <c:strRef>
              <c:f>客户!$F$43:$F$54</c:f>
              <c:strCache>
                <c:ptCount val="12"/>
                <c:pt idx="0">
                  <c:v>1月 </c:v>
                </c:pt>
                <c:pt idx="1">
                  <c:v>2 </c:v>
                </c:pt>
                <c:pt idx="2">
                  <c:v>3 </c:v>
                </c:pt>
                <c:pt idx="3">
                  <c:v>4 </c:v>
                </c:pt>
                <c:pt idx="4">
                  <c:v>5 </c:v>
                </c:pt>
                <c:pt idx="5">
                  <c:v>6 </c:v>
                </c:pt>
                <c:pt idx="6">
                  <c:v>7 </c:v>
                </c:pt>
                <c:pt idx="7">
                  <c:v>8 </c:v>
                </c:pt>
                <c:pt idx="8">
                  <c:v>9 </c:v>
                </c:pt>
                <c:pt idx="9">
                  <c:v>10 </c:v>
                </c:pt>
                <c:pt idx="10">
                  <c:v>11 </c:v>
                </c:pt>
                <c:pt idx="11">
                  <c:v>12月</c:v>
                </c:pt>
              </c:strCache>
            </c:strRef>
          </c:cat>
          <c:val>
            <c:numRef>
              <c:f>客户!$I$43:$I$54</c:f>
              <c:numCache>
                <c:formatCode>0.0_ </c:formatCode>
                <c:ptCount val="12"/>
                <c:pt idx="0">
                  <c:v>1.7401960410858697</c:v>
                </c:pt>
                <c:pt idx="1">
                  <c:v>1.7544301148969175</c:v>
                </c:pt>
                <c:pt idx="2">
                  <c:v>1.9546946657790469</c:v>
                </c:pt>
                <c:pt idx="3">
                  <c:v>3.0247796440761712</c:v>
                </c:pt>
                <c:pt idx="4">
                  <c:v>2.4</c:v>
                </c:pt>
                <c:pt idx="5">
                  <c:v>1.9</c:v>
                </c:pt>
                <c:pt idx="6">
                  <c:v>2.7</c:v>
                </c:pt>
                <c:pt idx="7">
                  <c:v>1.8940490617719963</c:v>
                </c:pt>
                <c:pt idx="8">
                  <c:v>2.2000000000000002</c:v>
                </c:pt>
                <c:pt idx="9">
                  <c:v>2.356887901704805</c:v>
                </c:pt>
                <c:pt idx="10">
                  <c:v>2.8371516144605078</c:v>
                </c:pt>
                <c:pt idx="11">
                  <c:v>3.7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173952"/>
        <c:axId val="86208896"/>
      </c:lineChart>
      <c:catAx>
        <c:axId val="86173952"/>
        <c:scaling>
          <c:orientation val="minMax"/>
        </c:scaling>
        <c:delete val="1"/>
        <c:axPos val="b"/>
        <c:majorTickMark val="out"/>
        <c:minorTickMark val="none"/>
        <c:tickLblPos val="nextTo"/>
        <c:crossAx val="86208896"/>
        <c:crosses val="autoZero"/>
        <c:auto val="1"/>
        <c:lblAlgn val="ctr"/>
        <c:lblOffset val="0"/>
        <c:noMultiLvlLbl val="0"/>
      </c:catAx>
      <c:valAx>
        <c:axId val="86208896"/>
        <c:scaling>
          <c:orientation val="minMax"/>
          <c:max val="5"/>
          <c:min val="0"/>
        </c:scaling>
        <c:delete val="1"/>
        <c:axPos val="l"/>
        <c:numFmt formatCode="0_ " sourceLinked="0"/>
        <c:majorTickMark val="out"/>
        <c:minorTickMark val="none"/>
        <c:tickLblPos val="nextTo"/>
        <c:crossAx val="86173952"/>
        <c:crosses val="autoZero"/>
        <c:crossBetween val="between"/>
        <c:majorUnit val="1"/>
      </c:valAx>
      <c:spPr>
        <a:noFill/>
      </c:spPr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7718483349344627"/>
          <c:y val="8.5718760622786119E-2"/>
          <c:w val="0.80206583800057074"/>
          <c:h val="0.8794403713632505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产品1!$Z$2</c:f>
              <c:strCache>
                <c:ptCount val="1"/>
                <c:pt idx="0">
                  <c:v>1-4月销量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effectLst/>
          </c:spPr>
          <c:invertIfNegative val="0"/>
          <c:dLbls>
            <c:numFmt formatCode="#,##0_);\(#,##0\)" sourceLinked="0"/>
            <c:txPr>
              <a:bodyPr/>
              <a:lstStyle/>
              <a:p>
                <a:pPr>
                  <a:defRPr sz="800" b="1">
                    <a:solidFill>
                      <a:srgbClr val="BFBFBF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产品1!$Y$19:$Y$28</c:f>
              <c:strCache>
                <c:ptCount val="10"/>
                <c:pt idx="0">
                  <c:v>CP1009</c:v>
                </c:pt>
                <c:pt idx="1">
                  <c:v>CP1008</c:v>
                </c:pt>
                <c:pt idx="2">
                  <c:v>CP1007</c:v>
                </c:pt>
                <c:pt idx="3">
                  <c:v>CP1006</c:v>
                </c:pt>
                <c:pt idx="4">
                  <c:v>CP1005</c:v>
                </c:pt>
                <c:pt idx="5">
                  <c:v>CP1004</c:v>
                </c:pt>
                <c:pt idx="6">
                  <c:v>CP1003</c:v>
                </c:pt>
                <c:pt idx="7">
                  <c:v>CP1002</c:v>
                </c:pt>
                <c:pt idx="8">
                  <c:v>CP1001</c:v>
                </c:pt>
                <c:pt idx="9">
                  <c:v>CP1000</c:v>
                </c:pt>
              </c:strCache>
            </c:strRef>
          </c:cat>
          <c:val>
            <c:numRef>
              <c:f>产品1!$Z$19:$Z$28</c:f>
              <c:numCache>
                <c:formatCode>0_ </c:formatCode>
                <c:ptCount val="10"/>
                <c:pt idx="0">
                  <c:v>45738</c:v>
                </c:pt>
                <c:pt idx="1">
                  <c:v>42510</c:v>
                </c:pt>
                <c:pt idx="2">
                  <c:v>149426</c:v>
                </c:pt>
                <c:pt idx="3">
                  <c:v>253346</c:v>
                </c:pt>
                <c:pt idx="4">
                  <c:v>114704</c:v>
                </c:pt>
                <c:pt idx="5">
                  <c:v>297735</c:v>
                </c:pt>
                <c:pt idx="6">
                  <c:v>640421</c:v>
                </c:pt>
                <c:pt idx="7">
                  <c:v>626563</c:v>
                </c:pt>
                <c:pt idx="8">
                  <c:v>1122531</c:v>
                </c:pt>
                <c:pt idx="9">
                  <c:v>798733</c:v>
                </c:pt>
              </c:numCache>
            </c:numRef>
          </c:val>
        </c:ser>
        <c:ser>
          <c:idx val="1"/>
          <c:order val="1"/>
          <c:tx>
            <c:strRef>
              <c:f>产品1!$AA$2</c:f>
              <c:strCache>
                <c:ptCount val="1"/>
                <c:pt idx="0">
                  <c:v>1-4月销售额</c:v>
                </c:pt>
              </c:strCache>
            </c:strRef>
          </c:tx>
          <c:spPr>
            <a:solidFill>
              <a:srgbClr val="08599C"/>
            </a:solidFill>
            <a:effectLst/>
            <a:scene3d>
              <a:camera prst="orthographicFront"/>
              <a:lightRig rig="threePt" dir="t"/>
            </a:scene3d>
            <a:sp3d/>
          </c:spPr>
          <c:invertIfNegative val="0"/>
          <c:dPt>
            <c:idx val="9"/>
            <c:invertIfNegative val="0"/>
            <c:bubble3D val="0"/>
            <c:spPr>
              <a:solidFill>
                <a:srgbClr val="FF9618"/>
              </a:solidFill>
              <a:effectLst/>
              <a:scene3d>
                <a:camera prst="orthographicFront"/>
                <a:lightRig rig="threePt" dir="t"/>
              </a:scene3d>
              <a:sp3d/>
            </c:spPr>
          </c:dPt>
          <c:dLbls>
            <c:dLbl>
              <c:idx val="9"/>
              <c:numFmt formatCode="#,##0_);[Red]\(#,##0\)" sourceLinked="0"/>
              <c:spPr/>
              <c:txPr>
                <a:bodyPr/>
                <a:lstStyle/>
                <a:p>
                  <a:pPr>
                    <a:defRPr sz="1100" b="1">
                      <a:solidFill>
                        <a:srgbClr val="FF9618"/>
                      </a:solidFill>
                      <a:latin typeface="Arial" pitchFamily="34" charset="0"/>
                      <a:cs typeface="Arial" pitchFamily="34" charset="0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_);[Red]\(#,##0\)" sourceLinked="0"/>
            <c:txPr>
              <a:bodyPr/>
              <a:lstStyle/>
              <a:p>
                <a:pPr>
                  <a:defRPr sz="900" b="1">
                    <a:solidFill>
                      <a:srgbClr val="0666B1"/>
                    </a:solidFill>
                    <a:latin typeface="Arial" pitchFamily="34" charset="0"/>
                    <a:cs typeface="Arial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产品1!$Y$19:$Y$28</c:f>
              <c:strCache>
                <c:ptCount val="10"/>
                <c:pt idx="0">
                  <c:v>CP1009</c:v>
                </c:pt>
                <c:pt idx="1">
                  <c:v>CP1008</c:v>
                </c:pt>
                <c:pt idx="2">
                  <c:v>CP1007</c:v>
                </c:pt>
                <c:pt idx="3">
                  <c:v>CP1006</c:v>
                </c:pt>
                <c:pt idx="4">
                  <c:v>CP1005</c:v>
                </c:pt>
                <c:pt idx="5">
                  <c:v>CP1004</c:v>
                </c:pt>
                <c:pt idx="6">
                  <c:v>CP1003</c:v>
                </c:pt>
                <c:pt idx="7">
                  <c:v>CP1002</c:v>
                </c:pt>
                <c:pt idx="8">
                  <c:v>CP1001</c:v>
                </c:pt>
                <c:pt idx="9">
                  <c:v>CP1000</c:v>
                </c:pt>
              </c:strCache>
            </c:strRef>
          </c:cat>
          <c:val>
            <c:numRef>
              <c:f>产品1!$AA$19:$AA$28</c:f>
              <c:numCache>
                <c:formatCode>0_ </c:formatCode>
                <c:ptCount val="10"/>
                <c:pt idx="0">
                  <c:v>115666.79</c:v>
                </c:pt>
                <c:pt idx="1">
                  <c:v>238524.13</c:v>
                </c:pt>
                <c:pt idx="2">
                  <c:v>321318.42</c:v>
                </c:pt>
                <c:pt idx="3">
                  <c:v>356783.5</c:v>
                </c:pt>
                <c:pt idx="4">
                  <c:v>498730.52</c:v>
                </c:pt>
                <c:pt idx="5">
                  <c:v>645452.68999999994</c:v>
                </c:pt>
                <c:pt idx="6">
                  <c:v>855850.12</c:v>
                </c:pt>
                <c:pt idx="7">
                  <c:v>1237130.5</c:v>
                </c:pt>
                <c:pt idx="8">
                  <c:v>1774689.84</c:v>
                </c:pt>
                <c:pt idx="9">
                  <c:v>2020464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418560"/>
        <c:axId val="22420096"/>
      </c:barChart>
      <c:catAx>
        <c:axId val="22418560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noFill/>
          <a:ln>
            <a:noFill/>
          </a:ln>
        </c:spPr>
        <c:txPr>
          <a:bodyPr/>
          <a:lstStyle/>
          <a:p>
            <a:pPr>
              <a:defRPr sz="10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zh-CN"/>
          </a:p>
        </c:txPr>
        <c:crossAx val="22420096"/>
        <c:crosses val="autoZero"/>
        <c:auto val="1"/>
        <c:lblAlgn val="ctr"/>
        <c:lblOffset val="100"/>
        <c:tickLblSkip val="1"/>
        <c:noMultiLvlLbl val="0"/>
      </c:catAx>
      <c:valAx>
        <c:axId val="2242009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22418560"/>
        <c:crosses val="autoZero"/>
        <c:crossBetween val="between"/>
        <c:dispUnits>
          <c:builtInUnit val="tenThousands"/>
          <c:dispUnitsLbl>
            <c:layout>
              <c:manualLayout>
                <c:xMode val="edge"/>
                <c:yMode val="edge"/>
                <c:x val="0.95170193011589044"/>
                <c:y val="0.86440677966101698"/>
              </c:manualLayout>
            </c:layout>
            <c:tx>
              <c:rich>
                <a:bodyPr/>
                <a:lstStyle/>
                <a:p>
                  <a:pPr>
                    <a:defRPr sz="800" b="0"/>
                  </a:pPr>
                  <a:r>
                    <a:rPr altLang="en-US"/>
                    <a:t> </a:t>
                  </a:r>
                </a:p>
              </c:rich>
            </c:tx>
          </c:dispUnitsLbl>
        </c:dispUnits>
      </c:valAx>
    </c:plotArea>
    <c:legend>
      <c:legendPos val="t"/>
      <c:layout>
        <c:manualLayout>
          <c:xMode val="edge"/>
          <c:yMode val="edge"/>
          <c:x val="0.25203000320225855"/>
          <c:y val="0.93672703838406202"/>
          <c:w val="0.44192804024496946"/>
          <c:h val="5.9094488188976925E-2"/>
        </c:manualLayout>
      </c:layout>
      <c:overlay val="0"/>
      <c:txPr>
        <a:bodyPr/>
        <a:lstStyle/>
        <a:p>
          <a:pPr>
            <a:defRPr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defRPr>
          </a:pPr>
          <a:endParaRPr lang="zh-CN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3.5495068548421931E-2"/>
          <c:w val="0.80804686520473734"/>
          <c:h val="0.88110244583127317"/>
        </c:manualLayout>
      </c:layout>
      <c:barChart>
        <c:barDir val="col"/>
        <c:grouping val="percentStacked"/>
        <c:varyColors val="0"/>
        <c:ser>
          <c:idx val="10"/>
          <c:order val="0"/>
          <c:tx>
            <c:strRef>
              <c:f>产品1!$AH$43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rgbClr val="E4E4E4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产品1!$AI$32</c:f>
              <c:strCache>
                <c:ptCount val="1"/>
                <c:pt idx="0">
                  <c:v>销售额百分比</c:v>
                </c:pt>
              </c:strCache>
            </c:strRef>
          </c:cat>
          <c:val>
            <c:numRef>
              <c:f>产品1!$AI$43</c:f>
              <c:numCache>
                <c:formatCode>0%</c:formatCode>
                <c:ptCount val="1"/>
                <c:pt idx="0">
                  <c:v>0.05</c:v>
                </c:pt>
              </c:numCache>
            </c:numRef>
          </c:val>
        </c:ser>
        <c:ser>
          <c:idx val="1"/>
          <c:order val="1"/>
          <c:tx>
            <c:strRef>
              <c:f>产品1!$AH$33</c:f>
              <c:strCache>
                <c:ptCount val="1"/>
                <c:pt idx="0">
                  <c:v>CP1009</c:v>
                </c:pt>
              </c:strCache>
            </c:strRef>
          </c:tx>
          <c:spPr>
            <a:solidFill>
              <a:srgbClr val="DEDEDE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产品1!$AI$32</c:f>
              <c:strCache>
                <c:ptCount val="1"/>
                <c:pt idx="0">
                  <c:v>销售额百分比</c:v>
                </c:pt>
              </c:strCache>
            </c:strRef>
          </c:cat>
          <c:val>
            <c:numRef>
              <c:f>产品1!$AI$33</c:f>
              <c:numCache>
                <c:formatCode>0%</c:formatCode>
                <c:ptCount val="1"/>
                <c:pt idx="0">
                  <c:v>1.4720982109150901E-2</c:v>
                </c:pt>
              </c:numCache>
            </c:numRef>
          </c:val>
        </c:ser>
        <c:ser>
          <c:idx val="0"/>
          <c:order val="2"/>
          <c:tx>
            <c:strRef>
              <c:f>产品1!$AH$34</c:f>
              <c:strCache>
                <c:ptCount val="1"/>
                <c:pt idx="0">
                  <c:v>CP1008</c:v>
                </c:pt>
              </c:strCache>
            </c:strRef>
          </c:tx>
          <c:spPr>
            <a:solidFill>
              <a:srgbClr val="E8E8E8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txPr>
              <a:bodyPr/>
              <a:lstStyle/>
              <a:p>
                <a:pPr>
                  <a:defRPr sz="90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产品1!$AI$32</c:f>
              <c:strCache>
                <c:ptCount val="1"/>
                <c:pt idx="0">
                  <c:v>销售额百分比</c:v>
                </c:pt>
              </c:strCache>
            </c:strRef>
          </c:cat>
          <c:val>
            <c:numRef>
              <c:f>产品1!$AI$34</c:f>
              <c:numCache>
                <c:formatCode>0%</c:formatCode>
                <c:ptCount val="1"/>
                <c:pt idx="0">
                  <c:v>1.6912985688819576E-2</c:v>
                </c:pt>
              </c:numCache>
            </c:numRef>
          </c:val>
        </c:ser>
        <c:ser>
          <c:idx val="2"/>
          <c:order val="3"/>
          <c:tx>
            <c:strRef>
              <c:f>产品1!$AH$35</c:f>
              <c:strCache>
                <c:ptCount val="1"/>
                <c:pt idx="0">
                  <c:v>CP1007</c:v>
                </c:pt>
              </c:strCache>
            </c:strRef>
          </c:tx>
          <c:spPr>
            <a:solidFill>
              <a:srgbClr val="E4E4E4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产品1!$AI$32</c:f>
              <c:strCache>
                <c:ptCount val="1"/>
                <c:pt idx="0">
                  <c:v>销售额百分比</c:v>
                </c:pt>
              </c:strCache>
            </c:strRef>
          </c:cat>
          <c:val>
            <c:numRef>
              <c:f>产品1!$AI$35</c:f>
              <c:numCache>
                <c:formatCode>0%</c:formatCode>
                <c:ptCount val="1"/>
                <c:pt idx="0">
                  <c:v>3.5703836739242191E-2</c:v>
                </c:pt>
              </c:numCache>
            </c:numRef>
          </c:val>
        </c:ser>
        <c:ser>
          <c:idx val="3"/>
          <c:order val="4"/>
          <c:tx>
            <c:strRef>
              <c:f>产品1!$AH$36</c:f>
              <c:strCache>
                <c:ptCount val="1"/>
                <c:pt idx="0">
                  <c:v>CP1006</c:v>
                </c:pt>
              </c:strCache>
            </c:strRef>
          </c:tx>
          <c:spPr>
            <a:solidFill>
              <a:srgbClr val="D7D7D7"/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产品1!$AI$32</c:f>
              <c:strCache>
                <c:ptCount val="1"/>
                <c:pt idx="0">
                  <c:v>销售额百分比</c:v>
                </c:pt>
              </c:strCache>
            </c:strRef>
          </c:cat>
          <c:val>
            <c:numRef>
              <c:f>产品1!$AI$36</c:f>
              <c:numCache>
                <c:formatCode>0%</c:formatCode>
                <c:ptCount val="1"/>
                <c:pt idx="0">
                  <c:v>4.505648570807505E-2</c:v>
                </c:pt>
              </c:numCache>
            </c:numRef>
          </c:val>
        </c:ser>
        <c:ser>
          <c:idx val="4"/>
          <c:order val="5"/>
          <c:tx>
            <c:strRef>
              <c:f>产品1!$AH$37</c:f>
              <c:strCache>
                <c:ptCount val="1"/>
                <c:pt idx="0">
                  <c:v>CP1005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产品1!$AI$32</c:f>
              <c:strCache>
                <c:ptCount val="1"/>
                <c:pt idx="0">
                  <c:v>销售额百分比</c:v>
                </c:pt>
              </c:strCache>
            </c:strRef>
          </c:cat>
          <c:val>
            <c:numRef>
              <c:f>产品1!$AI$37</c:f>
              <c:numCache>
                <c:formatCode>0%</c:formatCode>
                <c:ptCount val="1"/>
                <c:pt idx="0">
                  <c:v>6.0366117395891053E-2</c:v>
                </c:pt>
              </c:numCache>
            </c:numRef>
          </c:val>
        </c:ser>
        <c:ser>
          <c:idx val="5"/>
          <c:order val="6"/>
          <c:tx>
            <c:strRef>
              <c:f>产品1!$AH$38</c:f>
              <c:strCache>
                <c:ptCount val="1"/>
                <c:pt idx="0">
                  <c:v>CP1004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产品1!$AI$32</c:f>
              <c:strCache>
                <c:ptCount val="1"/>
                <c:pt idx="0">
                  <c:v>销售额百分比</c:v>
                </c:pt>
              </c:strCache>
            </c:strRef>
          </c:cat>
          <c:val>
            <c:numRef>
              <c:f>产品1!$AI$38</c:f>
              <c:numCache>
                <c:formatCode>0%</c:formatCode>
                <c:ptCount val="1"/>
                <c:pt idx="0">
                  <c:v>7.1778222034244818E-2</c:v>
                </c:pt>
              </c:numCache>
            </c:numRef>
          </c:val>
        </c:ser>
        <c:ser>
          <c:idx val="6"/>
          <c:order val="7"/>
          <c:tx>
            <c:strRef>
              <c:f>产品1!$AH$39</c:f>
              <c:strCache>
                <c:ptCount val="1"/>
                <c:pt idx="0">
                  <c:v>CP1003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产品1!$AI$32</c:f>
              <c:strCache>
                <c:ptCount val="1"/>
                <c:pt idx="0">
                  <c:v>销售额百分比</c:v>
                </c:pt>
              </c:strCache>
            </c:strRef>
          </c:cat>
          <c:val>
            <c:numRef>
              <c:f>产品1!$AI$39</c:f>
              <c:numCache>
                <c:formatCode>0%</c:formatCode>
                <c:ptCount val="1"/>
                <c:pt idx="0">
                  <c:v>9.1569599585100359E-2</c:v>
                </c:pt>
              </c:numCache>
            </c:numRef>
          </c:val>
        </c:ser>
        <c:ser>
          <c:idx val="7"/>
          <c:order val="8"/>
          <c:tx>
            <c:strRef>
              <c:f>产品1!$AH$40</c:f>
              <c:strCache>
                <c:ptCount val="1"/>
                <c:pt idx="0">
                  <c:v>CP1002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产品1!$AI$32</c:f>
              <c:strCache>
                <c:ptCount val="1"/>
                <c:pt idx="0">
                  <c:v>销售额百分比</c:v>
                </c:pt>
              </c:strCache>
            </c:strRef>
          </c:cat>
          <c:val>
            <c:numRef>
              <c:f>产品1!$AI$40</c:f>
              <c:numCache>
                <c:formatCode>0%</c:formatCode>
                <c:ptCount val="1"/>
                <c:pt idx="0">
                  <c:v>0.15490313998136415</c:v>
                </c:pt>
              </c:numCache>
            </c:numRef>
          </c:val>
        </c:ser>
        <c:ser>
          <c:idx val="8"/>
          <c:order val="9"/>
          <c:tx>
            <c:strRef>
              <c:f>产品1!$AH$41</c:f>
              <c:strCache>
                <c:ptCount val="1"/>
                <c:pt idx="0">
                  <c:v>CP1001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产品1!$AI$32</c:f>
              <c:strCache>
                <c:ptCount val="1"/>
                <c:pt idx="0">
                  <c:v>销售额百分比</c:v>
                </c:pt>
              </c:strCache>
            </c:strRef>
          </c:cat>
          <c:val>
            <c:numRef>
              <c:f>产品1!$AI$41</c:f>
              <c:numCache>
                <c:formatCode>0%</c:formatCode>
                <c:ptCount val="1"/>
                <c:pt idx="0">
                  <c:v>0.21906295292754252</c:v>
                </c:pt>
              </c:numCache>
            </c:numRef>
          </c:val>
        </c:ser>
        <c:ser>
          <c:idx val="9"/>
          <c:order val="10"/>
          <c:tx>
            <c:strRef>
              <c:f>产品1!$AH$42</c:f>
              <c:strCache>
                <c:ptCount val="1"/>
                <c:pt idx="0">
                  <c:v>CP1000</c:v>
                </c:pt>
              </c:strCache>
            </c:strRef>
          </c:tx>
          <c:spPr>
            <a:solidFill>
              <a:srgbClr val="08599C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FF9618"/>
              </a:solidFill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产品1!$AI$32</c:f>
              <c:strCache>
                <c:ptCount val="1"/>
                <c:pt idx="0">
                  <c:v>销售额百分比</c:v>
                </c:pt>
              </c:strCache>
            </c:strRef>
          </c:cat>
          <c:val>
            <c:numRef>
              <c:f>产品1!$AI$42</c:f>
              <c:numCache>
                <c:formatCode>0%</c:formatCode>
                <c:ptCount val="1"/>
                <c:pt idx="0">
                  <c:v>0.23956145400445067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6"/>
        <c:overlap val="100"/>
        <c:axId val="114615808"/>
        <c:axId val="114614272"/>
      </c:barChart>
      <c:valAx>
        <c:axId val="114614272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one"/>
        <c:spPr>
          <a:ln>
            <a:noFill/>
          </a:ln>
        </c:spPr>
        <c:crossAx val="114615808"/>
        <c:crosses val="autoZero"/>
        <c:crossBetween val="between"/>
      </c:valAx>
      <c:catAx>
        <c:axId val="11461580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b="1">
                <a:solidFill>
                  <a:schemeClr val="bg1">
                    <a:lumMod val="50000"/>
                  </a:schemeClr>
                </a:solidFill>
              </a:defRPr>
            </a:pPr>
            <a:endParaRPr lang="zh-CN"/>
          </a:p>
        </c:txPr>
        <c:crossAx val="114614272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56190078740157479"/>
          <c:y val="3.6856185485559481E-2"/>
          <c:w val="0.20508554323686129"/>
          <c:h val="0.91064523153594112"/>
        </c:manualLayout>
      </c:layout>
      <c:overlay val="0"/>
      <c:txPr>
        <a:bodyPr/>
        <a:lstStyle/>
        <a:p>
          <a:pPr>
            <a:defRPr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defRPr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2839881291135736E-2"/>
          <c:y val="0.14239326943470929"/>
          <c:w val="0.92286753286840095"/>
          <c:h val="0.77968357051236736"/>
        </c:manualLayout>
      </c:layout>
      <c:stockChart>
        <c:ser>
          <c:idx val="0"/>
          <c:order val="0"/>
          <c:tx>
            <c:strRef>
              <c:f>成本利率!$J$28</c:f>
              <c:strCache>
                <c:ptCount val="1"/>
                <c:pt idx="0">
                  <c:v>平均利率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percentage"/>
            <c:noEndCap val="0"/>
            <c:val val="5"/>
          </c:errBars>
          <c:cat>
            <c:strRef>
              <c:f>成本利率!$I$29:$I$40</c:f>
              <c:strCache>
                <c:ptCount val="12"/>
                <c:pt idx="0">
                  <c:v>CP1009</c:v>
                </c:pt>
                <c:pt idx="1">
                  <c:v>CP1008</c:v>
                </c:pt>
                <c:pt idx="2">
                  <c:v>CP1007</c:v>
                </c:pt>
                <c:pt idx="3">
                  <c:v>CP1006</c:v>
                </c:pt>
                <c:pt idx="4">
                  <c:v>CP1005</c:v>
                </c:pt>
                <c:pt idx="5">
                  <c:v>CP1004</c:v>
                </c:pt>
                <c:pt idx="6">
                  <c:v>CP1003</c:v>
                </c:pt>
                <c:pt idx="7">
                  <c:v>CP1002</c:v>
                </c:pt>
                <c:pt idx="8">
                  <c:v>CP1001</c:v>
                </c:pt>
                <c:pt idx="9">
                  <c:v>CP1000</c:v>
                </c:pt>
                <c:pt idx="10">
                  <c:v>CH1999</c:v>
                </c:pt>
                <c:pt idx="11">
                  <c:v>CH2000</c:v>
                </c:pt>
              </c:strCache>
            </c:strRef>
          </c:cat>
          <c:val>
            <c:numRef>
              <c:f>成本利率!$J$29:$J$40</c:f>
              <c:numCache>
                <c:formatCode>0%</c:formatCode>
                <c:ptCount val="12"/>
                <c:pt idx="0">
                  <c:v>0.18329616869714696</c:v>
                </c:pt>
                <c:pt idx="1">
                  <c:v>-2.2806033797193506E-2</c:v>
                </c:pt>
                <c:pt idx="2">
                  <c:v>-0.15597615926978922</c:v>
                </c:pt>
                <c:pt idx="3">
                  <c:v>-0.38419445150394682</c:v>
                </c:pt>
                <c:pt idx="4">
                  <c:v>4.8120520802840634E-2</c:v>
                </c:pt>
                <c:pt idx="5">
                  <c:v>9.3972444410492573E-2</c:v>
                </c:pt>
                <c:pt idx="6">
                  <c:v>0.40225370531765464</c:v>
                </c:pt>
                <c:pt idx="7">
                  <c:v>0.63265536309944004</c:v>
                </c:pt>
                <c:pt idx="8">
                  <c:v>0.28715580478783137</c:v>
                </c:pt>
                <c:pt idx="9">
                  <c:v>0.35699800609432353</c:v>
                </c:pt>
                <c:pt idx="10">
                  <c:v>0.16912608869353718</c:v>
                </c:pt>
                <c:pt idx="11">
                  <c:v>0.60994182893963966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成本利率!$K$28</c:f>
              <c:strCache>
                <c:ptCount val="1"/>
                <c:pt idx="0">
                  <c:v>最小值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366092"/>
              </a:solidFill>
              <a:ln>
                <a:solidFill>
                  <a:srgbClr val="366092"/>
                </a:solidFill>
              </a:ln>
            </c:spPr>
          </c:marker>
          <c:cat>
            <c:strRef>
              <c:f>成本利率!$I$29:$I$40</c:f>
              <c:strCache>
                <c:ptCount val="12"/>
                <c:pt idx="0">
                  <c:v>CP1009</c:v>
                </c:pt>
                <c:pt idx="1">
                  <c:v>CP1008</c:v>
                </c:pt>
                <c:pt idx="2">
                  <c:v>CP1007</c:v>
                </c:pt>
                <c:pt idx="3">
                  <c:v>CP1006</c:v>
                </c:pt>
                <c:pt idx="4">
                  <c:v>CP1005</c:v>
                </c:pt>
                <c:pt idx="5">
                  <c:v>CP1004</c:v>
                </c:pt>
                <c:pt idx="6">
                  <c:v>CP1003</c:v>
                </c:pt>
                <c:pt idx="7">
                  <c:v>CP1002</c:v>
                </c:pt>
                <c:pt idx="8">
                  <c:v>CP1001</c:v>
                </c:pt>
                <c:pt idx="9">
                  <c:v>CP1000</c:v>
                </c:pt>
                <c:pt idx="10">
                  <c:v>CH1999</c:v>
                </c:pt>
                <c:pt idx="11">
                  <c:v>CH2000</c:v>
                </c:pt>
              </c:strCache>
            </c:strRef>
          </c:cat>
          <c:val>
            <c:numRef>
              <c:f>成本利率!$K$29:$K$40</c:f>
              <c:numCache>
                <c:formatCode>0%</c:formatCode>
                <c:ptCount val="12"/>
                <c:pt idx="0">
                  <c:v>-0.1968635198301964</c:v>
                </c:pt>
                <c:pt idx="1">
                  <c:v>-8.1398388144026862E-2</c:v>
                </c:pt>
                <c:pt idx="2">
                  <c:v>-0.42162535206203772</c:v>
                </c:pt>
                <c:pt idx="3">
                  <c:v>-0.41001664599621879</c:v>
                </c:pt>
                <c:pt idx="4">
                  <c:v>-0.42271996629108238</c:v>
                </c:pt>
                <c:pt idx="5">
                  <c:v>-7.2195734228114221E-3</c:v>
                </c:pt>
                <c:pt idx="6">
                  <c:v>0.33775391261159099</c:v>
                </c:pt>
                <c:pt idx="7">
                  <c:v>0.42021969435856221</c:v>
                </c:pt>
                <c:pt idx="8">
                  <c:v>-0.12390623549796255</c:v>
                </c:pt>
                <c:pt idx="9">
                  <c:v>0.35699800609432353</c:v>
                </c:pt>
                <c:pt idx="10">
                  <c:v>9.4942816454816642E-2</c:v>
                </c:pt>
                <c:pt idx="11">
                  <c:v>0.60994182893963966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成本利率!$L$28</c:f>
              <c:strCache>
                <c:ptCount val="1"/>
                <c:pt idx="0">
                  <c:v>最大值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08599C"/>
              </a:solidFill>
              <a:ln>
                <a:solidFill>
                  <a:srgbClr val="08599C"/>
                </a:solidFill>
              </a:ln>
            </c:spPr>
          </c:marker>
          <c:cat>
            <c:strRef>
              <c:f>成本利率!$I$29:$I$40</c:f>
              <c:strCache>
                <c:ptCount val="12"/>
                <c:pt idx="0">
                  <c:v>CP1009</c:v>
                </c:pt>
                <c:pt idx="1">
                  <c:v>CP1008</c:v>
                </c:pt>
                <c:pt idx="2">
                  <c:v>CP1007</c:v>
                </c:pt>
                <c:pt idx="3">
                  <c:v>CP1006</c:v>
                </c:pt>
                <c:pt idx="4">
                  <c:v>CP1005</c:v>
                </c:pt>
                <c:pt idx="5">
                  <c:v>CP1004</c:v>
                </c:pt>
                <c:pt idx="6">
                  <c:v>CP1003</c:v>
                </c:pt>
                <c:pt idx="7">
                  <c:v>CP1002</c:v>
                </c:pt>
                <c:pt idx="8">
                  <c:v>CP1001</c:v>
                </c:pt>
                <c:pt idx="9">
                  <c:v>CP1000</c:v>
                </c:pt>
                <c:pt idx="10">
                  <c:v>CH1999</c:v>
                </c:pt>
                <c:pt idx="11">
                  <c:v>CH2000</c:v>
                </c:pt>
              </c:strCache>
            </c:strRef>
          </c:cat>
          <c:val>
            <c:numRef>
              <c:f>成本利率!$L$29:$L$40</c:f>
              <c:numCache>
                <c:formatCode>0%</c:formatCode>
                <c:ptCount val="12"/>
                <c:pt idx="0">
                  <c:v>0.5553364868167483</c:v>
                </c:pt>
                <c:pt idx="1">
                  <c:v>8.5523372556365797E-3</c:v>
                </c:pt>
                <c:pt idx="2">
                  <c:v>0.56859319337978842</c:v>
                </c:pt>
                <c:pt idx="3">
                  <c:v>-0.28849879777122017</c:v>
                </c:pt>
                <c:pt idx="4">
                  <c:v>0.18410593454509944</c:v>
                </c:pt>
                <c:pt idx="5">
                  <c:v>0.21468452218591078</c:v>
                </c:pt>
                <c:pt idx="6">
                  <c:v>0.5</c:v>
                </c:pt>
                <c:pt idx="7">
                  <c:v>0.79662061139353613</c:v>
                </c:pt>
                <c:pt idx="8">
                  <c:v>0.65303329960093437</c:v>
                </c:pt>
                <c:pt idx="9">
                  <c:v>0.35699800609432353</c:v>
                </c:pt>
                <c:pt idx="10">
                  <c:v>0.42998154901193586</c:v>
                </c:pt>
                <c:pt idx="11">
                  <c:v>0.60994182893963966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成本利率!$M$28</c:f>
              <c:strCache>
                <c:ptCount val="1"/>
                <c:pt idx="0">
                  <c:v>平均利率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3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strRef>
              <c:f>成本利率!$I$29:$I$40</c:f>
              <c:strCache>
                <c:ptCount val="12"/>
                <c:pt idx="0">
                  <c:v>CP1009</c:v>
                </c:pt>
                <c:pt idx="1">
                  <c:v>CP1008</c:v>
                </c:pt>
                <c:pt idx="2">
                  <c:v>CP1007</c:v>
                </c:pt>
                <c:pt idx="3">
                  <c:v>CP1006</c:v>
                </c:pt>
                <c:pt idx="4">
                  <c:v>CP1005</c:v>
                </c:pt>
                <c:pt idx="5">
                  <c:v>CP1004</c:v>
                </c:pt>
                <c:pt idx="6">
                  <c:v>CP1003</c:v>
                </c:pt>
                <c:pt idx="7">
                  <c:v>CP1002</c:v>
                </c:pt>
                <c:pt idx="8">
                  <c:v>CP1001</c:v>
                </c:pt>
                <c:pt idx="9">
                  <c:v>CP1000</c:v>
                </c:pt>
                <c:pt idx="10">
                  <c:v>CH1999</c:v>
                </c:pt>
                <c:pt idx="11">
                  <c:v>CH2000</c:v>
                </c:pt>
              </c:strCache>
            </c:strRef>
          </c:cat>
          <c:val>
            <c:numRef>
              <c:f>成本利率!$M$29:$M$40</c:f>
              <c:numCache>
                <c:formatCode>0%</c:formatCode>
                <c:ptCount val="12"/>
                <c:pt idx="0">
                  <c:v>0.18329616869714696</c:v>
                </c:pt>
                <c:pt idx="1">
                  <c:v>-2.2806033797193506E-2</c:v>
                </c:pt>
                <c:pt idx="2">
                  <c:v>-0.15597615926978922</c:v>
                </c:pt>
                <c:pt idx="3">
                  <c:v>-0.38419445150394682</c:v>
                </c:pt>
                <c:pt idx="4">
                  <c:v>4.8120520802840634E-2</c:v>
                </c:pt>
                <c:pt idx="5">
                  <c:v>9.3972444410492573E-2</c:v>
                </c:pt>
                <c:pt idx="6">
                  <c:v>0.40225370531765464</c:v>
                </c:pt>
                <c:pt idx="7">
                  <c:v>0.63265536309944004</c:v>
                </c:pt>
                <c:pt idx="8">
                  <c:v>0.28715580478783137</c:v>
                </c:pt>
                <c:pt idx="9">
                  <c:v>0.35699800609432353</c:v>
                </c:pt>
                <c:pt idx="10">
                  <c:v>0.16912608869353718</c:v>
                </c:pt>
                <c:pt idx="11">
                  <c:v>0.60994182893963966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25400">
              <a:solidFill>
                <a:srgbClr val="FF9618"/>
              </a:solidFill>
            </a:ln>
          </c:spPr>
        </c:hiLowLines>
        <c:upDownBars>
          <c:gapWidth val="150"/>
          <c:upBars>
            <c:spPr>
              <a:solidFill>
                <a:srgbClr val="08599C"/>
              </a:solidFill>
              <a:ln>
                <a:noFill/>
              </a:ln>
            </c:spPr>
          </c:upBars>
          <c:downBars>
            <c:spPr>
              <a:solidFill>
                <a:sysClr val="window" lastClr="FFFFFF">
                  <a:lumMod val="65000"/>
                </a:sysClr>
              </a:solidFill>
            </c:spPr>
          </c:downBars>
        </c:upDownBars>
        <c:axId val="22252928"/>
        <c:axId val="22275200"/>
      </c:stockChart>
      <c:catAx>
        <c:axId val="22252928"/>
        <c:scaling>
          <c:orientation val="minMax"/>
        </c:scaling>
        <c:delete val="0"/>
        <c:axPos val="b"/>
        <c:majorTickMark val="out"/>
        <c:minorTickMark val="none"/>
        <c:tickLblPos val="low"/>
        <c:spPr>
          <a:ln>
            <a:noFill/>
          </a:ln>
        </c:spPr>
        <c:txPr>
          <a:bodyPr/>
          <a:lstStyle/>
          <a:p>
            <a:pPr>
              <a:defRPr sz="9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zh-CN"/>
          </a:p>
        </c:txPr>
        <c:crossAx val="22275200"/>
        <c:crosses val="autoZero"/>
        <c:auto val="1"/>
        <c:lblAlgn val="ctr"/>
        <c:lblOffset val="20"/>
        <c:noMultiLvlLbl val="0"/>
      </c:catAx>
      <c:valAx>
        <c:axId val="22275200"/>
        <c:scaling>
          <c:orientation val="minMax"/>
        </c:scaling>
        <c:delete val="0"/>
        <c:axPos val="l"/>
        <c:majorGridlines>
          <c:spPr>
            <a:ln>
              <a:solidFill>
                <a:sysClr val="window" lastClr="FFFFFF">
                  <a:lumMod val="75000"/>
                </a:sysClr>
              </a:solidFill>
              <a:prstDash val="sysDash"/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zh-CN"/>
          </a:p>
        </c:txPr>
        <c:crossAx val="22252928"/>
        <c:crosses val="autoZero"/>
        <c:crossBetween val="between"/>
      </c:valAx>
      <c:spPr>
        <a:noFill/>
      </c:spPr>
    </c:plotArea>
    <c:legend>
      <c:legendPos val="r"/>
      <c:layout>
        <c:manualLayout>
          <c:xMode val="edge"/>
          <c:yMode val="edge"/>
          <c:x val="0.60298926411436171"/>
          <c:y val="0.81177602279277605"/>
          <c:w val="0.39539639165545204"/>
          <c:h val="0.11211370508510997"/>
        </c:manualLayout>
      </c:layout>
      <c:overlay val="0"/>
      <c:txPr>
        <a:bodyPr/>
        <a:lstStyle/>
        <a:p>
          <a:pPr>
            <a:defRPr sz="800" b="0">
              <a:solidFill>
                <a:schemeClr val="bg1">
                  <a:lumMod val="50000"/>
                </a:schemeClr>
              </a:solidFill>
            </a:defRPr>
          </a:pPr>
          <a:endParaRPr lang="zh-CN"/>
        </a:p>
      </c:txPr>
    </c:legend>
    <c:plotVisOnly val="1"/>
    <c:dispBlanksAs val="gap"/>
    <c:showDLblsOverMax val="0"/>
  </c:chart>
  <c:externalData r:id="rId2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0.2971</cdr:x>
      <cdr:y>0.1338</cdr:y>
    </cdr:from>
    <cdr:to>
      <cdr:x>0.78482</cdr:x>
      <cdr:y>0.26981</cdr:y>
    </cdr:to>
    <cdr:sp macro="" textlink="">
      <cdr:nvSpPr>
        <cdr:cNvPr id="2" name="矩形 1"/>
        <cdr:cNvSpPr/>
      </cdr:nvSpPr>
      <cdr:spPr>
        <a:xfrm xmlns:a="http://schemas.openxmlformats.org/drawingml/2006/main">
          <a:off x="1633882" y="333055"/>
          <a:ext cx="2682145" cy="3385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 sz="1600" b="0" i="0" u="none" strike="noStrike" kern="1200" baseline="0">
              <a:solidFill>
                <a:srgbClr val="366092"/>
              </a:solidFill>
              <a:latin typeface="+mn-lt"/>
              <a:ea typeface="+mn-ea"/>
              <a:cs typeface="+mn-cs"/>
            </a:defRPr>
          </a:pPr>
          <a:r>
            <a:rPr lang="en-US" altLang="zh-CN" dirty="0">
              <a:solidFill>
                <a:srgbClr val="366092"/>
              </a:solidFill>
              <a:latin typeface="Impact" pitchFamily="34" charset="0"/>
            </a:rPr>
            <a:t>2012-</a:t>
          </a:r>
          <a:r>
            <a:rPr lang="en-US" altLang="zh-CN" dirty="0" smtClean="0">
              <a:solidFill>
                <a:srgbClr val="366092"/>
              </a:solidFill>
              <a:latin typeface="Impact" pitchFamily="34" charset="0"/>
            </a:rPr>
            <a:t>2013</a:t>
          </a:r>
          <a:r>
            <a:rPr lang="zh-CN" altLang="en-US" dirty="0" smtClean="0">
              <a:solidFill>
                <a:srgbClr val="366092"/>
              </a:solidFill>
              <a:latin typeface="微软雅黑" pitchFamily="34" charset="-122"/>
              <a:ea typeface="微软雅黑" pitchFamily="34" charset="-122"/>
            </a:rPr>
            <a:t>年每月</a:t>
          </a:r>
          <a:r>
            <a:rPr lang="zh-CN" altLang="en-US" dirty="0">
              <a:solidFill>
                <a:srgbClr val="366092"/>
              </a:solidFill>
              <a:latin typeface="微软雅黑" pitchFamily="34" charset="-122"/>
              <a:ea typeface="微软雅黑" pitchFamily="34" charset="-122"/>
            </a:rPr>
            <a:t>销售额</a:t>
          </a:r>
          <a:r>
            <a:rPr lang="zh-CN" altLang="en-US" dirty="0" smtClean="0">
              <a:solidFill>
                <a:srgbClr val="366092"/>
              </a:solidFill>
              <a:latin typeface="微软雅黑" pitchFamily="34" charset="-122"/>
              <a:ea typeface="微软雅黑" pitchFamily="34" charset="-122"/>
            </a:rPr>
            <a:t>情况</a:t>
          </a:r>
          <a:endParaRPr lang="zh-CN" altLang="en-US" dirty="0">
            <a:solidFill>
              <a:srgbClr val="366092"/>
            </a:solidFill>
            <a:latin typeface="微软雅黑" pitchFamily="34" charset="-122"/>
            <a:ea typeface="微软雅黑" pitchFamily="34" charset="-122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0.46766</cdr:y>
    </cdr:from>
    <cdr:to>
      <cdr:x>0.03591</cdr:x>
      <cdr:y>0.70365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0" y="1784604"/>
          <a:ext cx="206829" cy="9005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endParaRPr lang="zh-CN" altLang="en-US" sz="1000" b="1"/>
        </a:p>
      </cdr:txBody>
    </cdr:sp>
  </cdr:relSizeAnchor>
  <cdr:relSizeAnchor xmlns:cdr="http://schemas.openxmlformats.org/drawingml/2006/chartDrawing">
    <cdr:from>
      <cdr:x>0.00564</cdr:x>
      <cdr:y>0.02774</cdr:y>
    </cdr:from>
    <cdr:to>
      <cdr:x>0.99785</cdr:x>
      <cdr:y>0.98894</cdr:y>
    </cdr:to>
    <cdr:grpSp>
      <cdr:nvGrpSpPr>
        <cdr:cNvPr id="8" name="组合 7"/>
        <cdr:cNvGrpSpPr/>
      </cdr:nvGrpSpPr>
      <cdr:grpSpPr>
        <a:xfrm xmlns:a="http://schemas.openxmlformats.org/drawingml/2006/main">
          <a:off x="33829" y="123200"/>
          <a:ext cx="5951353" cy="4268934"/>
          <a:chOff x="34256" y="124826"/>
          <a:chExt cx="6029780" cy="4325183"/>
        </a:xfrm>
      </cdr:grpSpPr>
      <cdr:sp macro="" textlink="">
        <cdr:nvSpPr>
          <cdr:cNvPr id="2" name="TextBox 1"/>
          <cdr:cNvSpPr txBox="1"/>
        </cdr:nvSpPr>
        <cdr:spPr>
          <a:xfrm xmlns:a="http://schemas.openxmlformats.org/drawingml/2006/main">
            <a:off x="63091" y="4106759"/>
            <a:ext cx="272740" cy="27876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square" rtlCol="0"/>
          <a:lstStyle xmlns:a="http://schemas.openxmlformats.org/drawingml/2006/main">
            <a:lvl1pPr marL="0" indent="0">
              <a:defRPr sz="1100">
                <a:latin typeface="Calibri"/>
              </a:defRPr>
            </a:lvl1pPr>
            <a:lvl2pPr marL="457200" indent="0">
              <a:defRPr sz="1100">
                <a:latin typeface="Calibri"/>
              </a:defRPr>
            </a:lvl2pPr>
            <a:lvl3pPr marL="914400" indent="0">
              <a:defRPr sz="1100">
                <a:latin typeface="Calibri"/>
              </a:defRPr>
            </a:lvl3pPr>
            <a:lvl4pPr marL="1371600" indent="0">
              <a:defRPr sz="1100">
                <a:latin typeface="Calibri"/>
              </a:defRPr>
            </a:lvl4pPr>
            <a:lvl5pPr marL="1828800" indent="0">
              <a:defRPr sz="1100">
                <a:latin typeface="Calibri"/>
              </a:defRPr>
            </a:lvl5pPr>
            <a:lvl6pPr marL="2286000" indent="0">
              <a:defRPr sz="1100">
                <a:latin typeface="Calibri"/>
              </a:defRPr>
            </a:lvl6pPr>
            <a:lvl7pPr marL="2743200" indent="0">
              <a:defRPr sz="1100">
                <a:latin typeface="Calibri"/>
              </a:defRPr>
            </a:lvl7pPr>
            <a:lvl8pPr marL="3200400" indent="0">
              <a:defRPr sz="1100">
                <a:latin typeface="Calibri"/>
              </a:defRPr>
            </a:lvl8pPr>
            <a:lvl9pPr marL="3657600" indent="0">
              <a:defRPr sz="1100">
                <a:latin typeface="Calibri"/>
              </a:defRPr>
            </a:lvl9pPr>
          </a:lstStyle>
          <a:p xmlns:a="http://schemas.openxmlformats.org/drawingml/2006/main"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低</a:t>
            </a:r>
          </a:p>
        </cdr:txBody>
      </cdr:sp>
      <cdr:sp macro="" textlink="">
        <cdr:nvSpPr>
          <cdr:cNvPr id="3" name="TextBox 1"/>
          <cdr:cNvSpPr txBox="1"/>
        </cdr:nvSpPr>
        <cdr:spPr>
          <a:xfrm xmlns:a="http://schemas.openxmlformats.org/drawingml/2006/main">
            <a:off x="34256" y="124826"/>
            <a:ext cx="288054" cy="255226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latin typeface="Calibri"/>
              </a:defRPr>
            </a:lvl1pPr>
            <a:lvl2pPr marL="457200" indent="0">
              <a:defRPr sz="1100">
                <a:latin typeface="Calibri"/>
              </a:defRPr>
            </a:lvl2pPr>
            <a:lvl3pPr marL="914400" indent="0">
              <a:defRPr sz="1100">
                <a:latin typeface="Calibri"/>
              </a:defRPr>
            </a:lvl3pPr>
            <a:lvl4pPr marL="1371600" indent="0">
              <a:defRPr sz="1100">
                <a:latin typeface="Calibri"/>
              </a:defRPr>
            </a:lvl4pPr>
            <a:lvl5pPr marL="1828800" indent="0">
              <a:defRPr sz="1100">
                <a:latin typeface="Calibri"/>
              </a:defRPr>
            </a:lvl5pPr>
            <a:lvl6pPr marL="2286000" indent="0">
              <a:defRPr sz="1100">
                <a:latin typeface="Calibri"/>
              </a:defRPr>
            </a:lvl6pPr>
            <a:lvl7pPr marL="2743200" indent="0">
              <a:defRPr sz="1100">
                <a:latin typeface="Calibri"/>
              </a:defRPr>
            </a:lvl7pPr>
            <a:lvl8pPr marL="3200400" indent="0">
              <a:defRPr sz="1100">
                <a:latin typeface="Calibri"/>
              </a:defRPr>
            </a:lvl8pPr>
            <a:lvl9pPr marL="3657600" indent="0">
              <a:defRPr sz="1100">
                <a:latin typeface="Calibri"/>
              </a:defRPr>
            </a:lvl9pPr>
          </a:lstStyle>
          <a:p xmlns:a="http://schemas.openxmlformats.org/drawingml/2006/main">
            <a:pPr algn="l"/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高</a:t>
            </a:r>
          </a:p>
        </cdr:txBody>
      </cdr:sp>
      <cdr:sp macro="" textlink="">
        <cdr:nvSpPr>
          <cdr:cNvPr id="4" name="TextBox 1"/>
          <cdr:cNvSpPr txBox="1"/>
        </cdr:nvSpPr>
        <cdr:spPr>
          <a:xfrm xmlns:a="http://schemas.openxmlformats.org/drawingml/2006/main">
            <a:off x="5540312" y="4171249"/>
            <a:ext cx="523724" cy="27876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square" rtlCol="0"/>
          <a:lstStyle xmlns:a="http://schemas.openxmlformats.org/drawingml/2006/main">
            <a:lvl1pPr marL="0" indent="0">
              <a:defRPr sz="1100">
                <a:latin typeface="Calibri"/>
              </a:defRPr>
            </a:lvl1pPr>
            <a:lvl2pPr marL="457200" indent="0">
              <a:defRPr sz="1100">
                <a:latin typeface="Calibri"/>
              </a:defRPr>
            </a:lvl2pPr>
            <a:lvl3pPr marL="914400" indent="0">
              <a:defRPr sz="1100">
                <a:latin typeface="Calibri"/>
              </a:defRPr>
            </a:lvl3pPr>
            <a:lvl4pPr marL="1371600" indent="0">
              <a:defRPr sz="1100">
                <a:latin typeface="Calibri"/>
              </a:defRPr>
            </a:lvl4pPr>
            <a:lvl5pPr marL="1828800" indent="0">
              <a:defRPr sz="1100">
                <a:latin typeface="Calibri"/>
              </a:defRPr>
            </a:lvl5pPr>
            <a:lvl6pPr marL="2286000" indent="0">
              <a:defRPr sz="1100">
                <a:latin typeface="Calibri"/>
              </a:defRPr>
            </a:lvl6pPr>
            <a:lvl7pPr marL="2743200" indent="0">
              <a:defRPr sz="1100">
                <a:latin typeface="Calibri"/>
              </a:defRPr>
            </a:lvl7pPr>
            <a:lvl8pPr marL="3200400" indent="0">
              <a:defRPr sz="1100">
                <a:latin typeface="Calibri"/>
              </a:defRPr>
            </a:lvl8pPr>
            <a:lvl9pPr marL="3657600" indent="0">
              <a:defRPr sz="1100">
                <a:latin typeface="Calibri"/>
              </a:defRPr>
            </a:lvl9pPr>
          </a:lstStyle>
          <a:p xmlns:a="http://schemas.openxmlformats.org/drawingml/2006/main"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高</a:t>
            </a:r>
          </a:p>
        </cdr:txBody>
      </cdr:sp>
      <cdr:sp macro="" textlink="">
        <cdr:nvSpPr>
          <cdr:cNvPr id="6" name="TextBox 1"/>
          <cdr:cNvSpPr txBox="1"/>
        </cdr:nvSpPr>
        <cdr:spPr>
          <a:xfrm xmlns:a="http://schemas.openxmlformats.org/drawingml/2006/main">
            <a:off x="2480524" y="4305918"/>
            <a:ext cx="919282" cy="117443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square" rtlCol="0"/>
          <a:lstStyle xmlns:a="http://schemas.openxmlformats.org/drawingml/2006/main">
            <a:lvl1pPr marL="0" indent="0">
              <a:defRPr sz="1100">
                <a:latin typeface="Calibri"/>
              </a:defRPr>
            </a:lvl1pPr>
            <a:lvl2pPr marL="457200" indent="0">
              <a:defRPr sz="1100">
                <a:latin typeface="Calibri"/>
              </a:defRPr>
            </a:lvl2pPr>
            <a:lvl3pPr marL="914400" indent="0">
              <a:defRPr sz="1100">
                <a:latin typeface="Calibri"/>
              </a:defRPr>
            </a:lvl3pPr>
            <a:lvl4pPr marL="1371600" indent="0">
              <a:defRPr sz="1100">
                <a:latin typeface="Calibri"/>
              </a:defRPr>
            </a:lvl4pPr>
            <a:lvl5pPr marL="1828800" indent="0">
              <a:defRPr sz="1100">
                <a:latin typeface="Calibri"/>
              </a:defRPr>
            </a:lvl5pPr>
            <a:lvl6pPr marL="2286000" indent="0">
              <a:defRPr sz="1100">
                <a:latin typeface="Calibri"/>
              </a:defRPr>
            </a:lvl6pPr>
            <a:lvl7pPr marL="2743200" indent="0">
              <a:defRPr sz="1100">
                <a:latin typeface="Calibri"/>
              </a:defRPr>
            </a:lvl7pPr>
            <a:lvl8pPr marL="3200400" indent="0">
              <a:defRPr sz="1100">
                <a:latin typeface="Calibri"/>
              </a:defRPr>
            </a:lvl8pPr>
            <a:lvl9pPr marL="3657600" indent="0">
              <a:defRPr sz="1100">
                <a:latin typeface="Calibri"/>
              </a:defRPr>
            </a:lvl9pPr>
          </a:lstStyle>
          <a:p xmlns:a="http://schemas.openxmlformats.org/drawingml/2006/main"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销量</a:t>
            </a: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cdr:txBody>
      </cdr:sp>
      <cdr:sp macro="" textlink="">
        <cdr:nvSpPr>
          <cdr:cNvPr id="7" name="TextBox 1"/>
          <cdr:cNvSpPr txBox="1"/>
        </cdr:nvSpPr>
        <cdr:spPr>
          <a:xfrm xmlns:a="http://schemas.openxmlformats.org/drawingml/2006/main">
            <a:off x="122952" y="2102793"/>
            <a:ext cx="212880" cy="854279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="eaVert" wrap="square" rtlCol="0"/>
          <a:lstStyle xmlns:a="http://schemas.openxmlformats.org/drawingml/2006/main">
            <a:lvl1pPr marL="0" indent="0">
              <a:defRPr sz="1100">
                <a:latin typeface="Calibri"/>
              </a:defRPr>
            </a:lvl1pPr>
            <a:lvl2pPr marL="457200" indent="0">
              <a:defRPr sz="1100">
                <a:latin typeface="Calibri"/>
              </a:defRPr>
            </a:lvl2pPr>
            <a:lvl3pPr marL="914400" indent="0">
              <a:defRPr sz="1100">
                <a:latin typeface="Calibri"/>
              </a:defRPr>
            </a:lvl3pPr>
            <a:lvl4pPr marL="1371600" indent="0">
              <a:defRPr sz="1100">
                <a:latin typeface="Calibri"/>
              </a:defRPr>
            </a:lvl4pPr>
            <a:lvl5pPr marL="1828800" indent="0">
              <a:defRPr sz="1100">
                <a:latin typeface="Calibri"/>
              </a:defRPr>
            </a:lvl5pPr>
            <a:lvl6pPr marL="2286000" indent="0">
              <a:defRPr sz="1100">
                <a:latin typeface="Calibri"/>
              </a:defRPr>
            </a:lvl6pPr>
            <a:lvl7pPr marL="2743200" indent="0">
              <a:defRPr sz="1100">
                <a:latin typeface="Calibri"/>
              </a:defRPr>
            </a:lvl7pPr>
            <a:lvl8pPr marL="3200400" indent="0">
              <a:defRPr sz="1100">
                <a:latin typeface="Calibri"/>
              </a:defRPr>
            </a:lvl8pPr>
            <a:lvl9pPr marL="3657600" indent="0">
              <a:defRPr sz="1100">
                <a:latin typeface="Calibri"/>
              </a:defRPr>
            </a:lvl9pPr>
          </a:lstStyle>
          <a:p xmlns:a="http://schemas.openxmlformats.org/drawingml/2006/main">
            <a:r>
              <a:rPr lang="zh-CN" altLang="en-US" sz="105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利率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cdr:txBody>
      </cdr:sp>
    </cdr:grp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121"/>
          <p:cNvGrpSpPr/>
          <p:nvPr/>
        </p:nvGrpSpPr>
        <p:grpSpPr>
          <a:xfrm>
            <a:off x="683568" y="625252"/>
            <a:ext cx="6247804" cy="864096"/>
            <a:chOff x="-4791" y="976917"/>
            <a:chExt cx="6247804" cy="864096"/>
          </a:xfrm>
        </p:grpSpPr>
        <p:grpSp>
          <p:nvGrpSpPr>
            <p:cNvPr id="121" name="组合 120"/>
            <p:cNvGrpSpPr/>
            <p:nvPr/>
          </p:nvGrpSpPr>
          <p:grpSpPr>
            <a:xfrm>
              <a:off x="-4791" y="976917"/>
              <a:ext cx="6247804" cy="864096"/>
              <a:chOff x="1263824" y="599852"/>
              <a:chExt cx="6247804" cy="864096"/>
            </a:xfrm>
          </p:grpSpPr>
          <p:sp>
            <p:nvSpPr>
              <p:cNvPr id="113" name="TextBox 112"/>
              <p:cNvSpPr txBox="1"/>
              <p:nvPr/>
            </p:nvSpPr>
            <p:spPr>
              <a:xfrm>
                <a:off x="4404277" y="651038"/>
                <a:ext cx="24551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2013 January-April</a:t>
                </a:r>
                <a:endPara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347400" y="1008855"/>
                <a:ext cx="26033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Marketing</a:t>
                </a:r>
                <a:r>
                  <a:rPr lang="zh-CN" altLang="en-US" sz="2000" dirty="0" smtClean="0">
                    <a:solidFill>
                      <a:schemeClr val="bg1">
                        <a:lumMod val="50000"/>
                      </a:schemeClr>
                    </a:solidFill>
                    <a:latin typeface="Tahoma" pitchFamily="34" charset="0"/>
                    <a:cs typeface="Tahoma" pitchFamily="34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Report</a:t>
                </a:r>
                <a:endPara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cxnSp>
            <p:nvCxnSpPr>
              <p:cNvPr id="115" name="直接连接符 114"/>
              <p:cNvCxnSpPr/>
              <p:nvPr/>
            </p:nvCxnSpPr>
            <p:spPr>
              <a:xfrm>
                <a:off x="4457246" y="661332"/>
                <a:ext cx="0" cy="684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1263824" y="599852"/>
                <a:ext cx="33771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366092"/>
                    </a:solidFill>
                    <a:latin typeface="微软雅黑" pitchFamily="34" charset="-122"/>
                    <a:ea typeface="微软雅黑" pitchFamily="34" charset="-122"/>
                  </a:rPr>
                  <a:t>XXXXXX</a:t>
                </a:r>
                <a:r>
                  <a:rPr lang="zh-CN" altLang="en-US" sz="2400" b="1" dirty="0" smtClean="0">
                    <a:solidFill>
                      <a:srgbClr val="366092"/>
                    </a:solidFill>
                    <a:latin typeface="微软雅黑" pitchFamily="34" charset="-122"/>
                    <a:ea typeface="微软雅黑" pitchFamily="34" charset="-122"/>
                  </a:rPr>
                  <a:t>科技有限公司</a:t>
                </a:r>
                <a:endParaRPr lang="zh-CN" altLang="en-US" sz="2400" b="1" dirty="0">
                  <a:solidFill>
                    <a:srgbClr val="36609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4411982" y="1002283"/>
                <a:ext cx="30996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36609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  <a:r>
                  <a:rPr lang="zh-CN" altLang="en-US" sz="2400" b="1" dirty="0" smtClean="0">
                    <a:solidFill>
                      <a:srgbClr val="366092"/>
                    </a:solidFill>
                    <a:latin typeface="Impact" pitchFamily="34" charset="0"/>
                    <a:ea typeface="微软雅黑" pitchFamily="34" charset="-122"/>
                  </a:rPr>
                  <a:t>月</a:t>
                </a:r>
                <a:r>
                  <a:rPr lang="en-US" altLang="zh-CN" sz="2400" b="1" dirty="0" smtClean="0">
                    <a:solidFill>
                      <a:srgbClr val="366092"/>
                    </a:solidFill>
                    <a:latin typeface="Impact" pitchFamily="34" charset="0"/>
                    <a:ea typeface="微软雅黑" pitchFamily="34" charset="-122"/>
                  </a:rPr>
                  <a:t>-</a:t>
                </a:r>
                <a:r>
                  <a:rPr lang="en-US" altLang="zh-CN" sz="2400" b="1" dirty="0" smtClean="0">
                    <a:solidFill>
                      <a:srgbClr val="366092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4</a:t>
                </a:r>
                <a:r>
                  <a:rPr lang="zh-CN" altLang="en-US" sz="2400" b="1" dirty="0" smtClean="0">
                    <a:solidFill>
                      <a:srgbClr val="366092"/>
                    </a:solidFill>
                    <a:latin typeface="微软雅黑" pitchFamily="34" charset="-122"/>
                    <a:ea typeface="微软雅黑" pitchFamily="34" charset="-122"/>
                  </a:rPr>
                  <a:t>月市场分析报告</a:t>
                </a:r>
                <a:endParaRPr lang="zh-CN" altLang="en-US" sz="2400" b="1" dirty="0">
                  <a:solidFill>
                    <a:srgbClr val="36609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40" name="直接连接符 39"/>
            <p:cNvCxnSpPr/>
            <p:nvPr/>
          </p:nvCxnSpPr>
          <p:spPr>
            <a:xfrm>
              <a:off x="35496" y="1417340"/>
              <a:ext cx="3744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图片 35" descr="Chip-Jet without background.png"/>
          <p:cNvPicPr>
            <a:picLocks noChangeAspect="1"/>
          </p:cNvPicPr>
          <p:nvPr/>
        </p:nvPicPr>
        <p:blipFill rotWithShape="1">
          <a:blip r:embed="rId2" cstate="print"/>
          <a:srcRect t="1" b="21503"/>
          <a:stretch/>
        </p:blipFill>
        <p:spPr>
          <a:xfrm>
            <a:off x="-108520" y="625253"/>
            <a:ext cx="842758" cy="63326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588" y="1849388"/>
            <a:ext cx="9377293" cy="3427472"/>
            <a:chOff x="1588" y="1849388"/>
            <a:chExt cx="9377293" cy="3427472"/>
          </a:xfrm>
        </p:grpSpPr>
        <p:grpSp>
          <p:nvGrpSpPr>
            <p:cNvPr id="35" name="组合 34"/>
            <p:cNvGrpSpPr/>
            <p:nvPr/>
          </p:nvGrpSpPr>
          <p:grpSpPr>
            <a:xfrm>
              <a:off x="1588" y="1849388"/>
              <a:ext cx="9377293" cy="3427472"/>
              <a:chOff x="-3059" y="193204"/>
              <a:chExt cx="9377293" cy="3427472"/>
            </a:xfrm>
          </p:grpSpPr>
          <p:grpSp>
            <p:nvGrpSpPr>
              <p:cNvPr id="18" name="组合 17"/>
              <p:cNvGrpSpPr>
                <a:grpSpLocks noChangeAspect="1"/>
              </p:cNvGrpSpPr>
              <p:nvPr/>
            </p:nvGrpSpPr>
            <p:grpSpPr>
              <a:xfrm>
                <a:off x="24346" y="193204"/>
                <a:ext cx="8324887" cy="1440000"/>
                <a:chOff x="24345" y="49188"/>
                <a:chExt cx="6876576" cy="1189477"/>
              </a:xfrm>
            </p:grpSpPr>
            <p:pic>
              <p:nvPicPr>
                <p:cNvPr id="42" name="图片 41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/>
              </p:blipFill>
              <p:spPr>
                <a:xfrm>
                  <a:off x="24345" y="54265"/>
                  <a:ext cx="1692000" cy="118400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4" name="Picture 7" descr="E:\PPT 专家\图片素材\购买销售\锐普论坛实用商务PPT图片-购买销售 (18).jpg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386"/>
                <a:stretch/>
              </p:blipFill>
              <p:spPr bwMode="auto">
                <a:xfrm>
                  <a:off x="3473492" y="49188"/>
                  <a:ext cx="1692000" cy="11824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1" name="圆角矩形 60"/>
                <p:cNvSpPr>
                  <a:spLocks noChangeAspect="1"/>
                </p:cNvSpPr>
                <p:nvPr/>
              </p:nvSpPr>
              <p:spPr>
                <a:xfrm>
                  <a:off x="1752537" y="54265"/>
                  <a:ext cx="1692000" cy="1184400"/>
                </a:xfrm>
                <a:prstGeom prst="rect">
                  <a:avLst/>
                </a:prstGeom>
                <a:solidFill>
                  <a:srgbClr val="E3C6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200"/>
                </a:p>
              </p:txBody>
            </p:sp>
            <p:sp>
              <p:nvSpPr>
                <p:cNvPr id="63" name="圆角矩形 62"/>
                <p:cNvSpPr>
                  <a:spLocks noChangeAspect="1"/>
                </p:cNvSpPr>
                <p:nvPr/>
              </p:nvSpPr>
              <p:spPr>
                <a:xfrm>
                  <a:off x="5208921" y="54265"/>
                  <a:ext cx="1692000" cy="1184400"/>
                </a:xfrm>
                <a:prstGeom prst="rect">
                  <a:avLst/>
                </a:prstGeom>
                <a:solidFill>
                  <a:srgbClr val="91A401"/>
                </a:solidFill>
                <a:ln>
                  <a:solidFill>
                    <a:srgbClr val="91A4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200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2206222" y="198290"/>
                  <a:ext cx="1044766" cy="4321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8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专业</a:t>
                  </a:r>
                  <a:endParaRPr lang="zh-CN" altLang="en-US" sz="28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2074222" y="590268"/>
                  <a:ext cx="1368152" cy="3305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>
                      <a:solidFill>
                        <a:schemeClr val="bg1"/>
                      </a:solidFill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Profession</a:t>
                  </a:r>
                  <a:endParaRPr lang="zh-CN" altLang="en-US" sz="2000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5699260" y="248449"/>
                  <a:ext cx="1044766" cy="4321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8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快速</a:t>
                  </a: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5779347" y="640427"/>
                  <a:ext cx="854820" cy="3305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 smtClean="0">
                      <a:solidFill>
                        <a:schemeClr val="bg1"/>
                      </a:solidFill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Fast</a:t>
                  </a:r>
                  <a:endParaRPr lang="zh-CN" altLang="en-US" sz="2000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</p:grpSp>
          <p:grpSp>
            <p:nvGrpSpPr>
              <p:cNvPr id="19" name="组合 18"/>
              <p:cNvGrpSpPr>
                <a:grpSpLocks noChangeAspect="1"/>
              </p:cNvGrpSpPr>
              <p:nvPr/>
            </p:nvGrpSpPr>
            <p:grpSpPr>
              <a:xfrm>
                <a:off x="1211419" y="1993404"/>
                <a:ext cx="8162815" cy="1368000"/>
                <a:chOff x="1984284" y="2935957"/>
                <a:chExt cx="7124220" cy="1193950"/>
              </a:xfrm>
            </p:grpSpPr>
            <p:pic>
              <p:nvPicPr>
                <p:cNvPr id="43" name="图片 42"/>
                <p:cNvPicPr preferRelativeResize="0"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923" t="-704" r="2653" b="5043"/>
                <a:stretch/>
              </p:blipFill>
              <p:spPr>
                <a:xfrm>
                  <a:off x="1984284" y="2945507"/>
                  <a:ext cx="1692000" cy="11844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7" name="圆角矩形 46"/>
                <p:cNvSpPr>
                  <a:spLocks noChangeAspect="1"/>
                </p:cNvSpPr>
                <p:nvPr/>
              </p:nvSpPr>
              <p:spPr>
                <a:xfrm>
                  <a:off x="3726827" y="2945507"/>
                  <a:ext cx="1692000" cy="1184400"/>
                </a:xfrm>
                <a:prstGeom prst="rect">
                  <a:avLst/>
                </a:prstGeom>
                <a:solidFill>
                  <a:srgbClr val="FDB18E"/>
                </a:solidFill>
                <a:ln>
                  <a:solidFill>
                    <a:srgbClr val="FDB18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200"/>
                </a:p>
              </p:txBody>
            </p:sp>
            <p:sp>
              <p:nvSpPr>
                <p:cNvPr id="60" name="圆角矩形 59"/>
                <p:cNvSpPr>
                  <a:spLocks noChangeAspect="1"/>
                </p:cNvSpPr>
                <p:nvPr/>
              </p:nvSpPr>
              <p:spPr>
                <a:xfrm>
                  <a:off x="7221438" y="2945507"/>
                  <a:ext cx="1692000" cy="11844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200"/>
                </a:p>
              </p:txBody>
            </p:sp>
            <p:pic>
              <p:nvPicPr>
                <p:cNvPr id="62" name="Picture 3" descr="E:\PPT 专家\常用图片\锐普内部商务PPT图片29 (23).jpg"/>
                <p:cNvPicPr preferRelativeResize="0"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/>
              </p:blipFill>
              <p:spPr bwMode="auto">
                <a:xfrm>
                  <a:off x="5480348" y="2935957"/>
                  <a:ext cx="1692000" cy="1184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8" name="TextBox 67"/>
                <p:cNvSpPr txBox="1"/>
                <p:nvPr/>
              </p:nvSpPr>
              <p:spPr>
                <a:xfrm>
                  <a:off x="4094728" y="3136179"/>
                  <a:ext cx="1311656" cy="4566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8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低成本</a:t>
                  </a: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4115569" y="3528157"/>
                  <a:ext cx="1368152" cy="349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 smtClean="0">
                      <a:solidFill>
                        <a:schemeClr val="bg1"/>
                      </a:solidFill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Low-cost</a:t>
                  </a:r>
                  <a:endParaRPr lang="zh-CN" altLang="en-US" sz="2000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7562732" y="3128418"/>
                  <a:ext cx="1188782" cy="4566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8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高质量</a:t>
                  </a: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7455370" y="3520396"/>
                  <a:ext cx="1653134" cy="349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 smtClean="0">
                      <a:solidFill>
                        <a:schemeClr val="bg1"/>
                      </a:solidFill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High-quality</a:t>
                  </a:r>
                  <a:endParaRPr lang="zh-CN" altLang="en-US" sz="2000" dirty="0">
                    <a:solidFill>
                      <a:schemeClr val="bg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</p:grpSp>
          <p:sp>
            <p:nvSpPr>
              <p:cNvPr id="93" name="圆角矩形 92"/>
              <p:cNvSpPr/>
              <p:nvPr/>
            </p:nvSpPr>
            <p:spPr>
              <a:xfrm>
                <a:off x="-3059" y="1677848"/>
                <a:ext cx="3600000" cy="1800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68154" y="1644397"/>
                <a:ext cx="32856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Hangzhou Xxxxxx Technology Company Ltd  </a:t>
                </a:r>
                <a:endParaRPr lang="zh-CN" altLang="en-US" sz="12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5" name="直接连接符 94"/>
              <p:cNvCxnSpPr/>
              <p:nvPr/>
            </p:nvCxnSpPr>
            <p:spPr>
              <a:xfrm>
                <a:off x="3590863" y="1766085"/>
                <a:ext cx="4788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ash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圆角矩形 95"/>
              <p:cNvSpPr/>
              <p:nvPr/>
            </p:nvSpPr>
            <p:spPr>
              <a:xfrm>
                <a:off x="5549606" y="3391518"/>
                <a:ext cx="3600000" cy="1800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8" name="直接连接符 97"/>
              <p:cNvCxnSpPr/>
              <p:nvPr/>
            </p:nvCxnSpPr>
            <p:spPr>
              <a:xfrm flipV="1">
                <a:off x="1193673" y="3500056"/>
                <a:ext cx="4392000" cy="563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ash"/>
                <a:headEnd type="diamon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5489096" y="3343677"/>
                <a:ext cx="17311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http://</a:t>
                </a:r>
                <a:r>
                  <a:rPr lang="en-US" altLang="zh-CN" sz="1200" b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www.xxxxxx.com</a:t>
                </a:r>
                <a:endParaRPr lang="zh-CN" altLang="en-US" sz="12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28993" y="1855534"/>
              <a:ext cx="438551" cy="174359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368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/>
          <p:cNvCxnSpPr/>
          <p:nvPr/>
        </p:nvCxnSpPr>
        <p:spPr>
          <a:xfrm>
            <a:off x="3146698" y="2243336"/>
            <a:ext cx="579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3002854" y="375460"/>
            <a:ext cx="5891011" cy="3741976"/>
            <a:chOff x="3002854" y="375460"/>
            <a:chExt cx="5891011" cy="3741976"/>
          </a:xfrm>
        </p:grpSpPr>
        <p:sp>
          <p:nvSpPr>
            <p:cNvPr id="13" name="矩形 12"/>
            <p:cNvSpPr/>
            <p:nvPr/>
          </p:nvSpPr>
          <p:spPr>
            <a:xfrm>
              <a:off x="3247281" y="375533"/>
              <a:ext cx="2664296" cy="183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978252" y="375460"/>
              <a:ext cx="2664296" cy="18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978252" y="2281436"/>
              <a:ext cx="2664296" cy="183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236962" y="2281436"/>
              <a:ext cx="2664000" cy="18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168" y="717609"/>
              <a:ext cx="2358355" cy="14918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8144" y="2641476"/>
              <a:ext cx="3025721" cy="1256909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2854" y="807948"/>
              <a:ext cx="3041844" cy="131114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1757" y="2540698"/>
              <a:ext cx="2290363" cy="1489007"/>
            </a:xfrm>
            <a:prstGeom prst="rect">
              <a:avLst/>
            </a:prstGeom>
          </p:spPr>
        </p:pic>
      </p:grpSp>
      <p:graphicFrame>
        <p:nvGraphicFramePr>
          <p:cNvPr id="8" name="图表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40711"/>
              </p:ext>
            </p:extLst>
          </p:nvPr>
        </p:nvGraphicFramePr>
        <p:xfrm>
          <a:off x="2915816" y="-22820"/>
          <a:ext cx="5998078" cy="4441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13222" y="470783"/>
            <a:ext cx="2350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366092"/>
                </a:solidFill>
                <a:latin typeface="Impact" pitchFamily="34" charset="0"/>
                <a:ea typeface="Tahoma" pitchFamily="34" charset="0"/>
                <a:cs typeface="Tahoma" pitchFamily="34" charset="0"/>
              </a:rPr>
              <a:t>Product</a:t>
            </a:r>
            <a:r>
              <a:rPr lang="en-US" altLang="zh-CN" sz="2400" dirty="0" smtClean="0">
                <a:solidFill>
                  <a:srgbClr val="366092"/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  <a:cs typeface="Segoe UI Light" pitchFamily="34" charset="0"/>
              </a:rPr>
              <a:t> 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Segoe UI Light" pitchFamily="34" charset="0"/>
              </a:rPr>
              <a:t>产品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Segoe UI Ligh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74208" y="541369"/>
            <a:ext cx="46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Broadway" pitchFamily="82" charset="0"/>
                <a:ea typeface="Tahoma" pitchFamily="34" charset="0"/>
                <a:cs typeface="Tahoma" pitchFamily="34" charset="0"/>
              </a:rPr>
              <a:t>01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Broadway" pitchFamily="82" charset="0"/>
              <a:cs typeface="Tahoma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 flipV="1">
            <a:off x="-35884" y="938839"/>
            <a:ext cx="2808000" cy="360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0388" y="1103339"/>
            <a:ext cx="2448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p"/>
              <a:defRPr sz="1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产品销量销售额整体分析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0388" y="1646511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产品销量成本利润分析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0388" y="2189683"/>
            <a:ext cx="1910716" cy="307777"/>
          </a:xfrm>
          <a:prstGeom prst="rect">
            <a:avLst/>
          </a:prstGeom>
          <a:solidFill>
            <a:srgbClr val="FF9618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p"/>
              <a:defRPr sz="1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产品</a:t>
            </a:r>
            <a:r>
              <a:rPr lang="en-US" altLang="zh-CN" dirty="0" smtClean="0">
                <a:solidFill>
                  <a:schemeClr val="bg1"/>
                </a:solidFill>
                <a:latin typeface="Impact" pitchFamily="34" charset="0"/>
              </a:rPr>
              <a:t>BCG</a:t>
            </a:r>
            <a:r>
              <a:rPr lang="zh-CN" altLang="en-US" dirty="0" smtClean="0">
                <a:solidFill>
                  <a:schemeClr val="bg1"/>
                </a:solidFill>
              </a:rPr>
              <a:t>矩阵</a:t>
            </a:r>
            <a:r>
              <a:rPr lang="zh-CN" altLang="en-US" dirty="0">
                <a:solidFill>
                  <a:schemeClr val="bg1"/>
                </a:solidFill>
              </a:rPr>
              <a:t>分析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5940152" y="169335"/>
            <a:ext cx="0" cy="41760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0644" y="2713484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重点产品生命周期分析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02854" y="4412059"/>
            <a:ext cx="5946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p"/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横轴交点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XX%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（利率），纵轴交点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XX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万（销量）。公司暂无高销量高利率明星产品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02854" y="4801716"/>
            <a:ext cx="5946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p"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P10, P11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系列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都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为客户定制产品，利润一般但销量大，是维持公司良好运转的“金牛类”产品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02854" y="5276155"/>
            <a:ext cx="5946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p"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P22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P23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等系列产品利率高但销量较低，有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发展潜力，应增加其销量，以提升公司利润总额  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78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0"/>
          <a:stretch/>
        </p:blipFill>
        <p:spPr>
          <a:xfrm>
            <a:off x="472" y="1563"/>
            <a:ext cx="9180000" cy="571762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7140" y="2392552"/>
            <a:ext cx="2787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Tahoma" pitchFamily="34" charset="0"/>
                <a:cs typeface="Tahoma" pitchFamily="34" charset="0"/>
              </a:rPr>
              <a:t>Navigation</a:t>
            </a:r>
            <a:endParaRPr lang="zh-CN" altLang="en-US" sz="5400" b="1" dirty="0">
              <a:solidFill>
                <a:schemeClr val="bg1">
                  <a:lumMod val="50000"/>
                </a:schemeClr>
              </a:solidFill>
              <a:latin typeface="Impact" pitchFamily="34" charset="0"/>
              <a:cs typeface="Tahoma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1987" y="3250639"/>
            <a:ext cx="2149934" cy="461665"/>
            <a:chOff x="4976644" y="1234271"/>
            <a:chExt cx="2149934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5398386" y="1234271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366092"/>
                  </a:solidFill>
                  <a:latin typeface="Impact" pitchFamily="34" charset="0"/>
                  <a:ea typeface="Tahoma" pitchFamily="34" charset="0"/>
                  <a:cs typeface="Tahoma" pitchFamily="34" charset="0"/>
                </a:rPr>
                <a:t>Client</a:t>
              </a:r>
              <a:r>
                <a:rPr lang="en-US" altLang="zh-CN" sz="2400" dirty="0" smtClean="0">
                  <a:solidFill>
                    <a:srgbClr val="366092"/>
                  </a:solidFill>
                  <a:latin typeface="Hiragino Sans GB W3" panose="020B0300000000000000" pitchFamily="34" charset="-122"/>
                  <a:ea typeface="Hiragino Sans GB W3" panose="020B0300000000000000" pitchFamily="34" charset="-122"/>
                  <a:cs typeface="Segoe UI Light" pitchFamily="34" charset="0"/>
                </a:rPr>
                <a:t> 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 pitchFamily="34" charset="0"/>
                </a:rPr>
                <a:t>客户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76644" y="1295826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Broadway" pitchFamily="82" charset="0"/>
                  <a:ea typeface="Tahoma" pitchFamily="34" charset="0"/>
                  <a:cs typeface="Tahoma" pitchFamily="34" charset="0"/>
                </a:rPr>
                <a:t>02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Broadway" pitchFamily="82" charset="0"/>
                <a:cs typeface="Tahoma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76990" y="3675631"/>
            <a:ext cx="3497883" cy="1709536"/>
            <a:chOff x="4932040" y="3812260"/>
            <a:chExt cx="3497883" cy="1709536"/>
          </a:xfrm>
        </p:grpSpPr>
        <p:grpSp>
          <p:nvGrpSpPr>
            <p:cNvPr id="5" name="组合 4"/>
            <p:cNvGrpSpPr/>
            <p:nvPr/>
          </p:nvGrpSpPr>
          <p:grpSpPr>
            <a:xfrm>
              <a:off x="4936232" y="3812260"/>
              <a:ext cx="2169255" cy="369332"/>
              <a:chOff x="4386485" y="1965017"/>
              <a:chExt cx="2169255" cy="369332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836433" y="1965017"/>
                <a:ext cx="1719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>
                        <a:lumMod val="85000"/>
                      </a:schemeClr>
                    </a:solidFill>
                    <a:latin typeface="Impact" pitchFamily="34" charset="0"/>
                    <a:ea typeface="Tahoma" pitchFamily="34" charset="0"/>
                    <a:cs typeface="Tahoma" pitchFamily="34" charset="0"/>
                  </a:rPr>
                  <a:t>Product</a:t>
                </a:r>
                <a:r>
                  <a:rPr lang="en-US" altLang="zh-CN" sz="1400" dirty="0" smtClean="0">
                    <a:solidFill>
                      <a:schemeClr val="bg1">
                        <a:lumMod val="85000"/>
                      </a:schemeClr>
                    </a:solidFill>
                    <a:latin typeface="Hiragino Sans GB W3" panose="020B0300000000000000" pitchFamily="34" charset="-122"/>
                    <a:ea typeface="Hiragino Sans GB W3" panose="020B0300000000000000" pitchFamily="34" charset="-122"/>
                    <a:cs typeface="Segoe UI Light" pitchFamily="34" charset="0"/>
                  </a:rPr>
                  <a:t> </a:t>
                </a:r>
                <a:r>
                  <a:rPr lang="zh-CN" altLang="en-US" sz="1100" dirty="0">
                    <a:solidFill>
                      <a:schemeClr val="bg1">
                        <a:lumMod val="8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Segoe UI Light" pitchFamily="34" charset="0"/>
                  </a:rPr>
                  <a:t>产品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386485" y="2026572"/>
                <a:ext cx="4053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>
                    <a:solidFill>
                      <a:schemeClr val="bg1">
                        <a:lumMod val="85000"/>
                      </a:schemeClr>
                    </a:solidFill>
                    <a:latin typeface="Broadway" pitchFamily="82" charset="0"/>
                    <a:ea typeface="Tahoma" pitchFamily="34" charset="0"/>
                    <a:cs typeface="Tahoma" pitchFamily="34" charset="0"/>
                  </a:rPr>
                  <a:t>01</a:t>
                </a:r>
                <a:endParaRPr lang="zh-CN" altLang="en-US" sz="1400" dirty="0">
                  <a:solidFill>
                    <a:schemeClr val="bg1">
                      <a:lumMod val="85000"/>
                    </a:schemeClr>
                  </a:solidFill>
                  <a:latin typeface="Broadway" pitchFamily="82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932040" y="4145695"/>
              <a:ext cx="2725173" cy="369332"/>
              <a:chOff x="4386485" y="2695763"/>
              <a:chExt cx="2725173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830367" y="2695763"/>
                <a:ext cx="2281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>
                        <a:lumMod val="85000"/>
                      </a:schemeClr>
                    </a:solidFill>
                    <a:latin typeface="Impact" pitchFamily="34" charset="0"/>
                    <a:ea typeface="Tahoma" pitchFamily="34" charset="0"/>
                    <a:cs typeface="Tahoma" pitchFamily="34" charset="0"/>
                  </a:rPr>
                  <a:t>Salesman</a:t>
                </a:r>
                <a:r>
                  <a:rPr lang="en-US" altLang="zh-CN" sz="1600" dirty="0" smtClean="0">
                    <a:solidFill>
                      <a:schemeClr val="bg1">
                        <a:lumMod val="85000"/>
                      </a:schemeClr>
                    </a:solidFill>
                    <a:latin typeface="Hiragino Sans GB W3" panose="020B0300000000000000" pitchFamily="34" charset="-122"/>
                    <a:ea typeface="Hiragino Sans GB W3" panose="020B0300000000000000" pitchFamily="34" charset="-122"/>
                    <a:cs typeface="Segoe UI Light" pitchFamily="34" charset="0"/>
                  </a:rPr>
                  <a:t> </a:t>
                </a:r>
                <a:r>
                  <a:rPr lang="zh-CN" altLang="en-US" sz="1100" dirty="0" smtClean="0">
                    <a:solidFill>
                      <a:schemeClr val="bg1">
                        <a:lumMod val="8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Segoe UI Light" pitchFamily="34" charset="0"/>
                  </a:rPr>
                  <a:t>销售员</a:t>
                </a:r>
                <a:endParaRPr lang="zh-CN" altLang="en-US" sz="320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386485" y="2757318"/>
                <a:ext cx="4154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>
                        <a:lumMod val="85000"/>
                      </a:schemeClr>
                    </a:solidFill>
                    <a:latin typeface="Broadway" pitchFamily="82" charset="0"/>
                    <a:ea typeface="Tahoma" pitchFamily="34" charset="0"/>
                    <a:cs typeface="Tahoma" pitchFamily="34" charset="0"/>
                  </a:rPr>
                  <a:t>03</a:t>
                </a:r>
                <a:endParaRPr lang="zh-CN" altLang="en-US" sz="1400" dirty="0">
                  <a:solidFill>
                    <a:schemeClr val="bg1">
                      <a:lumMod val="85000"/>
                    </a:schemeClr>
                  </a:solidFill>
                  <a:latin typeface="Broadway" pitchFamily="82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4932040" y="4481285"/>
              <a:ext cx="2559229" cy="369332"/>
              <a:chOff x="4386485" y="3426509"/>
              <a:chExt cx="255922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830797" y="3426509"/>
                <a:ext cx="2114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>
                        <a:lumMod val="85000"/>
                      </a:schemeClr>
                    </a:solidFill>
                    <a:latin typeface="Impact" pitchFamily="34" charset="0"/>
                    <a:ea typeface="Tahoma" pitchFamily="34" charset="0"/>
                    <a:cs typeface="Tahoma" pitchFamily="34" charset="0"/>
                  </a:rPr>
                  <a:t>Supplier</a:t>
                </a:r>
                <a:r>
                  <a:rPr lang="en-US" altLang="zh-CN" sz="1600" dirty="0" smtClean="0">
                    <a:solidFill>
                      <a:schemeClr val="bg1">
                        <a:lumMod val="85000"/>
                      </a:schemeClr>
                    </a:solidFill>
                    <a:latin typeface="Hiragino Sans GB W3" panose="020B0300000000000000" pitchFamily="34" charset="-122"/>
                    <a:ea typeface="Hiragino Sans GB W3" panose="020B0300000000000000" pitchFamily="34" charset="-122"/>
                    <a:cs typeface="Segoe UI Light" pitchFamily="34" charset="0"/>
                  </a:rPr>
                  <a:t> </a:t>
                </a:r>
                <a:r>
                  <a:rPr lang="zh-CN" altLang="en-US" sz="1100" dirty="0" smtClean="0">
                    <a:solidFill>
                      <a:schemeClr val="bg1">
                        <a:lumMod val="8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Segoe UI Light" pitchFamily="34" charset="0"/>
                  </a:rPr>
                  <a:t>供应商</a:t>
                </a:r>
                <a:endParaRPr lang="zh-CN" altLang="en-US" sz="160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386485" y="3488064"/>
                <a:ext cx="4133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>
                        <a:lumMod val="85000"/>
                      </a:schemeClr>
                    </a:solidFill>
                    <a:latin typeface="Broadway" pitchFamily="82" charset="0"/>
                    <a:ea typeface="Tahoma" pitchFamily="34" charset="0"/>
                    <a:cs typeface="Tahoma" pitchFamily="34" charset="0"/>
                  </a:rPr>
                  <a:t>04</a:t>
                </a:r>
                <a:endParaRPr lang="zh-CN" altLang="en-US" sz="1400" dirty="0">
                  <a:solidFill>
                    <a:schemeClr val="bg1">
                      <a:lumMod val="85000"/>
                    </a:schemeClr>
                  </a:solidFill>
                  <a:latin typeface="Broadway" pitchFamily="82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932040" y="4816875"/>
              <a:ext cx="3497883" cy="369332"/>
              <a:chOff x="4386485" y="4157255"/>
              <a:chExt cx="3497883" cy="3693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843174" y="4157255"/>
                <a:ext cx="30411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  <a:latin typeface="Impact" pitchFamily="34" charset="0"/>
                    <a:ea typeface="Tahoma" pitchFamily="34" charset="0"/>
                    <a:cs typeface="Tahoma" pitchFamily="34" charset="0"/>
                  </a:rPr>
                  <a:t>Market Trend </a:t>
                </a:r>
                <a:r>
                  <a:rPr lang="zh-CN" altLang="en-US" sz="1100" dirty="0" smtClean="0">
                    <a:solidFill>
                      <a:schemeClr val="bg1">
                        <a:lumMod val="8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Segoe UI Light" pitchFamily="34" charset="0"/>
                  </a:rPr>
                  <a:t>市场</a:t>
                </a:r>
                <a:r>
                  <a:rPr lang="zh-CN" altLang="en-US" sz="1100" dirty="0">
                    <a:solidFill>
                      <a:schemeClr val="bg1">
                        <a:lumMod val="8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Segoe UI Light" pitchFamily="34" charset="0"/>
                  </a:rPr>
                  <a:t>动态</a:t>
                </a:r>
                <a:endParaRPr lang="zh-CN" altLang="en-US" sz="140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386485" y="4218810"/>
                <a:ext cx="4154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>
                        <a:lumMod val="85000"/>
                      </a:schemeClr>
                    </a:solidFill>
                    <a:latin typeface="Broadway" pitchFamily="82" charset="0"/>
                    <a:ea typeface="Tahoma" pitchFamily="34" charset="0"/>
                    <a:cs typeface="Tahoma" pitchFamily="34" charset="0"/>
                  </a:rPr>
                  <a:t>05</a:t>
                </a:r>
                <a:endParaRPr lang="zh-CN" altLang="en-US" sz="1400" dirty="0">
                  <a:solidFill>
                    <a:schemeClr val="bg1">
                      <a:lumMod val="85000"/>
                    </a:schemeClr>
                  </a:solidFill>
                  <a:latin typeface="Broadway" pitchFamily="82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4932040" y="5152464"/>
              <a:ext cx="2559229" cy="369332"/>
              <a:chOff x="4386485" y="4888001"/>
              <a:chExt cx="2559229" cy="36933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386485" y="4949556"/>
                <a:ext cx="4154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>
                        <a:lumMod val="85000"/>
                      </a:schemeClr>
                    </a:solidFill>
                    <a:latin typeface="Broadway" pitchFamily="82" charset="0"/>
                    <a:ea typeface="Tahoma" pitchFamily="34" charset="0"/>
                    <a:cs typeface="Tahoma" pitchFamily="34" charset="0"/>
                  </a:rPr>
                  <a:t>06</a:t>
                </a:r>
                <a:endParaRPr lang="zh-CN" altLang="en-US" sz="1400" dirty="0">
                  <a:solidFill>
                    <a:schemeClr val="bg1">
                      <a:lumMod val="85000"/>
                    </a:schemeClr>
                  </a:solidFill>
                  <a:latin typeface="Broadway" pitchFamily="82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797" y="4888001"/>
                <a:ext cx="2114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>
                        <a:lumMod val="85000"/>
                      </a:schemeClr>
                    </a:solidFill>
                    <a:latin typeface="Impact" pitchFamily="34" charset="0"/>
                    <a:ea typeface="Tahoma" pitchFamily="34" charset="0"/>
                    <a:cs typeface="Tahoma" pitchFamily="34" charset="0"/>
                  </a:rPr>
                  <a:t>Summary</a:t>
                </a:r>
                <a:r>
                  <a:rPr lang="en-US" altLang="zh-CN" sz="1600" dirty="0">
                    <a:solidFill>
                      <a:schemeClr val="bg1">
                        <a:lumMod val="85000"/>
                      </a:schemeClr>
                    </a:solidFill>
                    <a:latin typeface="Hiragino Sans GB W3" panose="020B0300000000000000" pitchFamily="34" charset="-122"/>
                    <a:ea typeface="Hiragino Sans GB W3" panose="020B0300000000000000" pitchFamily="34" charset="-122"/>
                    <a:cs typeface="Tahoma" pitchFamily="34" charset="0"/>
                  </a:rPr>
                  <a:t> </a:t>
                </a:r>
                <a:r>
                  <a:rPr lang="zh-CN" altLang="en-US" sz="1100" dirty="0" smtClean="0">
                    <a:solidFill>
                      <a:schemeClr val="bg1">
                        <a:lumMod val="8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Tahoma" pitchFamily="34" charset="0"/>
                  </a:rPr>
                  <a:t>总结</a:t>
                </a:r>
                <a:endParaRPr lang="zh-CN" altLang="en-US" sz="105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 pitchFamily="34" charset="0"/>
                </a:endParaRPr>
              </a:p>
            </p:txBody>
          </p:sp>
        </p:grpSp>
      </p:grpSp>
      <p:sp>
        <p:nvSpPr>
          <p:cNvPr id="20" name="矩形 19"/>
          <p:cNvSpPr/>
          <p:nvPr/>
        </p:nvSpPr>
        <p:spPr>
          <a:xfrm flipV="1">
            <a:off x="21779" y="3097418"/>
            <a:ext cx="2808000" cy="360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71174" y="3733293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l"/>
              <a:defRPr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buFont typeface="Wingdings" pitchFamily="2" charset="2"/>
              <a:buChar char="u"/>
            </a:pPr>
            <a:r>
              <a:rPr lang="zh-CN" altLang="en-US" dirty="0"/>
              <a:t>客户销量销售额整体分析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1174" y="4282984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l"/>
              <a:defRPr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buFont typeface="Wingdings" pitchFamily="2" charset="2"/>
              <a:buChar char="u"/>
            </a:pPr>
            <a:r>
              <a:rPr lang="zh-CN" altLang="en-US" dirty="0"/>
              <a:t>核心</a:t>
            </a:r>
            <a:r>
              <a:rPr lang="zh-CN" altLang="en-US" dirty="0" smtClean="0"/>
              <a:t>客户</a:t>
            </a:r>
            <a:r>
              <a:rPr lang="zh-CN" altLang="en-US" dirty="0"/>
              <a:t>整体营销状况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9900" y="4859099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l"/>
              <a:defRPr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buFont typeface="Wingdings" pitchFamily="2" charset="2"/>
              <a:buChar char="u"/>
            </a:pPr>
            <a:r>
              <a:rPr lang="zh-CN" altLang="en-US" dirty="0" smtClean="0"/>
              <a:t>三甲客户</a:t>
            </a:r>
            <a:r>
              <a:rPr lang="zh-CN" altLang="en-US" dirty="0"/>
              <a:t>销量销售额分析</a:t>
            </a:r>
          </a:p>
        </p:txBody>
      </p:sp>
    </p:spTree>
    <p:extLst>
      <p:ext uri="{BB962C8B-B14F-4D97-AF65-F5344CB8AC3E}">
        <p14:creationId xmlns:p14="http://schemas.microsoft.com/office/powerpoint/2010/main" val="43829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779912" y="804413"/>
            <a:ext cx="1008112" cy="3797015"/>
            <a:chOff x="4251573" y="716309"/>
            <a:chExt cx="1008112" cy="3683671"/>
          </a:xfrm>
        </p:grpSpPr>
        <p:sp>
          <p:nvSpPr>
            <p:cNvPr id="7" name="TextBox 6"/>
            <p:cNvSpPr txBox="1"/>
            <p:nvPr/>
          </p:nvSpPr>
          <p:spPr>
            <a:xfrm>
              <a:off x="4251573" y="716309"/>
              <a:ext cx="1008112" cy="246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客户</a:t>
              </a:r>
              <a:r>
                <a:rPr lang="en-US" altLang="zh-CN" sz="1050" b="1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01</a:t>
              </a:r>
              <a:endParaRPr lang="zh-CN" altLang="en-US" sz="105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51573" y="1098235"/>
              <a:ext cx="1008112" cy="246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5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客户</a:t>
              </a:r>
              <a:r>
                <a:rPr lang="en-US" altLang="zh-CN" dirty="0"/>
                <a:t>02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51573" y="1480161"/>
              <a:ext cx="1008112" cy="246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5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客户</a:t>
              </a:r>
              <a:r>
                <a:rPr lang="en-US" altLang="zh-CN" dirty="0"/>
                <a:t>03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51573" y="1862087"/>
              <a:ext cx="1008112" cy="246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5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客户</a:t>
              </a:r>
              <a:r>
                <a:rPr lang="en-US" altLang="zh-CN" dirty="0"/>
                <a:t>04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51573" y="2244013"/>
              <a:ext cx="1008112" cy="246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5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客户</a:t>
              </a:r>
              <a:r>
                <a:rPr lang="en-US" altLang="zh-CN" dirty="0"/>
                <a:t>05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51573" y="2625939"/>
              <a:ext cx="1008112" cy="246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5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客户</a:t>
              </a:r>
              <a:r>
                <a:rPr lang="en-US" altLang="zh-CN" dirty="0"/>
                <a:t>06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51573" y="3007865"/>
              <a:ext cx="1008112" cy="246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5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客户</a:t>
              </a:r>
              <a:r>
                <a:rPr lang="en-US" altLang="zh-CN" dirty="0"/>
                <a:t>07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51573" y="3389791"/>
              <a:ext cx="1008112" cy="246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5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客户</a:t>
              </a:r>
              <a:r>
                <a:rPr lang="en-US" altLang="zh-CN" dirty="0"/>
                <a:t>08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51573" y="3771717"/>
              <a:ext cx="1008112" cy="246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5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客户</a:t>
              </a:r>
              <a:r>
                <a:rPr lang="en-US" altLang="zh-CN" dirty="0"/>
                <a:t>09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51573" y="4153644"/>
              <a:ext cx="1008112" cy="246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5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客户</a:t>
              </a:r>
              <a:r>
                <a:rPr lang="en-US" altLang="zh-CN" dirty="0"/>
                <a:t>10</a:t>
              </a:r>
              <a:endParaRPr lang="zh-CN" altLang="en-US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9910" y="358572"/>
            <a:ext cx="3431970" cy="4337873"/>
            <a:chOff x="4452398" y="188102"/>
            <a:chExt cx="3431970" cy="4337873"/>
          </a:xfrm>
        </p:grpSpPr>
        <p:sp>
          <p:nvSpPr>
            <p:cNvPr id="22" name="AutoShape 46"/>
            <p:cNvSpPr>
              <a:spLocks noChangeArrowheads="1"/>
            </p:cNvSpPr>
            <p:nvPr/>
          </p:nvSpPr>
          <p:spPr bwMode="auto">
            <a:xfrm>
              <a:off x="5185959" y="1971329"/>
              <a:ext cx="2663948" cy="1112360"/>
            </a:xfrm>
            <a:prstGeom prst="roundRect">
              <a:avLst>
                <a:gd name="adj" fmla="val 7713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n>
                  <a:solidFill>
                    <a:schemeClr val="bg1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3" name="AutoShape 48"/>
            <p:cNvSpPr>
              <a:spLocks noChangeArrowheads="1"/>
            </p:cNvSpPr>
            <p:nvPr/>
          </p:nvSpPr>
          <p:spPr bwMode="auto">
            <a:xfrm>
              <a:off x="5238484" y="1706370"/>
              <a:ext cx="555596" cy="5555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n>
                  <a:solidFill>
                    <a:schemeClr val="bg1">
                      <a:lumMod val="50000"/>
                    </a:schemeClr>
                  </a:solidFill>
                </a:ln>
              </a:endParaRPr>
            </a:p>
          </p:txBody>
        </p:sp>
        <p:graphicFrame>
          <p:nvGraphicFramePr>
            <p:cNvPr id="24" name="图表 23"/>
            <p:cNvGraphicFramePr/>
            <p:nvPr>
              <p:extLst>
                <p:ext uri="{D42A27DB-BD31-4B8C-83A1-F6EECF244321}">
                  <p14:modId xmlns:p14="http://schemas.microsoft.com/office/powerpoint/2010/main" val="2039785025"/>
                </p:ext>
              </p:extLst>
            </p:nvPr>
          </p:nvGraphicFramePr>
          <p:xfrm>
            <a:off x="4938088" y="1488400"/>
            <a:ext cx="1636607" cy="12456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6" name="AutoShape 46"/>
            <p:cNvSpPr>
              <a:spLocks noChangeArrowheads="1"/>
            </p:cNvSpPr>
            <p:nvPr/>
          </p:nvSpPr>
          <p:spPr bwMode="auto">
            <a:xfrm>
              <a:off x="5220420" y="537293"/>
              <a:ext cx="2663948" cy="1112360"/>
            </a:xfrm>
            <a:prstGeom prst="roundRect">
              <a:avLst>
                <a:gd name="adj" fmla="val 7713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n>
                  <a:solidFill>
                    <a:schemeClr val="bg1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7" name="AutoShape 48"/>
            <p:cNvSpPr>
              <a:spLocks noChangeArrowheads="1"/>
            </p:cNvSpPr>
            <p:nvPr/>
          </p:nvSpPr>
          <p:spPr bwMode="auto">
            <a:xfrm>
              <a:off x="5272945" y="272334"/>
              <a:ext cx="555596" cy="5555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n>
                  <a:solidFill>
                    <a:schemeClr val="bg1">
                      <a:lumMod val="50000"/>
                    </a:schemeClr>
                  </a:solidFill>
                </a:ln>
              </a:endParaRPr>
            </a:p>
          </p:txBody>
        </p:sp>
        <p:graphicFrame>
          <p:nvGraphicFramePr>
            <p:cNvPr id="28" name="图表 27"/>
            <p:cNvGraphicFramePr/>
            <p:nvPr>
              <p:extLst>
                <p:ext uri="{D42A27DB-BD31-4B8C-83A1-F6EECF244321}">
                  <p14:modId xmlns:p14="http://schemas.microsoft.com/office/powerpoint/2010/main" val="1050480897"/>
                </p:ext>
              </p:extLst>
            </p:nvPr>
          </p:nvGraphicFramePr>
          <p:xfrm>
            <a:off x="4794073" y="188102"/>
            <a:ext cx="1728192" cy="10801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9" name="Text Box 59"/>
            <p:cNvSpPr txBox="1">
              <a:spLocks noChangeArrowheads="1"/>
            </p:cNvSpPr>
            <p:nvPr/>
          </p:nvSpPr>
          <p:spPr bwMode="auto">
            <a:xfrm>
              <a:off x="5790952" y="482312"/>
              <a:ext cx="12779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eaLnBrk="1" hangingPunct="1"/>
              <a:r>
                <a:rPr lang="en-US" altLang="ko-KR" sz="2400" b="1" dirty="0" smtClean="0">
                  <a:solidFill>
                    <a:srgbClr val="FF9618"/>
                  </a:solidFill>
                  <a:latin typeface="Impact" pitchFamily="34" charset="0"/>
                </a:rPr>
                <a:t>21%</a:t>
              </a:r>
              <a:r>
                <a:rPr lang="en-US" altLang="ko-KR" dirty="0" smtClean="0">
                  <a:solidFill>
                    <a:srgbClr val="FF9618"/>
                  </a:solidFill>
                  <a:latin typeface="Impact" pitchFamily="34" charset="0"/>
                </a:rPr>
                <a:t>  </a:t>
              </a:r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Impact" pitchFamily="34" charset="0"/>
                </a:rPr>
                <a:t>P</a:t>
              </a: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Impact" pitchFamily="34" charset="0"/>
                </a:rPr>
                <a:t>ercent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Impact" pitchFamily="34" charset="0"/>
              </a:endParaRPr>
            </a:p>
          </p:txBody>
        </p:sp>
        <p:sp>
          <p:nvSpPr>
            <p:cNvPr id="30" name="Text Box 59"/>
            <p:cNvSpPr txBox="1">
              <a:spLocks noChangeArrowheads="1"/>
            </p:cNvSpPr>
            <p:nvPr/>
          </p:nvSpPr>
          <p:spPr bwMode="auto">
            <a:xfrm>
              <a:off x="5828541" y="1936721"/>
              <a:ext cx="12779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eaLnBrk="1" hangingPunct="1"/>
              <a:r>
                <a:rPr lang="en-US" altLang="ko-KR" sz="2400" b="1" dirty="0" smtClean="0">
                  <a:solidFill>
                    <a:srgbClr val="366092"/>
                  </a:solidFill>
                  <a:latin typeface="Impact" pitchFamily="34" charset="0"/>
                </a:rPr>
                <a:t>12%</a:t>
              </a:r>
              <a:r>
                <a:rPr lang="en-US" altLang="ko-KR" dirty="0" smtClean="0">
                  <a:solidFill>
                    <a:srgbClr val="366092"/>
                  </a:solidFill>
                  <a:latin typeface="Impact" pitchFamily="34" charset="0"/>
                </a:rPr>
                <a:t>  </a:t>
              </a:r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Impact" pitchFamily="34" charset="0"/>
                </a:rPr>
                <a:t>P</a:t>
              </a: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Impact" pitchFamily="34" charset="0"/>
                </a:rPr>
                <a:t>ercent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Impact" pitchFamily="34" charset="0"/>
              </a:endParaRPr>
            </a:p>
          </p:txBody>
        </p:sp>
        <p:sp>
          <p:nvSpPr>
            <p:cNvPr id="31" name="AutoShape 46"/>
            <p:cNvSpPr>
              <a:spLocks noChangeArrowheads="1"/>
            </p:cNvSpPr>
            <p:nvPr/>
          </p:nvSpPr>
          <p:spPr bwMode="auto">
            <a:xfrm>
              <a:off x="5135524" y="3413615"/>
              <a:ext cx="2663948" cy="1112360"/>
            </a:xfrm>
            <a:prstGeom prst="roundRect">
              <a:avLst>
                <a:gd name="adj" fmla="val 7713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n>
                  <a:solidFill>
                    <a:schemeClr val="bg1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32" name="AutoShape 48"/>
            <p:cNvSpPr>
              <a:spLocks noChangeArrowheads="1"/>
            </p:cNvSpPr>
            <p:nvPr/>
          </p:nvSpPr>
          <p:spPr bwMode="auto">
            <a:xfrm>
              <a:off x="5188049" y="3148656"/>
              <a:ext cx="555596" cy="5555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n>
                  <a:solidFill>
                    <a:schemeClr val="bg1">
                      <a:lumMod val="50000"/>
                    </a:schemeClr>
                  </a:solidFill>
                </a:ln>
              </a:endParaRPr>
            </a:p>
          </p:txBody>
        </p:sp>
        <p:graphicFrame>
          <p:nvGraphicFramePr>
            <p:cNvPr id="33" name="图表 32"/>
            <p:cNvGraphicFramePr/>
            <p:nvPr>
              <p:extLst>
                <p:ext uri="{D42A27DB-BD31-4B8C-83A1-F6EECF244321}">
                  <p14:modId xmlns:p14="http://schemas.microsoft.com/office/powerpoint/2010/main" val="1019439464"/>
                </p:ext>
              </p:extLst>
            </p:nvPr>
          </p:nvGraphicFramePr>
          <p:xfrm>
            <a:off x="4452398" y="2624822"/>
            <a:ext cx="2411760" cy="12334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4" name="Text Box 59"/>
            <p:cNvSpPr txBox="1">
              <a:spLocks noChangeArrowheads="1"/>
            </p:cNvSpPr>
            <p:nvPr/>
          </p:nvSpPr>
          <p:spPr bwMode="auto">
            <a:xfrm>
              <a:off x="5828541" y="3363480"/>
              <a:ext cx="128913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eaLnBrk="1" hangingPunct="1"/>
              <a:r>
                <a:rPr lang="en-US" altLang="ko-KR" sz="2400" b="1" dirty="0" smtClean="0">
                  <a:solidFill>
                    <a:srgbClr val="366092"/>
                  </a:solidFill>
                  <a:latin typeface="Impact" pitchFamily="34" charset="0"/>
                </a:rPr>
                <a:t>10%</a:t>
              </a:r>
              <a:r>
                <a:rPr lang="en-US" altLang="ko-KR" dirty="0" smtClean="0">
                  <a:solidFill>
                    <a:srgbClr val="366092"/>
                  </a:solidFill>
                  <a:latin typeface="Impact" pitchFamily="34" charset="0"/>
                </a:rPr>
                <a:t>  </a:t>
              </a:r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Impact" pitchFamily="34" charset="0"/>
                </a:rPr>
                <a:t>P</a:t>
              </a: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Impact" pitchFamily="34" charset="0"/>
                </a:rPr>
                <a:t>ercent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Impact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913056" y="1125443"/>
            <a:ext cx="2578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销量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101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万，销售额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万，排名第一，销售额占比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21%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83932" y="2571209"/>
            <a:ext cx="2535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销量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万，销售额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94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万，销售额占比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12%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03274" y="4040219"/>
            <a:ext cx="2603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销量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35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万，销售额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76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万，销售额占比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10%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467544" y="265212"/>
            <a:ext cx="8676456" cy="5423191"/>
            <a:chOff x="467544" y="265212"/>
            <a:chExt cx="8676456" cy="5423191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467544" y="5084646"/>
              <a:ext cx="8676456" cy="0"/>
            </a:xfrm>
            <a:prstGeom prst="line">
              <a:avLst/>
            </a:prstGeom>
            <a:ln>
              <a:solidFill>
                <a:srgbClr val="36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8388424" y="265212"/>
              <a:ext cx="0" cy="5423191"/>
            </a:xfrm>
            <a:prstGeom prst="line">
              <a:avLst/>
            </a:prstGeom>
            <a:ln>
              <a:solidFill>
                <a:srgbClr val="36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5161756"/>
              <a:ext cx="2448106" cy="307777"/>
            </a:xfrm>
            <a:prstGeom prst="rect">
              <a:avLst/>
            </a:prstGeom>
            <a:solidFill>
              <a:srgbClr val="FF9618"/>
            </a:solidFill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285750" indent="-285750">
                <a:buFont typeface="Wingdings" pitchFamily="2" charset="2"/>
                <a:buChar char="l"/>
                <a:defRPr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>
                <a:buFont typeface="Wingdings" pitchFamily="2" charset="2"/>
                <a:buChar char="u"/>
              </a:pPr>
              <a:r>
                <a:rPr lang="zh-CN" altLang="en-US" sz="1400" dirty="0">
                  <a:solidFill>
                    <a:schemeClr val="bg1"/>
                  </a:solidFill>
                </a:rPr>
                <a:t>客户销量销售额整体分析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59832" y="5184974"/>
              <a:ext cx="2268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285750" indent="-285750">
                <a:buFont typeface="Wingdings" pitchFamily="2" charset="2"/>
                <a:buChar char="l"/>
                <a:defRPr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>
                <a:buFont typeface="Wingdings" pitchFamily="2" charset="2"/>
                <a:buChar char="u"/>
              </a:pPr>
              <a:r>
                <a:rPr lang="zh-CN" altLang="en-US" sz="1400" dirty="0"/>
                <a:t>核心</a:t>
              </a:r>
              <a:r>
                <a:rPr lang="zh-CN" altLang="en-US" sz="1400" dirty="0" smtClean="0"/>
                <a:t>客户营销状况分析</a:t>
              </a:r>
              <a:endParaRPr lang="zh-CN" alt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64088" y="5184974"/>
              <a:ext cx="2448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285750" indent="-285750">
                <a:buFont typeface="Wingdings" pitchFamily="2" charset="2"/>
                <a:buChar char="l"/>
                <a:defRPr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>
                <a:buFont typeface="Wingdings" pitchFamily="2" charset="2"/>
                <a:buChar char="u"/>
              </a:pPr>
              <a:r>
                <a:rPr lang="zh-CN" altLang="en-US" sz="1400" dirty="0" smtClean="0"/>
                <a:t>三甲客户</a:t>
              </a:r>
              <a:r>
                <a:rPr lang="zh-CN" altLang="en-US" sz="1400" dirty="0"/>
                <a:t>销量销售额分析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32440" y="5161756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Broadway" pitchFamily="82" charset="0"/>
                  <a:ea typeface="Tahoma" pitchFamily="34" charset="0"/>
                  <a:cs typeface="Tahoma" pitchFamily="34" charset="0"/>
                </a:rPr>
                <a:t>02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Broadway" pitchFamily="82" charset="0"/>
                <a:cs typeface="Tahoma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61266" y="3793604"/>
              <a:ext cx="553998" cy="130505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366092"/>
                  </a:solidFill>
                  <a:latin typeface="Impact" pitchFamily="34" charset="0"/>
                  <a:ea typeface="Tahoma" pitchFamily="34" charset="0"/>
                  <a:cs typeface="Tahoma" pitchFamily="34" charset="0"/>
                </a:rPr>
                <a:t>Client </a:t>
              </a:r>
              <a:r>
                <a:rPr lang="zh-CN" altLang="en-US" sz="1400" dirty="0">
                  <a:solidFill>
                    <a:srgbClr val="366092"/>
                  </a:solidFill>
                  <a:latin typeface="微软雅黑" pitchFamily="34" charset="-122"/>
                  <a:ea typeface="微软雅黑" pitchFamily="34" charset="-122"/>
                  <a:cs typeface="Tahoma" pitchFamily="34" charset="0"/>
                </a:rPr>
                <a:t>客户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4805772" y="314228"/>
            <a:ext cx="24785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600" b="0" i="0" u="none" strike="noStrike" kern="1200" baseline="0">
                <a:solidFill>
                  <a:srgbClr val="366092"/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>
                <a:solidFill>
                  <a:srgbClr val="366092"/>
                </a:solidFill>
                <a:latin typeface="Impact" pitchFamily="34" charset="0"/>
              </a:rPr>
              <a:t>1-</a:t>
            </a:r>
            <a:r>
              <a:rPr lang="en-US" altLang="zh-CN" dirty="0">
                <a:solidFill>
                  <a:srgbClr val="366092"/>
                </a:solidFill>
                <a:latin typeface="Impact" pitchFamily="34" charset="0"/>
                <a:ea typeface="微软雅黑" pitchFamily="34" charset="-122"/>
              </a:rPr>
              <a:t>4</a:t>
            </a:r>
            <a:r>
              <a:rPr lang="zh-CN" altLang="en-US" dirty="0">
                <a:solidFill>
                  <a:srgbClr val="366092"/>
                </a:solidFill>
                <a:latin typeface="微软雅黑" pitchFamily="34" charset="-122"/>
                <a:ea typeface="微软雅黑" pitchFamily="34" charset="-122"/>
              </a:rPr>
              <a:t>月客户销量销售额排名</a:t>
            </a:r>
          </a:p>
        </p:txBody>
      </p:sp>
      <p:graphicFrame>
        <p:nvGraphicFramePr>
          <p:cNvPr id="42" name="图表 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0423168"/>
              </p:ext>
            </p:extLst>
          </p:nvPr>
        </p:nvGraphicFramePr>
        <p:xfrm>
          <a:off x="4427984" y="265212"/>
          <a:ext cx="4503051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8544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1191266" y="3352232"/>
            <a:ext cx="727075" cy="1316648"/>
          </a:xfrm>
          <a:prstGeom prst="snip2DiagRect">
            <a:avLst>
              <a:gd name="adj1" fmla="val 3067"/>
              <a:gd name="adj2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eaVert" wrap="none" lIns="0" tIns="0" rIns="0" bIns="0" anchor="ctr"/>
          <a:lstStyle/>
          <a:p>
            <a:pPr algn="ctr">
              <a:defRPr/>
            </a:pPr>
            <a:r>
              <a:rPr lang="zh-CN" altLang="en-US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销    量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67544" y="265212"/>
            <a:ext cx="8676456" cy="5423191"/>
            <a:chOff x="467544" y="265212"/>
            <a:chExt cx="8676456" cy="5423191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67544" y="5084646"/>
              <a:ext cx="8676456" cy="0"/>
            </a:xfrm>
            <a:prstGeom prst="line">
              <a:avLst/>
            </a:prstGeom>
            <a:ln>
              <a:solidFill>
                <a:srgbClr val="36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8388424" y="265212"/>
              <a:ext cx="0" cy="5423191"/>
            </a:xfrm>
            <a:prstGeom prst="line">
              <a:avLst/>
            </a:prstGeom>
            <a:ln>
              <a:solidFill>
                <a:srgbClr val="36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67544" y="5161756"/>
              <a:ext cx="2448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285750" indent="-285750">
                <a:buFont typeface="Wingdings" pitchFamily="2" charset="2"/>
                <a:buChar char="l"/>
                <a:defRPr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>
                <a:buFont typeface="Wingdings" pitchFamily="2" charset="2"/>
                <a:buChar char="u"/>
              </a:pPr>
              <a:r>
                <a:rPr lang="zh-CN" altLang="en-US" sz="1400" dirty="0"/>
                <a:t>客户销量销售额整体分析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59832" y="5184974"/>
              <a:ext cx="2268570" cy="307777"/>
            </a:xfrm>
            <a:prstGeom prst="rect">
              <a:avLst/>
            </a:prstGeom>
            <a:solidFill>
              <a:srgbClr val="FF9618"/>
            </a:solidFill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285750" indent="-285750">
                <a:buFont typeface="Wingdings" pitchFamily="2" charset="2"/>
                <a:buChar char="l"/>
                <a:defRPr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>
                <a:buFont typeface="Wingdings" pitchFamily="2" charset="2"/>
                <a:buChar char="u"/>
              </a:pPr>
              <a:r>
                <a:rPr lang="zh-CN" altLang="en-US" sz="1400" dirty="0">
                  <a:solidFill>
                    <a:schemeClr val="bg1"/>
                  </a:solidFill>
                </a:rPr>
                <a:t>核心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客户营销状况分析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64088" y="5184974"/>
              <a:ext cx="2448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285750" indent="-285750">
                <a:buFont typeface="Wingdings" pitchFamily="2" charset="2"/>
                <a:buChar char="l"/>
                <a:defRPr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>
                <a:buFont typeface="Wingdings" pitchFamily="2" charset="2"/>
                <a:buChar char="u"/>
              </a:pPr>
              <a:r>
                <a:rPr lang="zh-CN" altLang="en-US" sz="1400" dirty="0" smtClean="0"/>
                <a:t>三甲客户</a:t>
              </a:r>
              <a:r>
                <a:rPr lang="zh-CN" altLang="en-US" sz="1400" dirty="0"/>
                <a:t>销量销售额分析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32440" y="5161756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Broadway" pitchFamily="82" charset="0"/>
                  <a:ea typeface="Tahoma" pitchFamily="34" charset="0"/>
                  <a:cs typeface="Tahoma" pitchFamily="34" charset="0"/>
                </a:rPr>
                <a:t>02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Broadway" pitchFamily="82" charset="0"/>
                <a:cs typeface="Tahoma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61266" y="3793604"/>
              <a:ext cx="553998" cy="130505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366092"/>
                  </a:solidFill>
                  <a:latin typeface="Impact" pitchFamily="34" charset="0"/>
                  <a:ea typeface="Tahoma" pitchFamily="34" charset="0"/>
                  <a:cs typeface="Tahoma" pitchFamily="34" charset="0"/>
                </a:rPr>
                <a:t>Client </a:t>
              </a:r>
              <a:r>
                <a:rPr lang="zh-CN" altLang="en-US" sz="1400" dirty="0">
                  <a:solidFill>
                    <a:srgbClr val="366092"/>
                  </a:solidFill>
                  <a:latin typeface="微软雅黑" pitchFamily="34" charset="-122"/>
                  <a:ea typeface="微软雅黑" pitchFamily="34" charset="-122"/>
                  <a:cs typeface="Tahoma" pitchFamily="34" charset="0"/>
                </a:rPr>
                <a:t>客户</a:t>
              </a:r>
            </a:p>
          </p:txBody>
        </p:sp>
      </p:grpSp>
      <p:graphicFrame>
        <p:nvGraphicFramePr>
          <p:cNvPr id="15" name="图表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654784"/>
              </p:ext>
            </p:extLst>
          </p:nvPr>
        </p:nvGraphicFramePr>
        <p:xfrm>
          <a:off x="1658503" y="757342"/>
          <a:ext cx="4810125" cy="234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TextBox 11"/>
          <p:cNvSpPr txBox="1"/>
          <p:nvPr/>
        </p:nvSpPr>
        <p:spPr>
          <a:xfrm>
            <a:off x="2068811" y="2968558"/>
            <a:ext cx="364158" cy="230810"/>
          </a:xfrm>
          <a:prstGeom prst="rect">
            <a:avLst/>
          </a:prstGeom>
          <a:noFill/>
        </p:spPr>
        <p:txBody>
          <a:bodyPr wrap="none" lIns="91418" tIns="45709" rIns="91418" bIns="45709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1</a:t>
            </a:r>
            <a:r>
              <a:rPr lang="zh-CN" altLang="en-US" sz="9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月</a:t>
            </a:r>
          </a:p>
        </p:txBody>
      </p:sp>
      <p:sp>
        <p:nvSpPr>
          <p:cNvPr id="20" name="TextBox 11"/>
          <p:cNvSpPr txBox="1"/>
          <p:nvPr/>
        </p:nvSpPr>
        <p:spPr>
          <a:xfrm>
            <a:off x="6273442" y="2971616"/>
            <a:ext cx="428278" cy="230810"/>
          </a:xfrm>
          <a:prstGeom prst="rect">
            <a:avLst/>
          </a:prstGeom>
          <a:noFill/>
        </p:spPr>
        <p:txBody>
          <a:bodyPr wrap="none" lIns="91418" tIns="45709" rIns="91418" bIns="45709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12</a:t>
            </a:r>
            <a:r>
              <a:rPr lang="zh-CN" altLang="en-US" sz="9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月</a:t>
            </a:r>
          </a:p>
        </p:txBody>
      </p:sp>
      <p:sp>
        <p:nvSpPr>
          <p:cNvPr id="21" name="TextBox 11"/>
          <p:cNvSpPr txBox="1"/>
          <p:nvPr/>
        </p:nvSpPr>
        <p:spPr>
          <a:xfrm>
            <a:off x="2068811" y="4733294"/>
            <a:ext cx="364158" cy="230810"/>
          </a:xfrm>
          <a:prstGeom prst="rect">
            <a:avLst/>
          </a:prstGeom>
          <a:noFill/>
        </p:spPr>
        <p:txBody>
          <a:bodyPr wrap="none" lIns="91418" tIns="45709" rIns="91418" bIns="45709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1</a:t>
            </a:r>
            <a:r>
              <a:rPr lang="zh-CN" altLang="en-US" sz="9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月</a:t>
            </a:r>
          </a:p>
        </p:txBody>
      </p:sp>
      <p:sp>
        <p:nvSpPr>
          <p:cNvPr id="22" name="TextBox 11"/>
          <p:cNvSpPr txBox="1"/>
          <p:nvPr/>
        </p:nvSpPr>
        <p:spPr>
          <a:xfrm>
            <a:off x="6273442" y="4736352"/>
            <a:ext cx="428278" cy="230810"/>
          </a:xfrm>
          <a:prstGeom prst="rect">
            <a:avLst/>
          </a:prstGeom>
          <a:noFill/>
        </p:spPr>
        <p:txBody>
          <a:bodyPr wrap="none" lIns="91418" tIns="45709" rIns="91418" bIns="45709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12</a:t>
            </a:r>
            <a:r>
              <a:rPr lang="zh-CN" altLang="en-US" sz="9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月</a:t>
            </a:r>
          </a:p>
        </p:txBody>
      </p:sp>
      <p:sp>
        <p:nvSpPr>
          <p:cNvPr id="30" name="Freeform 2"/>
          <p:cNvSpPr>
            <a:spLocks/>
          </p:cNvSpPr>
          <p:nvPr/>
        </p:nvSpPr>
        <p:spPr bwMode="auto">
          <a:xfrm>
            <a:off x="1603416" y="2746194"/>
            <a:ext cx="5148263" cy="225425"/>
          </a:xfrm>
          <a:custGeom>
            <a:avLst/>
            <a:gdLst>
              <a:gd name="T0" fmla="*/ 0 w 3243"/>
              <a:gd name="T1" fmla="*/ 0 h 142"/>
              <a:gd name="T2" fmla="*/ 0 w 3243"/>
              <a:gd name="T3" fmla="*/ 142 h 142"/>
              <a:gd name="T4" fmla="*/ 3243 w 3243"/>
              <a:gd name="T5" fmla="*/ 14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43" h="142">
                <a:moveTo>
                  <a:pt x="0" y="0"/>
                </a:moveTo>
                <a:lnTo>
                  <a:pt x="0" y="142"/>
                </a:lnTo>
                <a:lnTo>
                  <a:pt x="3243" y="142"/>
                </a:lnTo>
              </a:path>
            </a:pathLst>
          </a:custGeom>
          <a:noFill/>
          <a:ln w="22225" cap="flat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32" name="图表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6253066"/>
              </p:ext>
            </p:extLst>
          </p:nvPr>
        </p:nvGraphicFramePr>
        <p:xfrm>
          <a:off x="1350683" y="2890630"/>
          <a:ext cx="4857750" cy="1948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Freeform 3"/>
          <p:cNvSpPr>
            <a:spLocks/>
          </p:cNvSpPr>
          <p:nvPr/>
        </p:nvSpPr>
        <p:spPr bwMode="auto">
          <a:xfrm>
            <a:off x="1603416" y="4533865"/>
            <a:ext cx="5148263" cy="225425"/>
          </a:xfrm>
          <a:custGeom>
            <a:avLst/>
            <a:gdLst>
              <a:gd name="T0" fmla="*/ 0 w 3243"/>
              <a:gd name="T1" fmla="*/ 0 h 142"/>
              <a:gd name="T2" fmla="*/ 0 w 3243"/>
              <a:gd name="T3" fmla="*/ 142 h 142"/>
              <a:gd name="T4" fmla="*/ 3243 w 3243"/>
              <a:gd name="T5" fmla="*/ 14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43" h="142">
                <a:moveTo>
                  <a:pt x="0" y="0"/>
                </a:moveTo>
                <a:lnTo>
                  <a:pt x="0" y="142"/>
                </a:lnTo>
                <a:lnTo>
                  <a:pt x="3243" y="142"/>
                </a:lnTo>
              </a:path>
            </a:pathLst>
          </a:custGeom>
          <a:noFill/>
          <a:ln w="22225" cap="flat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1239881" y="3368636"/>
            <a:ext cx="727075" cy="1263651"/>
          </a:xfrm>
          <a:prstGeom prst="snip2DiagRect">
            <a:avLst/>
          </a:prstGeom>
          <a:solidFill>
            <a:srgbClr val="B2D2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0" tIns="0" rIns="0" bIns="0" anchor="ctr"/>
          <a:lstStyle/>
          <a:p>
            <a:pPr algn="ctr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销  售  额</a:t>
            </a: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1187624" y="1455541"/>
            <a:ext cx="727075" cy="1403365"/>
          </a:xfrm>
          <a:prstGeom prst="snip2DiagRect">
            <a:avLst>
              <a:gd name="adj1" fmla="val 3067"/>
              <a:gd name="adj2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eaVert" wrap="none" lIns="0" tIns="0" rIns="0" bIns="0" anchor="ctr"/>
          <a:lstStyle/>
          <a:p>
            <a:pPr algn="ctr">
              <a:defRPr/>
            </a:pPr>
            <a:r>
              <a:rPr lang="zh-CN" altLang="en-US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销    量</a:t>
            </a: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1239881" y="1455541"/>
            <a:ext cx="727075" cy="1389075"/>
          </a:xfrm>
          <a:prstGeom prst="snip2DiagRect">
            <a:avLst/>
          </a:prstGeom>
          <a:solidFill>
            <a:srgbClr val="B2D2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0" tIns="0" rIns="0" bIns="0" anchor="ctr"/>
          <a:lstStyle/>
          <a:p>
            <a:pPr algn="ctr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销    量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39881" y="121196"/>
            <a:ext cx="5511798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输入评论此处输入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评论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此处输入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评论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此处输入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评论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9881" y="553244"/>
            <a:ext cx="5511798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输入评论此处输入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评论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此处输入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评论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此处输入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评论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39881" y="985292"/>
            <a:ext cx="5511798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输入评论此处输入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评论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此处输入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评论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此处输入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评论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5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7544" y="265212"/>
            <a:ext cx="8676456" cy="5423191"/>
            <a:chOff x="467544" y="265212"/>
            <a:chExt cx="8676456" cy="5423191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467544" y="5084646"/>
              <a:ext cx="8676456" cy="0"/>
            </a:xfrm>
            <a:prstGeom prst="line">
              <a:avLst/>
            </a:prstGeom>
            <a:ln>
              <a:solidFill>
                <a:srgbClr val="36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8388424" y="265212"/>
              <a:ext cx="0" cy="5423191"/>
            </a:xfrm>
            <a:prstGeom prst="line">
              <a:avLst/>
            </a:prstGeom>
            <a:ln>
              <a:solidFill>
                <a:srgbClr val="36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67544" y="5161756"/>
              <a:ext cx="2448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285750" indent="-285750">
                <a:buFont typeface="Wingdings" pitchFamily="2" charset="2"/>
                <a:buChar char="l"/>
                <a:defRPr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>
                <a:buFont typeface="Wingdings" pitchFamily="2" charset="2"/>
                <a:buChar char="u"/>
              </a:pPr>
              <a:r>
                <a:rPr lang="zh-CN" altLang="en-US" sz="1400" dirty="0"/>
                <a:t>客户销量销售额整体分析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59832" y="5184974"/>
              <a:ext cx="2268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285750" indent="-285750">
                <a:buFont typeface="Wingdings" pitchFamily="2" charset="2"/>
                <a:buChar char="l"/>
                <a:defRPr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>
                <a:buFont typeface="Wingdings" pitchFamily="2" charset="2"/>
                <a:buChar char="u"/>
              </a:pPr>
              <a:r>
                <a:rPr lang="zh-CN" altLang="en-US" sz="1400" dirty="0"/>
                <a:t>核心</a:t>
              </a:r>
              <a:r>
                <a:rPr lang="zh-CN" altLang="en-US" sz="1400" dirty="0" smtClean="0"/>
                <a:t>客户营销状况分析</a:t>
              </a:r>
              <a:endParaRPr lang="zh-CN" alt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64088" y="5184974"/>
              <a:ext cx="2659702" cy="307777"/>
            </a:xfrm>
            <a:prstGeom prst="rect">
              <a:avLst/>
            </a:prstGeom>
            <a:solidFill>
              <a:srgbClr val="FF9618"/>
            </a:solidFill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285750" indent="-285750">
                <a:buFont typeface="Wingdings" pitchFamily="2" charset="2"/>
                <a:buChar char="l"/>
                <a:defRPr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chemeClr val="bg1"/>
                  </a:solidFill>
                </a:rPr>
                <a:t>三甲客户</a:t>
              </a:r>
              <a:r>
                <a:rPr lang="en-US" altLang="zh-CN" sz="1400" dirty="0" smtClean="0">
                  <a:solidFill>
                    <a:schemeClr val="bg1"/>
                  </a:solidFill>
                </a:rPr>
                <a:t>01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销量</a:t>
              </a:r>
              <a:r>
                <a:rPr lang="zh-CN" altLang="en-US" sz="1400" dirty="0">
                  <a:solidFill>
                    <a:schemeClr val="bg1"/>
                  </a:solidFill>
                </a:rPr>
                <a:t>销售额分析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32440" y="5161756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Broadway" pitchFamily="82" charset="0"/>
                  <a:ea typeface="Tahoma" pitchFamily="34" charset="0"/>
                  <a:cs typeface="Tahoma" pitchFamily="34" charset="0"/>
                </a:rPr>
                <a:t>02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Broadway" pitchFamily="82" charset="0"/>
                <a:cs typeface="Tahoma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461266" y="3793604"/>
              <a:ext cx="553998" cy="130505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366092"/>
                  </a:solidFill>
                  <a:latin typeface="Impact" pitchFamily="34" charset="0"/>
                  <a:ea typeface="Tahoma" pitchFamily="34" charset="0"/>
                  <a:cs typeface="Tahoma" pitchFamily="34" charset="0"/>
                </a:rPr>
                <a:t>Client </a:t>
              </a:r>
              <a:r>
                <a:rPr lang="zh-CN" altLang="en-US" sz="1400" dirty="0">
                  <a:solidFill>
                    <a:srgbClr val="366092"/>
                  </a:solidFill>
                  <a:latin typeface="微软雅黑" pitchFamily="34" charset="-122"/>
                  <a:ea typeface="微软雅黑" pitchFamily="34" charset="-122"/>
                  <a:cs typeface="Tahoma" pitchFamily="34" charset="0"/>
                </a:rPr>
                <a:t>客户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5927" y="265212"/>
            <a:ext cx="1657782" cy="338532"/>
          </a:xfrm>
          <a:prstGeom prst="rect">
            <a:avLst/>
          </a:prstGeom>
          <a:noFill/>
        </p:spPr>
        <p:txBody>
          <a:bodyPr wrap="none" lIns="91418" tIns="45709" rIns="91418" bIns="45709" rtlCol="0">
            <a:spAutoFit/>
          </a:bodyPr>
          <a:lstStyle/>
          <a:p>
            <a:r>
              <a:rPr lang="en-US" altLang="zh-CN" sz="1600" dirty="0" smtClean="0">
                <a:solidFill>
                  <a:srgbClr val="366092"/>
                </a:solidFill>
                <a:latin typeface="Impact" pitchFamily="34" charset="0"/>
                <a:ea typeface="微软雅黑" pitchFamily="34" charset="-122"/>
              </a:rPr>
              <a:t>1-4</a:t>
            </a:r>
            <a:r>
              <a:rPr lang="zh-CN" altLang="en-US" sz="1600" dirty="0" smtClean="0">
                <a:solidFill>
                  <a:srgbClr val="366092"/>
                </a:solidFill>
                <a:latin typeface="微软雅黑" pitchFamily="34" charset="-122"/>
                <a:ea typeface="微软雅黑" pitchFamily="34" charset="-122"/>
              </a:rPr>
              <a:t>月销量销售额</a:t>
            </a:r>
            <a:endParaRPr lang="zh-CN" altLang="en-US" sz="1600" dirty="0">
              <a:solidFill>
                <a:srgbClr val="36609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27391" y="193204"/>
            <a:ext cx="1620912" cy="338532"/>
          </a:xfrm>
          <a:prstGeom prst="rect">
            <a:avLst/>
          </a:prstGeom>
          <a:noFill/>
        </p:spPr>
        <p:txBody>
          <a:bodyPr wrap="none" lIns="91418" tIns="45709" rIns="91418" bIns="45709" rtlCol="0">
            <a:spAutoFit/>
          </a:bodyPr>
          <a:lstStyle/>
          <a:p>
            <a:r>
              <a:rPr lang="zh-CN" altLang="en-US" sz="1600" dirty="0" smtClean="0">
                <a:solidFill>
                  <a:srgbClr val="366092"/>
                </a:solidFill>
                <a:latin typeface="微软雅黑" pitchFamily="34" charset="-122"/>
                <a:ea typeface="微软雅黑" pitchFamily="34" charset="-122"/>
              </a:rPr>
              <a:t>产品销售额占比</a:t>
            </a:r>
            <a:endParaRPr lang="zh-CN" altLang="en-US" sz="1600" dirty="0">
              <a:solidFill>
                <a:srgbClr val="36609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1188928"/>
              </p:ext>
            </p:extLst>
          </p:nvPr>
        </p:nvGraphicFramePr>
        <p:xfrm>
          <a:off x="151612" y="505809"/>
          <a:ext cx="4424344" cy="2728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4375769" y="553915"/>
            <a:ext cx="3059715" cy="36000"/>
            <a:chOff x="5189772" y="1613741"/>
            <a:chExt cx="3059715" cy="36000"/>
          </a:xfrm>
        </p:grpSpPr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225487" y="1644530"/>
              <a:ext cx="3024000" cy="1588"/>
            </a:xfrm>
            <a:custGeom>
              <a:avLst/>
              <a:gdLst>
                <a:gd name="T0" fmla="*/ 2369 w 2369"/>
                <a:gd name="T1" fmla="*/ 0 h 1"/>
                <a:gd name="T2" fmla="*/ 0 w 236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69" h="1">
                  <a:moveTo>
                    <a:pt x="2369" y="0"/>
                  </a:moveTo>
                  <a:lnTo>
                    <a:pt x="0" y="0"/>
                  </a:lnTo>
                </a:path>
              </a:pathLst>
            </a:custGeom>
            <a:noFill/>
            <a:ln w="2222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Rectangle 2200"/>
            <p:cNvSpPr>
              <a:spLocks noChangeArrowheads="1"/>
            </p:cNvSpPr>
            <p:nvPr/>
          </p:nvSpPr>
          <p:spPr bwMode="auto">
            <a:xfrm>
              <a:off x="5189772" y="1613741"/>
              <a:ext cx="71437" cy="36000"/>
            </a:xfrm>
            <a:prstGeom prst="rect">
              <a:avLst/>
            </a:prstGeom>
            <a:solidFill>
              <a:srgbClr val="FF9618"/>
            </a:solidFill>
            <a:ln>
              <a:noFill/>
            </a:ln>
            <a:extLst/>
          </p:spPr>
          <p:txBody>
            <a:bodyPr wrap="none" lIns="91418" tIns="45709" rIns="91418" bIns="45709" anchor="ctr"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95536" y="625923"/>
            <a:ext cx="3059715" cy="36000"/>
            <a:chOff x="5189772" y="1613741"/>
            <a:chExt cx="3059715" cy="36000"/>
          </a:xfrm>
        </p:grpSpPr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5225487" y="1644530"/>
              <a:ext cx="3024000" cy="1588"/>
            </a:xfrm>
            <a:custGeom>
              <a:avLst/>
              <a:gdLst>
                <a:gd name="T0" fmla="*/ 2369 w 2369"/>
                <a:gd name="T1" fmla="*/ 0 h 1"/>
                <a:gd name="T2" fmla="*/ 0 w 236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69" h="1">
                  <a:moveTo>
                    <a:pt x="2369" y="0"/>
                  </a:moveTo>
                  <a:lnTo>
                    <a:pt x="0" y="0"/>
                  </a:lnTo>
                </a:path>
              </a:pathLst>
            </a:custGeom>
            <a:noFill/>
            <a:ln w="2222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2200"/>
            <p:cNvSpPr>
              <a:spLocks noChangeArrowheads="1"/>
            </p:cNvSpPr>
            <p:nvPr/>
          </p:nvSpPr>
          <p:spPr bwMode="auto">
            <a:xfrm>
              <a:off x="5189772" y="1613741"/>
              <a:ext cx="71437" cy="36000"/>
            </a:xfrm>
            <a:prstGeom prst="rect">
              <a:avLst/>
            </a:prstGeom>
            <a:solidFill>
              <a:srgbClr val="FF9618"/>
            </a:solidFill>
            <a:ln>
              <a:noFill/>
            </a:ln>
            <a:extLst/>
          </p:spPr>
          <p:txBody>
            <a:bodyPr wrap="none" lIns="91418" tIns="45709" rIns="91418" bIns="45709" anchor="ctr"/>
            <a:lstStyle/>
            <a:p>
              <a:endParaRPr lang="zh-CN" altLang="en-US"/>
            </a:p>
          </p:txBody>
        </p:sp>
      </p:grpSp>
      <p:sp>
        <p:nvSpPr>
          <p:cNvPr id="21" name="TextBox 11"/>
          <p:cNvSpPr txBox="1"/>
          <p:nvPr/>
        </p:nvSpPr>
        <p:spPr>
          <a:xfrm>
            <a:off x="672543" y="2785492"/>
            <a:ext cx="383394" cy="246199"/>
          </a:xfrm>
          <a:prstGeom prst="rect">
            <a:avLst/>
          </a:prstGeom>
          <a:noFill/>
        </p:spPr>
        <p:txBody>
          <a:bodyPr wrap="none" lIns="91418" tIns="45709" rIns="91418" bIns="45709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月</a:t>
            </a:r>
          </a:p>
        </p:txBody>
      </p:sp>
      <p:sp>
        <p:nvSpPr>
          <p:cNvPr id="22" name="TextBox 11"/>
          <p:cNvSpPr txBox="1"/>
          <p:nvPr/>
        </p:nvSpPr>
        <p:spPr>
          <a:xfrm>
            <a:off x="3312517" y="2774423"/>
            <a:ext cx="453926" cy="246199"/>
          </a:xfrm>
          <a:prstGeom prst="rect">
            <a:avLst/>
          </a:prstGeom>
          <a:noFill/>
        </p:spPr>
        <p:txBody>
          <a:bodyPr wrap="none" lIns="91418" tIns="45709" rIns="91418" bIns="45709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月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667886" y="3202931"/>
            <a:ext cx="71437" cy="1670793"/>
            <a:chOff x="667886" y="3202931"/>
            <a:chExt cx="71437" cy="1670793"/>
          </a:xfrm>
        </p:grpSpPr>
        <p:sp>
          <p:nvSpPr>
            <p:cNvPr id="23" name="Line 2193"/>
            <p:cNvSpPr>
              <a:spLocks noChangeShapeType="1"/>
            </p:cNvSpPr>
            <p:nvPr/>
          </p:nvSpPr>
          <p:spPr bwMode="auto">
            <a:xfrm>
              <a:off x="695520" y="3283611"/>
              <a:ext cx="0" cy="1590113"/>
            </a:xfrm>
            <a:prstGeom prst="line">
              <a:avLst/>
            </a:prstGeom>
            <a:noFill/>
            <a:ln w="19050" cap="rnd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18" tIns="45709" rIns="91418" bIns="45709"/>
            <a:lstStyle/>
            <a:p>
              <a:endParaRPr lang="zh-CN" altLang="en-US"/>
            </a:p>
          </p:txBody>
        </p:sp>
        <p:sp>
          <p:nvSpPr>
            <p:cNvPr id="24" name="Rectangle 2200"/>
            <p:cNvSpPr>
              <a:spLocks noChangeArrowheads="1"/>
            </p:cNvSpPr>
            <p:nvPr/>
          </p:nvSpPr>
          <p:spPr bwMode="auto">
            <a:xfrm>
              <a:off x="667886" y="3202931"/>
              <a:ext cx="71437" cy="144000"/>
            </a:xfrm>
            <a:prstGeom prst="rect">
              <a:avLst/>
            </a:prstGeom>
            <a:solidFill>
              <a:srgbClr val="FF9618"/>
            </a:solidFill>
            <a:ln>
              <a:noFill/>
            </a:ln>
            <a:extLst/>
          </p:spPr>
          <p:txBody>
            <a:bodyPr wrap="none" lIns="91418" tIns="45709" rIns="91418" bIns="45709" anchor="ctr"/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572000" y="3202931"/>
            <a:ext cx="71437" cy="1670793"/>
            <a:chOff x="667886" y="3202931"/>
            <a:chExt cx="71437" cy="1670793"/>
          </a:xfrm>
        </p:grpSpPr>
        <p:sp>
          <p:nvSpPr>
            <p:cNvPr id="29" name="Line 2193"/>
            <p:cNvSpPr>
              <a:spLocks noChangeShapeType="1"/>
            </p:cNvSpPr>
            <p:nvPr/>
          </p:nvSpPr>
          <p:spPr bwMode="auto">
            <a:xfrm>
              <a:off x="695520" y="3283611"/>
              <a:ext cx="0" cy="1590113"/>
            </a:xfrm>
            <a:prstGeom prst="line">
              <a:avLst/>
            </a:prstGeom>
            <a:noFill/>
            <a:ln w="19050" cap="rnd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18" tIns="45709" rIns="91418" bIns="45709"/>
            <a:lstStyle/>
            <a:p>
              <a:endParaRPr lang="zh-CN" altLang="en-US"/>
            </a:p>
          </p:txBody>
        </p:sp>
        <p:sp>
          <p:nvSpPr>
            <p:cNvPr id="30" name="Rectangle 2200"/>
            <p:cNvSpPr>
              <a:spLocks noChangeArrowheads="1"/>
            </p:cNvSpPr>
            <p:nvPr/>
          </p:nvSpPr>
          <p:spPr bwMode="auto">
            <a:xfrm>
              <a:off x="667886" y="3202931"/>
              <a:ext cx="71437" cy="144000"/>
            </a:xfrm>
            <a:prstGeom prst="rect">
              <a:avLst/>
            </a:prstGeom>
            <a:solidFill>
              <a:srgbClr val="FF9618"/>
            </a:solidFill>
            <a:ln>
              <a:noFill/>
            </a:ln>
            <a:extLst/>
          </p:spPr>
          <p:txBody>
            <a:bodyPr wrap="none" lIns="91418" tIns="45709" rIns="91418" bIns="45709" anchor="ctr"/>
            <a:lstStyle/>
            <a:p>
              <a:endParaRPr lang="zh-CN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39323" y="3516915"/>
            <a:ext cx="3600722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此处输入评论此处输入评论此处输入评论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9323" y="4144352"/>
            <a:ext cx="4572000" cy="3366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此处输入评论此处输入评论此处输入评论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39323" y="3203196"/>
            <a:ext cx="3619396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此处输入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评论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此处输入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评论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此处输入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评论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9323" y="3830634"/>
            <a:ext cx="3600722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此处输入评论此处输入评论此处输入评论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43437" y="3516914"/>
            <a:ext cx="3600722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此处输入评论此处输入评论此处输入评论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643437" y="4144351"/>
            <a:ext cx="4572000" cy="3366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此处输入评论此处输入评论此处输入评论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43437" y="3203195"/>
            <a:ext cx="3619396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此处输入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评论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此处输入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评论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此处输入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评论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43437" y="3830633"/>
            <a:ext cx="3600722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此处输入评论此处输入评论此处输入评论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aphicFrame>
        <p:nvGraphicFramePr>
          <p:cNvPr id="40" name="图表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5493992"/>
              </p:ext>
            </p:extLst>
          </p:nvPr>
        </p:nvGraphicFramePr>
        <p:xfrm>
          <a:off x="4016449" y="835309"/>
          <a:ext cx="4515991" cy="2074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1062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5" name="直接连接符 1024"/>
          <p:cNvCxnSpPr/>
          <p:nvPr/>
        </p:nvCxnSpPr>
        <p:spPr>
          <a:xfrm flipV="1">
            <a:off x="27490" y="3928673"/>
            <a:ext cx="911651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54786" y="0"/>
            <a:ext cx="5159805" cy="3841462"/>
            <a:chOff x="3049628" y="0"/>
            <a:chExt cx="5868640" cy="4369188"/>
          </a:xfrm>
        </p:grpSpPr>
        <p:pic>
          <p:nvPicPr>
            <p:cNvPr id="1026" name="Picture 2" descr="H:\4月\PPT素材\0008868581U-849x565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38"/>
            <a:stretch/>
          </p:blipFill>
          <p:spPr bwMode="auto">
            <a:xfrm>
              <a:off x="3088888" y="46025"/>
              <a:ext cx="5803592" cy="4318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直接连接符 8"/>
            <p:cNvCxnSpPr/>
            <p:nvPr/>
          </p:nvCxnSpPr>
          <p:spPr>
            <a:xfrm flipH="1">
              <a:off x="4898037" y="49188"/>
              <a:ext cx="0" cy="43200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7083023" y="0"/>
              <a:ext cx="0" cy="43560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086268" y="1561356"/>
              <a:ext cx="583200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3049628" y="3063320"/>
              <a:ext cx="586800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矩形 27"/>
          <p:cNvSpPr/>
          <p:nvPr/>
        </p:nvSpPr>
        <p:spPr>
          <a:xfrm>
            <a:off x="5304798" y="4223548"/>
            <a:ext cx="576064" cy="467793"/>
          </a:xfrm>
          <a:prstGeom prst="rect">
            <a:avLst/>
          </a:prstGeom>
          <a:solidFill>
            <a:srgbClr val="B7BDC9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767561" y="3577579"/>
            <a:ext cx="532632" cy="644597"/>
          </a:xfrm>
          <a:prstGeom prst="rect">
            <a:avLst/>
          </a:prstGeom>
          <a:solidFill>
            <a:srgbClr val="5C131A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380376" y="3880474"/>
            <a:ext cx="131496" cy="116948"/>
          </a:xfrm>
          <a:prstGeom prst="rect">
            <a:avLst/>
          </a:prstGeom>
          <a:solidFill>
            <a:srgbClr val="366092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9" name="直接连接符 1028"/>
          <p:cNvCxnSpPr/>
          <p:nvPr/>
        </p:nvCxnSpPr>
        <p:spPr>
          <a:xfrm>
            <a:off x="5448616" y="183337"/>
            <a:ext cx="0" cy="5544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434968" y="37992"/>
            <a:ext cx="252028" cy="116948"/>
          </a:xfrm>
          <a:prstGeom prst="rect">
            <a:avLst/>
          </a:prstGeom>
          <a:solidFill>
            <a:srgbClr val="5C131A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748464" y="3843515"/>
            <a:ext cx="405064" cy="90160"/>
          </a:xfrm>
          <a:prstGeom prst="rect">
            <a:avLst/>
          </a:prstGeom>
          <a:solidFill>
            <a:srgbClr val="B7BDC9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708849" y="4457444"/>
            <a:ext cx="360969" cy="326281"/>
          </a:xfrm>
          <a:prstGeom prst="rect">
            <a:avLst/>
          </a:prstGeom>
          <a:solidFill>
            <a:srgbClr val="5C131A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300193" y="4620584"/>
            <a:ext cx="504055" cy="397156"/>
          </a:xfrm>
          <a:prstGeom prst="rect">
            <a:avLst/>
          </a:prstGeom>
          <a:solidFill>
            <a:srgbClr val="366092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519124" y="304863"/>
            <a:ext cx="2787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Tahoma" pitchFamily="34" charset="0"/>
                <a:cs typeface="Tahoma" pitchFamily="34" charset="0"/>
              </a:rPr>
              <a:t>Navigation</a:t>
            </a:r>
            <a:endParaRPr lang="zh-CN" altLang="en-US" sz="5400" b="1" dirty="0">
              <a:solidFill>
                <a:schemeClr val="bg1">
                  <a:lumMod val="50000"/>
                </a:schemeClr>
              </a:solidFill>
              <a:latin typeface="Impact" pitchFamily="34" charset="0"/>
              <a:cs typeface="Tahoma" pitchFamily="34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545846" y="1162950"/>
            <a:ext cx="2602420" cy="461665"/>
            <a:chOff x="4976644" y="1234271"/>
            <a:chExt cx="2149934" cy="461665"/>
          </a:xfrm>
        </p:grpSpPr>
        <p:sp>
          <p:nvSpPr>
            <p:cNvPr id="52" name="TextBox 51"/>
            <p:cNvSpPr txBox="1"/>
            <p:nvPr/>
          </p:nvSpPr>
          <p:spPr>
            <a:xfrm>
              <a:off x="5398386" y="1234271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366092"/>
                  </a:solidFill>
                  <a:latin typeface="Impact" pitchFamily="34" charset="0"/>
                  <a:ea typeface="Tahoma" pitchFamily="34" charset="0"/>
                  <a:cs typeface="Tahoma" pitchFamily="34" charset="0"/>
                </a:rPr>
                <a:t>Salesman</a:t>
              </a:r>
              <a:r>
                <a:rPr lang="en-US" altLang="zh-CN" sz="2400" dirty="0" smtClean="0">
                  <a:solidFill>
                    <a:srgbClr val="366092"/>
                  </a:solidFill>
                  <a:latin typeface="Hiragino Sans GB W3" panose="020B0300000000000000" pitchFamily="34" charset="-122"/>
                  <a:ea typeface="Hiragino Sans GB W3" panose="020B0300000000000000" pitchFamily="34" charset="-122"/>
                  <a:cs typeface="Segoe UI Light" pitchFamily="34" charset="0"/>
                </a:rPr>
                <a:t> 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 pitchFamily="34" charset="0"/>
                </a:rPr>
                <a:t>销售员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976644" y="1295826"/>
              <a:ext cx="3988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Broadway" pitchFamily="82" charset="0"/>
                  <a:ea typeface="Tahoma" pitchFamily="34" charset="0"/>
                  <a:cs typeface="Tahoma" pitchFamily="34" charset="0"/>
                </a:rPr>
                <a:t>03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Broadway" pitchFamily="82" charset="0"/>
                <a:cs typeface="Tahoma" pitchFamily="34" charset="0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 flipV="1">
            <a:off x="5467245" y="1063375"/>
            <a:ext cx="2808000" cy="360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20725" y="3947531"/>
            <a:ext cx="2169255" cy="369332"/>
            <a:chOff x="4386485" y="1965017"/>
            <a:chExt cx="2169255" cy="369332"/>
          </a:xfrm>
        </p:grpSpPr>
        <p:sp>
          <p:nvSpPr>
            <p:cNvPr id="69" name="TextBox 68"/>
            <p:cNvSpPr txBox="1"/>
            <p:nvPr/>
          </p:nvSpPr>
          <p:spPr>
            <a:xfrm>
              <a:off x="4836433" y="1965017"/>
              <a:ext cx="1719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>
                      <a:lumMod val="85000"/>
                    </a:schemeClr>
                  </a:solidFill>
                  <a:latin typeface="Impact" pitchFamily="34" charset="0"/>
                  <a:ea typeface="Tahoma" pitchFamily="34" charset="0"/>
                  <a:cs typeface="Tahoma" pitchFamily="34" charset="0"/>
                </a:rPr>
                <a:t>Product</a:t>
              </a:r>
              <a:r>
                <a:rPr lang="en-US" altLang="zh-CN" sz="1400" dirty="0" smtClean="0">
                  <a:solidFill>
                    <a:schemeClr val="bg1">
                      <a:lumMod val="85000"/>
                    </a:schemeClr>
                  </a:solidFill>
                  <a:latin typeface="Hiragino Sans GB W3" panose="020B0300000000000000" pitchFamily="34" charset="-122"/>
                  <a:ea typeface="Hiragino Sans GB W3" panose="020B0300000000000000" pitchFamily="34" charset="-122"/>
                  <a:cs typeface="Segoe UI Light" pitchFamily="34" charset="0"/>
                </a:rPr>
                <a:t> </a:t>
              </a:r>
              <a:r>
                <a:rPr lang="zh-CN" altLang="en-US" sz="110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 pitchFamily="34" charset="0"/>
                </a:rPr>
                <a:t>产品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86485" y="2026572"/>
              <a:ext cx="4053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>
                      <a:lumMod val="85000"/>
                    </a:schemeClr>
                  </a:solidFill>
                  <a:latin typeface="Broadway" pitchFamily="82" charset="0"/>
                  <a:ea typeface="Tahoma" pitchFamily="34" charset="0"/>
                  <a:cs typeface="Tahoma" pitchFamily="34" charset="0"/>
                </a:rPr>
                <a:t>01</a:t>
              </a:r>
              <a:endParaRPr lang="zh-CN" altLang="en-US" sz="1400" dirty="0">
                <a:solidFill>
                  <a:schemeClr val="bg1">
                    <a:lumMod val="85000"/>
                  </a:schemeClr>
                </a:solidFill>
                <a:latin typeface="Broadway" pitchFamily="82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851998" y="4153644"/>
            <a:ext cx="2725173" cy="369332"/>
            <a:chOff x="4386485" y="2695763"/>
            <a:chExt cx="2725173" cy="369332"/>
          </a:xfrm>
        </p:grpSpPr>
        <p:sp>
          <p:nvSpPr>
            <p:cNvPr id="67" name="TextBox 66"/>
            <p:cNvSpPr txBox="1"/>
            <p:nvPr/>
          </p:nvSpPr>
          <p:spPr>
            <a:xfrm>
              <a:off x="4830367" y="2695763"/>
              <a:ext cx="2281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>
                      <a:lumMod val="85000"/>
                    </a:schemeClr>
                  </a:solidFill>
                  <a:latin typeface="Impact" pitchFamily="34" charset="0"/>
                  <a:ea typeface="Tahoma" pitchFamily="34" charset="0"/>
                  <a:cs typeface="Tahoma" pitchFamily="34" charset="0"/>
                </a:rPr>
                <a:t>Client</a:t>
              </a:r>
              <a:r>
                <a:rPr lang="en-US" altLang="zh-CN" sz="1600" dirty="0" smtClean="0">
                  <a:solidFill>
                    <a:schemeClr val="bg1">
                      <a:lumMod val="85000"/>
                    </a:schemeClr>
                  </a:solidFill>
                  <a:latin typeface="Hiragino Sans GB W3" panose="020B0300000000000000" pitchFamily="34" charset="-122"/>
                  <a:ea typeface="Hiragino Sans GB W3" panose="020B0300000000000000" pitchFamily="34" charset="-122"/>
                  <a:cs typeface="Segoe UI Light" pitchFamily="34" charset="0"/>
                </a:rPr>
                <a:t> </a:t>
              </a:r>
              <a:r>
                <a:rPr lang="zh-CN" altLang="en-US" sz="110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 pitchFamily="34" charset="0"/>
                </a:rPr>
                <a:t>客户</a:t>
              </a:r>
              <a:endParaRPr lang="zh-CN" altLang="en-US" sz="32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Segoe UI Light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386485" y="2757318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>
                      <a:lumMod val="85000"/>
                    </a:schemeClr>
                  </a:solidFill>
                  <a:latin typeface="Broadway" pitchFamily="82" charset="0"/>
                  <a:ea typeface="Tahoma" pitchFamily="34" charset="0"/>
                  <a:cs typeface="Tahoma" pitchFamily="34" charset="0"/>
                </a:rPr>
                <a:t>02</a:t>
              </a:r>
              <a:endParaRPr lang="zh-CN" altLang="en-US" sz="1400" dirty="0">
                <a:solidFill>
                  <a:schemeClr val="bg1">
                    <a:lumMod val="85000"/>
                  </a:schemeClr>
                </a:solidFill>
                <a:latin typeface="Broadway" pitchFamily="82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16533" y="4549104"/>
            <a:ext cx="2559229" cy="369332"/>
            <a:chOff x="4386485" y="3426509"/>
            <a:chExt cx="2559229" cy="369332"/>
          </a:xfrm>
        </p:grpSpPr>
        <p:sp>
          <p:nvSpPr>
            <p:cNvPr id="65" name="TextBox 64"/>
            <p:cNvSpPr txBox="1"/>
            <p:nvPr/>
          </p:nvSpPr>
          <p:spPr>
            <a:xfrm>
              <a:off x="4830797" y="3426509"/>
              <a:ext cx="2114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>
                      <a:lumMod val="85000"/>
                    </a:schemeClr>
                  </a:solidFill>
                  <a:latin typeface="Impact" pitchFamily="34" charset="0"/>
                  <a:ea typeface="Tahoma" pitchFamily="34" charset="0"/>
                  <a:cs typeface="Tahoma" pitchFamily="34" charset="0"/>
                </a:rPr>
                <a:t>Supplier</a:t>
              </a:r>
              <a:r>
                <a:rPr lang="en-US" altLang="zh-CN" sz="1600" dirty="0" smtClean="0">
                  <a:solidFill>
                    <a:schemeClr val="bg1">
                      <a:lumMod val="85000"/>
                    </a:schemeClr>
                  </a:solidFill>
                  <a:latin typeface="Hiragino Sans GB W3" panose="020B0300000000000000" pitchFamily="34" charset="-122"/>
                  <a:ea typeface="Hiragino Sans GB W3" panose="020B0300000000000000" pitchFamily="34" charset="-122"/>
                  <a:cs typeface="Segoe UI Light" pitchFamily="34" charset="0"/>
                </a:rPr>
                <a:t> </a:t>
              </a:r>
              <a:r>
                <a:rPr lang="zh-CN" altLang="en-US" sz="1100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 pitchFamily="34" charset="0"/>
                </a:rPr>
                <a:t>供应商</a:t>
              </a:r>
              <a:endPara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Segoe UI Light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386485" y="3488064"/>
              <a:ext cx="413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Broadway" pitchFamily="82" charset="0"/>
                  <a:ea typeface="Tahoma" pitchFamily="34" charset="0"/>
                  <a:cs typeface="Tahoma" pitchFamily="34" charset="0"/>
                </a:rPr>
                <a:t>04</a:t>
              </a:r>
              <a:endParaRPr lang="zh-CN" altLang="en-US" sz="1400" dirty="0">
                <a:solidFill>
                  <a:schemeClr val="bg1">
                    <a:lumMod val="85000"/>
                  </a:schemeClr>
                </a:solidFill>
                <a:latin typeface="Broadway" pitchFamily="82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865474" y="4918403"/>
            <a:ext cx="3497883" cy="369332"/>
            <a:chOff x="4386485" y="4157255"/>
            <a:chExt cx="3497883" cy="369332"/>
          </a:xfrm>
        </p:grpSpPr>
        <p:sp>
          <p:nvSpPr>
            <p:cNvPr id="63" name="TextBox 62"/>
            <p:cNvSpPr txBox="1"/>
            <p:nvPr/>
          </p:nvSpPr>
          <p:spPr>
            <a:xfrm>
              <a:off x="4843174" y="4157255"/>
              <a:ext cx="3041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Impact" pitchFamily="34" charset="0"/>
                  <a:ea typeface="Tahoma" pitchFamily="34" charset="0"/>
                  <a:cs typeface="Tahoma" pitchFamily="34" charset="0"/>
                </a:rPr>
                <a:t>Market Trend </a:t>
              </a:r>
              <a:r>
                <a:rPr lang="zh-CN" altLang="en-US" sz="1100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 pitchFamily="34" charset="0"/>
                </a:rPr>
                <a:t>市场</a:t>
              </a:r>
              <a:r>
                <a:rPr lang="zh-CN" altLang="en-US" sz="110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 pitchFamily="34" charset="0"/>
                </a:rPr>
                <a:t>动态</a:t>
              </a:r>
              <a:endParaRPr lang="zh-CN" altLang="en-US" sz="14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Segoe UI Light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386485" y="4218810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Broadway" pitchFamily="82" charset="0"/>
                  <a:ea typeface="Tahoma" pitchFamily="34" charset="0"/>
                  <a:cs typeface="Tahoma" pitchFamily="34" charset="0"/>
                </a:rPr>
                <a:t>05</a:t>
              </a:r>
              <a:endParaRPr lang="zh-CN" altLang="en-US" sz="1400" dirty="0">
                <a:solidFill>
                  <a:schemeClr val="bg1">
                    <a:lumMod val="85000"/>
                  </a:schemeClr>
                </a:solidFill>
                <a:latin typeface="Broadway" pitchFamily="82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16533" y="5287735"/>
            <a:ext cx="2559229" cy="369332"/>
            <a:chOff x="4386485" y="4888001"/>
            <a:chExt cx="2559229" cy="369332"/>
          </a:xfrm>
        </p:grpSpPr>
        <p:sp>
          <p:nvSpPr>
            <p:cNvPr id="61" name="TextBox 60"/>
            <p:cNvSpPr txBox="1"/>
            <p:nvPr/>
          </p:nvSpPr>
          <p:spPr>
            <a:xfrm>
              <a:off x="4386485" y="4949556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Broadway" pitchFamily="82" charset="0"/>
                  <a:ea typeface="Tahoma" pitchFamily="34" charset="0"/>
                  <a:cs typeface="Tahoma" pitchFamily="34" charset="0"/>
                </a:rPr>
                <a:t>06</a:t>
              </a:r>
              <a:endParaRPr lang="zh-CN" altLang="en-US" sz="1400" dirty="0">
                <a:solidFill>
                  <a:schemeClr val="bg1">
                    <a:lumMod val="85000"/>
                  </a:schemeClr>
                </a:solidFill>
                <a:latin typeface="Broadway" pitchFamily="82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30797" y="4888001"/>
              <a:ext cx="2114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>
                      <a:lumMod val="85000"/>
                    </a:schemeClr>
                  </a:solidFill>
                  <a:latin typeface="Impact" pitchFamily="34" charset="0"/>
                  <a:ea typeface="Tahoma" pitchFamily="34" charset="0"/>
                  <a:cs typeface="Tahoma" pitchFamily="34" charset="0"/>
                </a:rPr>
                <a:t>Summary</a:t>
              </a:r>
              <a:r>
                <a:rPr lang="en-US" altLang="zh-CN" sz="1600" dirty="0">
                  <a:solidFill>
                    <a:schemeClr val="bg1">
                      <a:lumMod val="85000"/>
                    </a:schemeClr>
                  </a:solidFill>
                  <a:latin typeface="Hiragino Sans GB W3" panose="020B0300000000000000" pitchFamily="34" charset="-122"/>
                  <a:ea typeface="Hiragino Sans GB W3" panose="020B0300000000000000" pitchFamily="34" charset="-122"/>
                  <a:cs typeface="Tahoma" pitchFamily="34" charset="0"/>
                </a:rPr>
                <a:t> </a:t>
              </a:r>
              <a:r>
                <a:rPr lang="zh-CN" altLang="en-US" sz="1100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  <a:cs typeface="Tahoma" pitchFamily="34" charset="0"/>
                </a:rPr>
                <a:t>总结</a:t>
              </a:r>
              <a:endParaRPr lang="zh-CN" altLang="en-US" sz="105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Segoe UI Light" pitchFamily="34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5952883" y="1682882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l"/>
              <a:defRPr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>
                <a:latin typeface="Impact" pitchFamily="34" charset="0"/>
              </a:rPr>
              <a:t>1-4</a:t>
            </a:r>
            <a:r>
              <a:rPr lang="zh-CN" altLang="en-US" dirty="0" smtClean="0"/>
              <a:t>月</a:t>
            </a:r>
            <a:r>
              <a:rPr lang="zh-CN" altLang="en-US" dirty="0"/>
              <a:t>销售</a:t>
            </a:r>
            <a:r>
              <a:rPr lang="zh-CN" altLang="en-US" dirty="0" smtClean="0"/>
              <a:t>员业绩一览</a:t>
            </a:r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952883" y="2232573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l"/>
              <a:defRPr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>
                <a:latin typeface="Impact" pitchFamily="34" charset="0"/>
              </a:rPr>
              <a:t>1-4</a:t>
            </a:r>
            <a:r>
              <a:rPr lang="zh-CN" altLang="en-US" dirty="0" smtClean="0"/>
              <a:t>月回款进度</a:t>
            </a:r>
            <a:endParaRPr lang="zh-CN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931609" y="2808688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l"/>
              <a:defRPr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>
                <a:latin typeface="Impact" pitchFamily="34" charset="0"/>
              </a:rPr>
              <a:t>1-4</a:t>
            </a:r>
            <a:r>
              <a:rPr lang="zh-CN" altLang="en-US" dirty="0" smtClean="0"/>
              <a:t>月业务拜访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90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0" y="5089748"/>
            <a:ext cx="838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83568" y="697260"/>
            <a:ext cx="0" cy="50177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288" y="523376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Broadway" pitchFamily="82" charset="0"/>
                <a:ea typeface="Tahoma" pitchFamily="34" charset="0"/>
                <a:cs typeface="Tahoma" pitchFamily="34" charset="0"/>
              </a:rPr>
              <a:t>03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Broadway" pitchFamily="82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114" y="3145532"/>
            <a:ext cx="553998" cy="20162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366092"/>
                </a:solidFill>
                <a:latin typeface="Impact" pitchFamily="34" charset="0"/>
                <a:ea typeface="Tahoma" pitchFamily="34" charset="0"/>
                <a:cs typeface="Tahoma" pitchFamily="34" charset="0"/>
              </a:rPr>
              <a:t>Salesman </a:t>
            </a:r>
            <a:r>
              <a:rPr lang="zh-CN" altLang="en-US" sz="1400" dirty="0">
                <a:solidFill>
                  <a:srgbClr val="366092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销售员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3076" y="5286027"/>
            <a:ext cx="212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l"/>
              <a:defRPr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400" dirty="0" smtClean="0">
                <a:latin typeface="Impact" pitchFamily="34" charset="0"/>
              </a:rPr>
              <a:t>1-4</a:t>
            </a:r>
            <a:r>
              <a:rPr lang="zh-CN" altLang="en-US" sz="1400" dirty="0" smtClean="0"/>
              <a:t>月</a:t>
            </a:r>
            <a:r>
              <a:rPr lang="zh-CN" altLang="en-US" sz="1400" dirty="0"/>
              <a:t>销售</a:t>
            </a:r>
            <a:r>
              <a:rPr lang="zh-CN" altLang="en-US" sz="1400" dirty="0" smtClean="0"/>
              <a:t>员业绩一览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91633" y="5286027"/>
            <a:ext cx="1582484" cy="307777"/>
          </a:xfrm>
          <a:prstGeom prst="rect">
            <a:avLst/>
          </a:prstGeom>
          <a:solidFill>
            <a:srgbClr val="FF9618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l"/>
              <a:defRPr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400" dirty="0" smtClean="0">
                <a:solidFill>
                  <a:schemeClr val="bg1"/>
                </a:solidFill>
                <a:latin typeface="Impact" pitchFamily="34" charset="0"/>
              </a:rPr>
              <a:t>1-4</a:t>
            </a:r>
            <a:r>
              <a:rPr lang="zh-CN" altLang="en-US" sz="1400" dirty="0" smtClean="0">
                <a:solidFill>
                  <a:schemeClr val="bg1"/>
                </a:solidFill>
              </a:rPr>
              <a:t>月回款进度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27612" y="5286027"/>
            <a:ext cx="158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l"/>
              <a:defRPr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400" dirty="0" smtClean="0">
                <a:latin typeface="Impact" pitchFamily="34" charset="0"/>
              </a:rPr>
              <a:t>1-4</a:t>
            </a:r>
            <a:r>
              <a:rPr lang="zh-CN" altLang="en-US" sz="1400" dirty="0" smtClean="0"/>
              <a:t>月业务拜访</a:t>
            </a:r>
            <a:endParaRPr lang="zh-CN" altLang="en-US" sz="1400" dirty="0"/>
          </a:p>
        </p:txBody>
      </p:sp>
      <p:graphicFrame>
        <p:nvGraphicFramePr>
          <p:cNvPr id="29" name="图表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6994999"/>
              </p:ext>
            </p:extLst>
          </p:nvPr>
        </p:nvGraphicFramePr>
        <p:xfrm>
          <a:off x="708076" y="1605998"/>
          <a:ext cx="7912070" cy="3580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09104"/>
              </p:ext>
            </p:extLst>
          </p:nvPr>
        </p:nvGraphicFramePr>
        <p:xfrm>
          <a:off x="996944" y="265212"/>
          <a:ext cx="1927225" cy="135901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035585"/>
                <a:gridCol w="891640"/>
              </a:tblGrid>
              <a:tr h="3397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>
                          <a:solidFill>
                            <a:srgbClr val="366092"/>
                          </a:solidFill>
                          <a:effectLst/>
                          <a:latin typeface="Impact" pitchFamily="34" charset="0"/>
                        </a:rPr>
                        <a:t>2012</a:t>
                      </a:r>
                      <a:r>
                        <a:rPr lang="zh-CN" altLang="en-US" sz="1000" b="1" u="none" strike="noStrike" dirty="0">
                          <a:solidFill>
                            <a:srgbClr val="366092"/>
                          </a:solidFill>
                          <a:effectLst/>
                        </a:rPr>
                        <a:t>年应收余额</a:t>
                      </a:r>
                      <a:endParaRPr lang="zh-CN" altLang="en-US" sz="1000" b="1" i="0" u="none" strike="noStrike" dirty="0">
                        <a:solidFill>
                          <a:srgbClr val="36609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Impact" pitchFamily="34" charset="0"/>
                        </a:rPr>
                        <a:t>357683</a:t>
                      </a:r>
                      <a:endParaRPr lang="en-US" altLang="zh-CN" sz="105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Impact" pitchFamily="34" charset="0"/>
                      </a:endParaRPr>
                    </a:p>
                  </a:txBody>
                  <a:tcPr marL="0" marR="0" marT="0" marB="0" anchor="ctr"/>
                </a:tc>
              </a:tr>
              <a:tr h="3397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 smtClean="0">
                          <a:solidFill>
                            <a:srgbClr val="366092"/>
                          </a:solidFill>
                          <a:effectLst/>
                          <a:latin typeface="Impact" pitchFamily="34" charset="0"/>
                        </a:rPr>
                        <a:t>1-4</a:t>
                      </a:r>
                      <a:r>
                        <a:rPr lang="zh-CN" altLang="en-US" sz="1000" b="1" u="none" strike="noStrike" dirty="0" smtClean="0">
                          <a:solidFill>
                            <a:srgbClr val="366092"/>
                          </a:solidFill>
                          <a:effectLst/>
                        </a:rPr>
                        <a:t>月</a:t>
                      </a:r>
                      <a:r>
                        <a:rPr lang="zh-CN" altLang="en-US" sz="1000" b="1" u="none" strike="noStrike" dirty="0">
                          <a:solidFill>
                            <a:srgbClr val="366092"/>
                          </a:solidFill>
                          <a:effectLst/>
                        </a:rPr>
                        <a:t>应收款</a:t>
                      </a:r>
                      <a:endParaRPr lang="zh-CN" altLang="en-US" sz="1000" b="1" i="0" u="none" strike="noStrike" dirty="0">
                        <a:solidFill>
                          <a:srgbClr val="36609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Impact" pitchFamily="34" charset="0"/>
                        </a:rPr>
                        <a:t>7502815</a:t>
                      </a:r>
                      <a:endParaRPr lang="en-US" altLang="zh-CN" sz="105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Impact" pitchFamily="34" charset="0"/>
                      </a:endParaRPr>
                    </a:p>
                  </a:txBody>
                  <a:tcPr marL="0" marR="0" marT="0" marB="0" anchor="ctr"/>
                </a:tc>
              </a:tr>
              <a:tr h="3397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dirty="0" smtClean="0">
                          <a:solidFill>
                            <a:srgbClr val="366092"/>
                          </a:solidFill>
                          <a:effectLst/>
                          <a:latin typeface="Impact" pitchFamily="34" charset="0"/>
                        </a:rPr>
                        <a:t>1-4</a:t>
                      </a:r>
                      <a:r>
                        <a:rPr lang="zh-CN" altLang="en-US" sz="1000" b="1" u="none" strike="noStrike" dirty="0" smtClean="0">
                          <a:solidFill>
                            <a:srgbClr val="366092"/>
                          </a:solidFill>
                          <a:effectLst/>
                        </a:rPr>
                        <a:t>月</a:t>
                      </a:r>
                      <a:r>
                        <a:rPr lang="zh-CN" altLang="en-US" sz="1000" b="1" u="none" strike="noStrike" dirty="0">
                          <a:solidFill>
                            <a:srgbClr val="366092"/>
                          </a:solidFill>
                          <a:effectLst/>
                        </a:rPr>
                        <a:t>回款</a:t>
                      </a:r>
                      <a:endParaRPr lang="zh-CN" altLang="en-US" sz="1000" b="1" i="0" u="none" strike="noStrike" dirty="0">
                        <a:solidFill>
                          <a:srgbClr val="36609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Impact" pitchFamily="34" charset="0"/>
                        </a:rPr>
                        <a:t>893452</a:t>
                      </a:r>
                      <a:endParaRPr lang="en-US" altLang="zh-CN" sz="105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Impact" pitchFamily="34" charset="0"/>
                      </a:endParaRPr>
                    </a:p>
                  </a:txBody>
                  <a:tcPr marL="0" marR="0" marT="0" marB="0" anchor="ctr"/>
                </a:tc>
              </a:tr>
              <a:tr h="3397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rgbClr val="366092"/>
                          </a:solidFill>
                          <a:effectLst/>
                        </a:rPr>
                        <a:t>总欠款</a:t>
                      </a:r>
                      <a:endParaRPr lang="zh-CN" altLang="en-US" sz="1000" b="1" i="0" u="none" strike="noStrike" dirty="0">
                        <a:solidFill>
                          <a:srgbClr val="36609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Impact" pitchFamily="34" charset="0"/>
                        </a:rPr>
                        <a:t>446589</a:t>
                      </a:r>
                      <a:endParaRPr lang="en-US" altLang="zh-CN" sz="105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Impact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256671" y="121196"/>
            <a:ext cx="4051109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此处输入评论此处输入评论此处输入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评论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此处输入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评论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56671" y="529241"/>
            <a:ext cx="4051109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此处输入评论此处输入评论此处输入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评论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此处输入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评论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56671" y="937286"/>
            <a:ext cx="4051109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此处输入评论此处输入评论此处输入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评论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此处输入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评论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56671" y="1345332"/>
            <a:ext cx="4051109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此处输入评论此处输入评论此处输入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评论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此处输入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评论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76473" y="4754919"/>
            <a:ext cx="7848872" cy="253917"/>
            <a:chOff x="1187624" y="4721466"/>
            <a:chExt cx="7848872" cy="253917"/>
          </a:xfrm>
        </p:grpSpPr>
        <p:sp>
          <p:nvSpPr>
            <p:cNvPr id="22" name="TextBox 21"/>
            <p:cNvSpPr txBox="1"/>
            <p:nvPr/>
          </p:nvSpPr>
          <p:spPr>
            <a:xfrm>
              <a:off x="1187624" y="4721466"/>
              <a:ext cx="1008112" cy="245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客户</a:t>
              </a:r>
              <a:r>
                <a:rPr lang="en-US" altLang="zh-CN" sz="1050" b="1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01</a:t>
              </a:r>
              <a:endParaRPr lang="zh-CN" altLang="en-US" sz="105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16057" y="4721466"/>
              <a:ext cx="1008112" cy="245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5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客户</a:t>
              </a:r>
              <a:r>
                <a:rPr lang="en-US" altLang="zh-CN" dirty="0"/>
                <a:t>02</a:t>
              </a:r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17222" y="4721466"/>
              <a:ext cx="1008112" cy="245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5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客户</a:t>
              </a:r>
              <a:r>
                <a:rPr lang="en-US" altLang="zh-CN" dirty="0"/>
                <a:t>03</a:t>
              </a:r>
              <a:endParaRPr lang="zh-CN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10740" y="4721466"/>
              <a:ext cx="1008112" cy="245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5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客户</a:t>
              </a:r>
              <a:r>
                <a:rPr lang="en-US" altLang="zh-CN" dirty="0"/>
                <a:t>04</a:t>
              </a:r>
              <a:endParaRPr lang="zh-CN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23928" y="4721466"/>
              <a:ext cx="1008112" cy="245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5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客户</a:t>
              </a:r>
              <a:r>
                <a:rPr lang="en-US" altLang="zh-CN" dirty="0"/>
                <a:t>05</a:t>
              </a:r>
              <a:endParaRPr lang="zh-CN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19500" y="4721466"/>
              <a:ext cx="1008112" cy="245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5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客户</a:t>
              </a:r>
              <a:r>
                <a:rPr lang="en-US" altLang="zh-CN" dirty="0"/>
                <a:t>06</a:t>
              </a:r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51682" y="4721466"/>
              <a:ext cx="1008112" cy="245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5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客户</a:t>
              </a:r>
              <a:r>
                <a:rPr lang="en-US" altLang="zh-CN" dirty="0"/>
                <a:t>07</a:t>
              </a:r>
              <a:endParaRPr lang="zh-CN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35064" y="4721466"/>
              <a:ext cx="1008112" cy="245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5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客户</a:t>
              </a:r>
              <a:r>
                <a:rPr lang="en-US" altLang="zh-CN" dirty="0"/>
                <a:t>08</a:t>
              </a:r>
              <a:endParaRPr lang="zh-CN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06040" y="4721466"/>
              <a:ext cx="1008112" cy="245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5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客户</a:t>
              </a:r>
              <a:r>
                <a:rPr lang="en-US" altLang="zh-CN" dirty="0"/>
                <a:t>09</a:t>
              </a:r>
              <a:endParaRPr lang="zh-CN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364884" y="4721466"/>
              <a:ext cx="1008112" cy="245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5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客户</a:t>
              </a:r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28384" y="4721466"/>
              <a:ext cx="1008112" cy="253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50" b="1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客户</a:t>
              </a:r>
              <a:r>
                <a:rPr lang="en-US" altLang="zh-CN" dirty="0" smtClean="0"/>
                <a:t>11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7591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5" t="2773"/>
          <a:stretch/>
        </p:blipFill>
        <p:spPr>
          <a:xfrm>
            <a:off x="1259632" y="1426941"/>
            <a:ext cx="4464496" cy="2972565"/>
          </a:xfrm>
          <a:prstGeom prst="rect">
            <a:avLst/>
          </a:prstGeom>
          <a:ln>
            <a:noFill/>
          </a:ln>
          <a:effectLst/>
        </p:spPr>
      </p:pic>
      <p:sp>
        <p:nvSpPr>
          <p:cNvPr id="9" name="任意多边形 8"/>
          <p:cNvSpPr/>
          <p:nvPr/>
        </p:nvSpPr>
        <p:spPr>
          <a:xfrm flipH="1">
            <a:off x="-11878" y="-11875"/>
            <a:ext cx="9167752" cy="1201316"/>
          </a:xfrm>
          <a:custGeom>
            <a:avLst/>
            <a:gdLst>
              <a:gd name="connsiteX0" fmla="*/ 0 w 9144000"/>
              <a:gd name="connsiteY0" fmla="*/ 0 h 1793174"/>
              <a:gd name="connsiteX1" fmla="*/ 0 w 9144000"/>
              <a:gd name="connsiteY1" fmla="*/ 688769 h 1793174"/>
              <a:gd name="connsiteX2" fmla="*/ 9144000 w 9144000"/>
              <a:gd name="connsiteY2" fmla="*/ 1793174 h 1793174"/>
              <a:gd name="connsiteX3" fmla="*/ 9132124 w 9144000"/>
              <a:gd name="connsiteY3" fmla="*/ 0 h 1793174"/>
              <a:gd name="connsiteX4" fmla="*/ 0 w 9144000"/>
              <a:gd name="connsiteY4" fmla="*/ 0 h 179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793174">
                <a:moveTo>
                  <a:pt x="0" y="0"/>
                </a:moveTo>
                <a:lnTo>
                  <a:pt x="0" y="688769"/>
                </a:lnTo>
                <a:lnTo>
                  <a:pt x="9144000" y="1793174"/>
                </a:lnTo>
                <a:cubicBezTo>
                  <a:pt x="9140041" y="1195449"/>
                  <a:pt x="9136083" y="597725"/>
                  <a:pt x="913212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36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flipH="1">
            <a:off x="-12228" y="4931228"/>
            <a:ext cx="9156227" cy="783772"/>
          </a:xfrm>
          <a:custGeom>
            <a:avLst/>
            <a:gdLst>
              <a:gd name="connsiteX0" fmla="*/ 0 w 9191502"/>
              <a:gd name="connsiteY0" fmla="*/ 783772 h 783772"/>
              <a:gd name="connsiteX1" fmla="*/ 9179626 w 9191502"/>
              <a:gd name="connsiteY1" fmla="*/ 0 h 783772"/>
              <a:gd name="connsiteX2" fmla="*/ 9191502 w 9191502"/>
              <a:gd name="connsiteY2" fmla="*/ 783772 h 783772"/>
              <a:gd name="connsiteX3" fmla="*/ 0 w 9191502"/>
              <a:gd name="connsiteY3" fmla="*/ 783772 h 783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91502" h="783772">
                <a:moveTo>
                  <a:pt x="0" y="783772"/>
                </a:moveTo>
                <a:lnTo>
                  <a:pt x="9179626" y="0"/>
                </a:lnTo>
                <a:lnTo>
                  <a:pt x="9191502" y="783772"/>
                </a:lnTo>
                <a:lnTo>
                  <a:pt x="0" y="78377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flipH="1">
            <a:off x="4356651" y="1336115"/>
            <a:ext cx="1367476" cy="3117204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4115445" y="841276"/>
            <a:ext cx="1944566" cy="439190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31003" y="1133482"/>
            <a:ext cx="2787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Tahoma" pitchFamily="34" charset="0"/>
                <a:cs typeface="Tahoma" pitchFamily="34" charset="0"/>
              </a:rPr>
              <a:t>Navigation</a:t>
            </a:r>
            <a:endParaRPr lang="zh-CN" altLang="en-US" sz="5400" b="1" dirty="0">
              <a:solidFill>
                <a:schemeClr val="bg1">
                  <a:lumMod val="50000"/>
                </a:schemeClr>
              </a:solidFill>
              <a:latin typeface="Impact" pitchFamily="34" charset="0"/>
              <a:cs typeface="Tahoma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542971" y="1991569"/>
            <a:ext cx="2602420" cy="461665"/>
            <a:chOff x="4976644" y="1234271"/>
            <a:chExt cx="2149934" cy="461665"/>
          </a:xfrm>
        </p:grpSpPr>
        <p:sp>
          <p:nvSpPr>
            <p:cNvPr id="16" name="TextBox 15"/>
            <p:cNvSpPr txBox="1"/>
            <p:nvPr/>
          </p:nvSpPr>
          <p:spPr>
            <a:xfrm>
              <a:off x="5398386" y="1234271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366092"/>
                  </a:solidFill>
                  <a:latin typeface="Impact" pitchFamily="34" charset="0"/>
                  <a:ea typeface="Tahoma" pitchFamily="34" charset="0"/>
                  <a:cs typeface="Tahoma" pitchFamily="34" charset="0"/>
                </a:rPr>
                <a:t>Supplier</a:t>
              </a:r>
              <a:r>
                <a:rPr lang="en-US" altLang="zh-CN" sz="2400" dirty="0" smtClean="0">
                  <a:solidFill>
                    <a:srgbClr val="366092"/>
                  </a:solidFill>
                  <a:latin typeface="Hiragino Sans GB W3" panose="020B0300000000000000" pitchFamily="34" charset="-122"/>
                  <a:ea typeface="Hiragino Sans GB W3" panose="020B0300000000000000" pitchFamily="34" charset="-122"/>
                  <a:cs typeface="Segoe UI Light" pitchFamily="34" charset="0"/>
                </a:rPr>
                <a:t> 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 pitchFamily="34" charset="0"/>
                </a:rPr>
                <a:t>供应商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76644" y="1295826"/>
              <a:ext cx="396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Broadway" pitchFamily="82" charset="0"/>
                  <a:ea typeface="Tahoma" pitchFamily="34" charset="0"/>
                  <a:cs typeface="Tahoma" pitchFamily="34" charset="0"/>
                </a:rPr>
                <a:t>04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Broadway" pitchFamily="82" charset="0"/>
                <a:cs typeface="Tahoma" pitchFamily="34" charset="0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 flipV="1">
            <a:off x="5686987" y="1888812"/>
            <a:ext cx="2808000" cy="360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001800" y="2501634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l"/>
              <a:defRPr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buFont typeface="Wingdings" pitchFamily="2" charset="2"/>
              <a:buChar char="ü"/>
            </a:pPr>
            <a:r>
              <a:rPr lang="zh-CN" altLang="en-US" dirty="0"/>
              <a:t>供应</a:t>
            </a:r>
            <a:r>
              <a:rPr lang="zh-CN" altLang="en-US" dirty="0" smtClean="0"/>
              <a:t>商整体达成率分析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01800" y="2942899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l"/>
              <a:defRPr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buFont typeface="Wingdings" pitchFamily="2" charset="2"/>
              <a:buChar char="ü"/>
            </a:pPr>
            <a:r>
              <a:rPr lang="zh-CN" altLang="en-US" dirty="0" smtClean="0"/>
              <a:t>各供应商达成率分析</a:t>
            </a:r>
            <a:endParaRPr lang="zh-CN" altLang="en-US" dirty="0"/>
          </a:p>
        </p:txBody>
      </p:sp>
      <p:grpSp>
        <p:nvGrpSpPr>
          <p:cNvPr id="55" name="组合 54"/>
          <p:cNvGrpSpPr/>
          <p:nvPr/>
        </p:nvGrpSpPr>
        <p:grpSpPr>
          <a:xfrm>
            <a:off x="5967337" y="3615030"/>
            <a:ext cx="3460017" cy="1402710"/>
            <a:chOff x="6105352" y="3912354"/>
            <a:chExt cx="3460017" cy="1402710"/>
          </a:xfrm>
        </p:grpSpPr>
        <p:grpSp>
          <p:nvGrpSpPr>
            <p:cNvPr id="37" name="组合 36"/>
            <p:cNvGrpSpPr/>
            <p:nvPr/>
          </p:nvGrpSpPr>
          <p:grpSpPr>
            <a:xfrm>
              <a:off x="6108676" y="4163153"/>
              <a:ext cx="2074463" cy="369332"/>
              <a:chOff x="4386485" y="1965017"/>
              <a:chExt cx="2074463" cy="369332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4801984" y="1965017"/>
                <a:ext cx="16589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  <a:latin typeface="Impact" pitchFamily="34" charset="0"/>
                    <a:ea typeface="Tahoma" pitchFamily="34" charset="0"/>
                    <a:cs typeface="Tahoma" pitchFamily="34" charset="0"/>
                  </a:rPr>
                  <a:t>C</a:t>
                </a:r>
                <a:r>
                  <a:rPr lang="en-US" altLang="zh-CN" dirty="0" smtClean="0">
                    <a:solidFill>
                      <a:schemeClr val="bg1">
                        <a:lumMod val="85000"/>
                      </a:schemeClr>
                    </a:solidFill>
                    <a:latin typeface="Impact" pitchFamily="34" charset="0"/>
                    <a:ea typeface="Tahoma" pitchFamily="34" charset="0"/>
                    <a:cs typeface="Tahoma" pitchFamily="34" charset="0"/>
                  </a:rPr>
                  <a:t>lient</a:t>
                </a:r>
                <a:r>
                  <a:rPr lang="en-US" altLang="zh-CN" sz="1400" dirty="0" smtClean="0">
                    <a:solidFill>
                      <a:schemeClr val="bg1">
                        <a:lumMod val="85000"/>
                      </a:schemeClr>
                    </a:solidFill>
                    <a:latin typeface="Hiragino Sans GB W3" panose="020B0300000000000000" pitchFamily="34" charset="-122"/>
                    <a:ea typeface="Hiragino Sans GB W3" panose="020B0300000000000000" pitchFamily="34" charset="-122"/>
                    <a:cs typeface="Segoe UI Light" pitchFamily="34" charset="0"/>
                  </a:rPr>
                  <a:t> </a:t>
                </a:r>
                <a:r>
                  <a:rPr lang="zh-CN" altLang="en-US" sz="1100" dirty="0" smtClean="0">
                    <a:solidFill>
                      <a:schemeClr val="bg1">
                        <a:lumMod val="8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Segoe UI Light" pitchFamily="34" charset="0"/>
                  </a:rPr>
                  <a:t>客户</a:t>
                </a:r>
                <a:endParaRPr lang="zh-CN" altLang="en-US" sz="110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386485" y="2026572"/>
                <a:ext cx="4154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>
                        <a:lumMod val="85000"/>
                      </a:schemeClr>
                    </a:solidFill>
                    <a:latin typeface="Broadway" pitchFamily="82" charset="0"/>
                    <a:ea typeface="Tahoma" pitchFamily="34" charset="0"/>
                    <a:cs typeface="Tahoma" pitchFamily="34" charset="0"/>
                  </a:rPr>
                  <a:t>02</a:t>
                </a:r>
                <a:endParaRPr lang="zh-CN" altLang="en-US" sz="1400" dirty="0">
                  <a:solidFill>
                    <a:schemeClr val="bg1">
                      <a:lumMod val="85000"/>
                    </a:schemeClr>
                  </a:solidFill>
                  <a:latin typeface="Broadway" pitchFamily="82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6108676" y="4439368"/>
              <a:ext cx="2696790" cy="369332"/>
              <a:chOff x="4386485" y="2695763"/>
              <a:chExt cx="2696790" cy="369332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801984" y="2695763"/>
                <a:ext cx="2281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>
                        <a:lumMod val="85000"/>
                      </a:schemeClr>
                    </a:solidFill>
                    <a:latin typeface="Impact" pitchFamily="34" charset="0"/>
                    <a:ea typeface="Tahoma" pitchFamily="34" charset="0"/>
                    <a:cs typeface="Tahoma" pitchFamily="34" charset="0"/>
                  </a:rPr>
                  <a:t>Salesman</a:t>
                </a:r>
                <a:r>
                  <a:rPr lang="en-US" altLang="zh-CN" sz="1600" dirty="0" smtClean="0">
                    <a:solidFill>
                      <a:schemeClr val="bg1">
                        <a:lumMod val="85000"/>
                      </a:schemeClr>
                    </a:solidFill>
                    <a:latin typeface="Hiragino Sans GB W3" panose="020B0300000000000000" pitchFamily="34" charset="-122"/>
                    <a:ea typeface="Hiragino Sans GB W3" panose="020B0300000000000000" pitchFamily="34" charset="-122"/>
                    <a:cs typeface="Segoe UI Light" pitchFamily="34" charset="0"/>
                  </a:rPr>
                  <a:t> </a:t>
                </a:r>
                <a:r>
                  <a:rPr lang="zh-CN" altLang="en-US" sz="1100" dirty="0" smtClean="0">
                    <a:solidFill>
                      <a:schemeClr val="bg1">
                        <a:lumMod val="8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Segoe UI Light" pitchFamily="34" charset="0"/>
                  </a:rPr>
                  <a:t>销售员</a:t>
                </a:r>
                <a:endParaRPr lang="zh-CN" altLang="en-US" sz="320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386485" y="2757318"/>
                <a:ext cx="4154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>
                        <a:lumMod val="85000"/>
                      </a:schemeClr>
                    </a:solidFill>
                    <a:latin typeface="Broadway" pitchFamily="82" charset="0"/>
                    <a:ea typeface="Tahoma" pitchFamily="34" charset="0"/>
                    <a:cs typeface="Tahoma" pitchFamily="34" charset="0"/>
                  </a:rPr>
                  <a:t>03</a:t>
                </a:r>
                <a:endParaRPr lang="zh-CN" altLang="en-US" sz="1400" dirty="0">
                  <a:solidFill>
                    <a:schemeClr val="bg1">
                      <a:lumMod val="85000"/>
                    </a:schemeClr>
                  </a:solidFill>
                  <a:latin typeface="Broadway" pitchFamily="82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6108676" y="3912354"/>
              <a:ext cx="2530416" cy="369332"/>
              <a:chOff x="4386485" y="3426509"/>
              <a:chExt cx="2530416" cy="36933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4801984" y="3426509"/>
                <a:ext cx="2114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  <a:latin typeface="Impact" pitchFamily="34" charset="0"/>
                    <a:ea typeface="Tahoma" pitchFamily="34" charset="0"/>
                    <a:cs typeface="Tahoma" pitchFamily="34" charset="0"/>
                  </a:rPr>
                  <a:t>P</a:t>
                </a:r>
                <a:r>
                  <a:rPr lang="en-US" altLang="zh-CN" dirty="0" smtClean="0">
                    <a:solidFill>
                      <a:schemeClr val="bg1">
                        <a:lumMod val="85000"/>
                      </a:schemeClr>
                    </a:solidFill>
                    <a:latin typeface="Impact" pitchFamily="34" charset="0"/>
                    <a:ea typeface="Tahoma" pitchFamily="34" charset="0"/>
                    <a:cs typeface="Tahoma" pitchFamily="34" charset="0"/>
                  </a:rPr>
                  <a:t>roduct</a:t>
                </a:r>
                <a:r>
                  <a:rPr lang="en-US" altLang="zh-CN" sz="1600" dirty="0" smtClean="0">
                    <a:solidFill>
                      <a:schemeClr val="bg1">
                        <a:lumMod val="85000"/>
                      </a:schemeClr>
                    </a:solidFill>
                    <a:latin typeface="Hiragino Sans GB W3" panose="020B0300000000000000" pitchFamily="34" charset="-122"/>
                    <a:ea typeface="Hiragino Sans GB W3" panose="020B0300000000000000" pitchFamily="34" charset="-122"/>
                    <a:cs typeface="Segoe UI Light" pitchFamily="34" charset="0"/>
                  </a:rPr>
                  <a:t> </a:t>
                </a:r>
                <a:r>
                  <a:rPr lang="zh-CN" altLang="en-US" sz="1100" dirty="0">
                    <a:solidFill>
                      <a:schemeClr val="bg1">
                        <a:lumMod val="8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Segoe UI Light" pitchFamily="34" charset="0"/>
                  </a:rPr>
                  <a:t>产品</a:t>
                </a:r>
                <a:endParaRPr lang="zh-CN" altLang="en-US" sz="160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386485" y="3488064"/>
                <a:ext cx="4053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>
                    <a:solidFill>
                      <a:schemeClr val="bg1">
                        <a:lumMod val="85000"/>
                      </a:schemeClr>
                    </a:solidFill>
                    <a:latin typeface="Broadway" pitchFamily="82" charset="0"/>
                    <a:ea typeface="Tahoma" pitchFamily="34" charset="0"/>
                    <a:cs typeface="Tahoma" pitchFamily="34" charset="0"/>
                  </a:rPr>
                  <a:t>01</a:t>
                </a:r>
                <a:endParaRPr lang="zh-CN" altLang="en-US" sz="1400" dirty="0">
                  <a:solidFill>
                    <a:schemeClr val="bg1">
                      <a:lumMod val="85000"/>
                    </a:schemeClr>
                  </a:solidFill>
                  <a:latin typeface="Broadway" pitchFamily="82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6108676" y="4720416"/>
              <a:ext cx="3456693" cy="369332"/>
              <a:chOff x="4386485" y="4157255"/>
              <a:chExt cx="3456693" cy="369332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4801984" y="4157255"/>
                <a:ext cx="30411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  <a:latin typeface="Impact" pitchFamily="34" charset="0"/>
                    <a:ea typeface="Tahoma" pitchFamily="34" charset="0"/>
                    <a:cs typeface="Tahoma" pitchFamily="34" charset="0"/>
                  </a:rPr>
                  <a:t>Market Trend </a:t>
                </a:r>
                <a:r>
                  <a:rPr lang="zh-CN" altLang="en-US" sz="1100" dirty="0" smtClean="0">
                    <a:solidFill>
                      <a:schemeClr val="bg1">
                        <a:lumMod val="8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Segoe UI Light" pitchFamily="34" charset="0"/>
                  </a:rPr>
                  <a:t>市场</a:t>
                </a:r>
                <a:r>
                  <a:rPr lang="zh-CN" altLang="en-US" sz="1100" dirty="0">
                    <a:solidFill>
                      <a:schemeClr val="bg1">
                        <a:lumMod val="8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Segoe UI Light" pitchFamily="34" charset="0"/>
                  </a:rPr>
                  <a:t>动态</a:t>
                </a:r>
                <a:endParaRPr lang="zh-CN" altLang="en-US" sz="140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 pitchFamily="34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386485" y="4218810"/>
                <a:ext cx="4154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>
                        <a:lumMod val="85000"/>
                      </a:schemeClr>
                    </a:solidFill>
                    <a:latin typeface="Broadway" pitchFamily="82" charset="0"/>
                    <a:ea typeface="Tahoma" pitchFamily="34" charset="0"/>
                    <a:cs typeface="Tahoma" pitchFamily="34" charset="0"/>
                  </a:rPr>
                  <a:t>05</a:t>
                </a:r>
                <a:endParaRPr lang="zh-CN" altLang="en-US" sz="1400" dirty="0">
                  <a:solidFill>
                    <a:schemeClr val="bg1">
                      <a:lumMod val="85000"/>
                    </a:schemeClr>
                  </a:solidFill>
                  <a:latin typeface="Broadway" pitchFamily="82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6105352" y="4945732"/>
              <a:ext cx="2533740" cy="369332"/>
              <a:chOff x="4386485" y="4888001"/>
              <a:chExt cx="2533740" cy="369332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386485" y="4949556"/>
                <a:ext cx="4154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>
                        <a:lumMod val="85000"/>
                      </a:schemeClr>
                    </a:solidFill>
                    <a:latin typeface="Broadway" pitchFamily="82" charset="0"/>
                    <a:ea typeface="Tahoma" pitchFamily="34" charset="0"/>
                    <a:cs typeface="Tahoma" pitchFamily="34" charset="0"/>
                  </a:rPr>
                  <a:t>06</a:t>
                </a:r>
                <a:endParaRPr lang="zh-CN" altLang="en-US" sz="1400" dirty="0">
                  <a:solidFill>
                    <a:schemeClr val="bg1">
                      <a:lumMod val="85000"/>
                    </a:schemeClr>
                  </a:solidFill>
                  <a:latin typeface="Broadway" pitchFamily="82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805308" y="4888001"/>
                <a:ext cx="2114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>
                        <a:lumMod val="85000"/>
                      </a:schemeClr>
                    </a:solidFill>
                    <a:latin typeface="Impact" pitchFamily="34" charset="0"/>
                    <a:ea typeface="Tahoma" pitchFamily="34" charset="0"/>
                    <a:cs typeface="Tahoma" pitchFamily="34" charset="0"/>
                  </a:rPr>
                  <a:t>Summary</a:t>
                </a:r>
                <a:r>
                  <a:rPr lang="en-US" altLang="zh-CN" sz="1600" dirty="0">
                    <a:solidFill>
                      <a:schemeClr val="bg1">
                        <a:lumMod val="85000"/>
                      </a:schemeClr>
                    </a:solidFill>
                    <a:latin typeface="Hiragino Sans GB W3" panose="020B0300000000000000" pitchFamily="34" charset="-122"/>
                    <a:ea typeface="Hiragino Sans GB W3" panose="020B0300000000000000" pitchFamily="34" charset="-122"/>
                    <a:cs typeface="Tahoma" pitchFamily="34" charset="0"/>
                  </a:rPr>
                  <a:t> </a:t>
                </a:r>
                <a:r>
                  <a:rPr lang="zh-CN" altLang="en-US" sz="1100" dirty="0" smtClean="0">
                    <a:solidFill>
                      <a:schemeClr val="bg1">
                        <a:lumMod val="8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Tahoma" pitchFamily="34" charset="0"/>
                  </a:rPr>
                  <a:t>总结</a:t>
                </a:r>
                <a:endParaRPr lang="zh-CN" altLang="en-US" sz="105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240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 rot="16200000" flipH="1">
            <a:off x="-2449981" y="2437436"/>
            <a:ext cx="5727549" cy="827585"/>
          </a:xfrm>
          <a:custGeom>
            <a:avLst/>
            <a:gdLst>
              <a:gd name="connsiteX0" fmla="*/ 0 w 9144000"/>
              <a:gd name="connsiteY0" fmla="*/ 0 h 1793174"/>
              <a:gd name="connsiteX1" fmla="*/ 0 w 9144000"/>
              <a:gd name="connsiteY1" fmla="*/ 688769 h 1793174"/>
              <a:gd name="connsiteX2" fmla="*/ 9144000 w 9144000"/>
              <a:gd name="connsiteY2" fmla="*/ 1793174 h 1793174"/>
              <a:gd name="connsiteX3" fmla="*/ 9132124 w 9144000"/>
              <a:gd name="connsiteY3" fmla="*/ 0 h 1793174"/>
              <a:gd name="connsiteX4" fmla="*/ 0 w 9144000"/>
              <a:gd name="connsiteY4" fmla="*/ 0 h 179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793174">
                <a:moveTo>
                  <a:pt x="0" y="0"/>
                </a:moveTo>
                <a:lnTo>
                  <a:pt x="0" y="688769"/>
                </a:lnTo>
                <a:lnTo>
                  <a:pt x="9144000" y="1793174"/>
                </a:lnTo>
                <a:cubicBezTo>
                  <a:pt x="9140041" y="1195449"/>
                  <a:pt x="9136083" y="597725"/>
                  <a:pt x="913212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36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rot="16200000">
            <a:off x="5764694" y="2335697"/>
            <a:ext cx="5715003" cy="1043608"/>
          </a:xfrm>
          <a:custGeom>
            <a:avLst/>
            <a:gdLst>
              <a:gd name="connsiteX0" fmla="*/ 0 w 9191502"/>
              <a:gd name="connsiteY0" fmla="*/ 783772 h 783772"/>
              <a:gd name="connsiteX1" fmla="*/ 9179626 w 9191502"/>
              <a:gd name="connsiteY1" fmla="*/ 0 h 783772"/>
              <a:gd name="connsiteX2" fmla="*/ 9191502 w 9191502"/>
              <a:gd name="connsiteY2" fmla="*/ 783772 h 783772"/>
              <a:gd name="connsiteX3" fmla="*/ 0 w 9191502"/>
              <a:gd name="connsiteY3" fmla="*/ 783772 h 783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91502" h="783772">
                <a:moveTo>
                  <a:pt x="0" y="783772"/>
                </a:moveTo>
                <a:lnTo>
                  <a:pt x="9179626" y="0"/>
                </a:lnTo>
                <a:lnTo>
                  <a:pt x="9191502" y="783772"/>
                </a:lnTo>
                <a:lnTo>
                  <a:pt x="0" y="78377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728" y="5161756"/>
            <a:ext cx="4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Broadway" pitchFamily="82" charset="0"/>
                <a:ea typeface="Tahoma" pitchFamily="34" charset="0"/>
                <a:cs typeface="Tahoma" pitchFamily="34" charset="0"/>
              </a:rPr>
              <a:t>04</a:t>
            </a:r>
            <a:endParaRPr lang="zh-CN" altLang="en-US" dirty="0">
              <a:solidFill>
                <a:schemeClr val="bg1"/>
              </a:solidFill>
              <a:latin typeface="Broadway" pitchFamily="82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562" y="3361556"/>
            <a:ext cx="553998" cy="20162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Tahoma" pitchFamily="34" charset="0"/>
                <a:cs typeface="Tahoma" pitchFamily="34" charset="0"/>
              </a:rPr>
              <a:t>Supplier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供应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商</a:t>
            </a:r>
          </a:p>
        </p:txBody>
      </p:sp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4890189"/>
              </p:ext>
            </p:extLst>
          </p:nvPr>
        </p:nvGraphicFramePr>
        <p:xfrm>
          <a:off x="467544" y="265212"/>
          <a:ext cx="7652422" cy="384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 rot="4796294">
            <a:off x="7335374" y="915467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l"/>
              <a:defRPr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buFont typeface="Wingdings" pitchFamily="2" charset="2"/>
              <a:buChar char="ü"/>
            </a:pPr>
            <a:r>
              <a:rPr lang="zh-CN" altLang="en-US" sz="1400" b="1" dirty="0">
                <a:solidFill>
                  <a:schemeClr val="bg1"/>
                </a:solidFill>
              </a:rPr>
              <a:t>供应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商整体达成率分析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4832097">
            <a:off x="7829988" y="2970175"/>
            <a:ext cx="2089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l"/>
              <a:defRPr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buFont typeface="Wingdings" pitchFamily="2" charset="2"/>
              <a:buChar char="ü"/>
            </a:pPr>
            <a:r>
              <a:rPr lang="zh-CN" altLang="en-US" sz="1400" dirty="0" smtClean="0"/>
              <a:t>各供应商达成率分析</a:t>
            </a:r>
            <a:endParaRPr lang="zh-CN" altLang="en-US" sz="14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274015" y="4179667"/>
            <a:ext cx="5914206" cy="846561"/>
            <a:chOff x="1173567" y="4937383"/>
            <a:chExt cx="5914206" cy="846561"/>
          </a:xfrm>
        </p:grpSpPr>
        <p:sp>
          <p:nvSpPr>
            <p:cNvPr id="15" name="TextBox 14"/>
            <p:cNvSpPr txBox="1"/>
            <p:nvPr/>
          </p:nvSpPr>
          <p:spPr>
            <a:xfrm>
              <a:off x="1173567" y="4937383"/>
              <a:ext cx="58992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itchFamily="2" charset="2"/>
                <a:buChar char="ü"/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4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月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计划完成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量</a:t>
              </a:r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XXX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万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片，实际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完成</a:t>
              </a:r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XX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万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片，达成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率</a:t>
              </a:r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XX%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88512" y="5337668"/>
              <a:ext cx="5899261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itchFamily="2" charset="2"/>
                <a:buChar char="ü"/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数据来源：</a:t>
              </a:r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《XXXXXXXXXXXXX》</a:t>
              </a:r>
            </a:p>
            <a:p>
              <a:endPara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021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 rot="16200000" flipH="1">
            <a:off x="-2449981" y="2437436"/>
            <a:ext cx="5727549" cy="827585"/>
          </a:xfrm>
          <a:custGeom>
            <a:avLst/>
            <a:gdLst>
              <a:gd name="connsiteX0" fmla="*/ 0 w 9144000"/>
              <a:gd name="connsiteY0" fmla="*/ 0 h 1793174"/>
              <a:gd name="connsiteX1" fmla="*/ 0 w 9144000"/>
              <a:gd name="connsiteY1" fmla="*/ 688769 h 1793174"/>
              <a:gd name="connsiteX2" fmla="*/ 9144000 w 9144000"/>
              <a:gd name="connsiteY2" fmla="*/ 1793174 h 1793174"/>
              <a:gd name="connsiteX3" fmla="*/ 9132124 w 9144000"/>
              <a:gd name="connsiteY3" fmla="*/ 0 h 1793174"/>
              <a:gd name="connsiteX4" fmla="*/ 0 w 9144000"/>
              <a:gd name="connsiteY4" fmla="*/ 0 h 179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793174">
                <a:moveTo>
                  <a:pt x="0" y="0"/>
                </a:moveTo>
                <a:lnTo>
                  <a:pt x="0" y="688769"/>
                </a:lnTo>
                <a:lnTo>
                  <a:pt x="9144000" y="1793174"/>
                </a:lnTo>
                <a:cubicBezTo>
                  <a:pt x="9140041" y="1195449"/>
                  <a:pt x="9136083" y="597725"/>
                  <a:pt x="913212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36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rot="16200000">
            <a:off x="5764694" y="2335697"/>
            <a:ext cx="5715003" cy="1043608"/>
          </a:xfrm>
          <a:custGeom>
            <a:avLst/>
            <a:gdLst>
              <a:gd name="connsiteX0" fmla="*/ 0 w 9191502"/>
              <a:gd name="connsiteY0" fmla="*/ 783772 h 783772"/>
              <a:gd name="connsiteX1" fmla="*/ 9179626 w 9191502"/>
              <a:gd name="connsiteY1" fmla="*/ 0 h 783772"/>
              <a:gd name="connsiteX2" fmla="*/ 9191502 w 9191502"/>
              <a:gd name="connsiteY2" fmla="*/ 783772 h 783772"/>
              <a:gd name="connsiteX3" fmla="*/ 0 w 9191502"/>
              <a:gd name="connsiteY3" fmla="*/ 783772 h 783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91502" h="783772">
                <a:moveTo>
                  <a:pt x="0" y="783772"/>
                </a:moveTo>
                <a:lnTo>
                  <a:pt x="9179626" y="0"/>
                </a:lnTo>
                <a:lnTo>
                  <a:pt x="9191502" y="783772"/>
                </a:lnTo>
                <a:lnTo>
                  <a:pt x="0" y="78377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728" y="5161756"/>
            <a:ext cx="4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Broadway" pitchFamily="82" charset="0"/>
                <a:ea typeface="Tahoma" pitchFamily="34" charset="0"/>
                <a:cs typeface="Tahoma" pitchFamily="34" charset="0"/>
              </a:rPr>
              <a:t>04</a:t>
            </a:r>
            <a:endParaRPr lang="zh-CN" altLang="en-US" dirty="0">
              <a:solidFill>
                <a:schemeClr val="bg1"/>
              </a:solidFill>
              <a:latin typeface="Broadway" pitchFamily="82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562" y="3361556"/>
            <a:ext cx="553998" cy="20162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Tahoma" pitchFamily="34" charset="0"/>
                <a:cs typeface="Tahoma" pitchFamily="34" charset="0"/>
              </a:rPr>
              <a:t>Supplier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供应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商</a:t>
            </a:r>
          </a:p>
        </p:txBody>
      </p:sp>
      <p:sp>
        <p:nvSpPr>
          <p:cNvPr id="12" name="TextBox 11"/>
          <p:cNvSpPr txBox="1"/>
          <p:nvPr/>
        </p:nvSpPr>
        <p:spPr>
          <a:xfrm rot="4796294">
            <a:off x="7335374" y="915467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l"/>
              <a:defRPr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buFont typeface="Wingdings" pitchFamily="2" charset="2"/>
              <a:buChar char="ü"/>
            </a:pPr>
            <a:r>
              <a:rPr lang="zh-CN" altLang="en-US" sz="1400" b="1" dirty="0"/>
              <a:t>供应</a:t>
            </a:r>
            <a:r>
              <a:rPr lang="zh-CN" altLang="en-US" sz="1400" b="1" dirty="0" smtClean="0"/>
              <a:t>商整体达成率分析</a:t>
            </a:r>
            <a:endParaRPr lang="zh-CN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 rot="4832097">
            <a:off x="7809149" y="2970175"/>
            <a:ext cx="213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l"/>
              <a:defRPr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buFont typeface="Wingdings" pitchFamily="2" charset="2"/>
              <a:buChar char="ü"/>
            </a:pPr>
            <a:r>
              <a:rPr lang="zh-CN" altLang="en-US" sz="1400" b="1" dirty="0">
                <a:solidFill>
                  <a:schemeClr val="bg1"/>
                </a:solidFill>
              </a:rPr>
              <a:t>供应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商</a:t>
            </a:r>
            <a:r>
              <a:rPr lang="en-US" altLang="zh-CN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达成率分析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图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0211804"/>
              </p:ext>
            </p:extLst>
          </p:nvPr>
        </p:nvGraphicFramePr>
        <p:xfrm>
          <a:off x="413793" y="435072"/>
          <a:ext cx="7957396" cy="3437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1274015" y="4179667"/>
            <a:ext cx="5914206" cy="846561"/>
            <a:chOff x="1173567" y="4937383"/>
            <a:chExt cx="5914206" cy="846561"/>
          </a:xfrm>
        </p:grpSpPr>
        <p:sp>
          <p:nvSpPr>
            <p:cNvPr id="18" name="TextBox 17"/>
            <p:cNvSpPr txBox="1"/>
            <p:nvPr/>
          </p:nvSpPr>
          <p:spPr>
            <a:xfrm>
              <a:off x="1173567" y="4937383"/>
              <a:ext cx="58992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itchFamily="2" charset="2"/>
                <a:buChar char="ü"/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4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月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计划完成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量</a:t>
              </a:r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XX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万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片，实际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完成</a:t>
              </a:r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XX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万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片，达成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率</a:t>
              </a:r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XX%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512" y="5337668"/>
              <a:ext cx="5899261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itchFamily="2" charset="2"/>
                <a:buChar char="ü"/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数据来源：</a:t>
              </a:r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《XXXXXXXXXXXXX》</a:t>
              </a:r>
            </a:p>
            <a:p>
              <a:endPara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471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2" t="2519" r="7003"/>
          <a:stretch/>
        </p:blipFill>
        <p:spPr>
          <a:xfrm>
            <a:off x="3111190" y="463992"/>
            <a:ext cx="6032810" cy="4767010"/>
          </a:xfrm>
          <a:prstGeom prst="trapezoid">
            <a:avLst>
              <a:gd name="adj" fmla="val 0"/>
            </a:avLst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2029" y="376722"/>
            <a:ext cx="2787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n-US" altLang="zh-CN" sz="4400" b="1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Tahoma" pitchFamily="34" charset="0"/>
                <a:cs typeface="Tahoma" pitchFamily="34" charset="0"/>
              </a:rPr>
              <a:t>ONTENTS</a:t>
            </a:r>
            <a:endParaRPr lang="zh-CN" altLang="en-US" sz="5400" b="1" dirty="0">
              <a:solidFill>
                <a:schemeClr val="bg1">
                  <a:lumMod val="50000"/>
                </a:schemeClr>
              </a:solidFill>
              <a:latin typeface="Impact" pitchFamily="34" charset="0"/>
              <a:cs typeface="Tahoma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2272" y="1234271"/>
            <a:ext cx="3497883" cy="4115395"/>
            <a:chOff x="62272" y="1000100"/>
            <a:chExt cx="3497883" cy="4115395"/>
          </a:xfrm>
        </p:grpSpPr>
        <p:sp>
          <p:nvSpPr>
            <p:cNvPr id="9" name="TextBox 8"/>
            <p:cNvSpPr txBox="1"/>
            <p:nvPr/>
          </p:nvSpPr>
          <p:spPr>
            <a:xfrm>
              <a:off x="528618" y="1000100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366092"/>
                  </a:solidFill>
                  <a:latin typeface="Impact" pitchFamily="34" charset="0"/>
                  <a:ea typeface="Tahoma" pitchFamily="34" charset="0"/>
                  <a:cs typeface="Tahoma" pitchFamily="34" charset="0"/>
                </a:rPr>
                <a:t>Product</a:t>
              </a:r>
              <a:r>
                <a:rPr lang="en-US" altLang="zh-CN" sz="2400" dirty="0" smtClean="0">
                  <a:solidFill>
                    <a:srgbClr val="366092"/>
                  </a:solidFill>
                  <a:latin typeface="Hiragino Sans GB W3" panose="020B0300000000000000" pitchFamily="34" charset="-122"/>
                  <a:ea typeface="Hiragino Sans GB W3" panose="020B0300000000000000" pitchFamily="34" charset="-122"/>
                  <a:cs typeface="Segoe UI Light" pitchFamily="34" charset="0"/>
                </a:rPr>
                <a:t> 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 pitchFamily="34" charset="0"/>
                </a:rPr>
                <a:t>产品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Segoe UI Light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2220" y="1730846"/>
              <a:ext cx="1719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366092"/>
                  </a:solidFill>
                  <a:latin typeface="Impact" pitchFamily="34" charset="0"/>
                  <a:ea typeface="Tahoma" pitchFamily="34" charset="0"/>
                  <a:cs typeface="Tahoma" pitchFamily="34" charset="0"/>
                </a:rPr>
                <a:t>C</a:t>
              </a:r>
              <a:r>
                <a:rPr lang="en-US" altLang="zh-CN" sz="2400" dirty="0" smtClean="0">
                  <a:solidFill>
                    <a:srgbClr val="366092"/>
                  </a:solidFill>
                  <a:latin typeface="Impact" pitchFamily="34" charset="0"/>
                  <a:ea typeface="Tahoma" pitchFamily="34" charset="0"/>
                  <a:cs typeface="Tahoma" pitchFamily="34" charset="0"/>
                </a:rPr>
                <a:t>lient</a:t>
              </a:r>
              <a:r>
                <a:rPr lang="en-US" altLang="zh-CN" dirty="0" smtClean="0">
                  <a:solidFill>
                    <a:srgbClr val="366092"/>
                  </a:solidFill>
                  <a:latin typeface="Hiragino Sans GB W3" panose="020B0300000000000000" pitchFamily="34" charset="-122"/>
                  <a:ea typeface="Hiragino Sans GB W3" panose="020B0300000000000000" pitchFamily="34" charset="-122"/>
                  <a:cs typeface="Segoe UI Light" pitchFamily="34" charset="0"/>
                </a:rPr>
                <a:t> 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 pitchFamily="34" charset="0"/>
                </a:rPr>
                <a:t>客户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Segoe UI Light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154" y="2461592"/>
              <a:ext cx="2281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366092"/>
                  </a:solidFill>
                  <a:latin typeface="Impact" pitchFamily="34" charset="0"/>
                  <a:ea typeface="Tahoma" pitchFamily="34" charset="0"/>
                  <a:cs typeface="Tahoma" pitchFamily="34" charset="0"/>
                </a:rPr>
                <a:t>Salesman</a:t>
              </a:r>
              <a:r>
                <a:rPr lang="en-US" altLang="zh-CN" sz="2000" dirty="0" smtClean="0">
                  <a:solidFill>
                    <a:srgbClr val="366092"/>
                  </a:solidFill>
                  <a:latin typeface="Hiragino Sans GB W3" panose="020B0300000000000000" pitchFamily="34" charset="-122"/>
                  <a:ea typeface="Hiragino Sans GB W3" panose="020B0300000000000000" pitchFamily="34" charset="-122"/>
                  <a:cs typeface="Segoe UI Light" pitchFamily="34" charset="0"/>
                </a:rPr>
                <a:t> 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 pitchFamily="34" charset="0"/>
                </a:rPr>
                <a:t>销售员</a:t>
              </a:r>
              <a:endParaRPr lang="zh-CN" altLang="en-US" sz="4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Segoe UI Light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6584" y="3192338"/>
              <a:ext cx="2114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366092"/>
                  </a:solidFill>
                  <a:latin typeface="Impact" pitchFamily="34" charset="0"/>
                  <a:ea typeface="Tahoma" pitchFamily="34" charset="0"/>
                  <a:cs typeface="Tahoma" pitchFamily="34" charset="0"/>
                </a:rPr>
                <a:t>Supplier</a:t>
              </a:r>
              <a:r>
                <a:rPr lang="en-US" altLang="zh-CN" sz="2000" dirty="0" smtClean="0">
                  <a:solidFill>
                    <a:srgbClr val="366092"/>
                  </a:solidFill>
                  <a:latin typeface="Hiragino Sans GB W3" panose="020B0300000000000000" pitchFamily="34" charset="-122"/>
                  <a:ea typeface="Hiragino Sans GB W3" panose="020B0300000000000000" pitchFamily="34" charset="-122"/>
                  <a:cs typeface="Segoe UI Light" pitchFamily="34" charset="0"/>
                </a:rPr>
                <a:t> 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 pitchFamily="34" charset="0"/>
                </a:rPr>
                <a:t>供应商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Segoe UI Light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8961" y="3923084"/>
              <a:ext cx="30411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366092"/>
                  </a:solidFill>
                  <a:latin typeface="Impact" pitchFamily="34" charset="0"/>
                  <a:ea typeface="Tahoma" pitchFamily="34" charset="0"/>
                  <a:cs typeface="Tahoma" pitchFamily="34" charset="0"/>
                </a:rPr>
                <a:t>Market Trend 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 pitchFamily="34" charset="0"/>
                </a:rPr>
                <a:t>市场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 pitchFamily="34" charset="0"/>
                </a:rPr>
                <a:t>动态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Segoe UI Light" pitchFamily="34" charset="0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62272" y="1061655"/>
              <a:ext cx="514348" cy="4023062"/>
              <a:chOff x="240688" y="1061655"/>
              <a:chExt cx="514348" cy="402306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85292" y="1061655"/>
                <a:ext cx="469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>
                        <a:lumMod val="50000"/>
                      </a:schemeClr>
                    </a:solidFill>
                    <a:latin typeface="Broadway" pitchFamily="82" charset="0"/>
                    <a:ea typeface="Tahoma" pitchFamily="34" charset="0"/>
                    <a:cs typeface="Tahoma" pitchFamily="34" charset="0"/>
                  </a:rPr>
                  <a:t>01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Broadway" pitchFamily="82" charset="0"/>
                  <a:cs typeface="Tahoma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40688" y="1792401"/>
                <a:ext cx="482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Broadway" pitchFamily="82" charset="0"/>
                    <a:ea typeface="Tahoma" pitchFamily="34" charset="0"/>
                    <a:cs typeface="Tahoma" pitchFamily="34" charset="0"/>
                  </a:rPr>
                  <a:t>02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Broadway" pitchFamily="82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40688" y="2523147"/>
                <a:ext cx="482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Broadway" pitchFamily="82" charset="0"/>
                    <a:ea typeface="Tahoma" pitchFamily="34" charset="0"/>
                    <a:cs typeface="Tahoma" pitchFamily="34" charset="0"/>
                  </a:rPr>
                  <a:t>03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Broadway" pitchFamily="82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40688" y="3253893"/>
                <a:ext cx="480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Broadway" pitchFamily="82" charset="0"/>
                    <a:ea typeface="Tahoma" pitchFamily="34" charset="0"/>
                    <a:cs typeface="Tahoma" pitchFamily="34" charset="0"/>
                  </a:rPr>
                  <a:t>04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Broadway" pitchFamily="82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40688" y="3984639"/>
                <a:ext cx="482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Broadway" pitchFamily="82" charset="0"/>
                    <a:ea typeface="Tahoma" pitchFamily="34" charset="0"/>
                    <a:cs typeface="Tahoma" pitchFamily="34" charset="0"/>
                  </a:rPr>
                  <a:t>05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Broadway" pitchFamily="82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40688" y="4715385"/>
                <a:ext cx="482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Broadway" pitchFamily="82" charset="0"/>
                    <a:ea typeface="Tahoma" pitchFamily="34" charset="0"/>
                    <a:cs typeface="Tahoma" pitchFamily="34" charset="0"/>
                  </a:rPr>
                  <a:t>06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Broadway" pitchFamily="82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506584" y="4653830"/>
              <a:ext cx="2114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366092"/>
                  </a:solidFill>
                  <a:latin typeface="Impact" pitchFamily="34" charset="0"/>
                  <a:ea typeface="Tahoma" pitchFamily="34" charset="0"/>
                  <a:cs typeface="Tahoma" pitchFamily="34" charset="0"/>
                </a:rPr>
                <a:t>Summary</a:t>
              </a:r>
              <a:r>
                <a:rPr lang="en-US" altLang="zh-CN" sz="2000" dirty="0">
                  <a:solidFill>
                    <a:srgbClr val="366092"/>
                  </a:solidFill>
                  <a:latin typeface="Hiragino Sans GB W3" panose="020B0300000000000000" pitchFamily="34" charset="-122"/>
                  <a:ea typeface="Hiragino Sans GB W3" panose="020B0300000000000000" pitchFamily="34" charset="-122"/>
                  <a:cs typeface="Tahoma" pitchFamily="34" charset="0"/>
                </a:rPr>
                <a:t> 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Tahoma" pitchFamily="34" charset="0"/>
                </a:rPr>
                <a:t>总结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Segoe UI Light" pitchFamily="34" charset="0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-9525" y="5593805"/>
            <a:ext cx="9162000" cy="1403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 flipV="1">
            <a:off x="3111190" y="5449786"/>
            <a:ext cx="6059710" cy="360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flipV="1">
            <a:off x="179512" y="1064496"/>
            <a:ext cx="2808000" cy="360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78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 rot="16200000" flipH="1">
            <a:off x="-2449981" y="2437436"/>
            <a:ext cx="5727549" cy="827585"/>
          </a:xfrm>
          <a:custGeom>
            <a:avLst/>
            <a:gdLst>
              <a:gd name="connsiteX0" fmla="*/ 0 w 9144000"/>
              <a:gd name="connsiteY0" fmla="*/ 0 h 1793174"/>
              <a:gd name="connsiteX1" fmla="*/ 0 w 9144000"/>
              <a:gd name="connsiteY1" fmla="*/ 688769 h 1793174"/>
              <a:gd name="connsiteX2" fmla="*/ 9144000 w 9144000"/>
              <a:gd name="connsiteY2" fmla="*/ 1793174 h 1793174"/>
              <a:gd name="connsiteX3" fmla="*/ 9132124 w 9144000"/>
              <a:gd name="connsiteY3" fmla="*/ 0 h 1793174"/>
              <a:gd name="connsiteX4" fmla="*/ 0 w 9144000"/>
              <a:gd name="connsiteY4" fmla="*/ 0 h 179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793174">
                <a:moveTo>
                  <a:pt x="0" y="0"/>
                </a:moveTo>
                <a:lnTo>
                  <a:pt x="0" y="688769"/>
                </a:lnTo>
                <a:lnTo>
                  <a:pt x="9144000" y="1793174"/>
                </a:lnTo>
                <a:cubicBezTo>
                  <a:pt x="9140041" y="1195449"/>
                  <a:pt x="9136083" y="597725"/>
                  <a:pt x="913212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36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rot="16200000">
            <a:off x="5764694" y="2335697"/>
            <a:ext cx="5715003" cy="1043608"/>
          </a:xfrm>
          <a:custGeom>
            <a:avLst/>
            <a:gdLst>
              <a:gd name="connsiteX0" fmla="*/ 0 w 9191502"/>
              <a:gd name="connsiteY0" fmla="*/ 783772 h 783772"/>
              <a:gd name="connsiteX1" fmla="*/ 9179626 w 9191502"/>
              <a:gd name="connsiteY1" fmla="*/ 0 h 783772"/>
              <a:gd name="connsiteX2" fmla="*/ 9191502 w 9191502"/>
              <a:gd name="connsiteY2" fmla="*/ 783772 h 783772"/>
              <a:gd name="connsiteX3" fmla="*/ 0 w 9191502"/>
              <a:gd name="connsiteY3" fmla="*/ 783772 h 783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91502" h="783772">
                <a:moveTo>
                  <a:pt x="0" y="783772"/>
                </a:moveTo>
                <a:lnTo>
                  <a:pt x="9179626" y="0"/>
                </a:lnTo>
                <a:lnTo>
                  <a:pt x="9191502" y="783772"/>
                </a:lnTo>
                <a:lnTo>
                  <a:pt x="0" y="78377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728" y="5161756"/>
            <a:ext cx="4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Broadway" pitchFamily="82" charset="0"/>
                <a:ea typeface="Tahoma" pitchFamily="34" charset="0"/>
                <a:cs typeface="Tahoma" pitchFamily="34" charset="0"/>
              </a:rPr>
              <a:t>04</a:t>
            </a:r>
            <a:endParaRPr lang="zh-CN" altLang="en-US" dirty="0">
              <a:solidFill>
                <a:schemeClr val="bg1"/>
              </a:solidFill>
              <a:latin typeface="Broadway" pitchFamily="82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562" y="3361556"/>
            <a:ext cx="553998" cy="20162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Tahoma" pitchFamily="34" charset="0"/>
                <a:cs typeface="Tahoma" pitchFamily="34" charset="0"/>
              </a:rPr>
              <a:t>Supplier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供应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商</a:t>
            </a:r>
          </a:p>
        </p:txBody>
      </p:sp>
      <p:sp>
        <p:nvSpPr>
          <p:cNvPr id="12" name="TextBox 11"/>
          <p:cNvSpPr txBox="1"/>
          <p:nvPr/>
        </p:nvSpPr>
        <p:spPr>
          <a:xfrm rot="4796294">
            <a:off x="7335374" y="915467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l"/>
              <a:defRPr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buFont typeface="Wingdings" pitchFamily="2" charset="2"/>
              <a:buChar char="ü"/>
            </a:pPr>
            <a:r>
              <a:rPr lang="zh-CN" altLang="en-US" sz="1400" b="1" dirty="0"/>
              <a:t>供应</a:t>
            </a:r>
            <a:r>
              <a:rPr lang="zh-CN" altLang="en-US" sz="1400" b="1" dirty="0" smtClean="0"/>
              <a:t>商整体达成率分析</a:t>
            </a:r>
            <a:endParaRPr lang="zh-CN" altLang="en-US" sz="1400" b="1" dirty="0"/>
          </a:p>
        </p:txBody>
      </p:sp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1939024"/>
              </p:ext>
            </p:extLst>
          </p:nvPr>
        </p:nvGraphicFramePr>
        <p:xfrm>
          <a:off x="438613" y="611680"/>
          <a:ext cx="7766760" cy="2913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/>
          <p:cNvSpPr txBox="1"/>
          <p:nvPr/>
        </p:nvSpPr>
        <p:spPr>
          <a:xfrm rot="4832097">
            <a:off x="7820370" y="2970175"/>
            <a:ext cx="2108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l"/>
              <a:defRPr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buFont typeface="Wingdings" pitchFamily="2" charset="2"/>
              <a:buChar char="ü"/>
            </a:pPr>
            <a:r>
              <a:rPr lang="zh-CN" altLang="en-US" sz="1400" b="1" dirty="0">
                <a:solidFill>
                  <a:schemeClr val="bg1"/>
                </a:solidFill>
              </a:rPr>
              <a:t>供应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商</a:t>
            </a:r>
            <a:r>
              <a:rPr lang="en-US" altLang="zh-CN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达成率分析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274015" y="4179667"/>
            <a:ext cx="5914206" cy="846561"/>
            <a:chOff x="1173567" y="4937383"/>
            <a:chExt cx="5914206" cy="846561"/>
          </a:xfrm>
        </p:grpSpPr>
        <p:sp>
          <p:nvSpPr>
            <p:cNvPr id="19" name="TextBox 18"/>
            <p:cNvSpPr txBox="1"/>
            <p:nvPr/>
          </p:nvSpPr>
          <p:spPr>
            <a:xfrm>
              <a:off x="1173567" y="4937383"/>
              <a:ext cx="58992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itchFamily="2" charset="2"/>
                <a:buChar char="ü"/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4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月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计划完成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量</a:t>
              </a:r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XX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万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片，实际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完成</a:t>
              </a:r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XX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万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片，达成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率</a:t>
              </a:r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XX%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88512" y="5337668"/>
              <a:ext cx="5899261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itchFamily="2" charset="2"/>
                <a:buChar char="ü"/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数据来源：</a:t>
              </a:r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《XXXXXXXXXXXXX》</a:t>
              </a:r>
            </a:p>
            <a:p>
              <a:endPara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952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 rot="16200000" flipH="1">
            <a:off x="-2449981" y="2437436"/>
            <a:ext cx="5727549" cy="827585"/>
          </a:xfrm>
          <a:custGeom>
            <a:avLst/>
            <a:gdLst>
              <a:gd name="connsiteX0" fmla="*/ 0 w 9144000"/>
              <a:gd name="connsiteY0" fmla="*/ 0 h 1793174"/>
              <a:gd name="connsiteX1" fmla="*/ 0 w 9144000"/>
              <a:gd name="connsiteY1" fmla="*/ 688769 h 1793174"/>
              <a:gd name="connsiteX2" fmla="*/ 9144000 w 9144000"/>
              <a:gd name="connsiteY2" fmla="*/ 1793174 h 1793174"/>
              <a:gd name="connsiteX3" fmla="*/ 9132124 w 9144000"/>
              <a:gd name="connsiteY3" fmla="*/ 0 h 1793174"/>
              <a:gd name="connsiteX4" fmla="*/ 0 w 9144000"/>
              <a:gd name="connsiteY4" fmla="*/ 0 h 179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793174">
                <a:moveTo>
                  <a:pt x="0" y="0"/>
                </a:moveTo>
                <a:lnTo>
                  <a:pt x="0" y="688769"/>
                </a:lnTo>
                <a:lnTo>
                  <a:pt x="9144000" y="1793174"/>
                </a:lnTo>
                <a:cubicBezTo>
                  <a:pt x="9140041" y="1195449"/>
                  <a:pt x="9136083" y="597725"/>
                  <a:pt x="913212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36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rot="16200000">
            <a:off x="5764694" y="2335697"/>
            <a:ext cx="5715003" cy="1043608"/>
          </a:xfrm>
          <a:custGeom>
            <a:avLst/>
            <a:gdLst>
              <a:gd name="connsiteX0" fmla="*/ 0 w 9191502"/>
              <a:gd name="connsiteY0" fmla="*/ 783772 h 783772"/>
              <a:gd name="connsiteX1" fmla="*/ 9179626 w 9191502"/>
              <a:gd name="connsiteY1" fmla="*/ 0 h 783772"/>
              <a:gd name="connsiteX2" fmla="*/ 9191502 w 9191502"/>
              <a:gd name="connsiteY2" fmla="*/ 783772 h 783772"/>
              <a:gd name="connsiteX3" fmla="*/ 0 w 9191502"/>
              <a:gd name="connsiteY3" fmla="*/ 783772 h 783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91502" h="783772">
                <a:moveTo>
                  <a:pt x="0" y="783772"/>
                </a:moveTo>
                <a:lnTo>
                  <a:pt x="9179626" y="0"/>
                </a:lnTo>
                <a:lnTo>
                  <a:pt x="9191502" y="783772"/>
                </a:lnTo>
                <a:lnTo>
                  <a:pt x="0" y="78377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728" y="5161756"/>
            <a:ext cx="4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Broadway" pitchFamily="82" charset="0"/>
                <a:ea typeface="Tahoma" pitchFamily="34" charset="0"/>
                <a:cs typeface="Tahoma" pitchFamily="34" charset="0"/>
              </a:rPr>
              <a:t>04</a:t>
            </a:r>
            <a:endParaRPr lang="zh-CN" altLang="en-US" dirty="0">
              <a:solidFill>
                <a:schemeClr val="bg1"/>
              </a:solidFill>
              <a:latin typeface="Broadway" pitchFamily="82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562" y="3361556"/>
            <a:ext cx="553998" cy="20162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Tahoma" pitchFamily="34" charset="0"/>
                <a:cs typeface="Tahoma" pitchFamily="34" charset="0"/>
              </a:rPr>
              <a:t>Supplier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供应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商</a:t>
            </a:r>
          </a:p>
        </p:txBody>
      </p:sp>
      <p:sp>
        <p:nvSpPr>
          <p:cNvPr id="12" name="TextBox 11"/>
          <p:cNvSpPr txBox="1"/>
          <p:nvPr/>
        </p:nvSpPr>
        <p:spPr>
          <a:xfrm rot="4796294">
            <a:off x="7335374" y="915467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l"/>
              <a:defRPr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buFont typeface="Wingdings" pitchFamily="2" charset="2"/>
              <a:buChar char="ü"/>
            </a:pPr>
            <a:r>
              <a:rPr lang="zh-CN" altLang="en-US" sz="1400" b="1" dirty="0"/>
              <a:t>供应</a:t>
            </a:r>
            <a:r>
              <a:rPr lang="zh-CN" altLang="en-US" sz="1400" b="1" dirty="0" smtClean="0"/>
              <a:t>商整体达成率分析</a:t>
            </a:r>
            <a:endParaRPr lang="zh-CN" altLang="en-US" sz="1400" b="1" dirty="0"/>
          </a:p>
        </p:txBody>
      </p:sp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6145740"/>
              </p:ext>
            </p:extLst>
          </p:nvPr>
        </p:nvGraphicFramePr>
        <p:xfrm>
          <a:off x="343679" y="603216"/>
          <a:ext cx="8215087" cy="2930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/>
          <p:cNvSpPr txBox="1"/>
          <p:nvPr/>
        </p:nvSpPr>
        <p:spPr>
          <a:xfrm rot="4832097">
            <a:off x="7820370" y="2970175"/>
            <a:ext cx="2108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l"/>
              <a:defRPr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buFont typeface="Wingdings" pitchFamily="2" charset="2"/>
              <a:buChar char="ü"/>
            </a:pPr>
            <a:r>
              <a:rPr lang="zh-CN" altLang="en-US" sz="1400" b="1" dirty="0">
                <a:solidFill>
                  <a:schemeClr val="bg1"/>
                </a:solidFill>
              </a:rPr>
              <a:t>供应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商</a:t>
            </a:r>
            <a:r>
              <a:rPr lang="en-US" altLang="zh-CN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达成率分析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274015" y="4179667"/>
            <a:ext cx="5914206" cy="846561"/>
            <a:chOff x="1173567" y="4937383"/>
            <a:chExt cx="5914206" cy="846561"/>
          </a:xfrm>
        </p:grpSpPr>
        <p:sp>
          <p:nvSpPr>
            <p:cNvPr id="19" name="TextBox 18"/>
            <p:cNvSpPr txBox="1"/>
            <p:nvPr/>
          </p:nvSpPr>
          <p:spPr>
            <a:xfrm>
              <a:off x="1173567" y="4937383"/>
              <a:ext cx="58992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itchFamily="2" charset="2"/>
                <a:buChar char="ü"/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4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月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计划完成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量</a:t>
              </a:r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XX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万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片，实际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完成</a:t>
              </a:r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XX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万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片，达成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率</a:t>
              </a:r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XX%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88512" y="5337668"/>
              <a:ext cx="5899261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itchFamily="2" charset="2"/>
                <a:buChar char="ü"/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数据来源：</a:t>
              </a:r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《XXXXXXXXXXXXX》</a:t>
              </a:r>
            </a:p>
            <a:p>
              <a:endPara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图片 6" descr="ev300-096.jpg"/>
          <p:cNvPicPr>
            <a:picLocks noChangeAspect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图片 116" descr="未标002 拷贝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r="35047"/>
          <a:stretch>
            <a:fillRect/>
          </a:stretch>
        </p:blipFill>
        <p:spPr>
          <a:xfrm>
            <a:off x="-36512" y="1465051"/>
            <a:ext cx="10657184" cy="36784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5473" y="2187029"/>
            <a:ext cx="2787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Tahoma" pitchFamily="34" charset="0"/>
                <a:cs typeface="Tahoma" pitchFamily="34" charset="0"/>
              </a:rPr>
              <a:t>Navigation</a:t>
            </a:r>
            <a:endParaRPr lang="zh-CN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cs typeface="Tahoma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8900" y="3045116"/>
            <a:ext cx="3328964" cy="461665"/>
            <a:chOff x="4976644" y="1234271"/>
            <a:chExt cx="2750153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5398385" y="1234271"/>
              <a:ext cx="2328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366092"/>
                  </a:solidFill>
                  <a:latin typeface="Impact" pitchFamily="34" charset="0"/>
                  <a:ea typeface="Tahoma" pitchFamily="34" charset="0"/>
                  <a:cs typeface="Tahoma" pitchFamily="34" charset="0"/>
                </a:rPr>
                <a:t>Market Trend</a:t>
              </a:r>
              <a:r>
                <a:rPr lang="en-US" altLang="zh-CN" sz="2400" dirty="0" smtClean="0">
                  <a:solidFill>
                    <a:srgbClr val="366092"/>
                  </a:solidFill>
                  <a:latin typeface="Hiragino Sans GB W3" panose="020B0300000000000000" pitchFamily="34" charset="-122"/>
                  <a:ea typeface="Hiragino Sans GB W3" panose="020B0300000000000000" pitchFamily="34" charset="-122"/>
                  <a:cs typeface="Segoe UI Light" pitchFamily="34" charset="0"/>
                </a:rPr>
                <a:t> 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 pitchFamily="34" charset="0"/>
                </a:rPr>
                <a:t>市场动态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76644" y="1295826"/>
              <a:ext cx="3988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Broadway" pitchFamily="82" charset="0"/>
                  <a:ea typeface="Tahoma" pitchFamily="34" charset="0"/>
                  <a:cs typeface="Tahoma" pitchFamily="34" charset="0"/>
                </a:rPr>
                <a:t>05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Broadway" pitchFamily="82" charset="0"/>
                <a:cs typeface="Tahoma" pitchFamily="34" charset="0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 flipV="1">
            <a:off x="-24637" y="2942359"/>
            <a:ext cx="2808000" cy="360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2211" y="3535260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l"/>
              <a:defRPr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buFont typeface="Impact" pitchFamily="34" charset="0"/>
              <a:buChar char="∆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OEM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行业动态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2211" y="4000336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l"/>
              <a:defRPr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buFont typeface="微软雅黑" pitchFamily="34" charset="-122"/>
              <a:buChar char="∆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竞争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对手动态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255369" y="3110974"/>
            <a:ext cx="3501207" cy="1402710"/>
            <a:chOff x="6105352" y="3912354"/>
            <a:chExt cx="3501207" cy="1402710"/>
          </a:xfrm>
        </p:grpSpPr>
        <p:grpSp>
          <p:nvGrpSpPr>
            <p:cNvPr id="17" name="组合 16"/>
            <p:cNvGrpSpPr/>
            <p:nvPr/>
          </p:nvGrpSpPr>
          <p:grpSpPr>
            <a:xfrm>
              <a:off x="6108676" y="4163153"/>
              <a:ext cx="2074463" cy="369332"/>
              <a:chOff x="4386485" y="1965017"/>
              <a:chExt cx="2074463" cy="369332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4801984" y="1965017"/>
                <a:ext cx="16589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Impact" pitchFamily="34" charset="0"/>
                    <a:ea typeface="Tahoma" pitchFamily="34" charset="0"/>
                    <a:cs typeface="Tahoma" pitchFamily="34" charset="0"/>
                  </a:rPr>
                  <a:t>C</a:t>
                </a:r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Impact" pitchFamily="34" charset="0"/>
                    <a:ea typeface="Tahoma" pitchFamily="34" charset="0"/>
                    <a:cs typeface="Tahoma" pitchFamily="34" charset="0"/>
                  </a:rPr>
                  <a:t>lient</a:t>
                </a:r>
                <a:r>
                  <a:rPr lang="en-US" altLang="zh-CN" sz="1400" dirty="0" smtClean="0">
                    <a:solidFill>
                      <a:schemeClr val="bg1">
                        <a:lumMod val="65000"/>
                      </a:schemeClr>
                    </a:solidFill>
                    <a:latin typeface="Hiragino Sans GB W3" panose="020B0300000000000000" pitchFamily="34" charset="-122"/>
                    <a:ea typeface="Hiragino Sans GB W3" panose="020B0300000000000000" pitchFamily="34" charset="-122"/>
                    <a:cs typeface="Segoe UI Light" pitchFamily="34" charset="0"/>
                  </a:rPr>
                  <a:t> </a:t>
                </a:r>
                <a:r>
                  <a:rPr lang="zh-CN" alt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Segoe UI Light" pitchFamily="34" charset="0"/>
                  </a:rPr>
                  <a:t>客户</a:t>
                </a:r>
                <a:endParaRPr lang="zh-CN" altLang="en-US" sz="1100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386485" y="2026572"/>
                <a:ext cx="4154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>
                        <a:lumMod val="65000"/>
                      </a:schemeClr>
                    </a:solidFill>
                    <a:latin typeface="Broadway" pitchFamily="82" charset="0"/>
                    <a:ea typeface="Tahoma" pitchFamily="34" charset="0"/>
                    <a:cs typeface="Tahoma" pitchFamily="34" charset="0"/>
                  </a:rPr>
                  <a:t>02</a:t>
                </a:r>
                <a:endPara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Broadway" pitchFamily="82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6108676" y="4439368"/>
              <a:ext cx="2725173" cy="369332"/>
              <a:chOff x="4386485" y="2695763"/>
              <a:chExt cx="2725173" cy="369332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4830367" y="2695763"/>
                <a:ext cx="2281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Impact" pitchFamily="34" charset="0"/>
                    <a:ea typeface="Tahoma" pitchFamily="34" charset="0"/>
                    <a:cs typeface="Tahoma" pitchFamily="34" charset="0"/>
                  </a:rPr>
                  <a:t>Salesman</a:t>
                </a:r>
                <a:r>
                  <a:rPr lang="en-US" altLang="zh-CN" sz="1600" dirty="0" smtClean="0">
                    <a:solidFill>
                      <a:schemeClr val="bg1">
                        <a:lumMod val="65000"/>
                      </a:schemeClr>
                    </a:solidFill>
                    <a:latin typeface="Hiragino Sans GB W3" panose="020B0300000000000000" pitchFamily="34" charset="-122"/>
                    <a:ea typeface="Hiragino Sans GB W3" panose="020B0300000000000000" pitchFamily="34" charset="-122"/>
                    <a:cs typeface="Segoe UI Light" pitchFamily="34" charset="0"/>
                  </a:rPr>
                  <a:t> </a:t>
                </a:r>
                <a:r>
                  <a:rPr lang="zh-CN" alt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Segoe UI Light" pitchFamily="34" charset="0"/>
                  </a:rPr>
                  <a:t>销售员</a:t>
                </a:r>
                <a:endParaRPr lang="zh-CN" altLang="en-US" sz="3200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386485" y="2757318"/>
                <a:ext cx="4154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>
                        <a:lumMod val="65000"/>
                      </a:schemeClr>
                    </a:solidFill>
                    <a:latin typeface="Broadway" pitchFamily="82" charset="0"/>
                    <a:ea typeface="Tahoma" pitchFamily="34" charset="0"/>
                    <a:cs typeface="Tahoma" pitchFamily="34" charset="0"/>
                  </a:rPr>
                  <a:t>03</a:t>
                </a:r>
                <a:endPara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Broadway" pitchFamily="82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6108676" y="3912354"/>
              <a:ext cx="2559229" cy="369332"/>
              <a:chOff x="4386485" y="3426509"/>
              <a:chExt cx="2559229" cy="36933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4830797" y="3426509"/>
                <a:ext cx="2114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Impact" pitchFamily="34" charset="0"/>
                    <a:ea typeface="Tahoma" pitchFamily="34" charset="0"/>
                    <a:cs typeface="Tahoma" pitchFamily="34" charset="0"/>
                  </a:rPr>
                  <a:t>P</a:t>
                </a:r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Impact" pitchFamily="34" charset="0"/>
                    <a:ea typeface="Tahoma" pitchFamily="34" charset="0"/>
                    <a:cs typeface="Tahoma" pitchFamily="34" charset="0"/>
                  </a:rPr>
                  <a:t>roduct</a:t>
                </a:r>
                <a:r>
                  <a:rPr lang="en-US" altLang="zh-CN" sz="1600" dirty="0" smtClean="0">
                    <a:solidFill>
                      <a:schemeClr val="bg1">
                        <a:lumMod val="65000"/>
                      </a:schemeClr>
                    </a:solidFill>
                    <a:latin typeface="Hiragino Sans GB W3" panose="020B0300000000000000" pitchFamily="34" charset="-122"/>
                    <a:ea typeface="Hiragino Sans GB W3" panose="020B0300000000000000" pitchFamily="34" charset="-122"/>
                    <a:cs typeface="Segoe UI Light" pitchFamily="34" charset="0"/>
                  </a:rPr>
                  <a:t> </a:t>
                </a:r>
                <a:r>
                  <a:rPr lang="zh-CN" altLang="en-US" sz="1100" dirty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Segoe UI Light" pitchFamily="34" charset="0"/>
                  </a:rPr>
                  <a:t>产品</a:t>
                </a:r>
                <a:endParaRPr lang="zh-CN" altLang="en-US" sz="1600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 pitchFamily="34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386485" y="3488064"/>
                <a:ext cx="4053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>
                    <a:solidFill>
                      <a:schemeClr val="bg1">
                        <a:lumMod val="65000"/>
                      </a:schemeClr>
                    </a:solidFill>
                    <a:latin typeface="Broadway" pitchFamily="82" charset="0"/>
                    <a:ea typeface="Tahoma" pitchFamily="34" charset="0"/>
                    <a:cs typeface="Tahoma" pitchFamily="34" charset="0"/>
                  </a:rPr>
                  <a:t>01</a:t>
                </a:r>
                <a:endPara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Broadway" pitchFamily="82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6108676" y="4720416"/>
              <a:ext cx="3497883" cy="369332"/>
              <a:chOff x="4386485" y="4157255"/>
              <a:chExt cx="3497883" cy="369332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843174" y="4157255"/>
                <a:ext cx="30411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Impact" pitchFamily="34" charset="0"/>
                    <a:ea typeface="Tahoma" pitchFamily="34" charset="0"/>
                    <a:cs typeface="Tahoma" pitchFamily="34" charset="0"/>
                  </a:rPr>
                  <a:t>Supplier </a:t>
                </a:r>
                <a:r>
                  <a:rPr lang="zh-CN" altLang="en-US" sz="1100" dirty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Tahoma" pitchFamily="34" charset="0"/>
                  </a:rPr>
                  <a:t>供应商</a:t>
                </a:r>
                <a:endPara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386485" y="4218810"/>
                <a:ext cx="4133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>
                    <a:solidFill>
                      <a:schemeClr val="bg1">
                        <a:lumMod val="65000"/>
                      </a:schemeClr>
                    </a:solidFill>
                    <a:latin typeface="Broadway" pitchFamily="82" charset="0"/>
                    <a:ea typeface="Tahoma" pitchFamily="34" charset="0"/>
                    <a:cs typeface="Tahoma" pitchFamily="34" charset="0"/>
                  </a:rPr>
                  <a:t>04</a:t>
                </a:r>
                <a:endPara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Broadway" pitchFamily="82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6105352" y="4945732"/>
              <a:ext cx="2559229" cy="369332"/>
              <a:chOff x="4386485" y="4888001"/>
              <a:chExt cx="2559229" cy="369332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386485" y="4949556"/>
                <a:ext cx="4154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>
                        <a:lumMod val="65000"/>
                      </a:schemeClr>
                    </a:solidFill>
                    <a:latin typeface="Broadway" pitchFamily="82" charset="0"/>
                    <a:ea typeface="Tahoma" pitchFamily="34" charset="0"/>
                    <a:cs typeface="Tahoma" pitchFamily="34" charset="0"/>
                  </a:rPr>
                  <a:t>06</a:t>
                </a:r>
                <a:endPara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Broadway" pitchFamily="82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830797" y="4888001"/>
                <a:ext cx="2114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Impact" pitchFamily="34" charset="0"/>
                    <a:ea typeface="Tahoma" pitchFamily="34" charset="0"/>
                    <a:cs typeface="Tahoma" pitchFamily="34" charset="0"/>
                  </a:rPr>
                  <a:t>Summary</a:t>
                </a:r>
                <a:r>
                  <a:rPr lang="en-US" altLang="zh-CN" sz="1600" dirty="0">
                    <a:solidFill>
                      <a:schemeClr val="bg1">
                        <a:lumMod val="65000"/>
                      </a:schemeClr>
                    </a:solidFill>
                    <a:latin typeface="Hiragino Sans GB W3" panose="020B0300000000000000" pitchFamily="34" charset="-122"/>
                    <a:ea typeface="Hiragino Sans GB W3" panose="020B0300000000000000" pitchFamily="34" charset="-122"/>
                    <a:cs typeface="Tahoma" pitchFamily="34" charset="0"/>
                  </a:rPr>
                  <a:t> </a:t>
                </a:r>
                <a:r>
                  <a:rPr lang="zh-CN" alt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Tahoma" pitchFamily="34" charset="0"/>
                  </a:rPr>
                  <a:t>总结</a:t>
                </a:r>
                <a:endParaRPr lang="zh-CN" altLang="en-US" sz="1050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790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51320" y="3806577"/>
            <a:ext cx="3020938" cy="1883618"/>
          </a:xfrm>
          <a:prstGeom prst="rect">
            <a:avLst/>
          </a:prstGeom>
          <a:solidFill>
            <a:schemeClr val="bg1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直角三角形 1"/>
          <p:cNvSpPr/>
          <p:nvPr/>
        </p:nvSpPr>
        <p:spPr>
          <a:xfrm rot="5400000">
            <a:off x="863920" y="-865035"/>
            <a:ext cx="1257180" cy="2990627"/>
          </a:xfrm>
          <a:prstGeom prst="rtTriangle">
            <a:avLst/>
          </a:prstGeom>
          <a:solidFill>
            <a:srgbClr val="36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flipH="1">
            <a:off x="6345359" y="4081636"/>
            <a:ext cx="2796945" cy="1633364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 rot="20056730">
            <a:off x="-246714" y="-224888"/>
            <a:ext cx="2818461" cy="793233"/>
            <a:chOff x="5216103" y="682665"/>
            <a:chExt cx="2328412" cy="793233"/>
          </a:xfrm>
        </p:grpSpPr>
        <p:sp>
          <p:nvSpPr>
            <p:cNvPr id="5" name="TextBox 4"/>
            <p:cNvSpPr txBox="1"/>
            <p:nvPr/>
          </p:nvSpPr>
          <p:spPr>
            <a:xfrm rot="195360">
              <a:off x="5216103" y="1215301"/>
              <a:ext cx="2328412" cy="260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Impact" pitchFamily="34" charset="0"/>
                  <a:ea typeface="Tahoma" pitchFamily="34" charset="0"/>
                  <a:cs typeface="Tahoma" pitchFamily="34" charset="0"/>
                </a:rPr>
                <a:t>Market Trend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Hiragino Sans GB W3" panose="020B0300000000000000" pitchFamily="34" charset="-122"/>
                  <a:ea typeface="Hiragino Sans GB W3" panose="020B0300000000000000" pitchFamily="34" charset="-122"/>
                  <a:cs typeface="Segoe UI Light" pitchFamily="34" charset="0"/>
                </a:rPr>
                <a:t> 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egoe UI Light" pitchFamily="34" charset="0"/>
                </a:rPr>
                <a:t>市场动态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84988" y="682665"/>
              <a:ext cx="3988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Broadway" pitchFamily="82" charset="0"/>
                  <a:ea typeface="Tahoma" pitchFamily="34" charset="0"/>
                  <a:cs typeface="Tahoma" pitchFamily="34" charset="0"/>
                </a:rPr>
                <a:t>05</a:t>
              </a:r>
              <a:endParaRPr lang="zh-CN" altLang="en-US" dirty="0">
                <a:solidFill>
                  <a:schemeClr val="bg1"/>
                </a:solidFill>
                <a:latin typeface="Broadway" pitchFamily="82" charset="0"/>
                <a:cs typeface="Tahoma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380312" y="4997995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l"/>
              <a:defRPr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buFont typeface="Impact" pitchFamily="34" charset="0"/>
              <a:buChar char="∆"/>
            </a:pPr>
            <a:r>
              <a:rPr lang="en-US" altLang="zh-CN" sz="1400" dirty="0" smtClean="0">
                <a:solidFill>
                  <a:schemeClr val="bg1"/>
                </a:solidFill>
                <a:latin typeface="Impact" pitchFamily="34" charset="0"/>
              </a:rPr>
              <a:t>OEM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行业动态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68619" y="5305772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l"/>
              <a:defRPr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buFont typeface="微软雅黑" pitchFamily="34" charset="-122"/>
              <a:buChar char="∆"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竞争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对手动态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442" y="0"/>
            <a:ext cx="6015557" cy="400962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1" name="矩形 10"/>
          <p:cNvSpPr/>
          <p:nvPr/>
        </p:nvSpPr>
        <p:spPr>
          <a:xfrm>
            <a:off x="59879" y="1171599"/>
            <a:ext cx="3020938" cy="2610745"/>
          </a:xfrm>
          <a:prstGeom prst="rect">
            <a:avLst/>
          </a:prstGeom>
          <a:solidFill>
            <a:schemeClr val="bg1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7504" y="1201073"/>
            <a:ext cx="29733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rgbClr val="FF961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此处输入新闻标题</a:t>
            </a:r>
            <a:endParaRPr lang="zh-CN" altLang="en-US" sz="1200" b="1" dirty="0">
              <a:solidFill>
                <a:srgbClr val="FF9618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879" y="1182023"/>
            <a:ext cx="119633" cy="65948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5274" y="3806577"/>
            <a:ext cx="119633" cy="65948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7504" y="1474247"/>
            <a:ext cx="3020938" cy="2273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新闻内容此处输入新闻内容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此处输入新闻</a:t>
            </a: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此处输入新闻</a:t>
            </a: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此处输入新闻</a:t>
            </a: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此处输入新闻</a:t>
            </a: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此处输入新闻</a:t>
            </a: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此处输入新闻</a:t>
            </a: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此处输入新闻</a:t>
            </a: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此处输入新闻</a:t>
            </a: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此处输入新闻</a:t>
            </a: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此处输入新闻</a:t>
            </a: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此处输入新闻</a:t>
            </a: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此处输入新闻</a:t>
            </a: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此处输入新闻</a:t>
            </a: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此处输入新闻</a:t>
            </a: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此处输入新闻</a:t>
            </a: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此处输入新闻</a:t>
            </a: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05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9512" y="3782345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solidFill>
                  <a:srgbClr val="FF961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此处输入新闻标题</a:t>
            </a:r>
            <a:endParaRPr lang="zh-CN" altLang="en-US" sz="1200" b="1" dirty="0">
              <a:solidFill>
                <a:srgbClr val="FF9618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3259" y="3971073"/>
            <a:ext cx="3020938" cy="1788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新闻内容此处输入新闻内容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此处输入新闻</a:t>
            </a: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此处输入新闻</a:t>
            </a: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此处输入新闻</a:t>
            </a: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此处输入新闻</a:t>
            </a: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此处输入新闻</a:t>
            </a: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此处输入新闻</a:t>
            </a: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此处输入新闻</a:t>
            </a: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此处输入新闻</a:t>
            </a: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此处输入新闻</a:t>
            </a: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此处输入新闻</a:t>
            </a: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输入新闻</a:t>
            </a: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此处输入新闻</a:t>
            </a: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05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6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9"/>
          <p:cNvGrpSpPr>
            <a:grpSpLocks/>
          </p:cNvGrpSpPr>
          <p:nvPr/>
        </p:nvGrpSpPr>
        <p:grpSpPr bwMode="auto">
          <a:xfrm>
            <a:off x="6408583" y="3421460"/>
            <a:ext cx="1901825" cy="1538287"/>
            <a:chOff x="0" y="0"/>
            <a:chExt cx="1902533" cy="1551032"/>
          </a:xfrm>
        </p:grpSpPr>
        <p:sp>
          <p:nvSpPr>
            <p:cNvPr id="36" name="矩形 16"/>
            <p:cNvSpPr>
              <a:spLocks noChangeArrowheads="1"/>
            </p:cNvSpPr>
            <p:nvPr/>
          </p:nvSpPr>
          <p:spPr bwMode="auto">
            <a:xfrm>
              <a:off x="41752" y="1089618"/>
              <a:ext cx="1860781" cy="461414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7" name="TextBox 17"/>
            <p:cNvSpPr>
              <a:spLocks noChangeArrowheads="1"/>
            </p:cNvSpPr>
            <p:nvPr/>
          </p:nvSpPr>
          <p:spPr bwMode="auto">
            <a:xfrm>
              <a:off x="0" y="0"/>
              <a:ext cx="745717" cy="1334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8000" b="1" dirty="0">
                  <a:solidFill>
                    <a:srgbClr val="366092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L</a:t>
              </a:r>
              <a:endParaRPr lang="zh-CN" altLang="en-US" dirty="0">
                <a:solidFill>
                  <a:srgbClr val="366092"/>
                </a:solidFill>
              </a:endParaRPr>
            </a:p>
          </p:txBody>
        </p:sp>
        <p:sp>
          <p:nvSpPr>
            <p:cNvPr id="38" name="TextBox 18"/>
            <p:cNvSpPr>
              <a:spLocks noChangeArrowheads="1"/>
            </p:cNvSpPr>
            <p:nvPr/>
          </p:nvSpPr>
          <p:spPr bwMode="auto">
            <a:xfrm>
              <a:off x="41402" y="1104209"/>
              <a:ext cx="697887" cy="403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领列</a:t>
              </a:r>
              <a:endParaRPr lang="zh-CN" altLang="en-US" dirty="0"/>
            </a:p>
          </p:txBody>
        </p:sp>
        <p:sp>
          <p:nvSpPr>
            <p:cNvPr id="39" name="矩形 19"/>
            <p:cNvSpPr>
              <a:spLocks noChangeArrowheads="1"/>
            </p:cNvSpPr>
            <p:nvPr/>
          </p:nvSpPr>
          <p:spPr bwMode="auto">
            <a:xfrm>
              <a:off x="648741" y="677115"/>
              <a:ext cx="867545" cy="465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srgbClr val="36609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inlex</a:t>
              </a:r>
              <a:endParaRPr lang="zh-CN" altLang="en-US" dirty="0">
                <a:solidFill>
                  <a:srgbClr val="366092"/>
                </a:solidFill>
              </a:endParaRPr>
            </a:p>
          </p:txBody>
        </p:sp>
      </p:grpSp>
      <p:sp>
        <p:nvSpPr>
          <p:cNvPr id="10" name="直角三角形 9"/>
          <p:cNvSpPr/>
          <p:nvPr/>
        </p:nvSpPr>
        <p:spPr>
          <a:xfrm flipH="1">
            <a:off x="6345359" y="4081636"/>
            <a:ext cx="2796945" cy="1633364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" t="11327" r="11527"/>
          <a:stretch/>
        </p:blipFill>
        <p:spPr>
          <a:xfrm>
            <a:off x="4374303" y="841276"/>
            <a:ext cx="3942113" cy="277397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</p:pic>
      <p:sp>
        <p:nvSpPr>
          <p:cNvPr id="5" name="矩形 4"/>
          <p:cNvSpPr/>
          <p:nvPr/>
        </p:nvSpPr>
        <p:spPr>
          <a:xfrm>
            <a:off x="395536" y="841276"/>
            <a:ext cx="3964181" cy="154983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77626" y="2391113"/>
            <a:ext cx="1982091" cy="258241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5536" y="2391113"/>
            <a:ext cx="1982090" cy="25824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59717" y="3615249"/>
            <a:ext cx="3956699" cy="135827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968619" y="5305772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l"/>
              <a:defRPr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buFont typeface="微软雅黑" pitchFamily="34" charset="-122"/>
              <a:buChar char="∆"/>
            </a:pPr>
            <a:r>
              <a:rPr lang="zh-CN" altLang="en-US" sz="1400" b="1" dirty="0">
                <a:solidFill>
                  <a:schemeClr val="bg1"/>
                </a:solidFill>
              </a:rPr>
              <a:t>竞争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对手动态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59153" y="841276"/>
            <a:ext cx="2023328" cy="1538676"/>
            <a:chOff x="-197451" y="1207862"/>
            <a:chExt cx="2023328" cy="1551032"/>
          </a:xfrm>
        </p:grpSpPr>
        <p:sp>
          <p:nvSpPr>
            <p:cNvPr id="17" name="矩形 16"/>
            <p:cNvSpPr/>
            <p:nvPr/>
          </p:nvSpPr>
          <p:spPr>
            <a:xfrm>
              <a:off x="-155700" y="2297480"/>
              <a:ext cx="1981577" cy="461414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97451" y="1207862"/>
              <a:ext cx="771365" cy="1334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0" b="1" dirty="0">
                  <a:solidFill>
                    <a:srgbClr val="366092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E</a:t>
              </a:r>
              <a:endParaRPr lang="zh-CN" altLang="en-US" sz="1600" b="1" dirty="0">
                <a:solidFill>
                  <a:srgbClr val="36609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56049" y="2312071"/>
              <a:ext cx="954107" cy="403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爱迪生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432131" y="1829450"/>
              <a:ext cx="990977" cy="4653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366092"/>
                  </a:solidFill>
                  <a:latin typeface="微软雅黑" pitchFamily="34" charset="-122"/>
                  <a:ea typeface="微软雅黑" pitchFamily="34" charset="-122"/>
                </a:rPr>
                <a:t>dison</a:t>
              </a:r>
              <a:endParaRPr lang="zh-CN" altLang="en-US" sz="2400" dirty="0">
                <a:solidFill>
                  <a:srgbClr val="36609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382483" y="841276"/>
            <a:ext cx="1757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spcBef>
                <a:spcPts val="600"/>
              </a:spcBef>
              <a:buFont typeface="Wingdings" pitchFamily="2" charset="2"/>
              <a:buChar char="l"/>
              <a:defRPr sz="120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buFont typeface="微软雅黑" pitchFamily="34" charset="-122"/>
              <a:buChar char="∆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此处输入新闻内容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此处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输入新闻内容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92311" y="1493781"/>
            <a:ext cx="1747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spcBef>
                <a:spcPts val="600"/>
              </a:spcBef>
              <a:buFont typeface="Wingdings" pitchFamily="2" charset="2"/>
              <a:buChar char="l"/>
              <a:defRPr sz="120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buFont typeface="微软雅黑" pitchFamily="34" charset="-122"/>
              <a:buChar char="∆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此处输入新闻内容此处输入新闻内容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47278" y="3444726"/>
            <a:ext cx="2045490" cy="1538676"/>
            <a:chOff x="-197451" y="1207862"/>
            <a:chExt cx="2045164" cy="1551032"/>
          </a:xfrm>
        </p:grpSpPr>
        <p:sp>
          <p:nvSpPr>
            <p:cNvPr id="24" name="矩形 23"/>
            <p:cNvSpPr/>
            <p:nvPr/>
          </p:nvSpPr>
          <p:spPr>
            <a:xfrm>
              <a:off x="-155699" y="2297480"/>
              <a:ext cx="2003412" cy="461414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197451" y="1207862"/>
              <a:ext cx="969982" cy="1334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0" b="1" dirty="0">
                  <a:solidFill>
                    <a:srgbClr val="366092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G</a:t>
              </a:r>
              <a:endParaRPr lang="zh-CN" altLang="en-US" sz="8000" b="1" dirty="0">
                <a:solidFill>
                  <a:srgbClr val="36609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-156049" y="2312071"/>
              <a:ext cx="697516" cy="403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格林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670919" y="1884977"/>
              <a:ext cx="835801" cy="4653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366092"/>
                  </a:solidFill>
                  <a:latin typeface="微软雅黑" pitchFamily="34" charset="-122"/>
                  <a:ea typeface="微软雅黑" pitchFamily="34" charset="-122"/>
                </a:rPr>
                <a:t>reen</a:t>
              </a:r>
              <a:endParaRPr lang="zh-CN" altLang="en-US" sz="2400" dirty="0">
                <a:solidFill>
                  <a:srgbClr val="36609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87726" y="2641476"/>
            <a:ext cx="1736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spcBef>
                <a:spcPts val="600"/>
              </a:spcBef>
              <a:buFont typeface="Wingdings" pitchFamily="2" charset="2"/>
              <a:buChar char="l"/>
              <a:defRPr sz="120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buFont typeface="微软雅黑" pitchFamily="34" charset="-122"/>
              <a:buChar char="∆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此处输入新闻内容此处输入新闻内容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01698" y="1969714"/>
            <a:ext cx="173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spcBef>
                <a:spcPts val="600"/>
              </a:spcBef>
              <a:buFont typeface="Wingdings" pitchFamily="2" charset="2"/>
              <a:buChar char="l"/>
              <a:defRPr sz="120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buFont typeface="微软雅黑" pitchFamily="34" charset="-122"/>
              <a:buChar char="∆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此处输入新闻内容此处输入新闻内容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353875" y="2220590"/>
            <a:ext cx="1996677" cy="1538676"/>
            <a:chOff x="-197451" y="1207862"/>
            <a:chExt cx="2143428" cy="1551032"/>
          </a:xfrm>
        </p:grpSpPr>
        <p:sp>
          <p:nvSpPr>
            <p:cNvPr id="31" name="矩形 30"/>
            <p:cNvSpPr/>
            <p:nvPr/>
          </p:nvSpPr>
          <p:spPr>
            <a:xfrm>
              <a:off x="-155699" y="2297480"/>
              <a:ext cx="2101676" cy="461414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197451" y="1207862"/>
              <a:ext cx="716205" cy="1334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0" b="1" dirty="0">
                  <a:solidFill>
                    <a:srgbClr val="366092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J</a:t>
              </a:r>
              <a:endParaRPr lang="zh-CN" altLang="en-US" sz="8000" b="1" dirty="0">
                <a:solidFill>
                  <a:srgbClr val="36609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-156049" y="2312071"/>
              <a:ext cx="748901" cy="403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晶信</a:t>
              </a:r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51290" y="1884977"/>
              <a:ext cx="1158456" cy="4653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err="1" smtClean="0">
                  <a:solidFill>
                    <a:srgbClr val="366092"/>
                  </a:solidFill>
                  <a:latin typeface="微软雅黑" pitchFamily="34" charset="-122"/>
                  <a:ea typeface="微软雅黑" pitchFamily="34" charset="-122"/>
                </a:rPr>
                <a:t>ingxin</a:t>
              </a:r>
              <a:endParaRPr lang="zh-CN" altLang="en-US" sz="2400" dirty="0">
                <a:solidFill>
                  <a:srgbClr val="36609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380312" y="4997995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l"/>
              <a:defRPr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buFont typeface="Impact" pitchFamily="34" charset="0"/>
              <a:buChar char="∆"/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OEM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行业动态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直角三角形 8"/>
          <p:cNvSpPr/>
          <p:nvPr/>
        </p:nvSpPr>
        <p:spPr>
          <a:xfrm rot="5400000">
            <a:off x="863920" y="-865035"/>
            <a:ext cx="1257180" cy="2990627"/>
          </a:xfrm>
          <a:prstGeom prst="rtTriangle">
            <a:avLst/>
          </a:prstGeom>
          <a:solidFill>
            <a:srgbClr val="36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rot="20056730">
            <a:off x="-246714" y="-224888"/>
            <a:ext cx="2818461" cy="793233"/>
            <a:chOff x="5216103" y="682665"/>
            <a:chExt cx="2328412" cy="793233"/>
          </a:xfrm>
        </p:grpSpPr>
        <p:sp>
          <p:nvSpPr>
            <p:cNvPr id="12" name="TextBox 11"/>
            <p:cNvSpPr txBox="1"/>
            <p:nvPr/>
          </p:nvSpPr>
          <p:spPr>
            <a:xfrm rot="195360">
              <a:off x="5216103" y="1215301"/>
              <a:ext cx="2328412" cy="260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Impact" pitchFamily="34" charset="0"/>
                  <a:ea typeface="Tahoma" pitchFamily="34" charset="0"/>
                  <a:cs typeface="Tahoma" pitchFamily="34" charset="0"/>
                </a:rPr>
                <a:t>Market Trend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Hiragino Sans GB W3" panose="020B0300000000000000" pitchFamily="34" charset="-122"/>
                  <a:ea typeface="Hiragino Sans GB W3" panose="020B0300000000000000" pitchFamily="34" charset="-122"/>
                  <a:cs typeface="Segoe UI Light" pitchFamily="34" charset="0"/>
                </a:rPr>
                <a:t> 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egoe UI Light" pitchFamily="34" charset="0"/>
                </a:rPr>
                <a:t>市场动态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84988" y="682665"/>
              <a:ext cx="3988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Broadway" pitchFamily="82" charset="0"/>
                  <a:ea typeface="Tahoma" pitchFamily="34" charset="0"/>
                  <a:cs typeface="Tahoma" pitchFamily="34" charset="0"/>
                </a:rPr>
                <a:t>05</a:t>
              </a:r>
              <a:endParaRPr lang="zh-CN" altLang="en-US" dirty="0">
                <a:solidFill>
                  <a:schemeClr val="bg1"/>
                </a:solidFill>
                <a:latin typeface="Broadway" pitchFamily="82" charset="0"/>
                <a:cs typeface="Tahoma" pitchFamily="34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00905" y="3153585"/>
            <a:ext cx="1722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spcBef>
                <a:spcPts val="600"/>
              </a:spcBef>
              <a:buFont typeface="Wingdings" pitchFamily="2" charset="2"/>
              <a:buChar char="l"/>
              <a:defRPr sz="120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buFont typeface="微软雅黑" pitchFamily="34" charset="-122"/>
              <a:buChar char="∆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此处输入新闻内容此处输入新闻内容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01698" y="3885614"/>
            <a:ext cx="173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spcBef>
                <a:spcPts val="600"/>
              </a:spcBef>
              <a:buFont typeface="Wingdings" pitchFamily="2" charset="2"/>
              <a:buChar char="l"/>
              <a:defRPr sz="120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buFont typeface="微软雅黑" pitchFamily="34" charset="-122"/>
              <a:buChar char="∆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此处输入新闻内容此处输入新闻内容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00225" y="3885614"/>
            <a:ext cx="175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spcBef>
                <a:spcPts val="600"/>
              </a:spcBef>
              <a:buFont typeface="Wingdings" pitchFamily="2" charset="2"/>
              <a:buChar char="l"/>
              <a:defRPr sz="120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buFont typeface="微软雅黑" pitchFamily="34" charset="-122"/>
              <a:buChar char="∆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此处输入新闻内容此处输入新闻内容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2" grpId="0" build="p"/>
      <p:bldP spid="28" grpId="0" build="p"/>
      <p:bldP spid="29" grpId="0" build="p"/>
      <p:bldP spid="40" grpId="0" build="p"/>
      <p:bldP spid="41" grpId="0" build="p"/>
      <p:bldP spid="4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65555" y="0"/>
            <a:ext cx="4589462" cy="5715000"/>
          </a:xfrm>
          <a:prstGeom prst="rect">
            <a:avLst/>
          </a:prstGeom>
          <a:solidFill>
            <a:srgbClr val="366092"/>
          </a:solidFill>
          <a:ln>
            <a:solidFill>
              <a:srgbClr val="366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9" rIns="91418" bIns="45709" anchor="ctr"/>
          <a:lstStyle/>
          <a:p>
            <a:pPr algn="ctr">
              <a:defRPr/>
            </a:pP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3"/>
          <p:cNvGrpSpPr>
            <a:grpSpLocks/>
          </p:cNvGrpSpPr>
          <p:nvPr/>
        </p:nvGrpSpPr>
        <p:grpSpPr bwMode="auto">
          <a:xfrm>
            <a:off x="395290" y="265212"/>
            <a:ext cx="3879850" cy="1462088"/>
            <a:chOff x="395536" y="345306"/>
            <a:chExt cx="3880048" cy="1462941"/>
          </a:xfrm>
        </p:grpSpPr>
        <p:sp>
          <p:nvSpPr>
            <p:cNvPr id="4" name="矩形标注 10"/>
            <p:cNvSpPr/>
            <p:nvPr/>
          </p:nvSpPr>
          <p:spPr>
            <a:xfrm flipH="1">
              <a:off x="395536" y="345306"/>
              <a:ext cx="3880048" cy="1462941"/>
            </a:xfrm>
            <a:custGeom>
              <a:avLst/>
              <a:gdLst>
                <a:gd name="connsiteX0" fmla="*/ 0 w 2952328"/>
                <a:gd name="connsiteY0" fmla="*/ 0 h 864096"/>
                <a:gd name="connsiteX1" fmla="*/ 492055 w 2952328"/>
                <a:gd name="connsiteY1" fmla="*/ 0 h 864096"/>
                <a:gd name="connsiteX2" fmla="*/ 492055 w 2952328"/>
                <a:gd name="connsiteY2" fmla="*/ 0 h 864096"/>
                <a:gd name="connsiteX3" fmla="*/ 1230137 w 2952328"/>
                <a:gd name="connsiteY3" fmla="*/ 0 h 864096"/>
                <a:gd name="connsiteX4" fmla="*/ 2952328 w 2952328"/>
                <a:gd name="connsiteY4" fmla="*/ 0 h 864096"/>
                <a:gd name="connsiteX5" fmla="*/ 2952328 w 2952328"/>
                <a:gd name="connsiteY5" fmla="*/ 504056 h 864096"/>
                <a:gd name="connsiteX6" fmla="*/ 2952328 w 2952328"/>
                <a:gd name="connsiteY6" fmla="*/ 504056 h 864096"/>
                <a:gd name="connsiteX7" fmla="*/ 2952328 w 2952328"/>
                <a:gd name="connsiteY7" fmla="*/ 720080 h 864096"/>
                <a:gd name="connsiteX8" fmla="*/ 2952328 w 2952328"/>
                <a:gd name="connsiteY8" fmla="*/ 864096 h 864096"/>
                <a:gd name="connsiteX9" fmla="*/ 1230137 w 2952328"/>
                <a:gd name="connsiteY9" fmla="*/ 864096 h 864096"/>
                <a:gd name="connsiteX10" fmla="*/ 492055 w 2952328"/>
                <a:gd name="connsiteY10" fmla="*/ 864096 h 864096"/>
                <a:gd name="connsiteX11" fmla="*/ 492055 w 2952328"/>
                <a:gd name="connsiteY11" fmla="*/ 864096 h 864096"/>
                <a:gd name="connsiteX12" fmla="*/ 0 w 2952328"/>
                <a:gd name="connsiteY12" fmla="*/ 864096 h 864096"/>
                <a:gd name="connsiteX13" fmla="*/ 0 w 2952328"/>
                <a:gd name="connsiteY13" fmla="*/ 720080 h 864096"/>
                <a:gd name="connsiteX14" fmla="*/ -747677 w 2952328"/>
                <a:gd name="connsiteY14" fmla="*/ 720898 h 864096"/>
                <a:gd name="connsiteX15" fmla="*/ 0 w 2952328"/>
                <a:gd name="connsiteY15" fmla="*/ 504056 h 864096"/>
                <a:gd name="connsiteX16" fmla="*/ 0 w 2952328"/>
                <a:gd name="connsiteY16" fmla="*/ 0 h 864096"/>
                <a:gd name="connsiteX0" fmla="*/ 646077 w 3598405"/>
                <a:gd name="connsiteY0" fmla="*/ 0 h 1170841"/>
                <a:gd name="connsiteX1" fmla="*/ 1138132 w 3598405"/>
                <a:gd name="connsiteY1" fmla="*/ 0 h 1170841"/>
                <a:gd name="connsiteX2" fmla="*/ 1138132 w 3598405"/>
                <a:gd name="connsiteY2" fmla="*/ 0 h 1170841"/>
                <a:gd name="connsiteX3" fmla="*/ 1876214 w 3598405"/>
                <a:gd name="connsiteY3" fmla="*/ 0 h 1170841"/>
                <a:gd name="connsiteX4" fmla="*/ 3598405 w 3598405"/>
                <a:gd name="connsiteY4" fmla="*/ 0 h 1170841"/>
                <a:gd name="connsiteX5" fmla="*/ 3598405 w 3598405"/>
                <a:gd name="connsiteY5" fmla="*/ 504056 h 1170841"/>
                <a:gd name="connsiteX6" fmla="*/ 3598405 w 3598405"/>
                <a:gd name="connsiteY6" fmla="*/ 504056 h 1170841"/>
                <a:gd name="connsiteX7" fmla="*/ 3598405 w 3598405"/>
                <a:gd name="connsiteY7" fmla="*/ 720080 h 1170841"/>
                <a:gd name="connsiteX8" fmla="*/ 3598405 w 3598405"/>
                <a:gd name="connsiteY8" fmla="*/ 864096 h 1170841"/>
                <a:gd name="connsiteX9" fmla="*/ 1876214 w 3598405"/>
                <a:gd name="connsiteY9" fmla="*/ 864096 h 1170841"/>
                <a:gd name="connsiteX10" fmla="*/ 1138132 w 3598405"/>
                <a:gd name="connsiteY10" fmla="*/ 864096 h 1170841"/>
                <a:gd name="connsiteX11" fmla="*/ 1138132 w 3598405"/>
                <a:gd name="connsiteY11" fmla="*/ 864096 h 1170841"/>
                <a:gd name="connsiteX12" fmla="*/ 646077 w 3598405"/>
                <a:gd name="connsiteY12" fmla="*/ 864096 h 1170841"/>
                <a:gd name="connsiteX13" fmla="*/ 646077 w 3598405"/>
                <a:gd name="connsiteY13" fmla="*/ 720080 h 1170841"/>
                <a:gd name="connsiteX14" fmla="*/ 0 w 3598405"/>
                <a:gd name="connsiteY14" fmla="*/ 1170841 h 1170841"/>
                <a:gd name="connsiteX15" fmla="*/ 646077 w 3598405"/>
                <a:gd name="connsiteY15" fmla="*/ 504056 h 1170841"/>
                <a:gd name="connsiteX16" fmla="*/ 646077 w 3598405"/>
                <a:gd name="connsiteY16" fmla="*/ 0 h 1170841"/>
                <a:gd name="connsiteX0" fmla="*/ 510081 w 3462409"/>
                <a:gd name="connsiteY0" fmla="*/ 0 h 1462941"/>
                <a:gd name="connsiteX1" fmla="*/ 1002136 w 3462409"/>
                <a:gd name="connsiteY1" fmla="*/ 0 h 1462941"/>
                <a:gd name="connsiteX2" fmla="*/ 1002136 w 3462409"/>
                <a:gd name="connsiteY2" fmla="*/ 0 h 1462941"/>
                <a:gd name="connsiteX3" fmla="*/ 1740218 w 3462409"/>
                <a:gd name="connsiteY3" fmla="*/ 0 h 1462941"/>
                <a:gd name="connsiteX4" fmla="*/ 3462409 w 3462409"/>
                <a:gd name="connsiteY4" fmla="*/ 0 h 1462941"/>
                <a:gd name="connsiteX5" fmla="*/ 3462409 w 3462409"/>
                <a:gd name="connsiteY5" fmla="*/ 504056 h 1462941"/>
                <a:gd name="connsiteX6" fmla="*/ 3462409 w 3462409"/>
                <a:gd name="connsiteY6" fmla="*/ 504056 h 1462941"/>
                <a:gd name="connsiteX7" fmla="*/ 3462409 w 3462409"/>
                <a:gd name="connsiteY7" fmla="*/ 720080 h 1462941"/>
                <a:gd name="connsiteX8" fmla="*/ 3462409 w 3462409"/>
                <a:gd name="connsiteY8" fmla="*/ 864096 h 1462941"/>
                <a:gd name="connsiteX9" fmla="*/ 1740218 w 3462409"/>
                <a:gd name="connsiteY9" fmla="*/ 864096 h 1462941"/>
                <a:gd name="connsiteX10" fmla="*/ 1002136 w 3462409"/>
                <a:gd name="connsiteY10" fmla="*/ 864096 h 1462941"/>
                <a:gd name="connsiteX11" fmla="*/ 1002136 w 3462409"/>
                <a:gd name="connsiteY11" fmla="*/ 864096 h 1462941"/>
                <a:gd name="connsiteX12" fmla="*/ 510081 w 3462409"/>
                <a:gd name="connsiteY12" fmla="*/ 864096 h 1462941"/>
                <a:gd name="connsiteX13" fmla="*/ 510081 w 3462409"/>
                <a:gd name="connsiteY13" fmla="*/ 720080 h 1462941"/>
                <a:gd name="connsiteX14" fmla="*/ 0 w 3462409"/>
                <a:gd name="connsiteY14" fmla="*/ 1462941 h 1462941"/>
                <a:gd name="connsiteX15" fmla="*/ 510081 w 3462409"/>
                <a:gd name="connsiteY15" fmla="*/ 504056 h 1462941"/>
                <a:gd name="connsiteX16" fmla="*/ 510081 w 3462409"/>
                <a:gd name="connsiteY16" fmla="*/ 0 h 146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62409" h="1462941">
                  <a:moveTo>
                    <a:pt x="510081" y="0"/>
                  </a:moveTo>
                  <a:lnTo>
                    <a:pt x="1002136" y="0"/>
                  </a:lnTo>
                  <a:lnTo>
                    <a:pt x="1002136" y="0"/>
                  </a:lnTo>
                  <a:lnTo>
                    <a:pt x="1740218" y="0"/>
                  </a:lnTo>
                  <a:lnTo>
                    <a:pt x="3462409" y="0"/>
                  </a:lnTo>
                  <a:lnTo>
                    <a:pt x="3462409" y="504056"/>
                  </a:lnTo>
                  <a:lnTo>
                    <a:pt x="3462409" y="504056"/>
                  </a:lnTo>
                  <a:lnTo>
                    <a:pt x="3462409" y="720080"/>
                  </a:lnTo>
                  <a:lnTo>
                    <a:pt x="3462409" y="864096"/>
                  </a:lnTo>
                  <a:lnTo>
                    <a:pt x="1740218" y="864096"/>
                  </a:lnTo>
                  <a:lnTo>
                    <a:pt x="1002136" y="864096"/>
                  </a:lnTo>
                  <a:lnTo>
                    <a:pt x="1002136" y="864096"/>
                  </a:lnTo>
                  <a:lnTo>
                    <a:pt x="510081" y="864096"/>
                  </a:lnTo>
                  <a:lnTo>
                    <a:pt x="510081" y="720080"/>
                  </a:lnTo>
                  <a:lnTo>
                    <a:pt x="0" y="1462941"/>
                  </a:lnTo>
                  <a:lnTo>
                    <a:pt x="510081" y="504056"/>
                  </a:lnTo>
                  <a:lnTo>
                    <a:pt x="510081" y="0"/>
                  </a:lnTo>
                  <a:close/>
                </a:path>
              </a:pathLst>
            </a:custGeom>
            <a:solidFill>
              <a:srgbClr val="FBC93F"/>
            </a:solidFill>
            <a:ln>
              <a:noFill/>
            </a:ln>
            <a:effectLst>
              <a:outerShdw blurRad="38100" dist="25400" dir="2700000" algn="tl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40005" y="353249"/>
              <a:ext cx="3311694" cy="83148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600" b="1" spc="1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总结过去</a:t>
              </a:r>
              <a:endParaRPr lang="en-US" altLang="zh-CN" sz="1600" b="1" spc="1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600" b="1" spc="1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我们的公司遇到哪些发展障碍？</a:t>
              </a:r>
            </a:p>
          </p:txBody>
        </p:sp>
      </p:grp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97510" y="1599456"/>
            <a:ext cx="2766876" cy="854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输入文本内容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此处输入文本内容</a:t>
            </a:r>
          </a:p>
          <a:p>
            <a:pPr algn="just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此处输入文本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此处输入文本内容</a:t>
            </a:r>
          </a:p>
          <a:p>
            <a:pPr algn="just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此处输入文本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此处输入文本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4"/>
          <p:cNvGrpSpPr>
            <a:grpSpLocks/>
          </p:cNvGrpSpPr>
          <p:nvPr/>
        </p:nvGrpSpPr>
        <p:grpSpPr bwMode="auto">
          <a:xfrm>
            <a:off x="4846877" y="309627"/>
            <a:ext cx="4257675" cy="1411288"/>
            <a:chOff x="4864224" y="345306"/>
            <a:chExt cx="4256980" cy="1412141"/>
          </a:xfrm>
          <a:solidFill>
            <a:srgbClr val="B9BAB7"/>
          </a:solidFill>
        </p:grpSpPr>
        <p:sp>
          <p:nvSpPr>
            <p:cNvPr id="12" name="矩形标注 10"/>
            <p:cNvSpPr/>
            <p:nvPr/>
          </p:nvSpPr>
          <p:spPr>
            <a:xfrm>
              <a:off x="4864224" y="345306"/>
              <a:ext cx="3883979" cy="1412141"/>
            </a:xfrm>
            <a:custGeom>
              <a:avLst/>
              <a:gdLst>
                <a:gd name="connsiteX0" fmla="*/ 0 w 2952328"/>
                <a:gd name="connsiteY0" fmla="*/ 0 h 864096"/>
                <a:gd name="connsiteX1" fmla="*/ 492055 w 2952328"/>
                <a:gd name="connsiteY1" fmla="*/ 0 h 864096"/>
                <a:gd name="connsiteX2" fmla="*/ 492055 w 2952328"/>
                <a:gd name="connsiteY2" fmla="*/ 0 h 864096"/>
                <a:gd name="connsiteX3" fmla="*/ 1230137 w 2952328"/>
                <a:gd name="connsiteY3" fmla="*/ 0 h 864096"/>
                <a:gd name="connsiteX4" fmla="*/ 2952328 w 2952328"/>
                <a:gd name="connsiteY4" fmla="*/ 0 h 864096"/>
                <a:gd name="connsiteX5" fmla="*/ 2952328 w 2952328"/>
                <a:gd name="connsiteY5" fmla="*/ 504056 h 864096"/>
                <a:gd name="connsiteX6" fmla="*/ 2952328 w 2952328"/>
                <a:gd name="connsiteY6" fmla="*/ 504056 h 864096"/>
                <a:gd name="connsiteX7" fmla="*/ 2952328 w 2952328"/>
                <a:gd name="connsiteY7" fmla="*/ 720080 h 864096"/>
                <a:gd name="connsiteX8" fmla="*/ 2952328 w 2952328"/>
                <a:gd name="connsiteY8" fmla="*/ 864096 h 864096"/>
                <a:gd name="connsiteX9" fmla="*/ 1230137 w 2952328"/>
                <a:gd name="connsiteY9" fmla="*/ 864096 h 864096"/>
                <a:gd name="connsiteX10" fmla="*/ 492055 w 2952328"/>
                <a:gd name="connsiteY10" fmla="*/ 864096 h 864096"/>
                <a:gd name="connsiteX11" fmla="*/ 492055 w 2952328"/>
                <a:gd name="connsiteY11" fmla="*/ 864096 h 864096"/>
                <a:gd name="connsiteX12" fmla="*/ 0 w 2952328"/>
                <a:gd name="connsiteY12" fmla="*/ 864096 h 864096"/>
                <a:gd name="connsiteX13" fmla="*/ 0 w 2952328"/>
                <a:gd name="connsiteY13" fmla="*/ 720080 h 864096"/>
                <a:gd name="connsiteX14" fmla="*/ -747677 w 2952328"/>
                <a:gd name="connsiteY14" fmla="*/ 720898 h 864096"/>
                <a:gd name="connsiteX15" fmla="*/ 0 w 2952328"/>
                <a:gd name="connsiteY15" fmla="*/ 504056 h 864096"/>
                <a:gd name="connsiteX16" fmla="*/ 0 w 2952328"/>
                <a:gd name="connsiteY16" fmla="*/ 0 h 864096"/>
                <a:gd name="connsiteX0" fmla="*/ 646077 w 3598405"/>
                <a:gd name="connsiteY0" fmla="*/ 0 h 1170841"/>
                <a:gd name="connsiteX1" fmla="*/ 1138132 w 3598405"/>
                <a:gd name="connsiteY1" fmla="*/ 0 h 1170841"/>
                <a:gd name="connsiteX2" fmla="*/ 1138132 w 3598405"/>
                <a:gd name="connsiteY2" fmla="*/ 0 h 1170841"/>
                <a:gd name="connsiteX3" fmla="*/ 1876214 w 3598405"/>
                <a:gd name="connsiteY3" fmla="*/ 0 h 1170841"/>
                <a:gd name="connsiteX4" fmla="*/ 3598405 w 3598405"/>
                <a:gd name="connsiteY4" fmla="*/ 0 h 1170841"/>
                <a:gd name="connsiteX5" fmla="*/ 3598405 w 3598405"/>
                <a:gd name="connsiteY5" fmla="*/ 504056 h 1170841"/>
                <a:gd name="connsiteX6" fmla="*/ 3598405 w 3598405"/>
                <a:gd name="connsiteY6" fmla="*/ 504056 h 1170841"/>
                <a:gd name="connsiteX7" fmla="*/ 3598405 w 3598405"/>
                <a:gd name="connsiteY7" fmla="*/ 720080 h 1170841"/>
                <a:gd name="connsiteX8" fmla="*/ 3598405 w 3598405"/>
                <a:gd name="connsiteY8" fmla="*/ 864096 h 1170841"/>
                <a:gd name="connsiteX9" fmla="*/ 1876214 w 3598405"/>
                <a:gd name="connsiteY9" fmla="*/ 864096 h 1170841"/>
                <a:gd name="connsiteX10" fmla="*/ 1138132 w 3598405"/>
                <a:gd name="connsiteY10" fmla="*/ 864096 h 1170841"/>
                <a:gd name="connsiteX11" fmla="*/ 1138132 w 3598405"/>
                <a:gd name="connsiteY11" fmla="*/ 864096 h 1170841"/>
                <a:gd name="connsiteX12" fmla="*/ 646077 w 3598405"/>
                <a:gd name="connsiteY12" fmla="*/ 864096 h 1170841"/>
                <a:gd name="connsiteX13" fmla="*/ 646077 w 3598405"/>
                <a:gd name="connsiteY13" fmla="*/ 720080 h 1170841"/>
                <a:gd name="connsiteX14" fmla="*/ 0 w 3598405"/>
                <a:gd name="connsiteY14" fmla="*/ 1170841 h 1170841"/>
                <a:gd name="connsiteX15" fmla="*/ 646077 w 3598405"/>
                <a:gd name="connsiteY15" fmla="*/ 504056 h 1170841"/>
                <a:gd name="connsiteX16" fmla="*/ 646077 w 3598405"/>
                <a:gd name="connsiteY16" fmla="*/ 0 h 1170841"/>
                <a:gd name="connsiteX0" fmla="*/ 576843 w 3529171"/>
                <a:gd name="connsiteY0" fmla="*/ 0 h 1412141"/>
                <a:gd name="connsiteX1" fmla="*/ 1068898 w 3529171"/>
                <a:gd name="connsiteY1" fmla="*/ 0 h 1412141"/>
                <a:gd name="connsiteX2" fmla="*/ 1068898 w 3529171"/>
                <a:gd name="connsiteY2" fmla="*/ 0 h 1412141"/>
                <a:gd name="connsiteX3" fmla="*/ 1806980 w 3529171"/>
                <a:gd name="connsiteY3" fmla="*/ 0 h 1412141"/>
                <a:gd name="connsiteX4" fmla="*/ 3529171 w 3529171"/>
                <a:gd name="connsiteY4" fmla="*/ 0 h 1412141"/>
                <a:gd name="connsiteX5" fmla="*/ 3529171 w 3529171"/>
                <a:gd name="connsiteY5" fmla="*/ 504056 h 1412141"/>
                <a:gd name="connsiteX6" fmla="*/ 3529171 w 3529171"/>
                <a:gd name="connsiteY6" fmla="*/ 504056 h 1412141"/>
                <a:gd name="connsiteX7" fmla="*/ 3529171 w 3529171"/>
                <a:gd name="connsiteY7" fmla="*/ 720080 h 1412141"/>
                <a:gd name="connsiteX8" fmla="*/ 3529171 w 3529171"/>
                <a:gd name="connsiteY8" fmla="*/ 864096 h 1412141"/>
                <a:gd name="connsiteX9" fmla="*/ 1806980 w 3529171"/>
                <a:gd name="connsiteY9" fmla="*/ 864096 h 1412141"/>
                <a:gd name="connsiteX10" fmla="*/ 1068898 w 3529171"/>
                <a:gd name="connsiteY10" fmla="*/ 864096 h 1412141"/>
                <a:gd name="connsiteX11" fmla="*/ 1068898 w 3529171"/>
                <a:gd name="connsiteY11" fmla="*/ 864096 h 1412141"/>
                <a:gd name="connsiteX12" fmla="*/ 576843 w 3529171"/>
                <a:gd name="connsiteY12" fmla="*/ 864096 h 1412141"/>
                <a:gd name="connsiteX13" fmla="*/ 576843 w 3529171"/>
                <a:gd name="connsiteY13" fmla="*/ 720080 h 1412141"/>
                <a:gd name="connsiteX14" fmla="*/ 0 w 3529171"/>
                <a:gd name="connsiteY14" fmla="*/ 1412141 h 1412141"/>
                <a:gd name="connsiteX15" fmla="*/ 576843 w 3529171"/>
                <a:gd name="connsiteY15" fmla="*/ 504056 h 1412141"/>
                <a:gd name="connsiteX16" fmla="*/ 576843 w 3529171"/>
                <a:gd name="connsiteY16" fmla="*/ 0 h 1412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29171" h="1412141">
                  <a:moveTo>
                    <a:pt x="576843" y="0"/>
                  </a:moveTo>
                  <a:lnTo>
                    <a:pt x="1068898" y="0"/>
                  </a:lnTo>
                  <a:lnTo>
                    <a:pt x="1068898" y="0"/>
                  </a:lnTo>
                  <a:lnTo>
                    <a:pt x="1806980" y="0"/>
                  </a:lnTo>
                  <a:lnTo>
                    <a:pt x="3529171" y="0"/>
                  </a:lnTo>
                  <a:lnTo>
                    <a:pt x="3529171" y="504056"/>
                  </a:lnTo>
                  <a:lnTo>
                    <a:pt x="3529171" y="504056"/>
                  </a:lnTo>
                  <a:lnTo>
                    <a:pt x="3529171" y="720080"/>
                  </a:lnTo>
                  <a:lnTo>
                    <a:pt x="3529171" y="864096"/>
                  </a:lnTo>
                  <a:lnTo>
                    <a:pt x="1806980" y="864096"/>
                  </a:lnTo>
                  <a:lnTo>
                    <a:pt x="1068898" y="864096"/>
                  </a:lnTo>
                  <a:lnTo>
                    <a:pt x="1068898" y="864096"/>
                  </a:lnTo>
                  <a:lnTo>
                    <a:pt x="576843" y="864096"/>
                  </a:lnTo>
                  <a:lnTo>
                    <a:pt x="576843" y="720080"/>
                  </a:lnTo>
                  <a:lnTo>
                    <a:pt x="0" y="1412141"/>
                  </a:lnTo>
                  <a:lnTo>
                    <a:pt x="576843" y="504056"/>
                  </a:lnTo>
                  <a:lnTo>
                    <a:pt x="576843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592768" y="353249"/>
              <a:ext cx="3528436" cy="8314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600" b="1" spc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展望未来</a:t>
              </a:r>
              <a:endParaRPr lang="en-US" altLang="zh-CN" sz="1600" b="1" spc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600" b="1" spc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我们的公司该如何运筹帷幄！</a:t>
              </a:r>
            </a:p>
          </p:txBody>
        </p:sp>
      </p:grpSp>
      <p:sp>
        <p:nvSpPr>
          <p:cNvPr id="14" name="矩形 13"/>
          <p:cNvSpPr/>
          <p:nvPr/>
        </p:nvSpPr>
        <p:spPr>
          <a:xfrm>
            <a:off x="6350332" y="1599456"/>
            <a:ext cx="2492990" cy="854058"/>
          </a:xfrm>
          <a:prstGeom prst="rect">
            <a:avLst/>
          </a:prstGeom>
          <a:solidFill>
            <a:srgbClr val="B9BAB7">
              <a:alpha val="65000"/>
            </a:srgbClr>
          </a:solidFill>
          <a:effectLst>
            <a:outerShdw blurRad="38100" sx="102000" sy="102000" algn="ctr" rotWithShape="0">
              <a:prstClr val="black">
                <a:alpha val="57000"/>
              </a:prstClr>
            </a:outerShdw>
          </a:effectLst>
        </p:spPr>
        <p:txBody>
          <a:bodyPr wrap="square" lIns="91418" tIns="45709" rIns="91418" bIns="45709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此处输入文本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此处输入文本内容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此处输入文本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此处输入文本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1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此处输入文本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此处输入文本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Picture 2" descr="F:\商务汇总图片\图片\锐普论坛实用商务PPT图片-疑问感慨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7259" b="7681"/>
          <a:stretch/>
        </p:blipFill>
        <p:spPr bwMode="auto">
          <a:xfrm>
            <a:off x="2864386" y="1705340"/>
            <a:ext cx="1686576" cy="206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F:\商务汇总图片\图片\锐普论坛实用商务PPT图片-疑问感慨 (83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611" y="1705342"/>
            <a:ext cx="1692341" cy="206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/>
          <p:cNvSpPr/>
          <p:nvPr/>
        </p:nvSpPr>
        <p:spPr>
          <a:xfrm>
            <a:off x="97510" y="2685869"/>
            <a:ext cx="2731415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此处输入文本内容此处输入文本内容</a:t>
            </a:r>
          </a:p>
          <a:p>
            <a:pPr algn="just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此处输入文本内容此处输入文本内容</a:t>
            </a:r>
          </a:p>
          <a:p>
            <a:pPr algn="just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此处输入文本内容此处输入文本内容</a:t>
            </a:r>
          </a:p>
        </p:txBody>
      </p:sp>
      <p:sp>
        <p:nvSpPr>
          <p:cNvPr id="30" name="矩形 29"/>
          <p:cNvSpPr/>
          <p:nvPr/>
        </p:nvSpPr>
        <p:spPr>
          <a:xfrm>
            <a:off x="97509" y="3766388"/>
            <a:ext cx="2731415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此处输入文本内容此处输入文本内容</a:t>
            </a:r>
          </a:p>
          <a:p>
            <a:pPr algn="just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此处输入文本内容此处输入文本内容</a:t>
            </a:r>
          </a:p>
          <a:p>
            <a:pPr algn="just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此处输入文本内容此处输入文本内容</a:t>
            </a:r>
          </a:p>
        </p:txBody>
      </p:sp>
      <p:sp>
        <p:nvSpPr>
          <p:cNvPr id="31" name="矩形 30"/>
          <p:cNvSpPr/>
          <p:nvPr/>
        </p:nvSpPr>
        <p:spPr>
          <a:xfrm>
            <a:off x="97509" y="4703235"/>
            <a:ext cx="281830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此处输入文本内容此处输入文本内容</a:t>
            </a:r>
          </a:p>
          <a:p>
            <a:pPr algn="just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此处输入文本内容此处输入文本内容</a:t>
            </a:r>
          </a:p>
          <a:p>
            <a:pPr algn="just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此处输入文本内容此处输入文本内容</a:t>
            </a:r>
          </a:p>
        </p:txBody>
      </p:sp>
      <p:sp>
        <p:nvSpPr>
          <p:cNvPr id="20" name="矩形 19"/>
          <p:cNvSpPr/>
          <p:nvPr/>
        </p:nvSpPr>
        <p:spPr>
          <a:xfrm>
            <a:off x="6350332" y="2685869"/>
            <a:ext cx="2492990" cy="854058"/>
          </a:xfrm>
          <a:prstGeom prst="rect">
            <a:avLst/>
          </a:prstGeom>
          <a:solidFill>
            <a:srgbClr val="B9BAB7">
              <a:alpha val="65000"/>
            </a:srgbClr>
          </a:solidFill>
          <a:effectLst>
            <a:outerShdw blurRad="38100" sx="102000" sy="102000" algn="ctr" rotWithShape="0">
              <a:prstClr val="black">
                <a:alpha val="57000"/>
              </a:prstClr>
            </a:outerShdw>
          </a:effectLst>
        </p:spPr>
        <p:txBody>
          <a:bodyPr wrap="square" lIns="91418" tIns="45709" rIns="91418" bIns="45709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此处输入文本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此处输入文本内容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此处输入文本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此处输入文本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1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此处输入文本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此处输入文本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350332" y="3766388"/>
            <a:ext cx="2492990" cy="854058"/>
          </a:xfrm>
          <a:prstGeom prst="rect">
            <a:avLst/>
          </a:prstGeom>
          <a:solidFill>
            <a:srgbClr val="B9BAB7">
              <a:alpha val="65000"/>
            </a:srgbClr>
          </a:solidFill>
          <a:effectLst>
            <a:outerShdw blurRad="38100" sx="102000" sy="102000" algn="ctr" rotWithShape="0">
              <a:prstClr val="black">
                <a:alpha val="57000"/>
              </a:prstClr>
            </a:outerShdw>
          </a:effectLst>
        </p:spPr>
        <p:txBody>
          <a:bodyPr wrap="square" lIns="91418" tIns="45709" rIns="91418" bIns="45709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此处输入文本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此处输入文本内容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此处输入文本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此处输入文本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1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此处输入文本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此处输入文本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13626" y="4703235"/>
            <a:ext cx="2492990" cy="854058"/>
          </a:xfrm>
          <a:prstGeom prst="rect">
            <a:avLst/>
          </a:prstGeom>
          <a:solidFill>
            <a:srgbClr val="B9BAB7">
              <a:alpha val="65000"/>
            </a:srgbClr>
          </a:solidFill>
          <a:effectLst>
            <a:outerShdw blurRad="38100" sx="102000" sy="102000" algn="ctr" rotWithShape="0">
              <a:prstClr val="black">
                <a:alpha val="57000"/>
              </a:prstClr>
            </a:outerShdw>
          </a:effectLst>
        </p:spPr>
        <p:txBody>
          <a:bodyPr wrap="square" lIns="91418" tIns="45709" rIns="91418" bIns="45709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此处输入文本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此处输入文本内容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此处输入文本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此处输入文本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1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此处输入文本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此处输入文本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97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4" grpId="0" animBg="1"/>
      <p:bldP spid="20" grpId="0" animBg="1"/>
      <p:bldP spid="21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295" y="-10944"/>
            <a:ext cx="9144000" cy="57245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60232" y="1633364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9CEDFF"/>
                </a:solidFill>
                <a:latin typeface="Broadway" pitchFamily="82" charset="0"/>
              </a:rPr>
              <a:t>THANKS</a:t>
            </a:r>
            <a:endParaRPr lang="zh-CN" altLang="en-US" sz="2800" b="1" dirty="0">
              <a:solidFill>
                <a:srgbClr val="9CEDFF"/>
              </a:solidFill>
              <a:latin typeface="Broadway" pitchFamily="82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732240" y="1680864"/>
            <a:ext cx="1548000" cy="0"/>
          </a:xfrm>
          <a:prstGeom prst="line">
            <a:avLst/>
          </a:prstGeom>
          <a:ln>
            <a:solidFill>
              <a:srgbClr val="9CE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742135" y="2079903"/>
            <a:ext cx="1584000" cy="0"/>
          </a:xfrm>
          <a:prstGeom prst="line">
            <a:avLst/>
          </a:prstGeom>
          <a:ln>
            <a:solidFill>
              <a:srgbClr val="9CE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7848703" y="5211549"/>
            <a:ext cx="1043777" cy="518577"/>
            <a:chOff x="519304" y="132942"/>
            <a:chExt cx="1099639" cy="518637"/>
          </a:xfrm>
        </p:grpSpPr>
        <p:pic>
          <p:nvPicPr>
            <p:cNvPr id="9" name="图片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000" b="92000" l="24000" r="89000">
                          <a14:foregroundMark x1="64000" y1="52000" x2="64000" y2="52000"/>
                          <a14:foregroundMark x1="61667" y1="78333" x2="61667" y2="78333"/>
                          <a14:foregroundMark x1="56667" y1="82000" x2="56667" y2="82000"/>
                          <a14:foregroundMark x1="48333" y1="82000" x2="48333" y2="82000"/>
                          <a14:foregroundMark x1="47000" y1="40333" x2="47000" y2="40333"/>
                          <a14:foregroundMark x1="37333" y1="45000" x2="37333" y2="45000"/>
                          <a14:backgroundMark x1="55333" y1="68000" x2="55333" y2="68000"/>
                          <a14:backgroundMark x1="61667" y1="63333" x2="61667" y2="63333"/>
                          <a14:backgroundMark x1="67667" y1="41667" x2="67667" y2="41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86" t="13118" r="5737" b="10239"/>
            <a:stretch>
              <a:fillRect/>
            </a:stretch>
          </p:blipFill>
          <p:spPr bwMode="auto">
            <a:xfrm>
              <a:off x="519304" y="132942"/>
              <a:ext cx="455171" cy="502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62"/>
            <p:cNvSpPr>
              <a:spLocks noChangeArrowheads="1"/>
            </p:cNvSpPr>
            <p:nvPr/>
          </p:nvSpPr>
          <p:spPr bwMode="auto">
            <a:xfrm>
              <a:off x="708778" y="397634"/>
              <a:ext cx="910165" cy="253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r"/>
              <a:r>
                <a:rPr lang="en-US" sz="1050" dirty="0">
                  <a:solidFill>
                    <a:srgbClr val="5F497A"/>
                  </a:solidFill>
                  <a:latin typeface="Impact" pitchFamily="34" charset="0"/>
                  <a:ea typeface="微软雅黑" pitchFamily="34" charset="-122"/>
                  <a:sym typeface="Bodoni MT" pitchFamily="18" charset="0"/>
                </a:rPr>
                <a:t>Lavender Ye</a:t>
              </a:r>
              <a:endParaRPr lang="zh-CN" altLang="en-US" sz="1100" dirty="0">
                <a:latin typeface="Impac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090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61797" y="376722"/>
            <a:ext cx="2787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Tahoma" pitchFamily="34" charset="0"/>
                <a:cs typeface="Tahoma" pitchFamily="34" charset="0"/>
              </a:rPr>
              <a:t>Navigation</a:t>
            </a:r>
            <a:endParaRPr lang="zh-CN" altLang="en-US" sz="5400" b="1" dirty="0">
              <a:solidFill>
                <a:schemeClr val="bg1">
                  <a:lumMod val="50000"/>
                </a:schemeClr>
              </a:solidFill>
              <a:latin typeface="Impact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8386" y="1234271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366092"/>
                </a:solidFill>
                <a:latin typeface="Impact" pitchFamily="34" charset="0"/>
                <a:ea typeface="Tahoma" pitchFamily="34" charset="0"/>
                <a:cs typeface="Tahoma" pitchFamily="34" charset="0"/>
              </a:rPr>
              <a:t>Product</a:t>
            </a:r>
            <a:r>
              <a:rPr lang="en-US" altLang="zh-CN" sz="2400" dirty="0" smtClean="0">
                <a:solidFill>
                  <a:srgbClr val="366092"/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  <a:cs typeface="Segoe UI Light" pitchFamily="34" charset="0"/>
              </a:rPr>
              <a:t> 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Segoe UI Light" pitchFamily="34" charset="0"/>
              </a:rPr>
              <a:t>产品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Segoe UI Light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76644" y="1295826"/>
            <a:ext cx="46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Broadway" pitchFamily="82" charset="0"/>
                <a:ea typeface="Tahoma" pitchFamily="34" charset="0"/>
                <a:cs typeface="Tahoma" pitchFamily="34" charset="0"/>
              </a:rPr>
              <a:t>01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Broadway" pitchFamily="82" charset="0"/>
              <a:cs typeface="Tahoma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932040" y="3810105"/>
            <a:ext cx="2169255" cy="369332"/>
            <a:chOff x="4386485" y="1965017"/>
            <a:chExt cx="216925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836433" y="1965017"/>
              <a:ext cx="1719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Impact" pitchFamily="34" charset="0"/>
                  <a:ea typeface="Tahoma" pitchFamily="34" charset="0"/>
                  <a:cs typeface="Tahoma" pitchFamily="34" charset="0"/>
                </a:rPr>
                <a:t>C</a:t>
              </a:r>
              <a:r>
                <a:rPr lang="en-US" altLang="zh-CN" dirty="0" smtClean="0">
                  <a:solidFill>
                    <a:schemeClr val="bg1">
                      <a:lumMod val="85000"/>
                    </a:schemeClr>
                  </a:solidFill>
                  <a:latin typeface="Impact" pitchFamily="34" charset="0"/>
                  <a:ea typeface="Tahoma" pitchFamily="34" charset="0"/>
                  <a:cs typeface="Tahoma" pitchFamily="34" charset="0"/>
                </a:rPr>
                <a:t>lient</a:t>
              </a:r>
              <a:r>
                <a:rPr lang="en-US" altLang="zh-CN" sz="1400" dirty="0" smtClean="0">
                  <a:solidFill>
                    <a:schemeClr val="bg1">
                      <a:lumMod val="85000"/>
                    </a:schemeClr>
                  </a:solidFill>
                  <a:latin typeface="Hiragino Sans GB W3" panose="020B0300000000000000" pitchFamily="34" charset="-122"/>
                  <a:ea typeface="Hiragino Sans GB W3" panose="020B0300000000000000" pitchFamily="34" charset="-122"/>
                  <a:cs typeface="Segoe UI Light" pitchFamily="34" charset="0"/>
                </a:rPr>
                <a:t> </a:t>
              </a:r>
              <a:r>
                <a:rPr lang="zh-CN" altLang="en-US" sz="1100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 pitchFamily="34" charset="0"/>
                </a:rPr>
                <a:t>客户</a:t>
              </a:r>
              <a:endParaRPr lang="zh-CN" altLang="en-US" sz="11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Segoe UI Light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86485" y="2026572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Broadway" pitchFamily="82" charset="0"/>
                  <a:ea typeface="Tahoma" pitchFamily="34" charset="0"/>
                  <a:cs typeface="Tahoma" pitchFamily="34" charset="0"/>
                </a:rPr>
                <a:t>02</a:t>
              </a:r>
              <a:endParaRPr lang="zh-CN" altLang="en-US" sz="1400" dirty="0">
                <a:solidFill>
                  <a:schemeClr val="bg1">
                    <a:lumMod val="85000"/>
                  </a:schemeClr>
                </a:solidFill>
                <a:latin typeface="Broadway" pitchFamily="82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932040" y="4145695"/>
            <a:ext cx="2725173" cy="369332"/>
            <a:chOff x="4386485" y="2695763"/>
            <a:chExt cx="2725173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4830367" y="2695763"/>
              <a:ext cx="2281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>
                      <a:lumMod val="85000"/>
                    </a:schemeClr>
                  </a:solidFill>
                  <a:latin typeface="Impact" pitchFamily="34" charset="0"/>
                  <a:ea typeface="Tahoma" pitchFamily="34" charset="0"/>
                  <a:cs typeface="Tahoma" pitchFamily="34" charset="0"/>
                </a:rPr>
                <a:t>Salesman</a:t>
              </a:r>
              <a:r>
                <a:rPr lang="en-US" altLang="zh-CN" sz="1600" dirty="0" smtClean="0">
                  <a:solidFill>
                    <a:schemeClr val="bg1">
                      <a:lumMod val="85000"/>
                    </a:schemeClr>
                  </a:solidFill>
                  <a:latin typeface="Hiragino Sans GB W3" panose="020B0300000000000000" pitchFamily="34" charset="-122"/>
                  <a:ea typeface="Hiragino Sans GB W3" panose="020B0300000000000000" pitchFamily="34" charset="-122"/>
                  <a:cs typeface="Segoe UI Light" pitchFamily="34" charset="0"/>
                </a:rPr>
                <a:t> </a:t>
              </a:r>
              <a:r>
                <a:rPr lang="zh-CN" altLang="en-US" sz="1100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 pitchFamily="34" charset="0"/>
                </a:rPr>
                <a:t>销售员</a:t>
              </a:r>
              <a:endParaRPr lang="zh-CN" altLang="en-US" sz="32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Segoe UI Light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86485" y="2757318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Broadway" pitchFamily="82" charset="0"/>
                  <a:ea typeface="Tahoma" pitchFamily="34" charset="0"/>
                  <a:cs typeface="Tahoma" pitchFamily="34" charset="0"/>
                </a:rPr>
                <a:t>03</a:t>
              </a:r>
              <a:endParaRPr lang="zh-CN" altLang="en-US" sz="1400" dirty="0">
                <a:solidFill>
                  <a:schemeClr val="bg1">
                    <a:lumMod val="85000"/>
                  </a:schemeClr>
                </a:solidFill>
                <a:latin typeface="Broadway" pitchFamily="82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32040" y="4481285"/>
            <a:ext cx="2559229" cy="369332"/>
            <a:chOff x="4386485" y="3426509"/>
            <a:chExt cx="2559229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4830797" y="3426509"/>
              <a:ext cx="2114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>
                      <a:lumMod val="85000"/>
                    </a:schemeClr>
                  </a:solidFill>
                  <a:latin typeface="Impact" pitchFamily="34" charset="0"/>
                  <a:ea typeface="Tahoma" pitchFamily="34" charset="0"/>
                  <a:cs typeface="Tahoma" pitchFamily="34" charset="0"/>
                </a:rPr>
                <a:t>Supplier</a:t>
              </a:r>
              <a:r>
                <a:rPr lang="en-US" altLang="zh-CN" sz="1600" dirty="0" smtClean="0">
                  <a:solidFill>
                    <a:schemeClr val="bg1">
                      <a:lumMod val="85000"/>
                    </a:schemeClr>
                  </a:solidFill>
                  <a:latin typeface="Hiragino Sans GB W3" panose="020B0300000000000000" pitchFamily="34" charset="-122"/>
                  <a:ea typeface="Hiragino Sans GB W3" panose="020B0300000000000000" pitchFamily="34" charset="-122"/>
                  <a:cs typeface="Segoe UI Light" pitchFamily="34" charset="0"/>
                </a:rPr>
                <a:t> </a:t>
              </a:r>
              <a:r>
                <a:rPr lang="zh-CN" altLang="en-US" sz="1100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 pitchFamily="34" charset="0"/>
                </a:rPr>
                <a:t>供应商</a:t>
              </a:r>
              <a:endPara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Segoe UI Light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86485" y="3488064"/>
              <a:ext cx="413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Broadway" pitchFamily="82" charset="0"/>
                  <a:ea typeface="Tahoma" pitchFamily="34" charset="0"/>
                  <a:cs typeface="Tahoma" pitchFamily="34" charset="0"/>
                </a:rPr>
                <a:t>04</a:t>
              </a:r>
              <a:endParaRPr lang="zh-CN" altLang="en-US" sz="1400" dirty="0">
                <a:solidFill>
                  <a:schemeClr val="bg1">
                    <a:lumMod val="85000"/>
                  </a:schemeClr>
                </a:solidFill>
                <a:latin typeface="Broadway" pitchFamily="82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932040" y="4816875"/>
            <a:ext cx="3497883" cy="369332"/>
            <a:chOff x="4386485" y="4157255"/>
            <a:chExt cx="3497883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4843174" y="4157255"/>
              <a:ext cx="3041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  <a:latin typeface="Impact" pitchFamily="34" charset="0"/>
                  <a:ea typeface="Tahoma" pitchFamily="34" charset="0"/>
                  <a:cs typeface="Tahoma" pitchFamily="34" charset="0"/>
                </a:rPr>
                <a:t>Market Trend </a:t>
              </a:r>
              <a:r>
                <a:rPr lang="zh-CN" altLang="en-US" sz="1100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 pitchFamily="34" charset="0"/>
                </a:rPr>
                <a:t>市场</a:t>
              </a:r>
              <a:r>
                <a:rPr lang="zh-CN" altLang="en-US" sz="1100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 Light" pitchFamily="34" charset="0"/>
                </a:rPr>
                <a:t>动态</a:t>
              </a:r>
              <a:endParaRPr lang="zh-CN" altLang="en-US" sz="14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Segoe UI Light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86485" y="4218810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Broadway" pitchFamily="82" charset="0"/>
                  <a:ea typeface="Tahoma" pitchFamily="34" charset="0"/>
                  <a:cs typeface="Tahoma" pitchFamily="34" charset="0"/>
                </a:rPr>
                <a:t>05</a:t>
              </a:r>
              <a:endParaRPr lang="zh-CN" altLang="en-US" sz="1400" dirty="0">
                <a:solidFill>
                  <a:schemeClr val="bg1">
                    <a:lumMod val="85000"/>
                  </a:schemeClr>
                </a:solidFill>
                <a:latin typeface="Broadway" pitchFamily="82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932040" y="5152464"/>
            <a:ext cx="2559229" cy="369332"/>
            <a:chOff x="4386485" y="4888001"/>
            <a:chExt cx="2559229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4386485" y="4949556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85000"/>
                    </a:schemeClr>
                  </a:solidFill>
                  <a:latin typeface="Broadway" pitchFamily="82" charset="0"/>
                  <a:ea typeface="Tahoma" pitchFamily="34" charset="0"/>
                  <a:cs typeface="Tahoma" pitchFamily="34" charset="0"/>
                </a:rPr>
                <a:t>06</a:t>
              </a:r>
              <a:endParaRPr lang="zh-CN" altLang="en-US" sz="1400" dirty="0">
                <a:solidFill>
                  <a:schemeClr val="bg1">
                    <a:lumMod val="85000"/>
                  </a:schemeClr>
                </a:solidFill>
                <a:latin typeface="Broadway" pitchFamily="82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30797" y="4888001"/>
              <a:ext cx="2114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>
                      <a:lumMod val="85000"/>
                    </a:schemeClr>
                  </a:solidFill>
                  <a:latin typeface="Impact" pitchFamily="34" charset="0"/>
                  <a:ea typeface="Tahoma" pitchFamily="34" charset="0"/>
                  <a:cs typeface="Tahoma" pitchFamily="34" charset="0"/>
                </a:rPr>
                <a:t>Summary</a:t>
              </a:r>
              <a:r>
                <a:rPr lang="en-US" altLang="zh-CN" sz="1600" dirty="0">
                  <a:solidFill>
                    <a:schemeClr val="bg1">
                      <a:lumMod val="85000"/>
                    </a:schemeClr>
                  </a:solidFill>
                  <a:latin typeface="Hiragino Sans GB W3" panose="020B0300000000000000" pitchFamily="34" charset="-122"/>
                  <a:ea typeface="Hiragino Sans GB W3" panose="020B0300000000000000" pitchFamily="34" charset="-122"/>
                  <a:cs typeface="Tahoma" pitchFamily="34" charset="0"/>
                </a:rPr>
                <a:t> </a:t>
              </a:r>
              <a:r>
                <a:rPr lang="zh-CN" altLang="en-US" sz="1100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  <a:cs typeface="Tahoma" pitchFamily="34" charset="0"/>
                </a:rPr>
                <a:t>总结</a:t>
              </a:r>
              <a:endParaRPr lang="zh-CN" altLang="en-US" sz="105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Segoe UI Light" pitchFamily="34" charset="0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 flipV="1">
            <a:off x="5049280" y="1064496"/>
            <a:ext cx="2808000" cy="360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345552" y="1833872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产品销量销售额整体分析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45552" y="2377044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产品销量成本利润分析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45552" y="2920216"/>
            <a:ext cx="232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BCG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矩阵分析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735356" y="-98234"/>
            <a:ext cx="4313924" cy="5918092"/>
            <a:chOff x="735356" y="-110109"/>
            <a:chExt cx="4313924" cy="591809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pic>
          <p:nvPicPr>
            <p:cNvPr id="2" name="Picture 1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2" b="4520"/>
            <a:stretch>
              <a:fillRect/>
            </a:stretch>
          </p:blipFill>
          <p:spPr bwMode="auto">
            <a:xfrm>
              <a:off x="735356" y="-110109"/>
              <a:ext cx="4196683" cy="5918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直角三角形 27"/>
            <p:cNvSpPr/>
            <p:nvPr/>
          </p:nvSpPr>
          <p:spPr>
            <a:xfrm>
              <a:off x="4932039" y="-110109"/>
              <a:ext cx="117241" cy="110109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直角三角形 30"/>
            <p:cNvSpPr/>
            <p:nvPr/>
          </p:nvSpPr>
          <p:spPr>
            <a:xfrm rot="5400000">
              <a:off x="4930990" y="5702394"/>
              <a:ext cx="105683" cy="105496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375922" y="3417764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重点产品生命周期分析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522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图表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6084814"/>
              </p:ext>
            </p:extLst>
          </p:nvPr>
        </p:nvGraphicFramePr>
        <p:xfrm>
          <a:off x="2987824" y="202388"/>
          <a:ext cx="5951298" cy="1629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3222" y="470783"/>
            <a:ext cx="2350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366092"/>
                </a:solidFill>
                <a:latin typeface="Impact" pitchFamily="34" charset="0"/>
                <a:ea typeface="Tahoma" pitchFamily="34" charset="0"/>
                <a:cs typeface="Tahoma" pitchFamily="34" charset="0"/>
              </a:rPr>
              <a:t>Product</a:t>
            </a:r>
            <a:r>
              <a:rPr lang="en-US" altLang="zh-CN" sz="2400" dirty="0" smtClean="0">
                <a:solidFill>
                  <a:srgbClr val="366092"/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  <a:cs typeface="Segoe UI Light" pitchFamily="34" charset="0"/>
              </a:rPr>
              <a:t> 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Segoe UI Light" pitchFamily="34" charset="0"/>
              </a:rPr>
              <a:t>产品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Segoe UI Ligh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74208" y="541369"/>
            <a:ext cx="46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Broadway" pitchFamily="82" charset="0"/>
                <a:ea typeface="Tahoma" pitchFamily="34" charset="0"/>
                <a:cs typeface="Tahoma" pitchFamily="34" charset="0"/>
              </a:rPr>
              <a:t>01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Broadway" pitchFamily="82" charset="0"/>
              <a:cs typeface="Tahoma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 flipV="1">
            <a:off x="-35884" y="938839"/>
            <a:ext cx="2808000" cy="360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0388" y="1103339"/>
            <a:ext cx="1909497" cy="307777"/>
          </a:xfrm>
          <a:prstGeom prst="rect">
            <a:avLst/>
          </a:prstGeom>
          <a:solidFill>
            <a:srgbClr val="FF9618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产品销量整体分析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0388" y="1646511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产品销量成本利润分析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0388" y="2189683"/>
            <a:ext cx="1910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BCG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矩阵分析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295979" y="747203"/>
            <a:ext cx="5470527" cy="742231"/>
            <a:chOff x="5140204" y="2839217"/>
            <a:chExt cx="4524118" cy="895578"/>
          </a:xfrm>
        </p:grpSpPr>
        <p:sp>
          <p:nvSpPr>
            <p:cNvPr id="15" name="TextBox 14"/>
            <p:cNvSpPr txBox="1"/>
            <p:nvPr/>
          </p:nvSpPr>
          <p:spPr>
            <a:xfrm>
              <a:off x="5140204" y="2839217"/>
              <a:ext cx="484139" cy="408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9618"/>
                  </a:solidFill>
                  <a:latin typeface="Impact" pitchFamily="34" charset="0"/>
                </a:rPr>
                <a:t>2013</a:t>
              </a:r>
              <a:endParaRPr lang="zh-CN" altLang="en-US" sz="1600" dirty="0">
                <a:solidFill>
                  <a:srgbClr val="FF9618"/>
                </a:solidFill>
                <a:latin typeface="Impact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02919" y="2952901"/>
              <a:ext cx="335662" cy="278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bg1">
                      <a:lumMod val="50000"/>
                    </a:schemeClr>
                  </a:solidFill>
                  <a:latin typeface="Impact" pitchFamily="34" charset="0"/>
                </a:rPr>
                <a:t>2012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Impact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322031" y="3437704"/>
              <a:ext cx="342291" cy="297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chemeClr val="bg1">
                      <a:lumMod val="50000"/>
                    </a:schemeClr>
                  </a:solidFill>
                  <a:latin typeface="Impact" pitchFamily="34" charset="0"/>
                </a:rPr>
                <a:t>2011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Impact" pitchFamily="34" charset="0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 flipV="1">
            <a:off x="3196790" y="193204"/>
            <a:ext cx="5940000" cy="3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flipV="1">
            <a:off x="3197898" y="3984989"/>
            <a:ext cx="5940000" cy="3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/>
          <p:nvPr/>
        </p:nvCxnSpPr>
        <p:spPr>
          <a:xfrm>
            <a:off x="3197898" y="1832298"/>
            <a:ext cx="5929367" cy="0"/>
          </a:xfrm>
          <a:prstGeom prst="line">
            <a:avLst/>
          </a:prstGeom>
          <a:ln>
            <a:solidFill>
              <a:srgbClr val="36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0644" y="2713484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重点产品生命周期分析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95979" y="4146173"/>
            <a:ext cx="564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p"/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输入评论此处输入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评论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此处输入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评论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此处输入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评论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p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此处输入评论此处输入评论此处输入评论此处输入评论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aphicFrame>
        <p:nvGraphicFramePr>
          <p:cNvPr id="20" name="图表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1393161"/>
              </p:ext>
            </p:extLst>
          </p:nvPr>
        </p:nvGraphicFramePr>
        <p:xfrm>
          <a:off x="3301842" y="1489433"/>
          <a:ext cx="5518630" cy="2495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矩形 1"/>
          <p:cNvSpPr/>
          <p:nvPr/>
        </p:nvSpPr>
        <p:spPr>
          <a:xfrm>
            <a:off x="4928310" y="301506"/>
            <a:ext cx="24529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600" b="0" i="0" u="none" strike="noStrike" kern="1200" baseline="0">
                <a:solidFill>
                  <a:srgbClr val="366092"/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>
                <a:solidFill>
                  <a:srgbClr val="366092"/>
                </a:solidFill>
                <a:latin typeface="Impact" pitchFamily="34" charset="0"/>
              </a:rPr>
              <a:t>2011-2013</a:t>
            </a:r>
            <a:r>
              <a:rPr lang="zh-CN" altLang="en-US" dirty="0">
                <a:solidFill>
                  <a:srgbClr val="366092"/>
                </a:solidFill>
                <a:latin typeface="微软雅黑" pitchFamily="34" charset="-122"/>
                <a:ea typeface="微软雅黑" pitchFamily="34" charset="-122"/>
              </a:rPr>
              <a:t>近三年销量走势</a:t>
            </a:r>
          </a:p>
        </p:txBody>
      </p:sp>
      <p:sp>
        <p:nvSpPr>
          <p:cNvPr id="9" name="矩形 8"/>
          <p:cNvSpPr/>
          <p:nvPr/>
        </p:nvSpPr>
        <p:spPr>
          <a:xfrm>
            <a:off x="4928310" y="1930596"/>
            <a:ext cx="2476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600" b="0" i="0" u="none" strike="noStrike" kern="1200" baseline="0">
                <a:solidFill>
                  <a:srgbClr val="366092"/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>
                <a:solidFill>
                  <a:srgbClr val="366092"/>
                </a:solidFill>
                <a:latin typeface="Impact" pitchFamily="34" charset="0"/>
              </a:rPr>
              <a:t>2012-2013</a:t>
            </a:r>
            <a:r>
              <a:rPr lang="zh-CN" altLang="en-US" dirty="0">
                <a:solidFill>
                  <a:srgbClr val="366092"/>
                </a:solidFill>
                <a:latin typeface="微软雅黑" pitchFamily="34" charset="-122"/>
                <a:ea typeface="微软雅黑" pitchFamily="34" charset="-122"/>
              </a:rPr>
              <a:t>年每月销量情况</a:t>
            </a:r>
          </a:p>
        </p:txBody>
      </p:sp>
    </p:spTree>
    <p:extLst>
      <p:ext uri="{BB962C8B-B14F-4D97-AF65-F5344CB8AC3E}">
        <p14:creationId xmlns:p14="http://schemas.microsoft.com/office/powerpoint/2010/main" val="107587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图表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8679127"/>
              </p:ext>
            </p:extLst>
          </p:nvPr>
        </p:nvGraphicFramePr>
        <p:xfrm>
          <a:off x="3298158" y="1518074"/>
          <a:ext cx="5499417" cy="2489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3" name="图表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316890"/>
              </p:ext>
            </p:extLst>
          </p:nvPr>
        </p:nvGraphicFramePr>
        <p:xfrm>
          <a:off x="2915816" y="242992"/>
          <a:ext cx="6023306" cy="1678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13222" y="470783"/>
            <a:ext cx="2350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366092"/>
                </a:solidFill>
                <a:latin typeface="Impact" pitchFamily="34" charset="0"/>
                <a:ea typeface="Tahoma" pitchFamily="34" charset="0"/>
                <a:cs typeface="Tahoma" pitchFamily="34" charset="0"/>
              </a:rPr>
              <a:t>Product</a:t>
            </a:r>
            <a:r>
              <a:rPr lang="en-US" altLang="zh-CN" sz="2400" dirty="0" smtClean="0">
                <a:solidFill>
                  <a:srgbClr val="366092"/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  <a:cs typeface="Segoe UI Light" pitchFamily="34" charset="0"/>
              </a:rPr>
              <a:t> 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Segoe UI Light" pitchFamily="34" charset="0"/>
              </a:rPr>
              <a:t>产品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Segoe UI Light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74208" y="541369"/>
            <a:ext cx="46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Broadway" pitchFamily="82" charset="0"/>
                <a:ea typeface="Tahoma" pitchFamily="34" charset="0"/>
                <a:cs typeface="Tahoma" pitchFamily="34" charset="0"/>
              </a:rPr>
              <a:t>01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Broadway" pitchFamily="82" charset="0"/>
              <a:cs typeface="Tahoma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 flipV="1">
            <a:off x="-35884" y="938839"/>
            <a:ext cx="2808000" cy="360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60388" y="1103339"/>
            <a:ext cx="2089033" cy="307777"/>
          </a:xfrm>
          <a:prstGeom prst="rect">
            <a:avLst/>
          </a:prstGeom>
          <a:solidFill>
            <a:srgbClr val="FF9618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销售额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整体分析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0388" y="1646511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产品销量成本利润分析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0388" y="2189683"/>
            <a:ext cx="1910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BCG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矩阵分析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3187265" y="193204"/>
            <a:ext cx="5940000" cy="3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 flipV="1">
            <a:off x="3197898" y="3984989"/>
            <a:ext cx="5940000" cy="3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3197898" y="1832298"/>
            <a:ext cx="5929367" cy="0"/>
          </a:xfrm>
          <a:prstGeom prst="line">
            <a:avLst/>
          </a:prstGeom>
          <a:ln>
            <a:solidFill>
              <a:srgbClr val="36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3135375" y="833726"/>
            <a:ext cx="5628434" cy="834127"/>
            <a:chOff x="5007385" y="4832347"/>
            <a:chExt cx="4654707" cy="1006459"/>
          </a:xfrm>
        </p:grpSpPr>
        <p:sp>
          <p:nvSpPr>
            <p:cNvPr id="30" name="TextBox 29"/>
            <p:cNvSpPr txBox="1"/>
            <p:nvPr/>
          </p:nvSpPr>
          <p:spPr>
            <a:xfrm>
              <a:off x="5007385" y="5151784"/>
              <a:ext cx="484139" cy="408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FF9618"/>
                  </a:solidFill>
                  <a:latin typeface="Impact" pitchFamily="34" charset="0"/>
                </a:rPr>
                <a:t>2013</a:t>
              </a:r>
              <a:endParaRPr lang="zh-CN" altLang="en-US" sz="1600" dirty="0">
                <a:solidFill>
                  <a:srgbClr val="FF9618"/>
                </a:solidFill>
                <a:latin typeface="Impact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319801" y="5560284"/>
              <a:ext cx="335662" cy="278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bg1">
                      <a:lumMod val="50000"/>
                    </a:schemeClr>
                  </a:solidFill>
                  <a:latin typeface="Impact" pitchFamily="34" charset="0"/>
                </a:rPr>
                <a:t>2012</a:t>
              </a: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Impact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319801" y="4832347"/>
              <a:ext cx="342291" cy="297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chemeClr val="bg1">
                      <a:lumMod val="50000"/>
                    </a:schemeClr>
                  </a:solidFill>
                  <a:latin typeface="Impact" pitchFamily="34" charset="0"/>
                </a:rPr>
                <a:t>2011</a:t>
              </a:r>
              <a:endParaRPr lang="zh-CN" altLang="en-US" sz="1000" dirty="0">
                <a:solidFill>
                  <a:schemeClr val="bg1">
                    <a:lumMod val="50000"/>
                  </a:schemeClr>
                </a:solidFill>
                <a:latin typeface="Impact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30644" y="2713484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重点产品生命周期分析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95979" y="4146173"/>
            <a:ext cx="564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p"/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输入评论此处输入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评论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此处输入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评论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此处输入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评论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p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此处输入评论此处输入评论此处输入评论此处输入评论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932040" y="301506"/>
            <a:ext cx="2658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600" b="0" i="0" u="none" strike="noStrike" kern="1200" baseline="0">
                <a:solidFill>
                  <a:srgbClr val="366092"/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>
                <a:solidFill>
                  <a:srgbClr val="366092"/>
                </a:solidFill>
                <a:latin typeface="Impact" pitchFamily="34" charset="0"/>
              </a:rPr>
              <a:t>2011-2013</a:t>
            </a:r>
            <a:r>
              <a:rPr lang="zh-CN" altLang="en-US" dirty="0">
                <a:solidFill>
                  <a:srgbClr val="366092"/>
                </a:solidFill>
                <a:latin typeface="微软雅黑" pitchFamily="34" charset="-122"/>
                <a:ea typeface="微软雅黑" pitchFamily="34" charset="-122"/>
              </a:rPr>
              <a:t>近</a:t>
            </a:r>
            <a:r>
              <a:rPr lang="zh-CN" altLang="en-US" dirty="0" smtClean="0">
                <a:solidFill>
                  <a:srgbClr val="366092"/>
                </a:solidFill>
                <a:latin typeface="微软雅黑" pitchFamily="34" charset="-122"/>
                <a:ea typeface="微软雅黑" pitchFamily="34" charset="-122"/>
              </a:rPr>
              <a:t>三年</a:t>
            </a:r>
            <a:r>
              <a:rPr lang="zh-CN" altLang="en-US" dirty="0">
                <a:solidFill>
                  <a:srgbClr val="366092"/>
                </a:solidFill>
                <a:latin typeface="微软雅黑" pitchFamily="34" charset="-122"/>
                <a:ea typeface="微软雅黑" pitchFamily="34" charset="-122"/>
              </a:rPr>
              <a:t>销售额</a:t>
            </a:r>
            <a:r>
              <a:rPr lang="zh-CN" altLang="en-US" dirty="0" smtClean="0">
                <a:solidFill>
                  <a:srgbClr val="366092"/>
                </a:solidFill>
                <a:latin typeface="微软雅黑" pitchFamily="34" charset="-122"/>
                <a:ea typeface="微软雅黑" pitchFamily="34" charset="-122"/>
              </a:rPr>
              <a:t>走势</a:t>
            </a:r>
            <a:endParaRPr lang="zh-CN" altLang="en-US" dirty="0">
              <a:solidFill>
                <a:srgbClr val="36609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819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图表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725902"/>
              </p:ext>
            </p:extLst>
          </p:nvPr>
        </p:nvGraphicFramePr>
        <p:xfrm>
          <a:off x="3347864" y="1322197"/>
          <a:ext cx="5534771" cy="2725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" name="图表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0905318"/>
              </p:ext>
            </p:extLst>
          </p:nvPr>
        </p:nvGraphicFramePr>
        <p:xfrm>
          <a:off x="3308178" y="54546"/>
          <a:ext cx="5630944" cy="2010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13222" y="470783"/>
            <a:ext cx="2350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366092"/>
                </a:solidFill>
                <a:latin typeface="Impact" pitchFamily="34" charset="0"/>
                <a:ea typeface="Tahoma" pitchFamily="34" charset="0"/>
                <a:cs typeface="Tahoma" pitchFamily="34" charset="0"/>
              </a:rPr>
              <a:t>Product</a:t>
            </a:r>
            <a:r>
              <a:rPr lang="en-US" altLang="zh-CN" sz="2400" dirty="0" smtClean="0">
                <a:solidFill>
                  <a:srgbClr val="366092"/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  <a:cs typeface="Segoe UI Light" pitchFamily="34" charset="0"/>
              </a:rPr>
              <a:t> 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Segoe UI Light" pitchFamily="34" charset="0"/>
              </a:rPr>
              <a:t>产品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Segoe UI Ligh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74208" y="541369"/>
            <a:ext cx="46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Broadway" pitchFamily="82" charset="0"/>
                <a:ea typeface="Tahoma" pitchFamily="34" charset="0"/>
                <a:cs typeface="Tahoma" pitchFamily="34" charset="0"/>
              </a:rPr>
              <a:t>01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Broadway" pitchFamily="82" charset="0"/>
              <a:cs typeface="Tahoma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 flipV="1">
            <a:off x="-35884" y="938839"/>
            <a:ext cx="2808000" cy="360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0388" y="1103339"/>
            <a:ext cx="2448106" cy="307777"/>
          </a:xfrm>
          <a:prstGeom prst="rect">
            <a:avLst/>
          </a:prstGeom>
          <a:solidFill>
            <a:srgbClr val="FF9618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产品销量销售额整体分析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0388" y="1646511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产品销量成本利润分析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0388" y="2189683"/>
            <a:ext cx="1910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BCG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矩阵分析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3187265" y="193204"/>
            <a:ext cx="5940000" cy="3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flipV="1">
            <a:off x="3197898" y="3984989"/>
            <a:ext cx="5940000" cy="3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197898" y="1832298"/>
            <a:ext cx="5929367" cy="0"/>
          </a:xfrm>
          <a:prstGeom prst="line">
            <a:avLst/>
          </a:prstGeom>
          <a:ln>
            <a:solidFill>
              <a:srgbClr val="36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32900" y="1461845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9618"/>
                </a:solidFill>
                <a:latin typeface="Impact" pitchFamily="34" charset="0"/>
              </a:rPr>
              <a:t>2013</a:t>
            </a:r>
            <a:endParaRPr lang="zh-CN" altLang="en-US" sz="1600" dirty="0">
              <a:solidFill>
                <a:srgbClr val="FF9618"/>
              </a:solidFill>
              <a:latin typeface="Impac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58251" y="1141811"/>
            <a:ext cx="405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</a:rPr>
              <a:t>2012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Impact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75688" y="578504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</a:rPr>
              <a:t>2011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Impac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0644" y="2713484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重点产品生命周期分析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95979" y="4146173"/>
            <a:ext cx="5643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p"/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输入评论此处输入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评论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此处输入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评论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此处输入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评论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p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此处输入评论此处输入评论此处输入评论此处输入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评论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p"/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p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此处输入评论此处输入评论此处输入评论此处输入评论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p"/>
            </a:pP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p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此处输入评论此处输入评论此处输入评论此处输入评论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p"/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18785" y="301506"/>
            <a:ext cx="28632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600" b="0" i="0" u="none" strike="noStrike" kern="1200" baseline="0">
                <a:solidFill>
                  <a:srgbClr val="366092"/>
                </a:solidFill>
                <a:latin typeface="Impact" pitchFamily="34" charset="0"/>
                <a:ea typeface="+mn-ea"/>
                <a:cs typeface="+mn-cs"/>
              </a:defRPr>
            </a:pPr>
            <a:r>
              <a:rPr lang="en-US" altLang="zh-CN" dirty="0">
                <a:solidFill>
                  <a:srgbClr val="366092"/>
                </a:solidFill>
                <a:latin typeface="Impact" pitchFamily="34" charset="0"/>
              </a:rPr>
              <a:t>2011-2013</a:t>
            </a:r>
            <a:r>
              <a:rPr lang="zh-CN" altLang="en-US" dirty="0">
                <a:solidFill>
                  <a:srgbClr val="366092"/>
                </a:solidFill>
                <a:latin typeface="微软雅黑" pitchFamily="34" charset="-122"/>
                <a:ea typeface="微软雅黑" pitchFamily="34" charset="-122"/>
              </a:rPr>
              <a:t>近三年产品均价走势</a:t>
            </a:r>
          </a:p>
        </p:txBody>
      </p:sp>
      <p:sp>
        <p:nvSpPr>
          <p:cNvPr id="15" name="矩形 14"/>
          <p:cNvSpPr/>
          <p:nvPr/>
        </p:nvSpPr>
        <p:spPr>
          <a:xfrm>
            <a:off x="4918785" y="1820501"/>
            <a:ext cx="2476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600" b="0" i="0" u="none" strike="noStrike" kern="1200" baseline="0">
                <a:solidFill>
                  <a:srgbClr val="366092"/>
                </a:solidFill>
                <a:latin typeface="Impact" pitchFamily="34" charset="0"/>
                <a:ea typeface="+mn-ea"/>
                <a:cs typeface="+mn-cs"/>
              </a:defRPr>
            </a:pPr>
            <a:r>
              <a:rPr lang="en-US" altLang="zh-CN" dirty="0">
                <a:solidFill>
                  <a:srgbClr val="366092"/>
                </a:solidFill>
                <a:latin typeface="Impact" pitchFamily="34" charset="0"/>
              </a:rPr>
              <a:t>2012-2013</a:t>
            </a:r>
            <a:r>
              <a:rPr lang="zh-CN" altLang="en-US" dirty="0">
                <a:solidFill>
                  <a:srgbClr val="366092"/>
                </a:solidFill>
                <a:latin typeface="微软雅黑" pitchFamily="34" charset="-122"/>
                <a:ea typeface="微软雅黑" pitchFamily="34" charset="-122"/>
              </a:rPr>
              <a:t>销量销售额对比</a:t>
            </a:r>
          </a:p>
        </p:txBody>
      </p:sp>
    </p:spTree>
    <p:extLst>
      <p:ext uri="{BB962C8B-B14F-4D97-AF65-F5344CB8AC3E}">
        <p14:creationId xmlns:p14="http://schemas.microsoft.com/office/powerpoint/2010/main" val="168292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3222" y="470783"/>
            <a:ext cx="2350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366092"/>
                </a:solidFill>
                <a:latin typeface="Impact" pitchFamily="34" charset="0"/>
                <a:ea typeface="Tahoma" pitchFamily="34" charset="0"/>
                <a:cs typeface="Tahoma" pitchFamily="34" charset="0"/>
              </a:rPr>
              <a:t>Product</a:t>
            </a:r>
            <a:r>
              <a:rPr lang="en-US" altLang="zh-CN" sz="2400" dirty="0" smtClean="0">
                <a:solidFill>
                  <a:srgbClr val="366092"/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  <a:cs typeface="Segoe UI Light" pitchFamily="34" charset="0"/>
              </a:rPr>
              <a:t> 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Segoe UI Light" pitchFamily="34" charset="0"/>
              </a:rPr>
              <a:t>产品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Segoe UI Ligh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74208" y="541369"/>
            <a:ext cx="46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Broadway" pitchFamily="82" charset="0"/>
                <a:ea typeface="Tahoma" pitchFamily="34" charset="0"/>
                <a:cs typeface="Tahoma" pitchFamily="34" charset="0"/>
              </a:rPr>
              <a:t>01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Broadway" pitchFamily="82" charset="0"/>
              <a:cs typeface="Tahoma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-35884" y="938839"/>
            <a:ext cx="2808000" cy="360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0388" y="1103339"/>
            <a:ext cx="2448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p"/>
              <a:defRPr sz="1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产品销量销售额整体分析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0388" y="1646511"/>
            <a:ext cx="2268570" cy="307777"/>
          </a:xfrm>
          <a:prstGeom prst="rect">
            <a:avLst/>
          </a:prstGeom>
          <a:solidFill>
            <a:srgbClr val="FF9618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产品销量成本利润分析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0388" y="2189683"/>
            <a:ext cx="1910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BCG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矩阵分析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324575" y="227112"/>
            <a:ext cx="0" cy="4032000"/>
          </a:xfrm>
          <a:prstGeom prst="line">
            <a:avLst/>
          </a:prstGeom>
          <a:ln>
            <a:solidFill>
              <a:srgbClr val="36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 flipV="1">
            <a:off x="3196790" y="193204"/>
            <a:ext cx="5940000" cy="3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88224" y="258383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366092"/>
                </a:solidFill>
                <a:latin typeface="Impact" pitchFamily="34" charset="0"/>
              </a:rPr>
              <a:t>1-4</a:t>
            </a:r>
            <a:r>
              <a:rPr lang="zh-CN" altLang="en-US" sz="1600" dirty="0">
                <a:solidFill>
                  <a:srgbClr val="366092"/>
                </a:solidFill>
                <a:latin typeface="微软雅黑" pitchFamily="34" charset="-122"/>
                <a:ea typeface="微软雅黑" pitchFamily="34" charset="-122"/>
              </a:rPr>
              <a:t>月单品销售额占比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0644" y="2713484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重点产品生命周期分析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9832" y="4401855"/>
            <a:ext cx="5904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p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此处输入评论此处输入评论此处输入评论此处输入评论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59832" y="4910262"/>
            <a:ext cx="5904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p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此处输入评论此处输入评论此处输入评论此处输入评论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79912" y="269651"/>
            <a:ext cx="20681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600" b="0" i="0" u="none" strike="noStrike" kern="1200" baseline="0">
                <a:solidFill>
                  <a:srgbClr val="366092"/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>
                <a:solidFill>
                  <a:srgbClr val="366092"/>
                </a:solidFill>
                <a:latin typeface="Impact" pitchFamily="34" charset="0"/>
              </a:rPr>
              <a:t>1-4</a:t>
            </a:r>
            <a:r>
              <a:rPr lang="zh-CN" altLang="en-US" dirty="0">
                <a:solidFill>
                  <a:srgbClr val="366092"/>
                </a:solidFill>
                <a:latin typeface="微软雅黑" pitchFamily="34" charset="-122"/>
                <a:ea typeface="微软雅黑" pitchFamily="34" charset="-122"/>
              </a:rPr>
              <a:t>月单品销量销售额</a:t>
            </a:r>
          </a:p>
        </p:txBody>
      </p:sp>
      <p:graphicFrame>
        <p:nvGraphicFramePr>
          <p:cNvPr id="17" name="图表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0549976"/>
              </p:ext>
            </p:extLst>
          </p:nvPr>
        </p:nvGraphicFramePr>
        <p:xfrm>
          <a:off x="2987824" y="258384"/>
          <a:ext cx="3672408" cy="4009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图表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1336861"/>
              </p:ext>
            </p:extLst>
          </p:nvPr>
        </p:nvGraphicFramePr>
        <p:xfrm>
          <a:off x="6022775" y="470784"/>
          <a:ext cx="3373761" cy="3816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3489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3222" y="470783"/>
            <a:ext cx="2350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366092"/>
                </a:solidFill>
                <a:latin typeface="Impact" pitchFamily="34" charset="0"/>
                <a:ea typeface="Tahoma" pitchFamily="34" charset="0"/>
                <a:cs typeface="Tahoma" pitchFamily="34" charset="0"/>
              </a:rPr>
              <a:t>Product</a:t>
            </a:r>
            <a:r>
              <a:rPr lang="en-US" altLang="zh-CN" sz="2400" dirty="0" smtClean="0">
                <a:solidFill>
                  <a:srgbClr val="366092"/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  <a:cs typeface="Segoe UI Light" pitchFamily="34" charset="0"/>
              </a:rPr>
              <a:t> 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Segoe UI Light" pitchFamily="34" charset="0"/>
              </a:rPr>
              <a:t>产品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Segoe UI Ligh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74208" y="541369"/>
            <a:ext cx="46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Broadway" pitchFamily="82" charset="0"/>
                <a:ea typeface="Tahoma" pitchFamily="34" charset="0"/>
                <a:cs typeface="Tahoma" pitchFamily="34" charset="0"/>
              </a:rPr>
              <a:t>01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Broadway" pitchFamily="82" charset="0"/>
              <a:cs typeface="Tahoma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-35884" y="938839"/>
            <a:ext cx="2808000" cy="360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0388" y="1103339"/>
            <a:ext cx="2448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p"/>
              <a:defRPr sz="1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产品销量销售额整体分析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0388" y="1646511"/>
            <a:ext cx="2268570" cy="307777"/>
          </a:xfrm>
          <a:prstGeom prst="rect">
            <a:avLst/>
          </a:prstGeom>
          <a:solidFill>
            <a:srgbClr val="FF9618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产品销量成本利润分析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0388" y="2189683"/>
            <a:ext cx="1910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BCG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矩阵分析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46605"/>
              </p:ext>
            </p:extLst>
          </p:nvPr>
        </p:nvGraphicFramePr>
        <p:xfrm>
          <a:off x="2772118" y="2742059"/>
          <a:ext cx="6264378" cy="108012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531427"/>
                <a:gridCol w="484939"/>
                <a:gridCol w="484939"/>
                <a:gridCol w="484939"/>
                <a:gridCol w="484939"/>
                <a:gridCol w="484939"/>
                <a:gridCol w="484939"/>
                <a:gridCol w="484939"/>
                <a:gridCol w="484939"/>
                <a:gridCol w="478662"/>
                <a:gridCol w="458259"/>
                <a:gridCol w="458259"/>
                <a:gridCol w="458259"/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rgbClr val="36609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最小值</a:t>
                      </a:r>
                      <a:endParaRPr lang="zh-CN" altLang="en-US" sz="1050" b="1" i="0" u="none" strike="noStrike" dirty="0">
                        <a:solidFill>
                          <a:srgbClr val="366092"/>
                        </a:solidFill>
                        <a:latin typeface="微软雅黑" pitchFamily="34" charset="-122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-20%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-8%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-42%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-41%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-42%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-1%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34%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42%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-12%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36%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61%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solidFill>
                            <a:srgbClr val="36609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最大值</a:t>
                      </a:r>
                      <a:endParaRPr lang="zh-CN" altLang="en-US" sz="1050" b="1" i="0" u="none" strike="noStrike" dirty="0">
                        <a:solidFill>
                          <a:srgbClr val="366092"/>
                        </a:solidFill>
                        <a:latin typeface="微软雅黑" pitchFamily="34" charset="-122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56%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57%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-29%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18%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21%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50%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80%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65%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36%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43%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61%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 smtClean="0">
                          <a:solidFill>
                            <a:srgbClr val="36609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平均</a:t>
                      </a:r>
                      <a:endParaRPr lang="en-US" altLang="zh-CN" sz="1050" b="1" u="none" strike="noStrike" dirty="0" smtClean="0">
                        <a:solidFill>
                          <a:srgbClr val="366092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fontAlgn="ctr"/>
                      <a:r>
                        <a:rPr lang="zh-CN" altLang="en-US" sz="1050" b="1" u="none" strike="noStrike" dirty="0" smtClean="0">
                          <a:solidFill>
                            <a:srgbClr val="366092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利率</a:t>
                      </a:r>
                      <a:endParaRPr lang="zh-CN" altLang="en-US" sz="1050" b="1" i="0" u="none" strike="noStrike" dirty="0">
                        <a:solidFill>
                          <a:srgbClr val="366092"/>
                        </a:solidFill>
                        <a:latin typeface="微软雅黑" pitchFamily="34" charset="-122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18%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-2%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-16%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-38%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40%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63%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29%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36%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17%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/>
                        </a:rPr>
                        <a:t>61%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283210" y="2770634"/>
            <a:ext cx="432049" cy="251522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267572" y="2793427"/>
            <a:ext cx="432049" cy="251522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flipV="1">
            <a:off x="2815790" y="193204"/>
            <a:ext cx="6336000" cy="3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2800691" y="2675384"/>
            <a:ext cx="6336000" cy="0"/>
          </a:xfrm>
          <a:prstGeom prst="line">
            <a:avLst/>
          </a:prstGeom>
          <a:ln>
            <a:solidFill>
              <a:srgbClr val="36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 flipV="1">
            <a:off x="2815790" y="3978168"/>
            <a:ext cx="6336000" cy="3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707732" y="3145532"/>
            <a:ext cx="432049" cy="251522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30644" y="2713484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重点产品生命周期分析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707732" y="3505572"/>
            <a:ext cx="432049" cy="251522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" name="图表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3202825"/>
              </p:ext>
            </p:extLst>
          </p:nvPr>
        </p:nvGraphicFramePr>
        <p:xfrm>
          <a:off x="2800691" y="232707"/>
          <a:ext cx="6279963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016508" y="4196035"/>
            <a:ext cx="6148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p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此处输入评论此处输入评论此处输入评论此处输入评论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16508" y="4602243"/>
            <a:ext cx="6148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p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此处输入评论此处输入评论此处输入评论此处输入评论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16508" y="5008451"/>
            <a:ext cx="612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p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此处输入评论此处输入评论此处输入评论此处输入评论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16508" y="5414658"/>
            <a:ext cx="612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p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此处输入评论此处输入评论此处输入评论此处输入评论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028062" y="229204"/>
            <a:ext cx="18630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600" b="0" i="0" u="none" strike="noStrike" kern="1200" baseline="0">
                <a:solidFill>
                  <a:srgbClr val="366092"/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>
                <a:solidFill>
                  <a:srgbClr val="366092"/>
                </a:solidFill>
                <a:latin typeface="Impact" pitchFamily="34" charset="0"/>
              </a:rPr>
              <a:t>1-4</a:t>
            </a:r>
            <a:r>
              <a:rPr lang="zh-CN" altLang="en-US" dirty="0">
                <a:solidFill>
                  <a:srgbClr val="366092"/>
                </a:solidFill>
                <a:latin typeface="微软雅黑" pitchFamily="34" charset="-122"/>
                <a:ea typeface="微软雅黑" pitchFamily="34" charset="-122"/>
              </a:rPr>
              <a:t>月产品利率分布</a:t>
            </a:r>
          </a:p>
        </p:txBody>
      </p:sp>
    </p:spTree>
    <p:extLst>
      <p:ext uri="{BB962C8B-B14F-4D97-AF65-F5344CB8AC3E}">
        <p14:creationId xmlns:p14="http://schemas.microsoft.com/office/powerpoint/2010/main" val="311557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Box 189"/>
          <p:cNvSpPr txBox="1"/>
          <p:nvPr/>
        </p:nvSpPr>
        <p:spPr>
          <a:xfrm>
            <a:off x="313222" y="470783"/>
            <a:ext cx="2350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366092"/>
                </a:solidFill>
                <a:latin typeface="Impact" pitchFamily="34" charset="0"/>
                <a:ea typeface="Tahoma" pitchFamily="34" charset="0"/>
                <a:cs typeface="Tahoma" pitchFamily="34" charset="0"/>
              </a:rPr>
              <a:t>Product</a:t>
            </a:r>
            <a:r>
              <a:rPr lang="en-US" altLang="zh-CN" sz="2400" dirty="0" smtClean="0">
                <a:solidFill>
                  <a:srgbClr val="366092"/>
                </a:solidFill>
                <a:latin typeface="Hiragino Sans GB W3" panose="020B0300000000000000" pitchFamily="34" charset="-122"/>
                <a:ea typeface="Hiragino Sans GB W3" panose="020B0300000000000000" pitchFamily="34" charset="-122"/>
                <a:cs typeface="Segoe UI Light" pitchFamily="34" charset="0"/>
              </a:rPr>
              <a:t> 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Segoe UI Light" pitchFamily="34" charset="0"/>
              </a:rPr>
              <a:t>产品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Segoe UI Light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-74208" y="541369"/>
            <a:ext cx="46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Broadway" pitchFamily="82" charset="0"/>
                <a:ea typeface="Tahoma" pitchFamily="34" charset="0"/>
                <a:cs typeface="Tahoma" pitchFamily="34" charset="0"/>
              </a:rPr>
              <a:t>01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Broadway" pitchFamily="82" charset="0"/>
              <a:cs typeface="Tahoma" pitchFamily="34" charset="0"/>
            </a:endParaRPr>
          </a:p>
        </p:txBody>
      </p:sp>
      <p:sp>
        <p:nvSpPr>
          <p:cNvPr id="192" name="矩形 191"/>
          <p:cNvSpPr/>
          <p:nvPr/>
        </p:nvSpPr>
        <p:spPr>
          <a:xfrm flipV="1">
            <a:off x="-35884" y="938839"/>
            <a:ext cx="2808000" cy="360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TextBox 192"/>
          <p:cNvSpPr txBox="1"/>
          <p:nvPr/>
        </p:nvSpPr>
        <p:spPr>
          <a:xfrm>
            <a:off x="260388" y="1103339"/>
            <a:ext cx="2448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p"/>
              <a:defRPr sz="1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产品销量销售额整体分析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260388" y="1646511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产品销量成本利润分析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60388" y="2189683"/>
            <a:ext cx="1910716" cy="307777"/>
          </a:xfrm>
          <a:prstGeom prst="rect">
            <a:avLst/>
          </a:prstGeom>
          <a:solidFill>
            <a:srgbClr val="FF9618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p"/>
              <a:defRPr sz="14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产品</a:t>
            </a:r>
            <a:r>
              <a:rPr lang="en-US" altLang="zh-CN" dirty="0" smtClean="0">
                <a:solidFill>
                  <a:schemeClr val="bg1"/>
                </a:solidFill>
                <a:latin typeface="Impact" pitchFamily="34" charset="0"/>
              </a:rPr>
              <a:t>BCG</a:t>
            </a:r>
            <a:r>
              <a:rPr lang="zh-CN" altLang="en-US" dirty="0" smtClean="0">
                <a:solidFill>
                  <a:schemeClr val="bg1"/>
                </a:solidFill>
              </a:rPr>
              <a:t>矩阵</a:t>
            </a:r>
            <a:r>
              <a:rPr lang="zh-CN" altLang="en-US" dirty="0">
                <a:solidFill>
                  <a:schemeClr val="bg1"/>
                </a:solidFill>
              </a:rPr>
              <a:t>分析</a:t>
            </a:r>
          </a:p>
        </p:txBody>
      </p:sp>
      <p:grpSp>
        <p:nvGrpSpPr>
          <p:cNvPr id="219" name="组合 218"/>
          <p:cNvGrpSpPr>
            <a:grpSpLocks noChangeAspect="1"/>
          </p:cNvGrpSpPr>
          <p:nvPr/>
        </p:nvGrpSpPr>
        <p:grpSpPr>
          <a:xfrm>
            <a:off x="2912434" y="287802"/>
            <a:ext cx="3646887" cy="2768525"/>
            <a:chOff x="1987460" y="1252420"/>
            <a:chExt cx="5063669" cy="3904395"/>
          </a:xfrm>
        </p:grpSpPr>
        <p:sp>
          <p:nvSpPr>
            <p:cNvPr id="220" name="Rectangle 23"/>
            <p:cNvSpPr/>
            <p:nvPr/>
          </p:nvSpPr>
          <p:spPr>
            <a:xfrm>
              <a:off x="6291401" y="4724414"/>
              <a:ext cx="759728" cy="3047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High</a:t>
              </a:r>
            </a:p>
          </p:txBody>
        </p:sp>
        <p:sp>
          <p:nvSpPr>
            <p:cNvPr id="221" name="Rectangle 24"/>
            <p:cNvSpPr/>
            <p:nvPr/>
          </p:nvSpPr>
          <p:spPr>
            <a:xfrm>
              <a:off x="2647316" y="4798723"/>
              <a:ext cx="892859" cy="3047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Low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22" name="组合 221"/>
            <p:cNvGrpSpPr/>
            <p:nvPr/>
          </p:nvGrpSpPr>
          <p:grpSpPr>
            <a:xfrm>
              <a:off x="1987460" y="1252420"/>
              <a:ext cx="4753880" cy="3529722"/>
              <a:chOff x="1822205" y="1252420"/>
              <a:chExt cx="4753880" cy="3529722"/>
            </a:xfrm>
          </p:grpSpPr>
          <p:grpSp>
            <p:nvGrpSpPr>
              <p:cNvPr id="224" name="组合 223"/>
              <p:cNvGrpSpPr/>
              <p:nvPr/>
            </p:nvGrpSpPr>
            <p:grpSpPr>
              <a:xfrm>
                <a:off x="2891230" y="1634117"/>
                <a:ext cx="3135622" cy="2478544"/>
                <a:chOff x="2104572" y="1193102"/>
                <a:chExt cx="3997674" cy="3513102"/>
              </a:xfrm>
            </p:grpSpPr>
            <p:sp>
              <p:nvSpPr>
                <p:cNvPr id="230" name="Freeform 15"/>
                <p:cNvSpPr>
                  <a:spLocks noChangeAspect="1"/>
                </p:cNvSpPr>
                <p:nvPr/>
              </p:nvSpPr>
              <p:spPr bwMode="auto">
                <a:xfrm>
                  <a:off x="4605180" y="3209975"/>
                  <a:ext cx="1475999" cy="1476000"/>
                </a:xfrm>
                <a:custGeom>
                  <a:avLst/>
                  <a:gdLst/>
                  <a:ahLst/>
                  <a:cxnLst>
                    <a:cxn ang="0">
                      <a:pos x="414" y="346"/>
                    </a:cxn>
                    <a:cxn ang="0">
                      <a:pos x="346" y="414"/>
                    </a:cxn>
                    <a:cxn ang="0">
                      <a:pos x="68" y="414"/>
                    </a:cxn>
                    <a:cxn ang="0">
                      <a:pos x="0" y="346"/>
                    </a:cxn>
                    <a:cxn ang="0">
                      <a:pos x="0" y="68"/>
                    </a:cxn>
                    <a:cxn ang="0">
                      <a:pos x="68" y="0"/>
                    </a:cxn>
                    <a:cxn ang="0">
                      <a:pos x="346" y="0"/>
                    </a:cxn>
                    <a:cxn ang="0">
                      <a:pos x="414" y="68"/>
                    </a:cxn>
                    <a:cxn ang="0">
                      <a:pos x="414" y="346"/>
                    </a:cxn>
                  </a:cxnLst>
                  <a:rect l="0" t="0" r="r" b="b"/>
                  <a:pathLst>
                    <a:path w="414" h="414">
                      <a:moveTo>
                        <a:pt x="414" y="346"/>
                      </a:moveTo>
                      <a:cubicBezTo>
                        <a:pt x="414" y="383"/>
                        <a:pt x="383" y="414"/>
                        <a:pt x="346" y="414"/>
                      </a:cubicBezTo>
                      <a:cubicBezTo>
                        <a:pt x="68" y="414"/>
                        <a:pt x="68" y="414"/>
                        <a:pt x="68" y="414"/>
                      </a:cubicBezTo>
                      <a:cubicBezTo>
                        <a:pt x="31" y="414"/>
                        <a:pt x="0" y="383"/>
                        <a:pt x="0" y="346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31"/>
                        <a:pt x="31" y="0"/>
                        <a:pt x="68" y="0"/>
                      </a:cubicBezTo>
                      <a:cubicBezTo>
                        <a:pt x="346" y="0"/>
                        <a:pt x="346" y="0"/>
                        <a:pt x="346" y="0"/>
                      </a:cubicBezTo>
                      <a:cubicBezTo>
                        <a:pt x="383" y="0"/>
                        <a:pt x="414" y="31"/>
                        <a:pt x="414" y="68"/>
                      </a:cubicBezTo>
                      <a:lnTo>
                        <a:pt x="414" y="346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ysClr val="window" lastClr="FFFFFF">
                        <a:lumMod val="75000"/>
                        <a:shade val="30000"/>
                        <a:satMod val="115000"/>
                      </a:sysClr>
                    </a:gs>
                    <a:gs pos="50000">
                      <a:sysClr val="window" lastClr="FFFFFF">
                        <a:lumMod val="75000"/>
                        <a:shade val="67500"/>
                        <a:satMod val="115000"/>
                      </a:sysClr>
                    </a:gs>
                    <a:gs pos="100000">
                      <a:sysClr val="window" lastClr="FFFFFF">
                        <a:lumMod val="7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8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1" name="Freeform 13"/>
                <p:cNvSpPr>
                  <a:spLocks noChangeAspect="1"/>
                </p:cNvSpPr>
                <p:nvPr/>
              </p:nvSpPr>
              <p:spPr bwMode="auto">
                <a:xfrm>
                  <a:off x="4626245" y="1320173"/>
                  <a:ext cx="1476001" cy="1476000"/>
                </a:xfrm>
                <a:custGeom>
                  <a:avLst/>
                  <a:gdLst/>
                  <a:ahLst/>
                  <a:cxnLst>
                    <a:cxn ang="0">
                      <a:pos x="414" y="346"/>
                    </a:cxn>
                    <a:cxn ang="0">
                      <a:pos x="346" y="414"/>
                    </a:cxn>
                    <a:cxn ang="0">
                      <a:pos x="68" y="414"/>
                    </a:cxn>
                    <a:cxn ang="0">
                      <a:pos x="0" y="346"/>
                    </a:cxn>
                    <a:cxn ang="0">
                      <a:pos x="0" y="68"/>
                    </a:cxn>
                    <a:cxn ang="0">
                      <a:pos x="68" y="0"/>
                    </a:cxn>
                    <a:cxn ang="0">
                      <a:pos x="346" y="0"/>
                    </a:cxn>
                    <a:cxn ang="0">
                      <a:pos x="414" y="68"/>
                    </a:cxn>
                    <a:cxn ang="0">
                      <a:pos x="414" y="346"/>
                    </a:cxn>
                  </a:cxnLst>
                  <a:rect l="0" t="0" r="r" b="b"/>
                  <a:pathLst>
                    <a:path w="414" h="414">
                      <a:moveTo>
                        <a:pt x="414" y="346"/>
                      </a:moveTo>
                      <a:cubicBezTo>
                        <a:pt x="414" y="383"/>
                        <a:pt x="383" y="414"/>
                        <a:pt x="346" y="414"/>
                      </a:cubicBezTo>
                      <a:cubicBezTo>
                        <a:pt x="68" y="414"/>
                        <a:pt x="68" y="414"/>
                        <a:pt x="68" y="414"/>
                      </a:cubicBezTo>
                      <a:cubicBezTo>
                        <a:pt x="31" y="414"/>
                        <a:pt x="0" y="383"/>
                        <a:pt x="0" y="346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31"/>
                        <a:pt x="31" y="0"/>
                        <a:pt x="68" y="0"/>
                      </a:cubicBezTo>
                      <a:cubicBezTo>
                        <a:pt x="346" y="0"/>
                        <a:pt x="346" y="0"/>
                        <a:pt x="346" y="0"/>
                      </a:cubicBezTo>
                      <a:cubicBezTo>
                        <a:pt x="383" y="0"/>
                        <a:pt x="414" y="31"/>
                        <a:pt x="414" y="68"/>
                      </a:cubicBezTo>
                      <a:lnTo>
                        <a:pt x="414" y="346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ysClr val="window" lastClr="FFFFFF">
                        <a:lumMod val="75000"/>
                        <a:shade val="30000"/>
                        <a:satMod val="115000"/>
                      </a:sysClr>
                    </a:gs>
                    <a:gs pos="50000">
                      <a:sysClr val="window" lastClr="FFFFFF">
                        <a:lumMod val="75000"/>
                        <a:shade val="67500"/>
                        <a:satMod val="115000"/>
                      </a:sysClr>
                    </a:gs>
                    <a:gs pos="100000">
                      <a:sysClr val="window" lastClr="FFFFFF">
                        <a:lumMod val="7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8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2" name="Freeform 7"/>
                <p:cNvSpPr>
                  <a:spLocks noChangeAspect="1"/>
                </p:cNvSpPr>
                <p:nvPr/>
              </p:nvSpPr>
              <p:spPr bwMode="auto">
                <a:xfrm>
                  <a:off x="2166859" y="1205933"/>
                  <a:ext cx="1476001" cy="1476000"/>
                </a:xfrm>
                <a:custGeom>
                  <a:avLst/>
                  <a:gdLst/>
                  <a:ahLst/>
                  <a:cxnLst>
                    <a:cxn ang="0">
                      <a:pos x="413" y="346"/>
                    </a:cxn>
                    <a:cxn ang="0">
                      <a:pos x="345" y="414"/>
                    </a:cxn>
                    <a:cxn ang="0">
                      <a:pos x="68" y="414"/>
                    </a:cxn>
                    <a:cxn ang="0">
                      <a:pos x="0" y="346"/>
                    </a:cxn>
                    <a:cxn ang="0">
                      <a:pos x="0" y="68"/>
                    </a:cxn>
                    <a:cxn ang="0">
                      <a:pos x="68" y="0"/>
                    </a:cxn>
                    <a:cxn ang="0">
                      <a:pos x="345" y="0"/>
                    </a:cxn>
                    <a:cxn ang="0">
                      <a:pos x="413" y="68"/>
                    </a:cxn>
                    <a:cxn ang="0">
                      <a:pos x="413" y="346"/>
                    </a:cxn>
                  </a:cxnLst>
                  <a:rect l="0" t="0" r="r" b="b"/>
                  <a:pathLst>
                    <a:path w="413" h="414">
                      <a:moveTo>
                        <a:pt x="413" y="346"/>
                      </a:moveTo>
                      <a:cubicBezTo>
                        <a:pt x="413" y="383"/>
                        <a:pt x="383" y="414"/>
                        <a:pt x="345" y="414"/>
                      </a:cubicBezTo>
                      <a:cubicBezTo>
                        <a:pt x="68" y="414"/>
                        <a:pt x="68" y="414"/>
                        <a:pt x="68" y="414"/>
                      </a:cubicBezTo>
                      <a:cubicBezTo>
                        <a:pt x="30" y="414"/>
                        <a:pt x="0" y="383"/>
                        <a:pt x="0" y="346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31"/>
                        <a:pt x="30" y="0"/>
                        <a:pt x="68" y="0"/>
                      </a:cubicBezTo>
                      <a:cubicBezTo>
                        <a:pt x="345" y="0"/>
                        <a:pt x="345" y="0"/>
                        <a:pt x="345" y="0"/>
                      </a:cubicBezTo>
                      <a:cubicBezTo>
                        <a:pt x="383" y="0"/>
                        <a:pt x="413" y="31"/>
                        <a:pt x="413" y="68"/>
                      </a:cubicBezTo>
                      <a:lnTo>
                        <a:pt x="413" y="346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ysClr val="window" lastClr="FFFFFF">
                        <a:lumMod val="75000"/>
                        <a:shade val="30000"/>
                        <a:satMod val="115000"/>
                      </a:sysClr>
                    </a:gs>
                    <a:gs pos="50000">
                      <a:sysClr val="window" lastClr="FFFFFF">
                        <a:lumMod val="75000"/>
                        <a:shade val="67500"/>
                        <a:satMod val="115000"/>
                      </a:sysClr>
                    </a:gs>
                    <a:gs pos="100000">
                      <a:sysClr val="window" lastClr="FFFFFF">
                        <a:lumMod val="7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8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3" name="Freeform 10"/>
                <p:cNvSpPr>
                  <a:spLocks noChangeAspect="1"/>
                </p:cNvSpPr>
                <p:nvPr/>
              </p:nvSpPr>
              <p:spPr bwMode="auto">
                <a:xfrm>
                  <a:off x="4569660" y="1267251"/>
                  <a:ext cx="1475999" cy="1476000"/>
                </a:xfrm>
                <a:custGeom>
                  <a:avLst/>
                  <a:gdLst/>
                  <a:ahLst/>
                  <a:cxnLst>
                    <a:cxn ang="0">
                      <a:pos x="414" y="346"/>
                    </a:cxn>
                    <a:cxn ang="0">
                      <a:pos x="346" y="414"/>
                    </a:cxn>
                    <a:cxn ang="0">
                      <a:pos x="68" y="414"/>
                    </a:cxn>
                    <a:cxn ang="0">
                      <a:pos x="0" y="346"/>
                    </a:cxn>
                    <a:cxn ang="0">
                      <a:pos x="0" y="68"/>
                    </a:cxn>
                    <a:cxn ang="0">
                      <a:pos x="68" y="0"/>
                    </a:cxn>
                    <a:cxn ang="0">
                      <a:pos x="346" y="0"/>
                    </a:cxn>
                    <a:cxn ang="0">
                      <a:pos x="414" y="68"/>
                    </a:cxn>
                    <a:cxn ang="0">
                      <a:pos x="414" y="346"/>
                    </a:cxn>
                  </a:cxnLst>
                  <a:rect l="0" t="0" r="r" b="b"/>
                  <a:pathLst>
                    <a:path w="414" h="414">
                      <a:moveTo>
                        <a:pt x="414" y="346"/>
                      </a:moveTo>
                      <a:cubicBezTo>
                        <a:pt x="414" y="383"/>
                        <a:pt x="383" y="414"/>
                        <a:pt x="346" y="414"/>
                      </a:cubicBezTo>
                      <a:cubicBezTo>
                        <a:pt x="68" y="414"/>
                        <a:pt x="68" y="414"/>
                        <a:pt x="68" y="414"/>
                      </a:cubicBezTo>
                      <a:cubicBezTo>
                        <a:pt x="31" y="414"/>
                        <a:pt x="0" y="383"/>
                        <a:pt x="0" y="346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31"/>
                        <a:pt x="31" y="0"/>
                        <a:pt x="68" y="0"/>
                      </a:cubicBezTo>
                      <a:cubicBezTo>
                        <a:pt x="346" y="0"/>
                        <a:pt x="346" y="0"/>
                        <a:pt x="346" y="0"/>
                      </a:cubicBezTo>
                      <a:cubicBezTo>
                        <a:pt x="383" y="0"/>
                        <a:pt x="414" y="31"/>
                        <a:pt x="414" y="68"/>
                      </a:cubicBezTo>
                      <a:lnTo>
                        <a:pt x="414" y="34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66092"/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kern="0" dirty="0">
                    <a:solidFill>
                      <a:srgbClr val="383838"/>
                    </a:solidFill>
                  </a:endParaRPr>
                </a:p>
                <a:p>
                  <a:endParaRPr lang="en-US" kern="0" dirty="0">
                    <a:solidFill>
                      <a:srgbClr val="383838"/>
                    </a:solidFill>
                  </a:endParaRPr>
                </a:p>
                <a:p>
                  <a:endParaRPr lang="en-US" kern="0" dirty="0">
                    <a:solidFill>
                      <a:srgbClr val="383838"/>
                    </a:solidFill>
                  </a:endParaRPr>
                </a:p>
                <a:p>
                  <a:endParaRPr lang="en-US" kern="0" dirty="0">
                    <a:solidFill>
                      <a:srgbClr val="383838"/>
                    </a:solidFill>
                  </a:endParaRPr>
                </a:p>
                <a:p>
                  <a:endParaRPr lang="en-US" kern="0" dirty="0">
                    <a:solidFill>
                      <a:srgbClr val="383838"/>
                    </a:solidFill>
                  </a:endParaRPr>
                </a:p>
                <a:p>
                  <a:endParaRPr lang="en-US" kern="0" dirty="0">
                    <a:solidFill>
                      <a:srgbClr val="383838"/>
                    </a:solidFill>
                  </a:endParaRPr>
                </a:p>
                <a:p>
                  <a:endParaRPr lang="en-US" kern="0" dirty="0">
                    <a:solidFill>
                      <a:srgbClr val="383838"/>
                    </a:solidFill>
                  </a:endParaRPr>
                </a:p>
                <a:p>
                  <a:endParaRPr lang="en-US" kern="0" dirty="0">
                    <a:solidFill>
                      <a:srgbClr val="383838"/>
                    </a:solidFill>
                  </a:endParaRPr>
                </a:p>
                <a:p>
                  <a:endParaRPr lang="en-US" kern="0" dirty="0">
                    <a:solidFill>
                      <a:srgbClr val="383838"/>
                    </a:solidFill>
                  </a:endParaRPr>
                </a:p>
              </p:txBody>
            </p:sp>
            <p:sp>
              <p:nvSpPr>
                <p:cNvPr id="234" name="Freeform 11"/>
                <p:cNvSpPr>
                  <a:spLocks noChangeAspect="1"/>
                </p:cNvSpPr>
                <p:nvPr/>
              </p:nvSpPr>
              <p:spPr bwMode="auto">
                <a:xfrm>
                  <a:off x="2166859" y="3230204"/>
                  <a:ext cx="1476001" cy="1476000"/>
                </a:xfrm>
                <a:custGeom>
                  <a:avLst/>
                  <a:gdLst/>
                  <a:ahLst/>
                  <a:cxnLst>
                    <a:cxn ang="0">
                      <a:pos x="413" y="346"/>
                    </a:cxn>
                    <a:cxn ang="0">
                      <a:pos x="345" y="414"/>
                    </a:cxn>
                    <a:cxn ang="0">
                      <a:pos x="68" y="414"/>
                    </a:cxn>
                    <a:cxn ang="0">
                      <a:pos x="0" y="346"/>
                    </a:cxn>
                    <a:cxn ang="0">
                      <a:pos x="0" y="68"/>
                    </a:cxn>
                    <a:cxn ang="0">
                      <a:pos x="68" y="0"/>
                    </a:cxn>
                    <a:cxn ang="0">
                      <a:pos x="345" y="0"/>
                    </a:cxn>
                    <a:cxn ang="0">
                      <a:pos x="413" y="68"/>
                    </a:cxn>
                    <a:cxn ang="0">
                      <a:pos x="413" y="346"/>
                    </a:cxn>
                  </a:cxnLst>
                  <a:rect l="0" t="0" r="r" b="b"/>
                  <a:pathLst>
                    <a:path w="413" h="414">
                      <a:moveTo>
                        <a:pt x="413" y="346"/>
                      </a:moveTo>
                      <a:cubicBezTo>
                        <a:pt x="413" y="383"/>
                        <a:pt x="383" y="414"/>
                        <a:pt x="345" y="414"/>
                      </a:cubicBezTo>
                      <a:cubicBezTo>
                        <a:pt x="68" y="414"/>
                        <a:pt x="68" y="414"/>
                        <a:pt x="68" y="414"/>
                      </a:cubicBezTo>
                      <a:cubicBezTo>
                        <a:pt x="30" y="414"/>
                        <a:pt x="0" y="383"/>
                        <a:pt x="0" y="346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31"/>
                        <a:pt x="30" y="0"/>
                        <a:pt x="68" y="0"/>
                      </a:cubicBezTo>
                      <a:cubicBezTo>
                        <a:pt x="345" y="0"/>
                        <a:pt x="345" y="0"/>
                        <a:pt x="345" y="0"/>
                      </a:cubicBezTo>
                      <a:cubicBezTo>
                        <a:pt x="383" y="0"/>
                        <a:pt x="413" y="31"/>
                        <a:pt x="413" y="68"/>
                      </a:cubicBezTo>
                      <a:lnTo>
                        <a:pt x="413" y="346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ysClr val="window" lastClr="FFFFFF">
                        <a:lumMod val="75000"/>
                        <a:shade val="30000"/>
                        <a:satMod val="115000"/>
                      </a:sysClr>
                    </a:gs>
                    <a:gs pos="50000">
                      <a:sysClr val="window" lastClr="FFFFFF">
                        <a:lumMod val="75000"/>
                        <a:shade val="67500"/>
                        <a:satMod val="115000"/>
                      </a:sysClr>
                    </a:gs>
                    <a:gs pos="100000">
                      <a:sysClr val="window" lastClr="FFFFFF">
                        <a:lumMod val="7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8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5" name="Freeform 12"/>
                <p:cNvSpPr>
                  <a:spLocks noChangeAspect="1"/>
                </p:cNvSpPr>
                <p:nvPr/>
              </p:nvSpPr>
              <p:spPr bwMode="auto">
                <a:xfrm>
                  <a:off x="4534412" y="3163205"/>
                  <a:ext cx="1476001" cy="1476000"/>
                </a:xfrm>
                <a:custGeom>
                  <a:avLst/>
                  <a:gdLst/>
                  <a:ahLst/>
                  <a:cxnLst>
                    <a:cxn ang="0">
                      <a:pos x="414" y="346"/>
                    </a:cxn>
                    <a:cxn ang="0">
                      <a:pos x="346" y="414"/>
                    </a:cxn>
                    <a:cxn ang="0">
                      <a:pos x="68" y="414"/>
                    </a:cxn>
                    <a:cxn ang="0">
                      <a:pos x="0" y="346"/>
                    </a:cxn>
                    <a:cxn ang="0">
                      <a:pos x="0" y="68"/>
                    </a:cxn>
                    <a:cxn ang="0">
                      <a:pos x="68" y="0"/>
                    </a:cxn>
                    <a:cxn ang="0">
                      <a:pos x="346" y="0"/>
                    </a:cxn>
                    <a:cxn ang="0">
                      <a:pos x="414" y="68"/>
                    </a:cxn>
                    <a:cxn ang="0">
                      <a:pos x="414" y="346"/>
                    </a:cxn>
                  </a:cxnLst>
                  <a:rect l="0" t="0" r="r" b="b"/>
                  <a:pathLst>
                    <a:path w="414" h="414">
                      <a:moveTo>
                        <a:pt x="414" y="346"/>
                      </a:moveTo>
                      <a:cubicBezTo>
                        <a:pt x="414" y="383"/>
                        <a:pt x="383" y="414"/>
                        <a:pt x="346" y="414"/>
                      </a:cubicBezTo>
                      <a:cubicBezTo>
                        <a:pt x="68" y="414"/>
                        <a:pt x="68" y="414"/>
                        <a:pt x="68" y="414"/>
                      </a:cubicBezTo>
                      <a:cubicBezTo>
                        <a:pt x="31" y="414"/>
                        <a:pt x="0" y="383"/>
                        <a:pt x="0" y="346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31"/>
                        <a:pt x="31" y="0"/>
                        <a:pt x="68" y="0"/>
                      </a:cubicBezTo>
                      <a:cubicBezTo>
                        <a:pt x="346" y="0"/>
                        <a:pt x="346" y="0"/>
                        <a:pt x="346" y="0"/>
                      </a:cubicBezTo>
                      <a:cubicBezTo>
                        <a:pt x="383" y="0"/>
                        <a:pt x="414" y="31"/>
                        <a:pt x="414" y="68"/>
                      </a:cubicBezTo>
                      <a:lnTo>
                        <a:pt x="414" y="34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66092"/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kern="0" dirty="0">
                    <a:solidFill>
                      <a:srgbClr val="383838"/>
                    </a:solidFill>
                  </a:endParaRPr>
                </a:p>
              </p:txBody>
            </p:sp>
            <p:sp>
              <p:nvSpPr>
                <p:cNvPr id="236" name="Freeform 14"/>
                <p:cNvSpPr>
                  <a:spLocks noChangeAspect="1"/>
                </p:cNvSpPr>
                <p:nvPr/>
              </p:nvSpPr>
              <p:spPr bwMode="auto">
                <a:xfrm>
                  <a:off x="2104572" y="1193102"/>
                  <a:ext cx="1476001" cy="1476002"/>
                </a:xfrm>
                <a:custGeom>
                  <a:avLst/>
                  <a:gdLst/>
                  <a:ahLst/>
                  <a:cxnLst>
                    <a:cxn ang="0">
                      <a:pos x="413" y="346"/>
                    </a:cxn>
                    <a:cxn ang="0">
                      <a:pos x="345" y="414"/>
                    </a:cxn>
                    <a:cxn ang="0">
                      <a:pos x="68" y="414"/>
                    </a:cxn>
                    <a:cxn ang="0">
                      <a:pos x="0" y="346"/>
                    </a:cxn>
                    <a:cxn ang="0">
                      <a:pos x="0" y="68"/>
                    </a:cxn>
                    <a:cxn ang="0">
                      <a:pos x="68" y="0"/>
                    </a:cxn>
                    <a:cxn ang="0">
                      <a:pos x="345" y="0"/>
                    </a:cxn>
                    <a:cxn ang="0">
                      <a:pos x="413" y="68"/>
                    </a:cxn>
                    <a:cxn ang="0">
                      <a:pos x="413" y="346"/>
                    </a:cxn>
                  </a:cxnLst>
                  <a:rect l="0" t="0" r="r" b="b"/>
                  <a:pathLst>
                    <a:path w="413" h="414">
                      <a:moveTo>
                        <a:pt x="413" y="346"/>
                      </a:moveTo>
                      <a:cubicBezTo>
                        <a:pt x="413" y="383"/>
                        <a:pt x="383" y="414"/>
                        <a:pt x="345" y="414"/>
                      </a:cubicBezTo>
                      <a:cubicBezTo>
                        <a:pt x="68" y="414"/>
                        <a:pt x="68" y="414"/>
                        <a:pt x="68" y="414"/>
                      </a:cubicBezTo>
                      <a:cubicBezTo>
                        <a:pt x="30" y="414"/>
                        <a:pt x="0" y="383"/>
                        <a:pt x="0" y="346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31"/>
                        <a:pt x="30" y="0"/>
                        <a:pt x="68" y="0"/>
                      </a:cubicBezTo>
                      <a:cubicBezTo>
                        <a:pt x="345" y="0"/>
                        <a:pt x="345" y="0"/>
                        <a:pt x="345" y="0"/>
                      </a:cubicBezTo>
                      <a:cubicBezTo>
                        <a:pt x="383" y="0"/>
                        <a:pt x="413" y="31"/>
                        <a:pt x="413" y="68"/>
                      </a:cubicBezTo>
                      <a:lnTo>
                        <a:pt x="413" y="34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66092"/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8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7" name="Freeform 16"/>
                <p:cNvSpPr>
                  <a:spLocks noChangeAspect="1"/>
                </p:cNvSpPr>
                <p:nvPr/>
              </p:nvSpPr>
              <p:spPr bwMode="auto">
                <a:xfrm>
                  <a:off x="2109610" y="3197199"/>
                  <a:ext cx="1476001" cy="1476000"/>
                </a:xfrm>
                <a:custGeom>
                  <a:avLst/>
                  <a:gdLst/>
                  <a:ahLst/>
                  <a:cxnLst>
                    <a:cxn ang="0">
                      <a:pos x="413" y="346"/>
                    </a:cxn>
                    <a:cxn ang="0">
                      <a:pos x="345" y="414"/>
                    </a:cxn>
                    <a:cxn ang="0">
                      <a:pos x="68" y="414"/>
                    </a:cxn>
                    <a:cxn ang="0">
                      <a:pos x="0" y="346"/>
                    </a:cxn>
                    <a:cxn ang="0">
                      <a:pos x="0" y="68"/>
                    </a:cxn>
                    <a:cxn ang="0">
                      <a:pos x="68" y="0"/>
                    </a:cxn>
                    <a:cxn ang="0">
                      <a:pos x="345" y="0"/>
                    </a:cxn>
                    <a:cxn ang="0">
                      <a:pos x="413" y="68"/>
                    </a:cxn>
                    <a:cxn ang="0">
                      <a:pos x="413" y="346"/>
                    </a:cxn>
                  </a:cxnLst>
                  <a:rect l="0" t="0" r="r" b="b"/>
                  <a:pathLst>
                    <a:path w="413" h="414">
                      <a:moveTo>
                        <a:pt x="413" y="346"/>
                      </a:moveTo>
                      <a:cubicBezTo>
                        <a:pt x="413" y="383"/>
                        <a:pt x="383" y="414"/>
                        <a:pt x="345" y="414"/>
                      </a:cubicBezTo>
                      <a:cubicBezTo>
                        <a:pt x="68" y="414"/>
                        <a:pt x="68" y="414"/>
                        <a:pt x="68" y="414"/>
                      </a:cubicBezTo>
                      <a:cubicBezTo>
                        <a:pt x="30" y="414"/>
                        <a:pt x="0" y="383"/>
                        <a:pt x="0" y="346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31"/>
                        <a:pt x="30" y="0"/>
                        <a:pt x="68" y="0"/>
                      </a:cubicBezTo>
                      <a:cubicBezTo>
                        <a:pt x="345" y="0"/>
                        <a:pt x="345" y="0"/>
                        <a:pt x="345" y="0"/>
                      </a:cubicBezTo>
                      <a:cubicBezTo>
                        <a:pt x="383" y="0"/>
                        <a:pt x="413" y="31"/>
                        <a:pt x="413" y="68"/>
                      </a:cubicBezTo>
                      <a:lnTo>
                        <a:pt x="413" y="34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66092"/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kern="0" dirty="0">
                    <a:solidFill>
                      <a:srgbClr val="383838"/>
                    </a:solidFill>
                  </a:endParaRPr>
                </a:p>
              </p:txBody>
            </p:sp>
            <p:sp>
              <p:nvSpPr>
                <p:cNvPr id="238" name="Freeform 8"/>
                <p:cNvSpPr>
                  <a:spLocks/>
                </p:cNvSpPr>
                <p:nvPr/>
              </p:nvSpPr>
              <p:spPr bwMode="auto">
                <a:xfrm flipH="1">
                  <a:off x="2126736" y="3401559"/>
                  <a:ext cx="1152000" cy="1008001"/>
                </a:xfrm>
                <a:custGeom>
                  <a:avLst/>
                  <a:gdLst/>
                  <a:ahLst/>
                  <a:cxnLst>
                    <a:cxn ang="0">
                      <a:pos x="175" y="146"/>
                    </a:cxn>
                    <a:cxn ang="0">
                      <a:pos x="402" y="124"/>
                    </a:cxn>
                    <a:cxn ang="0">
                      <a:pos x="476" y="36"/>
                    </a:cxn>
                    <a:cxn ang="0">
                      <a:pos x="522" y="2"/>
                    </a:cxn>
                    <a:cxn ang="0">
                      <a:pos x="604" y="45"/>
                    </a:cxn>
                    <a:cxn ang="0">
                      <a:pos x="638" y="78"/>
                    </a:cxn>
                    <a:cxn ang="0">
                      <a:pos x="617" y="106"/>
                    </a:cxn>
                    <a:cxn ang="0">
                      <a:pos x="558" y="107"/>
                    </a:cxn>
                    <a:cxn ang="0">
                      <a:pos x="547" y="121"/>
                    </a:cxn>
                    <a:cxn ang="0">
                      <a:pos x="526" y="194"/>
                    </a:cxn>
                    <a:cxn ang="0">
                      <a:pos x="478" y="305"/>
                    </a:cxn>
                    <a:cxn ang="0">
                      <a:pos x="477" y="462"/>
                    </a:cxn>
                    <a:cxn ang="0">
                      <a:pos x="495" y="479"/>
                    </a:cxn>
                    <a:cxn ang="0">
                      <a:pos x="485" y="485"/>
                    </a:cxn>
                    <a:cxn ang="0">
                      <a:pos x="470" y="486"/>
                    </a:cxn>
                    <a:cxn ang="0">
                      <a:pos x="459" y="486"/>
                    </a:cxn>
                    <a:cxn ang="0">
                      <a:pos x="449" y="471"/>
                    </a:cxn>
                    <a:cxn ang="0">
                      <a:pos x="442" y="454"/>
                    </a:cxn>
                    <a:cxn ang="0">
                      <a:pos x="459" y="489"/>
                    </a:cxn>
                    <a:cxn ang="0">
                      <a:pos x="447" y="498"/>
                    </a:cxn>
                    <a:cxn ang="0">
                      <a:pos x="434" y="495"/>
                    </a:cxn>
                    <a:cxn ang="0">
                      <a:pos x="413" y="478"/>
                    </a:cxn>
                    <a:cxn ang="0">
                      <a:pos x="397" y="414"/>
                    </a:cxn>
                    <a:cxn ang="0">
                      <a:pos x="387" y="358"/>
                    </a:cxn>
                    <a:cxn ang="0">
                      <a:pos x="376" y="325"/>
                    </a:cxn>
                    <a:cxn ang="0">
                      <a:pos x="243" y="279"/>
                    </a:cxn>
                    <a:cxn ang="0">
                      <a:pos x="230" y="316"/>
                    </a:cxn>
                    <a:cxn ang="0">
                      <a:pos x="163" y="385"/>
                    </a:cxn>
                    <a:cxn ang="0">
                      <a:pos x="171" y="446"/>
                    </a:cxn>
                    <a:cxn ang="0">
                      <a:pos x="161" y="451"/>
                    </a:cxn>
                    <a:cxn ang="0">
                      <a:pos x="139" y="448"/>
                    </a:cxn>
                    <a:cxn ang="0">
                      <a:pos x="129" y="423"/>
                    </a:cxn>
                    <a:cxn ang="0">
                      <a:pos x="158" y="331"/>
                    </a:cxn>
                    <a:cxn ang="0">
                      <a:pos x="85" y="401"/>
                    </a:cxn>
                    <a:cxn ang="0">
                      <a:pos x="71" y="473"/>
                    </a:cxn>
                    <a:cxn ang="0">
                      <a:pos x="61" y="475"/>
                    </a:cxn>
                    <a:cxn ang="0">
                      <a:pos x="32" y="458"/>
                    </a:cxn>
                    <a:cxn ang="0">
                      <a:pos x="68" y="356"/>
                    </a:cxn>
                    <a:cxn ang="0">
                      <a:pos x="139" y="181"/>
                    </a:cxn>
                    <a:cxn ang="0">
                      <a:pos x="3" y="86"/>
                    </a:cxn>
                  </a:cxnLst>
                  <a:rect l="0" t="0" r="r" b="b"/>
                  <a:pathLst>
                    <a:path w="645" h="500">
                      <a:moveTo>
                        <a:pt x="38" y="71"/>
                      </a:moveTo>
                      <a:cubicBezTo>
                        <a:pt x="88" y="73"/>
                        <a:pt x="111" y="167"/>
                        <a:pt x="175" y="146"/>
                      </a:cubicBezTo>
                      <a:cubicBezTo>
                        <a:pt x="193" y="144"/>
                        <a:pt x="230" y="135"/>
                        <a:pt x="271" y="136"/>
                      </a:cubicBezTo>
                      <a:cubicBezTo>
                        <a:pt x="289" y="137"/>
                        <a:pt x="379" y="135"/>
                        <a:pt x="402" y="124"/>
                      </a:cubicBezTo>
                      <a:cubicBezTo>
                        <a:pt x="426" y="113"/>
                        <a:pt x="458" y="63"/>
                        <a:pt x="468" y="48"/>
                      </a:cubicBezTo>
                      <a:cubicBezTo>
                        <a:pt x="469" y="44"/>
                        <a:pt x="474" y="40"/>
                        <a:pt x="476" y="36"/>
                      </a:cubicBezTo>
                      <a:cubicBezTo>
                        <a:pt x="476" y="21"/>
                        <a:pt x="494" y="21"/>
                        <a:pt x="499" y="9"/>
                      </a:cubicBezTo>
                      <a:cubicBezTo>
                        <a:pt x="506" y="5"/>
                        <a:pt x="514" y="2"/>
                        <a:pt x="522" y="2"/>
                      </a:cubicBezTo>
                      <a:cubicBezTo>
                        <a:pt x="582" y="0"/>
                        <a:pt x="587" y="21"/>
                        <a:pt x="595" y="28"/>
                      </a:cubicBezTo>
                      <a:cubicBezTo>
                        <a:pt x="600" y="33"/>
                        <a:pt x="597" y="42"/>
                        <a:pt x="604" y="45"/>
                      </a:cubicBezTo>
                      <a:cubicBezTo>
                        <a:pt x="615" y="51"/>
                        <a:pt x="628" y="56"/>
                        <a:pt x="638" y="63"/>
                      </a:cubicBezTo>
                      <a:cubicBezTo>
                        <a:pt x="645" y="68"/>
                        <a:pt x="637" y="73"/>
                        <a:pt x="638" y="78"/>
                      </a:cubicBezTo>
                      <a:cubicBezTo>
                        <a:pt x="635" y="81"/>
                        <a:pt x="637" y="87"/>
                        <a:pt x="635" y="91"/>
                      </a:cubicBezTo>
                      <a:cubicBezTo>
                        <a:pt x="631" y="98"/>
                        <a:pt x="626" y="105"/>
                        <a:pt x="617" y="106"/>
                      </a:cubicBezTo>
                      <a:cubicBezTo>
                        <a:pt x="614" y="104"/>
                        <a:pt x="614" y="109"/>
                        <a:pt x="612" y="107"/>
                      </a:cubicBezTo>
                      <a:cubicBezTo>
                        <a:pt x="592" y="115"/>
                        <a:pt x="567" y="106"/>
                        <a:pt x="558" y="107"/>
                      </a:cubicBezTo>
                      <a:cubicBezTo>
                        <a:pt x="554" y="109"/>
                        <a:pt x="551" y="112"/>
                        <a:pt x="549" y="117"/>
                      </a:cubicBezTo>
                      <a:cubicBezTo>
                        <a:pt x="550" y="118"/>
                        <a:pt x="548" y="119"/>
                        <a:pt x="547" y="121"/>
                      </a:cubicBezTo>
                      <a:cubicBezTo>
                        <a:pt x="545" y="134"/>
                        <a:pt x="540" y="146"/>
                        <a:pt x="536" y="158"/>
                      </a:cubicBezTo>
                      <a:cubicBezTo>
                        <a:pt x="533" y="170"/>
                        <a:pt x="533" y="183"/>
                        <a:pt x="526" y="194"/>
                      </a:cubicBezTo>
                      <a:cubicBezTo>
                        <a:pt x="520" y="203"/>
                        <a:pt x="521" y="213"/>
                        <a:pt x="519" y="223"/>
                      </a:cubicBezTo>
                      <a:cubicBezTo>
                        <a:pt x="515" y="254"/>
                        <a:pt x="491" y="278"/>
                        <a:pt x="478" y="305"/>
                      </a:cubicBezTo>
                      <a:cubicBezTo>
                        <a:pt x="464" y="343"/>
                        <a:pt x="468" y="387"/>
                        <a:pt x="472" y="427"/>
                      </a:cubicBezTo>
                      <a:cubicBezTo>
                        <a:pt x="471" y="439"/>
                        <a:pt x="474" y="451"/>
                        <a:pt x="477" y="462"/>
                      </a:cubicBezTo>
                      <a:cubicBezTo>
                        <a:pt x="479" y="464"/>
                        <a:pt x="479" y="469"/>
                        <a:pt x="482" y="469"/>
                      </a:cubicBezTo>
                      <a:cubicBezTo>
                        <a:pt x="485" y="473"/>
                        <a:pt x="492" y="474"/>
                        <a:pt x="495" y="479"/>
                      </a:cubicBezTo>
                      <a:cubicBezTo>
                        <a:pt x="498" y="481"/>
                        <a:pt x="496" y="484"/>
                        <a:pt x="494" y="485"/>
                      </a:cubicBezTo>
                      <a:cubicBezTo>
                        <a:pt x="491" y="485"/>
                        <a:pt x="488" y="487"/>
                        <a:pt x="485" y="485"/>
                      </a:cubicBezTo>
                      <a:cubicBezTo>
                        <a:pt x="484" y="486"/>
                        <a:pt x="483" y="487"/>
                        <a:pt x="482" y="488"/>
                      </a:cubicBezTo>
                      <a:cubicBezTo>
                        <a:pt x="478" y="486"/>
                        <a:pt x="474" y="486"/>
                        <a:pt x="470" y="486"/>
                      </a:cubicBezTo>
                      <a:cubicBezTo>
                        <a:pt x="469" y="485"/>
                        <a:pt x="467" y="484"/>
                        <a:pt x="466" y="484"/>
                      </a:cubicBezTo>
                      <a:cubicBezTo>
                        <a:pt x="465" y="487"/>
                        <a:pt x="461" y="484"/>
                        <a:pt x="459" y="486"/>
                      </a:cubicBezTo>
                      <a:cubicBezTo>
                        <a:pt x="456" y="484"/>
                        <a:pt x="456" y="481"/>
                        <a:pt x="453" y="480"/>
                      </a:cubicBezTo>
                      <a:cubicBezTo>
                        <a:pt x="451" y="477"/>
                        <a:pt x="451" y="474"/>
                        <a:pt x="449" y="471"/>
                      </a:cubicBezTo>
                      <a:cubicBezTo>
                        <a:pt x="449" y="467"/>
                        <a:pt x="445" y="464"/>
                        <a:pt x="446" y="459"/>
                      </a:cubicBezTo>
                      <a:cubicBezTo>
                        <a:pt x="443" y="458"/>
                        <a:pt x="445" y="454"/>
                        <a:pt x="442" y="454"/>
                      </a:cubicBezTo>
                      <a:cubicBezTo>
                        <a:pt x="442" y="454"/>
                        <a:pt x="439" y="453"/>
                        <a:pt x="452" y="481"/>
                      </a:cubicBezTo>
                      <a:cubicBezTo>
                        <a:pt x="455" y="483"/>
                        <a:pt x="457" y="486"/>
                        <a:pt x="459" y="489"/>
                      </a:cubicBezTo>
                      <a:cubicBezTo>
                        <a:pt x="461" y="493"/>
                        <a:pt x="457" y="494"/>
                        <a:pt x="455" y="497"/>
                      </a:cubicBezTo>
                      <a:cubicBezTo>
                        <a:pt x="453" y="500"/>
                        <a:pt x="450" y="497"/>
                        <a:pt x="447" y="498"/>
                      </a:cubicBezTo>
                      <a:cubicBezTo>
                        <a:pt x="443" y="494"/>
                        <a:pt x="440" y="498"/>
                        <a:pt x="436" y="498"/>
                      </a:cubicBezTo>
                      <a:cubicBezTo>
                        <a:pt x="435" y="497"/>
                        <a:pt x="435" y="496"/>
                        <a:pt x="434" y="495"/>
                      </a:cubicBezTo>
                      <a:cubicBezTo>
                        <a:pt x="433" y="494"/>
                        <a:pt x="433" y="496"/>
                        <a:pt x="431" y="496"/>
                      </a:cubicBezTo>
                      <a:cubicBezTo>
                        <a:pt x="421" y="499"/>
                        <a:pt x="414" y="484"/>
                        <a:pt x="413" y="478"/>
                      </a:cubicBezTo>
                      <a:cubicBezTo>
                        <a:pt x="414" y="467"/>
                        <a:pt x="400" y="465"/>
                        <a:pt x="400" y="454"/>
                      </a:cubicBezTo>
                      <a:cubicBezTo>
                        <a:pt x="407" y="449"/>
                        <a:pt x="400" y="423"/>
                        <a:pt x="397" y="414"/>
                      </a:cubicBezTo>
                      <a:cubicBezTo>
                        <a:pt x="398" y="408"/>
                        <a:pt x="395" y="403"/>
                        <a:pt x="395" y="397"/>
                      </a:cubicBezTo>
                      <a:cubicBezTo>
                        <a:pt x="390" y="384"/>
                        <a:pt x="390" y="371"/>
                        <a:pt x="387" y="358"/>
                      </a:cubicBezTo>
                      <a:cubicBezTo>
                        <a:pt x="386" y="347"/>
                        <a:pt x="385" y="336"/>
                        <a:pt x="381" y="327"/>
                      </a:cubicBezTo>
                      <a:cubicBezTo>
                        <a:pt x="380" y="326"/>
                        <a:pt x="378" y="325"/>
                        <a:pt x="376" y="325"/>
                      </a:cubicBezTo>
                      <a:cubicBezTo>
                        <a:pt x="349" y="322"/>
                        <a:pt x="293" y="303"/>
                        <a:pt x="249" y="281"/>
                      </a:cubicBezTo>
                      <a:cubicBezTo>
                        <a:pt x="247" y="282"/>
                        <a:pt x="245" y="279"/>
                        <a:pt x="243" y="279"/>
                      </a:cubicBezTo>
                      <a:cubicBezTo>
                        <a:pt x="244" y="282"/>
                        <a:pt x="240" y="281"/>
                        <a:pt x="240" y="283"/>
                      </a:cubicBezTo>
                      <a:cubicBezTo>
                        <a:pt x="236" y="294"/>
                        <a:pt x="237" y="307"/>
                        <a:pt x="230" y="316"/>
                      </a:cubicBezTo>
                      <a:cubicBezTo>
                        <a:pt x="219" y="333"/>
                        <a:pt x="201" y="346"/>
                        <a:pt x="187" y="358"/>
                      </a:cubicBezTo>
                      <a:cubicBezTo>
                        <a:pt x="178" y="366"/>
                        <a:pt x="167" y="373"/>
                        <a:pt x="163" y="385"/>
                      </a:cubicBezTo>
                      <a:cubicBezTo>
                        <a:pt x="158" y="400"/>
                        <a:pt x="151" y="418"/>
                        <a:pt x="156" y="435"/>
                      </a:cubicBezTo>
                      <a:cubicBezTo>
                        <a:pt x="159" y="441"/>
                        <a:pt x="169" y="441"/>
                        <a:pt x="171" y="446"/>
                      </a:cubicBezTo>
                      <a:cubicBezTo>
                        <a:pt x="170" y="448"/>
                        <a:pt x="172" y="451"/>
                        <a:pt x="169" y="452"/>
                      </a:cubicBezTo>
                      <a:cubicBezTo>
                        <a:pt x="166" y="450"/>
                        <a:pt x="164" y="454"/>
                        <a:pt x="161" y="451"/>
                      </a:cubicBezTo>
                      <a:cubicBezTo>
                        <a:pt x="158" y="454"/>
                        <a:pt x="155" y="449"/>
                        <a:pt x="152" y="452"/>
                      </a:cubicBezTo>
                      <a:cubicBezTo>
                        <a:pt x="149" y="448"/>
                        <a:pt x="144" y="448"/>
                        <a:pt x="139" y="448"/>
                      </a:cubicBezTo>
                      <a:cubicBezTo>
                        <a:pt x="136" y="448"/>
                        <a:pt x="135" y="444"/>
                        <a:pt x="135" y="441"/>
                      </a:cubicBezTo>
                      <a:cubicBezTo>
                        <a:pt x="131" y="436"/>
                        <a:pt x="128" y="429"/>
                        <a:pt x="129" y="423"/>
                      </a:cubicBezTo>
                      <a:cubicBezTo>
                        <a:pt x="135" y="404"/>
                        <a:pt x="130" y="366"/>
                        <a:pt x="131" y="357"/>
                      </a:cubicBezTo>
                      <a:cubicBezTo>
                        <a:pt x="142" y="348"/>
                        <a:pt x="150" y="341"/>
                        <a:pt x="158" y="331"/>
                      </a:cubicBezTo>
                      <a:cubicBezTo>
                        <a:pt x="160" y="326"/>
                        <a:pt x="165" y="321"/>
                        <a:pt x="164" y="316"/>
                      </a:cubicBezTo>
                      <a:cubicBezTo>
                        <a:pt x="149" y="332"/>
                        <a:pt x="99" y="381"/>
                        <a:pt x="85" y="401"/>
                      </a:cubicBezTo>
                      <a:cubicBezTo>
                        <a:pt x="74" y="411"/>
                        <a:pt x="69" y="425"/>
                        <a:pt x="65" y="439"/>
                      </a:cubicBezTo>
                      <a:cubicBezTo>
                        <a:pt x="62" y="452"/>
                        <a:pt x="70" y="461"/>
                        <a:pt x="71" y="473"/>
                      </a:cubicBezTo>
                      <a:cubicBezTo>
                        <a:pt x="70" y="476"/>
                        <a:pt x="67" y="474"/>
                        <a:pt x="65" y="475"/>
                      </a:cubicBezTo>
                      <a:cubicBezTo>
                        <a:pt x="64" y="476"/>
                        <a:pt x="62" y="476"/>
                        <a:pt x="61" y="475"/>
                      </a:cubicBezTo>
                      <a:cubicBezTo>
                        <a:pt x="58" y="473"/>
                        <a:pt x="53" y="475"/>
                        <a:pt x="49" y="474"/>
                      </a:cubicBezTo>
                      <a:cubicBezTo>
                        <a:pt x="43" y="477"/>
                        <a:pt x="30" y="471"/>
                        <a:pt x="32" y="458"/>
                      </a:cubicBezTo>
                      <a:cubicBezTo>
                        <a:pt x="42" y="433"/>
                        <a:pt x="47" y="406"/>
                        <a:pt x="52" y="379"/>
                      </a:cubicBezTo>
                      <a:cubicBezTo>
                        <a:pt x="52" y="367"/>
                        <a:pt x="66" y="367"/>
                        <a:pt x="68" y="356"/>
                      </a:cubicBezTo>
                      <a:cubicBezTo>
                        <a:pt x="82" y="351"/>
                        <a:pt x="98" y="282"/>
                        <a:pt x="106" y="255"/>
                      </a:cubicBezTo>
                      <a:cubicBezTo>
                        <a:pt x="113" y="239"/>
                        <a:pt x="115" y="201"/>
                        <a:pt x="139" y="181"/>
                      </a:cubicBezTo>
                      <a:cubicBezTo>
                        <a:pt x="139" y="180"/>
                        <a:pt x="139" y="180"/>
                        <a:pt x="139" y="180"/>
                      </a:cubicBezTo>
                      <a:cubicBezTo>
                        <a:pt x="75" y="161"/>
                        <a:pt x="74" y="85"/>
                        <a:pt x="3" y="86"/>
                      </a:cubicBezTo>
                      <a:cubicBezTo>
                        <a:pt x="3" y="86"/>
                        <a:pt x="0" y="68"/>
                        <a:pt x="38" y="7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7000">
                      <a:srgbClr val="3B3B3B"/>
                    </a:gs>
                    <a:gs pos="100000">
                      <a:sysClr val="window" lastClr="FFFFFF">
                        <a:lumMod val="50000"/>
                      </a:sysClr>
                    </a:gs>
                    <a:gs pos="67000">
                      <a:sysClr val="window" lastClr="FFFFFF">
                        <a:shade val="100000"/>
                        <a:satMod val="115000"/>
                      </a:sys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9525">
                  <a:solidFill>
                    <a:srgbClr val="00B0F0">
                      <a:lumMod val="60000"/>
                      <a:lumOff val="40000"/>
                    </a:srgbClr>
                  </a:solidFill>
                  <a:round/>
                  <a:headEnd/>
                  <a:tailEnd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8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9" name="Freeform 9"/>
                <p:cNvSpPr>
                  <a:spLocks noChangeAspect="1"/>
                </p:cNvSpPr>
                <p:nvPr/>
              </p:nvSpPr>
              <p:spPr bwMode="auto">
                <a:xfrm>
                  <a:off x="4697163" y="3410983"/>
                  <a:ext cx="1150495" cy="935999"/>
                </a:xfrm>
                <a:custGeom>
                  <a:avLst/>
                  <a:gdLst/>
                  <a:ahLst/>
                  <a:cxnLst>
                    <a:cxn ang="0">
                      <a:pos x="712" y="109"/>
                    </a:cxn>
                    <a:cxn ang="0">
                      <a:pos x="650" y="36"/>
                    </a:cxn>
                    <a:cxn ang="0">
                      <a:pos x="670" y="33"/>
                    </a:cxn>
                    <a:cxn ang="0">
                      <a:pos x="668" y="23"/>
                    </a:cxn>
                    <a:cxn ang="0">
                      <a:pos x="689" y="26"/>
                    </a:cxn>
                    <a:cxn ang="0">
                      <a:pos x="652" y="7"/>
                    </a:cxn>
                    <a:cxn ang="0">
                      <a:pos x="618" y="1"/>
                    </a:cxn>
                    <a:cxn ang="0">
                      <a:pos x="610" y="26"/>
                    </a:cxn>
                    <a:cxn ang="0">
                      <a:pos x="564" y="14"/>
                    </a:cxn>
                    <a:cxn ang="0">
                      <a:pos x="567" y="44"/>
                    </a:cxn>
                    <a:cxn ang="0">
                      <a:pos x="455" y="60"/>
                    </a:cxn>
                    <a:cxn ang="0">
                      <a:pos x="340" y="65"/>
                    </a:cxn>
                    <a:cxn ang="0">
                      <a:pos x="206" y="70"/>
                    </a:cxn>
                    <a:cxn ang="0">
                      <a:pos x="101" y="68"/>
                    </a:cxn>
                    <a:cxn ang="0">
                      <a:pos x="27" y="81"/>
                    </a:cxn>
                    <a:cxn ang="0">
                      <a:pos x="28" y="209"/>
                    </a:cxn>
                    <a:cxn ang="0">
                      <a:pos x="26" y="257"/>
                    </a:cxn>
                    <a:cxn ang="0">
                      <a:pos x="12" y="325"/>
                    </a:cxn>
                    <a:cxn ang="0">
                      <a:pos x="6" y="400"/>
                    </a:cxn>
                    <a:cxn ang="0">
                      <a:pos x="5" y="436"/>
                    </a:cxn>
                    <a:cxn ang="0">
                      <a:pos x="9" y="430"/>
                    </a:cxn>
                    <a:cxn ang="0">
                      <a:pos x="13" y="423"/>
                    </a:cxn>
                    <a:cxn ang="0">
                      <a:pos x="19" y="409"/>
                    </a:cxn>
                    <a:cxn ang="0">
                      <a:pos x="41" y="306"/>
                    </a:cxn>
                    <a:cxn ang="0">
                      <a:pos x="40" y="225"/>
                    </a:cxn>
                    <a:cxn ang="0">
                      <a:pos x="45" y="227"/>
                    </a:cxn>
                    <a:cxn ang="0">
                      <a:pos x="50" y="269"/>
                    </a:cxn>
                    <a:cxn ang="0">
                      <a:pos x="48" y="355"/>
                    </a:cxn>
                    <a:cxn ang="0">
                      <a:pos x="50" y="420"/>
                    </a:cxn>
                    <a:cxn ang="0">
                      <a:pos x="60" y="443"/>
                    </a:cxn>
                    <a:cxn ang="0">
                      <a:pos x="76" y="459"/>
                    </a:cxn>
                    <a:cxn ang="0">
                      <a:pos x="79" y="472"/>
                    </a:cxn>
                    <a:cxn ang="0">
                      <a:pos x="124" y="470"/>
                    </a:cxn>
                    <a:cxn ang="0">
                      <a:pos x="96" y="442"/>
                    </a:cxn>
                    <a:cxn ang="0">
                      <a:pos x="87" y="357"/>
                    </a:cxn>
                    <a:cxn ang="0">
                      <a:pos x="98" y="358"/>
                    </a:cxn>
                    <a:cxn ang="0">
                      <a:pos x="116" y="349"/>
                    </a:cxn>
                    <a:cxn ang="0">
                      <a:pos x="122" y="360"/>
                    </a:cxn>
                    <a:cxn ang="0">
                      <a:pos x="134" y="348"/>
                    </a:cxn>
                    <a:cxn ang="0">
                      <a:pos x="146" y="357"/>
                    </a:cxn>
                    <a:cxn ang="0">
                      <a:pos x="196" y="325"/>
                    </a:cxn>
                    <a:cxn ang="0">
                      <a:pos x="316" y="321"/>
                    </a:cxn>
                    <a:cxn ang="0">
                      <a:pos x="391" y="321"/>
                    </a:cxn>
                    <a:cxn ang="0">
                      <a:pos x="401" y="362"/>
                    </a:cxn>
                    <a:cxn ang="0">
                      <a:pos x="404" y="392"/>
                    </a:cxn>
                    <a:cxn ang="0">
                      <a:pos x="401" y="461"/>
                    </a:cxn>
                    <a:cxn ang="0">
                      <a:pos x="409" y="476"/>
                    </a:cxn>
                    <a:cxn ang="0">
                      <a:pos x="445" y="488"/>
                    </a:cxn>
                    <a:cxn ang="0">
                      <a:pos x="458" y="475"/>
                    </a:cxn>
                    <a:cxn ang="0">
                      <a:pos x="447" y="457"/>
                    </a:cxn>
                    <a:cxn ang="0">
                      <a:pos x="434" y="394"/>
                    </a:cxn>
                    <a:cxn ang="0">
                      <a:pos x="453" y="325"/>
                    </a:cxn>
                    <a:cxn ang="0">
                      <a:pos x="475" y="304"/>
                    </a:cxn>
                    <a:cxn ang="0">
                      <a:pos x="523" y="260"/>
                    </a:cxn>
                    <a:cxn ang="0">
                      <a:pos x="576" y="184"/>
                    </a:cxn>
                    <a:cxn ang="0">
                      <a:pos x="662" y="170"/>
                    </a:cxn>
                    <a:cxn ang="0">
                      <a:pos x="718" y="166"/>
                    </a:cxn>
                    <a:cxn ang="0">
                      <a:pos x="736" y="131"/>
                    </a:cxn>
                  </a:cxnLst>
                  <a:rect l="0" t="0" r="r" b="b"/>
                  <a:pathLst>
                    <a:path w="739" h="489">
                      <a:moveTo>
                        <a:pt x="736" y="131"/>
                      </a:moveTo>
                      <a:cubicBezTo>
                        <a:pt x="732" y="121"/>
                        <a:pt x="718" y="119"/>
                        <a:pt x="712" y="109"/>
                      </a:cubicBezTo>
                      <a:cubicBezTo>
                        <a:pt x="703" y="97"/>
                        <a:pt x="689" y="87"/>
                        <a:pt x="685" y="73"/>
                      </a:cubicBezTo>
                      <a:cubicBezTo>
                        <a:pt x="680" y="54"/>
                        <a:pt x="663" y="43"/>
                        <a:pt x="650" y="36"/>
                      </a:cubicBezTo>
                      <a:cubicBezTo>
                        <a:pt x="647" y="34"/>
                        <a:pt x="649" y="29"/>
                        <a:pt x="651" y="28"/>
                      </a:cubicBezTo>
                      <a:cubicBezTo>
                        <a:pt x="655" y="26"/>
                        <a:pt x="665" y="26"/>
                        <a:pt x="670" y="33"/>
                      </a:cubicBezTo>
                      <a:cubicBezTo>
                        <a:pt x="673" y="37"/>
                        <a:pt x="676" y="36"/>
                        <a:pt x="674" y="31"/>
                      </a:cubicBezTo>
                      <a:cubicBezTo>
                        <a:pt x="672" y="28"/>
                        <a:pt x="671" y="26"/>
                        <a:pt x="668" y="23"/>
                      </a:cubicBezTo>
                      <a:cubicBezTo>
                        <a:pt x="673" y="23"/>
                        <a:pt x="683" y="26"/>
                        <a:pt x="686" y="28"/>
                      </a:cubicBezTo>
                      <a:cubicBezTo>
                        <a:pt x="692" y="32"/>
                        <a:pt x="692" y="30"/>
                        <a:pt x="689" y="26"/>
                      </a:cubicBezTo>
                      <a:cubicBezTo>
                        <a:pt x="673" y="7"/>
                        <a:pt x="667" y="9"/>
                        <a:pt x="656" y="9"/>
                      </a:cubicBezTo>
                      <a:cubicBezTo>
                        <a:pt x="655" y="8"/>
                        <a:pt x="654" y="8"/>
                        <a:pt x="652" y="7"/>
                      </a:cubicBezTo>
                      <a:cubicBezTo>
                        <a:pt x="648" y="4"/>
                        <a:pt x="638" y="7"/>
                        <a:pt x="635" y="11"/>
                      </a:cubicBezTo>
                      <a:cubicBezTo>
                        <a:pt x="630" y="7"/>
                        <a:pt x="624" y="3"/>
                        <a:pt x="618" y="1"/>
                      </a:cubicBezTo>
                      <a:cubicBezTo>
                        <a:pt x="614" y="0"/>
                        <a:pt x="611" y="1"/>
                        <a:pt x="610" y="5"/>
                      </a:cubicBezTo>
                      <a:cubicBezTo>
                        <a:pt x="608" y="11"/>
                        <a:pt x="612" y="20"/>
                        <a:pt x="610" y="26"/>
                      </a:cubicBezTo>
                      <a:cubicBezTo>
                        <a:pt x="602" y="23"/>
                        <a:pt x="586" y="13"/>
                        <a:pt x="581" y="9"/>
                      </a:cubicBezTo>
                      <a:cubicBezTo>
                        <a:pt x="574" y="3"/>
                        <a:pt x="567" y="2"/>
                        <a:pt x="564" y="14"/>
                      </a:cubicBezTo>
                      <a:cubicBezTo>
                        <a:pt x="561" y="23"/>
                        <a:pt x="561" y="34"/>
                        <a:pt x="565" y="40"/>
                      </a:cubicBezTo>
                      <a:cubicBezTo>
                        <a:pt x="566" y="41"/>
                        <a:pt x="567" y="42"/>
                        <a:pt x="567" y="44"/>
                      </a:cubicBezTo>
                      <a:cubicBezTo>
                        <a:pt x="561" y="45"/>
                        <a:pt x="525" y="52"/>
                        <a:pt x="523" y="53"/>
                      </a:cubicBezTo>
                      <a:cubicBezTo>
                        <a:pt x="504" y="58"/>
                        <a:pt x="474" y="61"/>
                        <a:pt x="455" y="60"/>
                      </a:cubicBezTo>
                      <a:cubicBezTo>
                        <a:pt x="442" y="60"/>
                        <a:pt x="412" y="57"/>
                        <a:pt x="400" y="59"/>
                      </a:cubicBezTo>
                      <a:cubicBezTo>
                        <a:pt x="396" y="59"/>
                        <a:pt x="346" y="65"/>
                        <a:pt x="340" y="65"/>
                      </a:cubicBezTo>
                      <a:cubicBezTo>
                        <a:pt x="331" y="65"/>
                        <a:pt x="272" y="72"/>
                        <a:pt x="267" y="71"/>
                      </a:cubicBezTo>
                      <a:cubicBezTo>
                        <a:pt x="249" y="71"/>
                        <a:pt x="209" y="70"/>
                        <a:pt x="206" y="70"/>
                      </a:cubicBezTo>
                      <a:cubicBezTo>
                        <a:pt x="202" y="70"/>
                        <a:pt x="165" y="70"/>
                        <a:pt x="152" y="67"/>
                      </a:cubicBezTo>
                      <a:cubicBezTo>
                        <a:pt x="142" y="65"/>
                        <a:pt x="112" y="69"/>
                        <a:pt x="101" y="68"/>
                      </a:cubicBezTo>
                      <a:cubicBezTo>
                        <a:pt x="94" y="67"/>
                        <a:pt x="74" y="66"/>
                        <a:pt x="70" y="65"/>
                      </a:cubicBezTo>
                      <a:cubicBezTo>
                        <a:pt x="50" y="61"/>
                        <a:pt x="39" y="69"/>
                        <a:pt x="27" y="81"/>
                      </a:cubicBezTo>
                      <a:cubicBezTo>
                        <a:pt x="16" y="92"/>
                        <a:pt x="18" y="119"/>
                        <a:pt x="21" y="137"/>
                      </a:cubicBezTo>
                      <a:cubicBezTo>
                        <a:pt x="25" y="155"/>
                        <a:pt x="27" y="191"/>
                        <a:pt x="28" y="209"/>
                      </a:cubicBezTo>
                      <a:cubicBezTo>
                        <a:pt x="28" y="214"/>
                        <a:pt x="28" y="219"/>
                        <a:pt x="27" y="224"/>
                      </a:cubicBezTo>
                      <a:cubicBezTo>
                        <a:pt x="25" y="235"/>
                        <a:pt x="26" y="246"/>
                        <a:pt x="26" y="257"/>
                      </a:cubicBezTo>
                      <a:cubicBezTo>
                        <a:pt x="25" y="260"/>
                        <a:pt x="23" y="287"/>
                        <a:pt x="21" y="297"/>
                      </a:cubicBezTo>
                      <a:cubicBezTo>
                        <a:pt x="20" y="298"/>
                        <a:pt x="12" y="322"/>
                        <a:pt x="12" y="325"/>
                      </a:cubicBezTo>
                      <a:cubicBezTo>
                        <a:pt x="10" y="332"/>
                        <a:pt x="8" y="360"/>
                        <a:pt x="8" y="367"/>
                      </a:cubicBezTo>
                      <a:cubicBezTo>
                        <a:pt x="8" y="376"/>
                        <a:pt x="9" y="386"/>
                        <a:pt x="6" y="400"/>
                      </a:cubicBezTo>
                      <a:cubicBezTo>
                        <a:pt x="4" y="413"/>
                        <a:pt x="0" y="426"/>
                        <a:pt x="3" y="437"/>
                      </a:cubicBezTo>
                      <a:cubicBezTo>
                        <a:pt x="4" y="439"/>
                        <a:pt x="5" y="438"/>
                        <a:pt x="5" y="436"/>
                      </a:cubicBezTo>
                      <a:cubicBezTo>
                        <a:pt x="5" y="434"/>
                        <a:pt x="8" y="431"/>
                        <a:pt x="8" y="426"/>
                      </a:cubicBezTo>
                      <a:cubicBezTo>
                        <a:pt x="9" y="427"/>
                        <a:pt x="9" y="429"/>
                        <a:pt x="9" y="430"/>
                      </a:cubicBezTo>
                      <a:cubicBezTo>
                        <a:pt x="10" y="431"/>
                        <a:pt x="11" y="432"/>
                        <a:pt x="11" y="430"/>
                      </a:cubicBezTo>
                      <a:cubicBezTo>
                        <a:pt x="11" y="428"/>
                        <a:pt x="10" y="425"/>
                        <a:pt x="13" y="423"/>
                      </a:cubicBezTo>
                      <a:cubicBezTo>
                        <a:pt x="14" y="423"/>
                        <a:pt x="13" y="431"/>
                        <a:pt x="16" y="431"/>
                      </a:cubicBezTo>
                      <a:cubicBezTo>
                        <a:pt x="17" y="424"/>
                        <a:pt x="17" y="416"/>
                        <a:pt x="19" y="409"/>
                      </a:cubicBezTo>
                      <a:cubicBezTo>
                        <a:pt x="23" y="396"/>
                        <a:pt x="28" y="378"/>
                        <a:pt x="32" y="366"/>
                      </a:cubicBezTo>
                      <a:cubicBezTo>
                        <a:pt x="39" y="346"/>
                        <a:pt x="43" y="321"/>
                        <a:pt x="41" y="306"/>
                      </a:cubicBezTo>
                      <a:cubicBezTo>
                        <a:pt x="37" y="286"/>
                        <a:pt x="36" y="262"/>
                        <a:pt x="37" y="250"/>
                      </a:cubicBezTo>
                      <a:cubicBezTo>
                        <a:pt x="38" y="243"/>
                        <a:pt x="39" y="229"/>
                        <a:pt x="40" y="225"/>
                      </a:cubicBezTo>
                      <a:cubicBezTo>
                        <a:pt x="43" y="213"/>
                        <a:pt x="40" y="200"/>
                        <a:pt x="41" y="198"/>
                      </a:cubicBezTo>
                      <a:cubicBezTo>
                        <a:pt x="43" y="198"/>
                        <a:pt x="44" y="217"/>
                        <a:pt x="45" y="227"/>
                      </a:cubicBezTo>
                      <a:cubicBezTo>
                        <a:pt x="46" y="234"/>
                        <a:pt x="42" y="244"/>
                        <a:pt x="43" y="247"/>
                      </a:cubicBezTo>
                      <a:cubicBezTo>
                        <a:pt x="44" y="253"/>
                        <a:pt x="49" y="267"/>
                        <a:pt x="50" y="269"/>
                      </a:cubicBezTo>
                      <a:cubicBezTo>
                        <a:pt x="52" y="281"/>
                        <a:pt x="51" y="305"/>
                        <a:pt x="48" y="316"/>
                      </a:cubicBezTo>
                      <a:cubicBezTo>
                        <a:pt x="43" y="334"/>
                        <a:pt x="42" y="337"/>
                        <a:pt x="48" y="355"/>
                      </a:cubicBezTo>
                      <a:cubicBezTo>
                        <a:pt x="49" y="359"/>
                        <a:pt x="51" y="381"/>
                        <a:pt x="51" y="383"/>
                      </a:cubicBezTo>
                      <a:cubicBezTo>
                        <a:pt x="51" y="386"/>
                        <a:pt x="52" y="411"/>
                        <a:pt x="50" y="420"/>
                      </a:cubicBezTo>
                      <a:cubicBezTo>
                        <a:pt x="48" y="433"/>
                        <a:pt x="48" y="434"/>
                        <a:pt x="56" y="438"/>
                      </a:cubicBezTo>
                      <a:cubicBezTo>
                        <a:pt x="58" y="439"/>
                        <a:pt x="59" y="439"/>
                        <a:pt x="60" y="443"/>
                      </a:cubicBezTo>
                      <a:cubicBezTo>
                        <a:pt x="61" y="446"/>
                        <a:pt x="61" y="449"/>
                        <a:pt x="65" y="449"/>
                      </a:cubicBezTo>
                      <a:cubicBezTo>
                        <a:pt x="66" y="460"/>
                        <a:pt x="74" y="460"/>
                        <a:pt x="76" y="459"/>
                      </a:cubicBezTo>
                      <a:cubicBezTo>
                        <a:pt x="77" y="459"/>
                        <a:pt x="78" y="461"/>
                        <a:pt x="78" y="462"/>
                      </a:cubicBezTo>
                      <a:cubicBezTo>
                        <a:pt x="77" y="464"/>
                        <a:pt x="79" y="471"/>
                        <a:pt x="79" y="472"/>
                      </a:cubicBezTo>
                      <a:cubicBezTo>
                        <a:pt x="81" y="478"/>
                        <a:pt x="98" y="482"/>
                        <a:pt x="99" y="482"/>
                      </a:cubicBezTo>
                      <a:cubicBezTo>
                        <a:pt x="126" y="483"/>
                        <a:pt x="130" y="478"/>
                        <a:pt x="124" y="470"/>
                      </a:cubicBezTo>
                      <a:cubicBezTo>
                        <a:pt x="116" y="460"/>
                        <a:pt x="106" y="455"/>
                        <a:pt x="105" y="454"/>
                      </a:cubicBezTo>
                      <a:cubicBezTo>
                        <a:pt x="105" y="451"/>
                        <a:pt x="97" y="446"/>
                        <a:pt x="96" y="442"/>
                      </a:cubicBezTo>
                      <a:cubicBezTo>
                        <a:pt x="90" y="432"/>
                        <a:pt x="86" y="413"/>
                        <a:pt x="86" y="394"/>
                      </a:cubicBezTo>
                      <a:cubicBezTo>
                        <a:pt x="86" y="389"/>
                        <a:pt x="81" y="361"/>
                        <a:pt x="87" y="357"/>
                      </a:cubicBezTo>
                      <a:cubicBezTo>
                        <a:pt x="88" y="361"/>
                        <a:pt x="94" y="361"/>
                        <a:pt x="96" y="360"/>
                      </a:cubicBezTo>
                      <a:cubicBezTo>
                        <a:pt x="97" y="359"/>
                        <a:pt x="98" y="359"/>
                        <a:pt x="98" y="358"/>
                      </a:cubicBezTo>
                      <a:cubicBezTo>
                        <a:pt x="98" y="355"/>
                        <a:pt x="99" y="353"/>
                        <a:pt x="100" y="352"/>
                      </a:cubicBezTo>
                      <a:cubicBezTo>
                        <a:pt x="106" y="351"/>
                        <a:pt x="112" y="351"/>
                        <a:pt x="116" y="349"/>
                      </a:cubicBezTo>
                      <a:cubicBezTo>
                        <a:pt x="118" y="348"/>
                        <a:pt x="121" y="348"/>
                        <a:pt x="121" y="350"/>
                      </a:cubicBezTo>
                      <a:cubicBezTo>
                        <a:pt x="121" y="353"/>
                        <a:pt x="121" y="357"/>
                        <a:pt x="122" y="360"/>
                      </a:cubicBezTo>
                      <a:cubicBezTo>
                        <a:pt x="124" y="364"/>
                        <a:pt x="128" y="364"/>
                        <a:pt x="131" y="361"/>
                      </a:cubicBezTo>
                      <a:cubicBezTo>
                        <a:pt x="134" y="356"/>
                        <a:pt x="132" y="350"/>
                        <a:pt x="134" y="348"/>
                      </a:cubicBezTo>
                      <a:cubicBezTo>
                        <a:pt x="136" y="350"/>
                        <a:pt x="137" y="355"/>
                        <a:pt x="139" y="358"/>
                      </a:cubicBezTo>
                      <a:cubicBezTo>
                        <a:pt x="141" y="362"/>
                        <a:pt x="145" y="361"/>
                        <a:pt x="146" y="357"/>
                      </a:cubicBezTo>
                      <a:cubicBezTo>
                        <a:pt x="148" y="353"/>
                        <a:pt x="148" y="348"/>
                        <a:pt x="148" y="344"/>
                      </a:cubicBezTo>
                      <a:cubicBezTo>
                        <a:pt x="160" y="336"/>
                        <a:pt x="188" y="329"/>
                        <a:pt x="196" y="325"/>
                      </a:cubicBezTo>
                      <a:cubicBezTo>
                        <a:pt x="207" y="338"/>
                        <a:pt x="246" y="335"/>
                        <a:pt x="262" y="331"/>
                      </a:cubicBezTo>
                      <a:cubicBezTo>
                        <a:pt x="270" y="329"/>
                        <a:pt x="308" y="321"/>
                        <a:pt x="316" y="321"/>
                      </a:cubicBezTo>
                      <a:cubicBezTo>
                        <a:pt x="325" y="321"/>
                        <a:pt x="354" y="326"/>
                        <a:pt x="363" y="325"/>
                      </a:cubicBezTo>
                      <a:cubicBezTo>
                        <a:pt x="365" y="325"/>
                        <a:pt x="386" y="324"/>
                        <a:pt x="391" y="321"/>
                      </a:cubicBezTo>
                      <a:cubicBezTo>
                        <a:pt x="396" y="324"/>
                        <a:pt x="401" y="329"/>
                        <a:pt x="402" y="331"/>
                      </a:cubicBezTo>
                      <a:cubicBezTo>
                        <a:pt x="405" y="342"/>
                        <a:pt x="403" y="352"/>
                        <a:pt x="401" y="362"/>
                      </a:cubicBezTo>
                      <a:cubicBezTo>
                        <a:pt x="400" y="368"/>
                        <a:pt x="401" y="370"/>
                        <a:pt x="404" y="377"/>
                      </a:cubicBezTo>
                      <a:cubicBezTo>
                        <a:pt x="405" y="379"/>
                        <a:pt x="404" y="387"/>
                        <a:pt x="404" y="392"/>
                      </a:cubicBezTo>
                      <a:cubicBezTo>
                        <a:pt x="403" y="399"/>
                        <a:pt x="397" y="438"/>
                        <a:pt x="396" y="445"/>
                      </a:cubicBezTo>
                      <a:cubicBezTo>
                        <a:pt x="394" y="455"/>
                        <a:pt x="396" y="459"/>
                        <a:pt x="401" y="461"/>
                      </a:cubicBezTo>
                      <a:cubicBezTo>
                        <a:pt x="402" y="461"/>
                        <a:pt x="404" y="461"/>
                        <a:pt x="403" y="463"/>
                      </a:cubicBezTo>
                      <a:cubicBezTo>
                        <a:pt x="403" y="469"/>
                        <a:pt x="406" y="472"/>
                        <a:pt x="409" y="476"/>
                      </a:cubicBezTo>
                      <a:cubicBezTo>
                        <a:pt x="414" y="483"/>
                        <a:pt x="411" y="485"/>
                        <a:pt x="416" y="486"/>
                      </a:cubicBezTo>
                      <a:cubicBezTo>
                        <a:pt x="422" y="487"/>
                        <a:pt x="436" y="489"/>
                        <a:pt x="445" y="488"/>
                      </a:cubicBezTo>
                      <a:cubicBezTo>
                        <a:pt x="452" y="487"/>
                        <a:pt x="453" y="484"/>
                        <a:pt x="449" y="476"/>
                      </a:cubicBezTo>
                      <a:cubicBezTo>
                        <a:pt x="452" y="477"/>
                        <a:pt x="456" y="476"/>
                        <a:pt x="458" y="475"/>
                      </a:cubicBezTo>
                      <a:cubicBezTo>
                        <a:pt x="461" y="473"/>
                        <a:pt x="462" y="472"/>
                        <a:pt x="459" y="469"/>
                      </a:cubicBezTo>
                      <a:cubicBezTo>
                        <a:pt x="456" y="464"/>
                        <a:pt x="451" y="460"/>
                        <a:pt x="447" y="457"/>
                      </a:cubicBezTo>
                      <a:cubicBezTo>
                        <a:pt x="442" y="452"/>
                        <a:pt x="435" y="450"/>
                        <a:pt x="435" y="449"/>
                      </a:cubicBezTo>
                      <a:cubicBezTo>
                        <a:pt x="434" y="443"/>
                        <a:pt x="432" y="403"/>
                        <a:pt x="434" y="394"/>
                      </a:cubicBezTo>
                      <a:cubicBezTo>
                        <a:pt x="435" y="388"/>
                        <a:pt x="442" y="371"/>
                        <a:pt x="443" y="367"/>
                      </a:cubicBezTo>
                      <a:cubicBezTo>
                        <a:pt x="449" y="355"/>
                        <a:pt x="451" y="337"/>
                        <a:pt x="453" y="325"/>
                      </a:cubicBezTo>
                      <a:cubicBezTo>
                        <a:pt x="454" y="319"/>
                        <a:pt x="456" y="312"/>
                        <a:pt x="459" y="307"/>
                      </a:cubicBezTo>
                      <a:cubicBezTo>
                        <a:pt x="462" y="304"/>
                        <a:pt x="473" y="304"/>
                        <a:pt x="475" y="304"/>
                      </a:cubicBezTo>
                      <a:cubicBezTo>
                        <a:pt x="490" y="305"/>
                        <a:pt x="495" y="299"/>
                        <a:pt x="498" y="295"/>
                      </a:cubicBezTo>
                      <a:cubicBezTo>
                        <a:pt x="507" y="285"/>
                        <a:pt x="514" y="271"/>
                        <a:pt x="523" y="260"/>
                      </a:cubicBezTo>
                      <a:cubicBezTo>
                        <a:pt x="531" y="250"/>
                        <a:pt x="537" y="240"/>
                        <a:pt x="544" y="229"/>
                      </a:cubicBezTo>
                      <a:cubicBezTo>
                        <a:pt x="549" y="220"/>
                        <a:pt x="568" y="192"/>
                        <a:pt x="576" y="184"/>
                      </a:cubicBezTo>
                      <a:cubicBezTo>
                        <a:pt x="585" y="175"/>
                        <a:pt x="600" y="163"/>
                        <a:pt x="613" y="169"/>
                      </a:cubicBezTo>
                      <a:cubicBezTo>
                        <a:pt x="631" y="176"/>
                        <a:pt x="645" y="172"/>
                        <a:pt x="662" y="170"/>
                      </a:cubicBezTo>
                      <a:cubicBezTo>
                        <a:pt x="667" y="169"/>
                        <a:pt x="686" y="162"/>
                        <a:pt x="691" y="164"/>
                      </a:cubicBezTo>
                      <a:cubicBezTo>
                        <a:pt x="698" y="166"/>
                        <a:pt x="711" y="173"/>
                        <a:pt x="718" y="166"/>
                      </a:cubicBezTo>
                      <a:cubicBezTo>
                        <a:pt x="719" y="164"/>
                        <a:pt x="721" y="163"/>
                        <a:pt x="723" y="163"/>
                      </a:cubicBezTo>
                      <a:cubicBezTo>
                        <a:pt x="729" y="160"/>
                        <a:pt x="739" y="140"/>
                        <a:pt x="736" y="13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7000">
                      <a:srgbClr val="3B3B3B"/>
                    </a:gs>
                    <a:gs pos="100000">
                      <a:sysClr val="window" lastClr="FFFFFF">
                        <a:lumMod val="50000"/>
                      </a:sysClr>
                    </a:gs>
                    <a:gs pos="67000">
                      <a:sysClr val="window" lastClr="FFFFFF">
                        <a:shade val="100000"/>
                        <a:satMod val="115000"/>
                      </a:sysClr>
                    </a:gs>
                  </a:gsLst>
                  <a:lin ang="18000000" scaled="0"/>
                  <a:tileRect/>
                </a:gradFill>
                <a:ln w="9525">
                  <a:solidFill>
                    <a:srgbClr val="00B0F0">
                      <a:lumMod val="60000"/>
                      <a:lumOff val="40000"/>
                    </a:srgbClr>
                  </a:solidFill>
                  <a:round/>
                  <a:headEnd/>
                  <a:tailEnd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8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0" name="5-Point Star 15"/>
                <p:cNvSpPr>
                  <a:spLocks noChangeAspect="1"/>
                </p:cNvSpPr>
                <p:nvPr/>
              </p:nvSpPr>
              <p:spPr>
                <a:xfrm>
                  <a:off x="4767659" y="1391104"/>
                  <a:ext cx="1079999" cy="1080000"/>
                </a:xfrm>
                <a:prstGeom prst="star5">
                  <a:avLst/>
                </a:prstGeom>
                <a:gradFill flip="none" rotWithShape="1">
                  <a:gsLst>
                    <a:gs pos="17000">
                      <a:srgbClr val="3B3B3B"/>
                    </a:gs>
                    <a:gs pos="100000">
                      <a:sysClr val="window" lastClr="FFFFFF">
                        <a:lumMod val="50000"/>
                      </a:sysClr>
                    </a:gs>
                    <a:gs pos="67000">
                      <a:sysClr val="window" lastClr="FFFFFF">
                        <a:shade val="100000"/>
                        <a:satMod val="115000"/>
                      </a:sysClr>
                    </a:gs>
                  </a:gsLst>
                  <a:lin ang="18000000" scaled="0"/>
                  <a:tileRect/>
                </a:gradFill>
                <a:ln w="9525" cap="flat" cmpd="sng" algn="ctr">
                  <a:solidFill>
                    <a:srgbClr val="00B0F0">
                      <a:lumMod val="60000"/>
                      <a:lumOff val="40000"/>
                    </a:srgbClr>
                  </a:solidFill>
                  <a:prstDash val="solid"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Freeform 6"/>
                <p:cNvSpPr>
                  <a:spLocks noEditPoints="1"/>
                </p:cNvSpPr>
                <p:nvPr/>
              </p:nvSpPr>
              <p:spPr bwMode="auto">
                <a:xfrm>
                  <a:off x="2347895" y="1316960"/>
                  <a:ext cx="899999" cy="1080000"/>
                </a:xfrm>
                <a:custGeom>
                  <a:avLst/>
                  <a:gdLst/>
                  <a:ahLst/>
                  <a:cxnLst>
                    <a:cxn ang="0">
                      <a:pos x="199" y="339"/>
                    </a:cxn>
                    <a:cxn ang="0">
                      <a:pos x="120" y="339"/>
                    </a:cxn>
                    <a:cxn ang="0">
                      <a:pos x="120" y="319"/>
                    </a:cxn>
                    <a:cxn ang="0">
                      <a:pos x="133" y="256"/>
                    </a:cxn>
                    <a:cxn ang="0">
                      <a:pos x="183" y="201"/>
                    </a:cxn>
                    <a:cxn ang="0">
                      <a:pos x="228" y="160"/>
                    </a:cxn>
                    <a:cxn ang="0">
                      <a:pos x="240" y="127"/>
                    </a:cxn>
                    <a:cxn ang="0">
                      <a:pos x="220" y="84"/>
                    </a:cxn>
                    <a:cxn ang="0">
                      <a:pos x="165" y="66"/>
                    </a:cxn>
                    <a:cxn ang="0">
                      <a:pos x="110" y="85"/>
                    </a:cxn>
                    <a:cxn ang="0">
                      <a:pos x="80" y="142"/>
                    </a:cxn>
                    <a:cxn ang="0">
                      <a:pos x="0" y="132"/>
                    </a:cxn>
                    <a:cxn ang="0">
                      <a:pos x="47" y="39"/>
                    </a:cxn>
                    <a:cxn ang="0">
                      <a:pos x="162" y="0"/>
                    </a:cxn>
                    <a:cxn ang="0">
                      <a:pos x="280" y="39"/>
                    </a:cxn>
                    <a:cxn ang="0">
                      <a:pos x="324" y="130"/>
                    </a:cxn>
                    <a:cxn ang="0">
                      <a:pos x="308" y="184"/>
                    </a:cxn>
                    <a:cxn ang="0">
                      <a:pos x="239" y="253"/>
                    </a:cxn>
                    <a:cxn ang="0">
                      <a:pos x="205" y="290"/>
                    </a:cxn>
                    <a:cxn ang="0">
                      <a:pos x="199" y="339"/>
                    </a:cxn>
                    <a:cxn ang="0">
                      <a:pos x="120" y="456"/>
                    </a:cxn>
                    <a:cxn ang="0">
                      <a:pos x="120" y="369"/>
                    </a:cxn>
                    <a:cxn ang="0">
                      <a:pos x="207" y="369"/>
                    </a:cxn>
                    <a:cxn ang="0">
                      <a:pos x="207" y="456"/>
                    </a:cxn>
                    <a:cxn ang="0">
                      <a:pos x="120" y="456"/>
                    </a:cxn>
                  </a:cxnLst>
                  <a:rect l="0" t="0" r="r" b="b"/>
                  <a:pathLst>
                    <a:path w="324" h="456">
                      <a:moveTo>
                        <a:pt x="199" y="339"/>
                      </a:moveTo>
                      <a:cubicBezTo>
                        <a:pt x="120" y="339"/>
                        <a:pt x="120" y="339"/>
                        <a:pt x="120" y="339"/>
                      </a:cubicBezTo>
                      <a:cubicBezTo>
                        <a:pt x="120" y="328"/>
                        <a:pt x="120" y="321"/>
                        <a:pt x="120" y="319"/>
                      </a:cubicBezTo>
                      <a:cubicBezTo>
                        <a:pt x="120" y="293"/>
                        <a:pt x="124" y="272"/>
                        <a:pt x="133" y="256"/>
                      </a:cubicBezTo>
                      <a:cubicBezTo>
                        <a:pt x="141" y="240"/>
                        <a:pt x="158" y="221"/>
                        <a:pt x="183" y="201"/>
                      </a:cubicBezTo>
                      <a:cubicBezTo>
                        <a:pt x="208" y="180"/>
                        <a:pt x="223" y="167"/>
                        <a:pt x="228" y="160"/>
                      </a:cubicBezTo>
                      <a:cubicBezTo>
                        <a:pt x="236" y="150"/>
                        <a:pt x="240" y="139"/>
                        <a:pt x="240" y="127"/>
                      </a:cubicBezTo>
                      <a:cubicBezTo>
                        <a:pt x="240" y="110"/>
                        <a:pt x="233" y="96"/>
                        <a:pt x="220" y="84"/>
                      </a:cubicBezTo>
                      <a:cubicBezTo>
                        <a:pt x="206" y="72"/>
                        <a:pt x="188" y="66"/>
                        <a:pt x="165" y="66"/>
                      </a:cubicBezTo>
                      <a:cubicBezTo>
                        <a:pt x="143" y="66"/>
                        <a:pt x="125" y="72"/>
                        <a:pt x="110" y="85"/>
                      </a:cubicBezTo>
                      <a:cubicBezTo>
                        <a:pt x="96" y="97"/>
                        <a:pt x="85" y="116"/>
                        <a:pt x="80" y="142"/>
                      </a:cubicBezTo>
                      <a:cubicBezTo>
                        <a:pt x="0" y="132"/>
                        <a:pt x="0" y="132"/>
                        <a:pt x="0" y="132"/>
                      </a:cubicBezTo>
                      <a:cubicBezTo>
                        <a:pt x="3" y="95"/>
                        <a:pt x="18" y="64"/>
                        <a:pt x="47" y="39"/>
                      </a:cubicBezTo>
                      <a:cubicBezTo>
                        <a:pt x="76" y="13"/>
                        <a:pt x="114" y="0"/>
                        <a:pt x="162" y="0"/>
                      </a:cubicBezTo>
                      <a:cubicBezTo>
                        <a:pt x="211" y="0"/>
                        <a:pt x="251" y="13"/>
                        <a:pt x="280" y="39"/>
                      </a:cubicBezTo>
                      <a:cubicBezTo>
                        <a:pt x="309" y="65"/>
                        <a:pt x="324" y="95"/>
                        <a:pt x="324" y="130"/>
                      </a:cubicBezTo>
                      <a:cubicBezTo>
                        <a:pt x="324" y="149"/>
                        <a:pt x="319" y="167"/>
                        <a:pt x="308" y="184"/>
                      </a:cubicBezTo>
                      <a:cubicBezTo>
                        <a:pt x="297" y="201"/>
                        <a:pt x="274" y="224"/>
                        <a:pt x="239" y="253"/>
                      </a:cubicBezTo>
                      <a:cubicBezTo>
                        <a:pt x="221" y="268"/>
                        <a:pt x="209" y="281"/>
                        <a:pt x="205" y="290"/>
                      </a:cubicBezTo>
                      <a:cubicBezTo>
                        <a:pt x="200" y="299"/>
                        <a:pt x="198" y="316"/>
                        <a:pt x="199" y="339"/>
                      </a:cubicBezTo>
                      <a:close/>
                      <a:moveTo>
                        <a:pt x="120" y="456"/>
                      </a:moveTo>
                      <a:cubicBezTo>
                        <a:pt x="120" y="369"/>
                        <a:pt x="120" y="369"/>
                        <a:pt x="120" y="369"/>
                      </a:cubicBezTo>
                      <a:cubicBezTo>
                        <a:pt x="207" y="369"/>
                        <a:pt x="207" y="369"/>
                        <a:pt x="207" y="369"/>
                      </a:cubicBezTo>
                      <a:cubicBezTo>
                        <a:pt x="207" y="456"/>
                        <a:pt x="207" y="456"/>
                        <a:pt x="207" y="456"/>
                      </a:cubicBezTo>
                      <a:lnTo>
                        <a:pt x="120" y="456"/>
                      </a:lnTo>
                      <a:close/>
                    </a:path>
                  </a:pathLst>
                </a:custGeom>
                <a:gradFill flip="none" rotWithShape="1">
                  <a:gsLst>
                    <a:gs pos="17000">
                      <a:srgbClr val="3B3B3B"/>
                    </a:gs>
                    <a:gs pos="100000">
                      <a:sysClr val="window" lastClr="FFFFFF">
                        <a:lumMod val="50000"/>
                      </a:sysClr>
                    </a:gs>
                    <a:gs pos="67000">
                      <a:sysClr val="window" lastClr="FFFFFF">
                        <a:shade val="100000"/>
                        <a:satMod val="115000"/>
                      </a:sysClr>
                    </a:gs>
                  </a:gsLst>
                  <a:lin ang="18000000" scaled="0"/>
                  <a:tileRect/>
                </a:gradFill>
                <a:ln w="9525">
                  <a:solidFill>
                    <a:srgbClr val="00B0F0">
                      <a:lumMod val="60000"/>
                      <a:lumOff val="40000"/>
                    </a:srgbClr>
                  </a:solidFill>
                  <a:round/>
                  <a:headEnd/>
                  <a:tailEnd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83838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25" name="Rectangle 21"/>
              <p:cNvSpPr/>
              <p:nvPr/>
            </p:nvSpPr>
            <p:spPr>
              <a:xfrm>
                <a:off x="1822205" y="4366321"/>
                <a:ext cx="719226" cy="3580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Low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6" name="Rectangle 22"/>
              <p:cNvSpPr/>
              <p:nvPr/>
            </p:nvSpPr>
            <p:spPr>
              <a:xfrm>
                <a:off x="1835475" y="1252420"/>
                <a:ext cx="748144" cy="323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High</a:t>
                </a:r>
              </a:p>
            </p:txBody>
          </p:sp>
          <p:sp>
            <p:nvSpPr>
              <p:cNvPr id="227" name="Right Arrow 26"/>
              <p:cNvSpPr/>
              <p:nvPr/>
            </p:nvSpPr>
            <p:spPr>
              <a:xfrm rot="16200000">
                <a:off x="821444" y="2852508"/>
                <a:ext cx="3287333" cy="237017"/>
              </a:xfrm>
              <a:prstGeom prst="rightArrow">
                <a:avLst/>
              </a:prstGeom>
              <a:gradFill flip="none" rotWithShape="1">
                <a:gsLst>
                  <a:gs pos="0">
                    <a:srgbClr val="000000"/>
                  </a:gs>
                  <a:gs pos="50000">
                    <a:srgbClr val="4D4D4D">
                      <a:shade val="67500"/>
                      <a:satMod val="115000"/>
                    </a:srgbClr>
                  </a:gs>
                  <a:gs pos="100000">
                    <a:sysClr val="window" lastClr="FFFFFF"/>
                  </a:gs>
                </a:gsLst>
                <a:lin ang="10800000" scaled="1"/>
                <a:tileRect/>
              </a:gradFill>
              <a:ln w="9525" cap="flat" cmpd="sng" algn="ctr">
                <a:solidFill>
                  <a:srgbClr val="383838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8" name="Right Arrow 27"/>
              <p:cNvSpPr/>
              <p:nvPr/>
            </p:nvSpPr>
            <p:spPr>
              <a:xfrm>
                <a:off x="2396966" y="4494142"/>
                <a:ext cx="4179119" cy="288000"/>
              </a:xfrm>
              <a:prstGeom prst="rightArrow">
                <a:avLst/>
              </a:prstGeom>
              <a:gradFill flip="none" rotWithShape="1">
                <a:gsLst>
                  <a:gs pos="16000">
                    <a:srgbClr val="000000"/>
                  </a:gs>
                  <a:gs pos="72000">
                    <a:srgbClr val="4D4D4D">
                      <a:shade val="67500"/>
                      <a:satMod val="115000"/>
                    </a:srgbClr>
                  </a:gs>
                  <a:gs pos="100000">
                    <a:sysClr val="window" lastClr="FFFFFF"/>
                  </a:gs>
                </a:gsLst>
                <a:lin ang="0" scaled="1"/>
                <a:tileRect/>
              </a:gradFill>
              <a:ln w="9525" cap="flat" cmpd="sng" algn="ctr">
                <a:solidFill>
                  <a:srgbClr val="383838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9" name="Rectangle 28"/>
              <p:cNvSpPr/>
              <p:nvPr/>
            </p:nvSpPr>
            <p:spPr>
              <a:xfrm rot="16200000">
                <a:off x="1027807" y="2742202"/>
                <a:ext cx="2042930" cy="341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PRODUCT PROFIT</a:t>
                </a:r>
              </a:p>
            </p:txBody>
          </p:sp>
        </p:grpSp>
        <p:sp>
          <p:nvSpPr>
            <p:cNvPr id="223" name="Rectangle 29"/>
            <p:cNvSpPr/>
            <p:nvPr/>
          </p:nvSpPr>
          <p:spPr>
            <a:xfrm>
              <a:off x="4391690" y="4798722"/>
              <a:ext cx="899886" cy="358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SALES</a:t>
              </a:r>
            </a:p>
          </p:txBody>
        </p:sp>
      </p:grpSp>
      <p:grpSp>
        <p:nvGrpSpPr>
          <p:cNvPr id="243" name="组合 242"/>
          <p:cNvGrpSpPr/>
          <p:nvPr/>
        </p:nvGrpSpPr>
        <p:grpSpPr>
          <a:xfrm>
            <a:off x="6490671" y="333240"/>
            <a:ext cx="2730010" cy="2752194"/>
            <a:chOff x="5422672" y="1217281"/>
            <a:chExt cx="2730010" cy="2752195"/>
          </a:xfrm>
        </p:grpSpPr>
        <p:sp>
          <p:nvSpPr>
            <p:cNvPr id="244" name="Line 2403"/>
            <p:cNvSpPr>
              <a:spLocks noChangeShapeType="1"/>
            </p:cNvSpPr>
            <p:nvPr/>
          </p:nvSpPr>
          <p:spPr bwMode="auto">
            <a:xfrm>
              <a:off x="5422675" y="1354305"/>
              <a:ext cx="396000" cy="0"/>
            </a:xfrm>
            <a:prstGeom prst="line">
              <a:avLst/>
            </a:prstGeom>
            <a:noFill/>
            <a:ln w="9525" cap="rnd">
              <a:solidFill>
                <a:srgbClr val="333399"/>
              </a:solidFill>
              <a:prstDash val="sysDot"/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5" name="Rectangle 2406"/>
            <p:cNvSpPr>
              <a:spLocks noChangeArrowheads="1"/>
            </p:cNvSpPr>
            <p:nvPr/>
          </p:nvSpPr>
          <p:spPr bwMode="auto">
            <a:xfrm>
              <a:off x="5784603" y="1217281"/>
              <a:ext cx="46038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>
                <a:tabLst>
                  <a:tab pos="482488" algn="l"/>
                </a:tabLst>
              </a:pPr>
              <a:r>
                <a:rPr lang="en-US" altLang="ko-KR" sz="1000" dirty="0">
                  <a:solidFill>
                    <a:srgbClr val="366092"/>
                  </a:solidFill>
                  <a:latin typeface="Impact" pitchFamily="34" charset="0"/>
                  <a:ea typeface="돋움" pitchFamily="34" charset="-127"/>
                  <a:cs typeface="Arial" pitchFamily="34" charset="0"/>
                </a:rPr>
                <a:t>Stars</a:t>
              </a:r>
            </a:p>
          </p:txBody>
        </p:sp>
        <p:sp>
          <p:nvSpPr>
            <p:cNvPr id="246" name="Line 2411"/>
            <p:cNvSpPr>
              <a:spLocks noChangeShapeType="1"/>
            </p:cNvSpPr>
            <p:nvPr/>
          </p:nvSpPr>
          <p:spPr bwMode="auto">
            <a:xfrm>
              <a:off x="5422675" y="2072333"/>
              <a:ext cx="396000" cy="0"/>
            </a:xfrm>
            <a:prstGeom prst="line">
              <a:avLst/>
            </a:prstGeom>
            <a:noFill/>
            <a:ln w="9525" cap="rnd">
              <a:solidFill>
                <a:srgbClr val="99CC00"/>
              </a:solidFill>
              <a:prstDash val="sysDot"/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7" name="Rectangle 2417"/>
            <p:cNvSpPr>
              <a:spLocks noChangeArrowheads="1"/>
            </p:cNvSpPr>
            <p:nvPr/>
          </p:nvSpPr>
          <p:spPr bwMode="auto">
            <a:xfrm>
              <a:off x="5784603" y="1936523"/>
              <a:ext cx="72487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>
                <a:tabLst>
                  <a:tab pos="482488" algn="l"/>
                </a:tabLst>
              </a:pPr>
              <a:r>
                <a:rPr lang="en-US" altLang="ko-KR" sz="1000" dirty="0">
                  <a:solidFill>
                    <a:srgbClr val="366092"/>
                  </a:solidFill>
                  <a:latin typeface="Impact" pitchFamily="34" charset="0"/>
                  <a:ea typeface="돋움" pitchFamily="34" charset="-127"/>
                  <a:cs typeface="Arial" pitchFamily="34" charset="0"/>
                </a:rPr>
                <a:t>C</a:t>
              </a:r>
              <a:r>
                <a:rPr lang="en-US" altLang="zh-CN" sz="1000" dirty="0">
                  <a:solidFill>
                    <a:srgbClr val="366092"/>
                  </a:solidFill>
                  <a:latin typeface="Impact" pitchFamily="34" charset="0"/>
                  <a:ea typeface="돋움" pitchFamily="34" charset="-127"/>
                  <a:cs typeface="Arial" pitchFamily="34" charset="0"/>
                </a:rPr>
                <a:t>ash Cow</a:t>
              </a:r>
              <a:r>
                <a:rPr lang="en-US" altLang="ko-KR" sz="1000" dirty="0">
                  <a:solidFill>
                    <a:srgbClr val="366092"/>
                  </a:solidFill>
                  <a:latin typeface="Impact" pitchFamily="34" charset="0"/>
                  <a:ea typeface="돋움" pitchFamily="34" charset="-127"/>
                  <a:cs typeface="Arial" pitchFamily="34" charset="0"/>
                </a:rPr>
                <a:t> </a:t>
              </a:r>
            </a:p>
          </p:txBody>
        </p:sp>
        <p:sp>
          <p:nvSpPr>
            <p:cNvPr id="248" name="Line 2421"/>
            <p:cNvSpPr>
              <a:spLocks noChangeShapeType="1"/>
            </p:cNvSpPr>
            <p:nvPr/>
          </p:nvSpPr>
          <p:spPr bwMode="auto">
            <a:xfrm>
              <a:off x="5422675" y="2768327"/>
              <a:ext cx="396000" cy="0"/>
            </a:xfrm>
            <a:prstGeom prst="line">
              <a:avLst/>
            </a:prstGeom>
            <a:noFill/>
            <a:ln w="9525" cap="rnd">
              <a:solidFill>
                <a:srgbClr val="FF6600"/>
              </a:solidFill>
              <a:prstDash val="sysDot"/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9" name="Rectangle 2427"/>
            <p:cNvSpPr>
              <a:spLocks noChangeArrowheads="1"/>
            </p:cNvSpPr>
            <p:nvPr/>
          </p:nvSpPr>
          <p:spPr bwMode="auto">
            <a:xfrm>
              <a:off x="5784603" y="2642333"/>
              <a:ext cx="96693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>
                <a:tabLst>
                  <a:tab pos="482488" algn="l"/>
                </a:tabLst>
              </a:pPr>
              <a:r>
                <a:rPr lang="en-US" altLang="ko-KR" sz="1000" dirty="0">
                  <a:solidFill>
                    <a:srgbClr val="366092"/>
                  </a:solidFill>
                  <a:latin typeface="Impact" pitchFamily="34" charset="0"/>
                  <a:ea typeface="돋움" pitchFamily="34" charset="-127"/>
                  <a:cs typeface="Arial" pitchFamily="34" charset="0"/>
                </a:rPr>
                <a:t>Q</a:t>
              </a:r>
              <a:r>
                <a:rPr lang="en-US" altLang="zh-CN" sz="1000" dirty="0">
                  <a:solidFill>
                    <a:srgbClr val="366092"/>
                  </a:solidFill>
                  <a:latin typeface="Impact" pitchFamily="34" charset="0"/>
                  <a:ea typeface="돋움" pitchFamily="34" charset="-127"/>
                  <a:cs typeface="Arial" pitchFamily="34" charset="0"/>
                </a:rPr>
                <a:t>uestion Mark</a:t>
              </a:r>
              <a:endParaRPr lang="en-US" altLang="ko-KR" sz="1000" dirty="0">
                <a:solidFill>
                  <a:srgbClr val="366092"/>
                </a:solidFill>
                <a:latin typeface="Impact" pitchFamily="34" charset="0"/>
                <a:ea typeface="돋움" pitchFamily="34" charset="-127"/>
                <a:cs typeface="Arial" pitchFamily="34" charset="0"/>
              </a:endParaRPr>
            </a:p>
          </p:txBody>
        </p:sp>
        <p:sp>
          <p:nvSpPr>
            <p:cNvPr id="250" name="Rectangle 2407"/>
            <p:cNvSpPr>
              <a:spLocks noChangeArrowheads="1"/>
            </p:cNvSpPr>
            <p:nvPr/>
          </p:nvSpPr>
          <p:spPr bwMode="auto">
            <a:xfrm>
              <a:off x="5746915" y="1387337"/>
              <a:ext cx="19159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利润高、销量高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是企业的现金来源，也是利润来源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1" name="Rectangle 2407"/>
            <p:cNvSpPr>
              <a:spLocks noChangeArrowheads="1"/>
            </p:cNvSpPr>
            <p:nvPr/>
          </p:nvSpPr>
          <p:spPr bwMode="auto">
            <a:xfrm>
              <a:off x="5775108" y="2117593"/>
              <a:ext cx="23775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销量高，而毛利率相对较低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是</a:t>
              </a:r>
              <a:r>
                <a:rPr lang="zh-CN" altLang="en-US" sz="9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企业现金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流产品，提供运作所</a:t>
              </a:r>
              <a:r>
                <a:rPr lang="zh-CN" altLang="en-US" sz="9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需现金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流量</a:t>
              </a:r>
            </a:p>
          </p:txBody>
        </p:sp>
        <p:sp>
          <p:nvSpPr>
            <p:cNvPr id="252" name="Rectangle 2407"/>
            <p:cNvSpPr>
              <a:spLocks noChangeArrowheads="1"/>
            </p:cNvSpPr>
            <p:nvPr/>
          </p:nvSpPr>
          <p:spPr bwMode="auto">
            <a:xfrm>
              <a:off x="5770707" y="2804567"/>
              <a:ext cx="23775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利润较高，销量较低（但处于增长过程中）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需要企业小心应对</a:t>
              </a:r>
            </a:p>
          </p:txBody>
        </p:sp>
        <p:sp>
          <p:nvSpPr>
            <p:cNvPr id="253" name="Line 2421"/>
            <p:cNvSpPr>
              <a:spLocks noChangeShapeType="1"/>
            </p:cNvSpPr>
            <p:nvPr/>
          </p:nvSpPr>
          <p:spPr bwMode="auto">
            <a:xfrm>
              <a:off x="5456645" y="3571741"/>
              <a:ext cx="396000" cy="0"/>
            </a:xfrm>
            <a:prstGeom prst="line">
              <a:avLst/>
            </a:prstGeom>
            <a:noFill/>
            <a:ln w="9525" cap="rnd">
              <a:solidFill>
                <a:schemeClr val="tx2">
                  <a:lumMod val="50000"/>
                </a:schemeClr>
              </a:solidFill>
              <a:prstDash val="sysDot"/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4" name="Rectangle 2427"/>
            <p:cNvSpPr>
              <a:spLocks noChangeArrowheads="1"/>
            </p:cNvSpPr>
            <p:nvPr/>
          </p:nvSpPr>
          <p:spPr bwMode="auto">
            <a:xfrm>
              <a:off x="5839107" y="3437293"/>
              <a:ext cx="44755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>
                <a:tabLst>
                  <a:tab pos="482488" algn="l"/>
                </a:tabLst>
              </a:pPr>
              <a:r>
                <a:rPr lang="en-US" altLang="ko-KR" sz="1000" dirty="0">
                  <a:solidFill>
                    <a:srgbClr val="366092"/>
                  </a:solidFill>
                  <a:latin typeface="Impact" pitchFamily="34" charset="0"/>
                  <a:ea typeface="돋움" pitchFamily="34" charset="-127"/>
                  <a:cs typeface="Arial" pitchFamily="34" charset="0"/>
                </a:rPr>
                <a:t>Dogs</a:t>
              </a:r>
            </a:p>
          </p:txBody>
        </p:sp>
        <p:sp>
          <p:nvSpPr>
            <p:cNvPr id="255" name="Rectangle 2407"/>
            <p:cNvSpPr>
              <a:spLocks noChangeArrowheads="1"/>
            </p:cNvSpPr>
            <p:nvPr/>
          </p:nvSpPr>
          <p:spPr bwMode="auto">
            <a:xfrm>
              <a:off x="5826738" y="3600144"/>
              <a:ext cx="14542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利润、销量均较低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企业食之无味、弃之可惜</a:t>
              </a:r>
            </a:p>
          </p:txBody>
        </p:sp>
        <p:sp>
          <p:nvSpPr>
            <p:cNvPr id="256" name="Line 2290"/>
            <p:cNvSpPr>
              <a:spLocks noChangeShapeType="1"/>
            </p:cNvSpPr>
            <p:nvPr/>
          </p:nvSpPr>
          <p:spPr bwMode="auto">
            <a:xfrm rot="16200000" flipV="1">
              <a:off x="4313956" y="2463020"/>
              <a:ext cx="2217435" cy="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  <p:sp>
        <p:nvSpPr>
          <p:cNvPr id="257" name="Line 2291"/>
          <p:cNvSpPr>
            <a:spLocks noChangeShapeType="1"/>
          </p:cNvSpPr>
          <p:nvPr/>
        </p:nvSpPr>
        <p:spPr bwMode="auto">
          <a:xfrm rot="16200000" flipV="1">
            <a:off x="6379641" y="1371162"/>
            <a:ext cx="0" cy="216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8" tIns="45709" rIns="91418" bIns="45709"/>
          <a:lstStyle/>
          <a:p>
            <a:endParaRPr lang="zh-CN" altLang="en-US"/>
          </a:p>
        </p:txBody>
      </p:sp>
      <p:sp>
        <p:nvSpPr>
          <p:cNvPr id="258" name="Line 1557"/>
          <p:cNvSpPr>
            <a:spLocks noChangeAspect="1" noChangeShapeType="1"/>
          </p:cNvSpPr>
          <p:nvPr/>
        </p:nvSpPr>
        <p:spPr bwMode="auto">
          <a:xfrm>
            <a:off x="4036238" y="4342229"/>
            <a:ext cx="1187" cy="183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8" tIns="45709" rIns="91418" bIns="45709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59" name="Line 1558"/>
          <p:cNvSpPr>
            <a:spLocks noChangeAspect="1" noChangeShapeType="1"/>
          </p:cNvSpPr>
          <p:nvPr/>
        </p:nvSpPr>
        <p:spPr bwMode="auto">
          <a:xfrm>
            <a:off x="4036238" y="4342229"/>
            <a:ext cx="1187" cy="183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8" tIns="45709" rIns="91418" bIns="45709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60" name="Line 1574"/>
          <p:cNvSpPr>
            <a:spLocks noChangeAspect="1" noChangeShapeType="1"/>
          </p:cNvSpPr>
          <p:nvPr/>
        </p:nvSpPr>
        <p:spPr bwMode="auto">
          <a:xfrm>
            <a:off x="3867723" y="4360520"/>
            <a:ext cx="1187" cy="183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8" tIns="45709" rIns="91418" bIns="45709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61" name="Line 1575"/>
          <p:cNvSpPr>
            <a:spLocks noChangeAspect="1" noChangeShapeType="1"/>
          </p:cNvSpPr>
          <p:nvPr/>
        </p:nvSpPr>
        <p:spPr bwMode="auto">
          <a:xfrm>
            <a:off x="3867723" y="4360520"/>
            <a:ext cx="1187" cy="183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8" tIns="45709" rIns="91418" bIns="45709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62" name="Line 1598"/>
          <p:cNvSpPr>
            <a:spLocks noChangeAspect="1" noChangeShapeType="1"/>
          </p:cNvSpPr>
          <p:nvPr/>
        </p:nvSpPr>
        <p:spPr bwMode="auto">
          <a:xfrm>
            <a:off x="6245911" y="4612917"/>
            <a:ext cx="1187" cy="183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8" tIns="45709" rIns="91418" bIns="45709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63" name="Line 1599"/>
          <p:cNvSpPr>
            <a:spLocks noChangeAspect="1" noChangeShapeType="1"/>
          </p:cNvSpPr>
          <p:nvPr/>
        </p:nvSpPr>
        <p:spPr bwMode="auto">
          <a:xfrm>
            <a:off x="6245911" y="4612917"/>
            <a:ext cx="1187" cy="183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8" tIns="45709" rIns="91418" bIns="45709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64" name="Line 1602"/>
          <p:cNvSpPr>
            <a:spLocks noChangeAspect="1" noChangeShapeType="1"/>
          </p:cNvSpPr>
          <p:nvPr/>
        </p:nvSpPr>
        <p:spPr bwMode="auto">
          <a:xfrm>
            <a:off x="6226924" y="4437336"/>
            <a:ext cx="1187" cy="183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8" tIns="45709" rIns="91418" bIns="45709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65" name="Line 1603"/>
          <p:cNvSpPr>
            <a:spLocks noChangeAspect="1" noChangeShapeType="1"/>
          </p:cNvSpPr>
          <p:nvPr/>
        </p:nvSpPr>
        <p:spPr bwMode="auto">
          <a:xfrm>
            <a:off x="6226924" y="4437336"/>
            <a:ext cx="1187" cy="183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8" tIns="45709" rIns="91418" bIns="45709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66" name="Rectangle 2375"/>
          <p:cNvSpPr>
            <a:spLocks noChangeAspect="1" noChangeArrowheads="1"/>
          </p:cNvSpPr>
          <p:nvPr/>
        </p:nvSpPr>
        <p:spPr bwMode="auto">
          <a:xfrm>
            <a:off x="2990931" y="3361557"/>
            <a:ext cx="6153068" cy="266817"/>
          </a:xfrm>
          <a:prstGeom prst="rect">
            <a:avLst/>
          </a:prstGeom>
          <a:solidFill>
            <a:srgbClr val="3660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09" rIns="91418" bIns="45709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67" name="Rectangle 2377"/>
          <p:cNvSpPr>
            <a:spLocks noChangeAspect="1" noChangeArrowheads="1"/>
          </p:cNvSpPr>
          <p:nvPr/>
        </p:nvSpPr>
        <p:spPr bwMode="auto">
          <a:xfrm>
            <a:off x="4355976" y="3409180"/>
            <a:ext cx="1160851" cy="230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09" rIns="91418" bIns="45709" anchor="ctr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  <a:latin typeface="Impact" pitchFamily="34" charset="0"/>
              </a:rPr>
              <a:t>Busine</a:t>
            </a:r>
            <a:r>
              <a:rPr lang="en-US" altLang="zh-CN" sz="900" dirty="0" smtClean="0">
                <a:solidFill>
                  <a:schemeClr val="bg1"/>
                </a:solidFill>
                <a:latin typeface="Impact" pitchFamily="34" charset="0"/>
              </a:rPr>
              <a:t>ss </a:t>
            </a:r>
            <a:r>
              <a:rPr lang="en-US" altLang="ko-KR" sz="900" dirty="0" smtClean="0">
                <a:solidFill>
                  <a:schemeClr val="bg1"/>
                </a:solidFill>
                <a:latin typeface="Impact" pitchFamily="34" charset="0"/>
              </a:rPr>
              <a:t> S</a:t>
            </a:r>
            <a:r>
              <a:rPr lang="en-US" altLang="zh-CN" sz="900" dirty="0" smtClean="0">
                <a:solidFill>
                  <a:schemeClr val="bg1"/>
                </a:solidFill>
                <a:latin typeface="Impact" pitchFamily="34" charset="0"/>
              </a:rPr>
              <a:t>trategies</a:t>
            </a:r>
            <a:endParaRPr lang="en-US" altLang="ko-KR" sz="9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68" name="Rectangle 2385"/>
          <p:cNvSpPr>
            <a:spLocks noChangeAspect="1" noChangeArrowheads="1"/>
          </p:cNvSpPr>
          <p:nvPr/>
        </p:nvSpPr>
        <p:spPr bwMode="auto">
          <a:xfrm>
            <a:off x="2921991" y="3366713"/>
            <a:ext cx="1497850" cy="27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8" tIns="45709" rIns="91418" bIns="45709" anchor="ctr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针对性产品营销策略</a:t>
            </a:r>
          </a:p>
        </p:txBody>
      </p:sp>
      <p:sp>
        <p:nvSpPr>
          <p:cNvPr id="269" name="Freeform 2433"/>
          <p:cNvSpPr>
            <a:spLocks noChangeAspect="1"/>
          </p:cNvSpPr>
          <p:nvPr/>
        </p:nvSpPr>
        <p:spPr bwMode="auto">
          <a:xfrm>
            <a:off x="4031490" y="3782565"/>
            <a:ext cx="56963" cy="131686"/>
          </a:xfrm>
          <a:custGeom>
            <a:avLst/>
            <a:gdLst>
              <a:gd name="T0" fmla="*/ 2147483647 w 114"/>
              <a:gd name="T1" fmla="*/ 2147483647 h 171"/>
              <a:gd name="T2" fmla="*/ 0 w 114"/>
              <a:gd name="T3" fmla="*/ 2147483647 h 171"/>
              <a:gd name="T4" fmla="*/ 0 w 114"/>
              <a:gd name="T5" fmla="*/ 0 h 171"/>
              <a:gd name="T6" fmla="*/ 2147483647 w 114"/>
              <a:gd name="T7" fmla="*/ 0 h 171"/>
              <a:gd name="T8" fmla="*/ 2147483647 w 114"/>
              <a:gd name="T9" fmla="*/ 2147483647 h 171"/>
              <a:gd name="T10" fmla="*/ 2147483647 w 114"/>
              <a:gd name="T11" fmla="*/ 2147483647 h 17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4"/>
              <a:gd name="T19" fmla="*/ 0 h 171"/>
              <a:gd name="T20" fmla="*/ 114 w 114"/>
              <a:gd name="T21" fmla="*/ 171 h 17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4" h="171">
                <a:moveTo>
                  <a:pt x="114" y="171"/>
                </a:moveTo>
                <a:lnTo>
                  <a:pt x="0" y="171"/>
                </a:lnTo>
                <a:lnTo>
                  <a:pt x="0" y="0"/>
                </a:lnTo>
                <a:lnTo>
                  <a:pt x="114" y="0"/>
                </a:lnTo>
                <a:lnTo>
                  <a:pt x="114" y="1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8" tIns="45709" rIns="91418" bIns="45709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70" name="Freeform 2435"/>
          <p:cNvSpPr>
            <a:spLocks noChangeAspect="1"/>
          </p:cNvSpPr>
          <p:nvPr/>
        </p:nvSpPr>
        <p:spPr bwMode="auto">
          <a:xfrm>
            <a:off x="3717010" y="3782565"/>
            <a:ext cx="56963" cy="131686"/>
          </a:xfrm>
          <a:custGeom>
            <a:avLst/>
            <a:gdLst>
              <a:gd name="T0" fmla="*/ 2147483647 w 114"/>
              <a:gd name="T1" fmla="*/ 2147483647 h 171"/>
              <a:gd name="T2" fmla="*/ 0 w 114"/>
              <a:gd name="T3" fmla="*/ 2147483647 h 171"/>
              <a:gd name="T4" fmla="*/ 0 w 114"/>
              <a:gd name="T5" fmla="*/ 0 h 171"/>
              <a:gd name="T6" fmla="*/ 2147483647 w 114"/>
              <a:gd name="T7" fmla="*/ 0 h 171"/>
              <a:gd name="T8" fmla="*/ 2147483647 w 114"/>
              <a:gd name="T9" fmla="*/ 2147483647 h 171"/>
              <a:gd name="T10" fmla="*/ 2147483647 w 114"/>
              <a:gd name="T11" fmla="*/ 2147483647 h 17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4"/>
              <a:gd name="T19" fmla="*/ 0 h 171"/>
              <a:gd name="T20" fmla="*/ 114 w 114"/>
              <a:gd name="T21" fmla="*/ 171 h 17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4" h="171">
                <a:moveTo>
                  <a:pt x="114" y="171"/>
                </a:moveTo>
                <a:lnTo>
                  <a:pt x="0" y="171"/>
                </a:lnTo>
                <a:lnTo>
                  <a:pt x="0" y="0"/>
                </a:lnTo>
                <a:lnTo>
                  <a:pt x="114" y="0"/>
                </a:lnTo>
                <a:lnTo>
                  <a:pt x="114" y="1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8" tIns="45709" rIns="91418" bIns="45709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271" name="组合 270"/>
          <p:cNvGrpSpPr>
            <a:grpSpLocks noChangeAspect="1"/>
          </p:cNvGrpSpPr>
          <p:nvPr/>
        </p:nvGrpSpPr>
        <p:grpSpPr>
          <a:xfrm>
            <a:off x="5940152" y="3733560"/>
            <a:ext cx="2905093" cy="752841"/>
            <a:chOff x="469900" y="5277452"/>
            <a:chExt cx="3886200" cy="653448"/>
          </a:xfrm>
        </p:grpSpPr>
        <p:sp>
          <p:nvSpPr>
            <p:cNvPr id="272" name="Rectangle 2376"/>
            <p:cNvSpPr>
              <a:spLocks noChangeArrowheads="1"/>
            </p:cNvSpPr>
            <p:nvPr/>
          </p:nvSpPr>
          <p:spPr bwMode="auto">
            <a:xfrm>
              <a:off x="850821" y="5533834"/>
              <a:ext cx="775967" cy="227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1100" b="1" dirty="0">
                  <a:solidFill>
                    <a:srgbClr val="366092"/>
                  </a:solidFill>
                  <a:latin typeface="微软雅黑" pitchFamily="34" charset="-122"/>
                  <a:ea typeface="微软雅黑" pitchFamily="34" charset="-122"/>
                </a:rPr>
                <a:t>明星类</a:t>
              </a:r>
              <a:endParaRPr lang="en-US" altLang="ko-KR" sz="1100" b="1" dirty="0">
                <a:solidFill>
                  <a:srgbClr val="36609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3" name="Line 2382"/>
            <p:cNvSpPr>
              <a:spLocks noChangeShapeType="1"/>
            </p:cNvSpPr>
            <p:nvPr/>
          </p:nvSpPr>
          <p:spPr bwMode="auto">
            <a:xfrm>
              <a:off x="469900" y="5930900"/>
              <a:ext cx="3886200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4" name="Line 2437"/>
            <p:cNvSpPr>
              <a:spLocks noChangeShapeType="1"/>
            </p:cNvSpPr>
            <p:nvPr/>
          </p:nvSpPr>
          <p:spPr bwMode="auto">
            <a:xfrm>
              <a:off x="2339975" y="5384705"/>
              <a:ext cx="0" cy="503237"/>
            </a:xfrm>
            <a:prstGeom prst="line">
              <a:avLst/>
            </a:prstGeom>
            <a:noFill/>
            <a:ln w="12700" cap="rnd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5" name="5-Point Star 15"/>
            <p:cNvSpPr>
              <a:spLocks noChangeAspect="1"/>
            </p:cNvSpPr>
            <p:nvPr/>
          </p:nvSpPr>
          <p:spPr>
            <a:xfrm>
              <a:off x="1512512" y="5373688"/>
              <a:ext cx="662832" cy="496152"/>
            </a:xfrm>
            <a:prstGeom prst="star5">
              <a:avLst/>
            </a:prstGeom>
            <a:gradFill flip="none" rotWithShape="1">
              <a:gsLst>
                <a:gs pos="17000">
                  <a:srgbClr val="3B3B3B"/>
                </a:gs>
                <a:gs pos="100000">
                  <a:schemeClr val="bg1">
                    <a:lumMod val="50000"/>
                  </a:schemeClr>
                </a:gs>
                <a:gs pos="67000">
                  <a:schemeClr val="bg1">
                    <a:shade val="100000"/>
                    <a:satMod val="115000"/>
                  </a:schemeClr>
                </a:gs>
              </a:gsLst>
              <a:lin ang="18000000" scaled="0"/>
              <a:tileRect/>
            </a:gradFill>
            <a:ln w="9525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76" name="Rectangle 2407"/>
            <p:cNvSpPr>
              <a:spLocks noChangeArrowheads="1"/>
            </p:cNvSpPr>
            <p:nvPr/>
          </p:nvSpPr>
          <p:spPr bwMode="auto">
            <a:xfrm>
              <a:off x="2319982" y="5277452"/>
              <a:ext cx="1945371" cy="621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保持优势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推出差异化近似产品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进行品类分化，做大份额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7" name="组合 276"/>
          <p:cNvGrpSpPr>
            <a:grpSpLocks noChangeAspect="1"/>
          </p:cNvGrpSpPr>
          <p:nvPr/>
        </p:nvGrpSpPr>
        <p:grpSpPr>
          <a:xfrm>
            <a:off x="5940152" y="4454450"/>
            <a:ext cx="2947335" cy="923330"/>
            <a:chOff x="468313" y="5999433"/>
            <a:chExt cx="3942708" cy="801428"/>
          </a:xfrm>
        </p:grpSpPr>
        <p:sp>
          <p:nvSpPr>
            <p:cNvPr id="278" name="Line 1561"/>
            <p:cNvSpPr>
              <a:spLocks noChangeShapeType="1"/>
            </p:cNvSpPr>
            <p:nvPr/>
          </p:nvSpPr>
          <p:spPr bwMode="auto">
            <a:xfrm>
              <a:off x="1730375" y="6061075"/>
              <a:ext cx="1588" cy="15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9" name="Line 1562"/>
            <p:cNvSpPr>
              <a:spLocks noChangeShapeType="1"/>
            </p:cNvSpPr>
            <p:nvPr/>
          </p:nvSpPr>
          <p:spPr bwMode="auto">
            <a:xfrm>
              <a:off x="1730375" y="6061075"/>
              <a:ext cx="1588" cy="15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80" name="Group 2116"/>
            <p:cNvGrpSpPr>
              <a:grpSpLocks/>
            </p:cNvGrpSpPr>
            <p:nvPr/>
          </p:nvGrpSpPr>
          <p:grpSpPr bwMode="auto">
            <a:xfrm>
              <a:off x="3508375" y="6043613"/>
              <a:ext cx="236538" cy="163512"/>
              <a:chOff x="2210" y="3807"/>
              <a:chExt cx="149" cy="103"/>
            </a:xfrm>
          </p:grpSpPr>
          <p:sp>
            <p:nvSpPr>
              <p:cNvPr id="286" name="Line 1612"/>
              <p:cNvSpPr>
                <a:spLocks noChangeShapeType="1"/>
              </p:cNvSpPr>
              <p:nvPr/>
            </p:nvSpPr>
            <p:spPr bwMode="auto">
              <a:xfrm>
                <a:off x="2358" y="3807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7" name="Line 1613"/>
              <p:cNvSpPr>
                <a:spLocks noChangeShapeType="1"/>
              </p:cNvSpPr>
              <p:nvPr/>
            </p:nvSpPr>
            <p:spPr bwMode="auto">
              <a:xfrm>
                <a:off x="2358" y="3807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8" name="Line 1616"/>
              <p:cNvSpPr>
                <a:spLocks noChangeShapeType="1"/>
              </p:cNvSpPr>
              <p:nvPr/>
            </p:nvSpPr>
            <p:spPr bwMode="auto">
              <a:xfrm>
                <a:off x="2224" y="3909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9" name="Line 1617"/>
              <p:cNvSpPr>
                <a:spLocks noChangeShapeType="1"/>
              </p:cNvSpPr>
              <p:nvPr/>
            </p:nvSpPr>
            <p:spPr bwMode="auto">
              <a:xfrm>
                <a:off x="2224" y="3909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0" name="Line 1620"/>
              <p:cNvSpPr>
                <a:spLocks noChangeShapeType="1"/>
              </p:cNvSpPr>
              <p:nvPr/>
            </p:nvSpPr>
            <p:spPr bwMode="auto">
              <a:xfrm>
                <a:off x="2216" y="3855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1" name="Line 1621"/>
              <p:cNvSpPr>
                <a:spLocks noChangeShapeType="1"/>
              </p:cNvSpPr>
              <p:nvPr/>
            </p:nvSpPr>
            <p:spPr bwMode="auto">
              <a:xfrm>
                <a:off x="2216" y="3855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2" name="Line 1623"/>
              <p:cNvSpPr>
                <a:spLocks noChangeShapeType="1"/>
              </p:cNvSpPr>
              <p:nvPr/>
            </p:nvSpPr>
            <p:spPr bwMode="auto">
              <a:xfrm>
                <a:off x="2210" y="3813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3" name="Line 1624"/>
              <p:cNvSpPr>
                <a:spLocks noChangeShapeType="1"/>
              </p:cNvSpPr>
              <p:nvPr/>
            </p:nvSpPr>
            <p:spPr bwMode="auto">
              <a:xfrm>
                <a:off x="2210" y="3813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4" name="Line 1626"/>
              <p:cNvSpPr>
                <a:spLocks noChangeShapeType="1"/>
              </p:cNvSpPr>
              <p:nvPr/>
            </p:nvSpPr>
            <p:spPr bwMode="auto">
              <a:xfrm>
                <a:off x="2222" y="3813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5" name="Line 1627"/>
              <p:cNvSpPr>
                <a:spLocks noChangeShapeType="1"/>
              </p:cNvSpPr>
              <p:nvPr/>
            </p:nvSpPr>
            <p:spPr bwMode="auto">
              <a:xfrm>
                <a:off x="2222" y="3813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6" name="Line 1629"/>
              <p:cNvSpPr>
                <a:spLocks noChangeShapeType="1"/>
              </p:cNvSpPr>
              <p:nvPr/>
            </p:nvSpPr>
            <p:spPr bwMode="auto">
              <a:xfrm>
                <a:off x="2216" y="3817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7" name="Line 1630"/>
              <p:cNvSpPr>
                <a:spLocks noChangeShapeType="1"/>
              </p:cNvSpPr>
              <p:nvPr/>
            </p:nvSpPr>
            <p:spPr bwMode="auto">
              <a:xfrm>
                <a:off x="2216" y="3817"/>
                <a:ext cx="1" cy="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81" name="Rectangle 2379"/>
            <p:cNvSpPr>
              <a:spLocks noChangeArrowheads="1"/>
            </p:cNvSpPr>
            <p:nvPr/>
          </p:nvSpPr>
          <p:spPr bwMode="auto">
            <a:xfrm>
              <a:off x="850820" y="6237792"/>
              <a:ext cx="775966" cy="227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1100" b="1" dirty="0">
                  <a:solidFill>
                    <a:srgbClr val="366092"/>
                  </a:solidFill>
                  <a:latin typeface="微软雅黑" pitchFamily="34" charset="-122"/>
                  <a:ea typeface="微软雅黑" pitchFamily="34" charset="-122"/>
                </a:rPr>
                <a:t>金牛类</a:t>
              </a:r>
              <a:endParaRPr lang="en-US" altLang="ko-KR" sz="1100" b="1" dirty="0">
                <a:solidFill>
                  <a:srgbClr val="36609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2" name="Line 2383"/>
            <p:cNvSpPr>
              <a:spLocks noChangeShapeType="1"/>
            </p:cNvSpPr>
            <p:nvPr/>
          </p:nvSpPr>
          <p:spPr bwMode="auto">
            <a:xfrm>
              <a:off x="468313" y="6772668"/>
              <a:ext cx="3887787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3" name="Line 2438"/>
            <p:cNvSpPr>
              <a:spLocks noChangeShapeType="1"/>
            </p:cNvSpPr>
            <p:nvPr/>
          </p:nvSpPr>
          <p:spPr bwMode="auto">
            <a:xfrm>
              <a:off x="2339975" y="6125876"/>
              <a:ext cx="0" cy="503238"/>
            </a:xfrm>
            <a:prstGeom prst="line">
              <a:avLst/>
            </a:prstGeom>
            <a:noFill/>
            <a:ln w="12700" cap="rnd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4" name="Freeform 9"/>
            <p:cNvSpPr>
              <a:spLocks noChangeAspect="1"/>
            </p:cNvSpPr>
            <p:nvPr/>
          </p:nvSpPr>
          <p:spPr bwMode="auto">
            <a:xfrm>
              <a:off x="1551729" y="6152002"/>
              <a:ext cx="753048" cy="462050"/>
            </a:xfrm>
            <a:custGeom>
              <a:avLst/>
              <a:gdLst/>
              <a:ahLst/>
              <a:cxnLst>
                <a:cxn ang="0">
                  <a:pos x="712" y="109"/>
                </a:cxn>
                <a:cxn ang="0">
                  <a:pos x="650" y="36"/>
                </a:cxn>
                <a:cxn ang="0">
                  <a:pos x="670" y="33"/>
                </a:cxn>
                <a:cxn ang="0">
                  <a:pos x="668" y="23"/>
                </a:cxn>
                <a:cxn ang="0">
                  <a:pos x="689" y="26"/>
                </a:cxn>
                <a:cxn ang="0">
                  <a:pos x="652" y="7"/>
                </a:cxn>
                <a:cxn ang="0">
                  <a:pos x="618" y="1"/>
                </a:cxn>
                <a:cxn ang="0">
                  <a:pos x="610" y="26"/>
                </a:cxn>
                <a:cxn ang="0">
                  <a:pos x="564" y="14"/>
                </a:cxn>
                <a:cxn ang="0">
                  <a:pos x="567" y="44"/>
                </a:cxn>
                <a:cxn ang="0">
                  <a:pos x="455" y="60"/>
                </a:cxn>
                <a:cxn ang="0">
                  <a:pos x="340" y="65"/>
                </a:cxn>
                <a:cxn ang="0">
                  <a:pos x="206" y="70"/>
                </a:cxn>
                <a:cxn ang="0">
                  <a:pos x="101" y="68"/>
                </a:cxn>
                <a:cxn ang="0">
                  <a:pos x="27" y="81"/>
                </a:cxn>
                <a:cxn ang="0">
                  <a:pos x="28" y="209"/>
                </a:cxn>
                <a:cxn ang="0">
                  <a:pos x="26" y="257"/>
                </a:cxn>
                <a:cxn ang="0">
                  <a:pos x="12" y="325"/>
                </a:cxn>
                <a:cxn ang="0">
                  <a:pos x="6" y="400"/>
                </a:cxn>
                <a:cxn ang="0">
                  <a:pos x="5" y="436"/>
                </a:cxn>
                <a:cxn ang="0">
                  <a:pos x="9" y="430"/>
                </a:cxn>
                <a:cxn ang="0">
                  <a:pos x="13" y="423"/>
                </a:cxn>
                <a:cxn ang="0">
                  <a:pos x="19" y="409"/>
                </a:cxn>
                <a:cxn ang="0">
                  <a:pos x="41" y="306"/>
                </a:cxn>
                <a:cxn ang="0">
                  <a:pos x="40" y="225"/>
                </a:cxn>
                <a:cxn ang="0">
                  <a:pos x="45" y="227"/>
                </a:cxn>
                <a:cxn ang="0">
                  <a:pos x="50" y="269"/>
                </a:cxn>
                <a:cxn ang="0">
                  <a:pos x="48" y="355"/>
                </a:cxn>
                <a:cxn ang="0">
                  <a:pos x="50" y="420"/>
                </a:cxn>
                <a:cxn ang="0">
                  <a:pos x="60" y="443"/>
                </a:cxn>
                <a:cxn ang="0">
                  <a:pos x="76" y="459"/>
                </a:cxn>
                <a:cxn ang="0">
                  <a:pos x="79" y="472"/>
                </a:cxn>
                <a:cxn ang="0">
                  <a:pos x="124" y="470"/>
                </a:cxn>
                <a:cxn ang="0">
                  <a:pos x="96" y="442"/>
                </a:cxn>
                <a:cxn ang="0">
                  <a:pos x="87" y="357"/>
                </a:cxn>
                <a:cxn ang="0">
                  <a:pos x="98" y="358"/>
                </a:cxn>
                <a:cxn ang="0">
                  <a:pos x="116" y="349"/>
                </a:cxn>
                <a:cxn ang="0">
                  <a:pos x="122" y="360"/>
                </a:cxn>
                <a:cxn ang="0">
                  <a:pos x="134" y="348"/>
                </a:cxn>
                <a:cxn ang="0">
                  <a:pos x="146" y="357"/>
                </a:cxn>
                <a:cxn ang="0">
                  <a:pos x="196" y="325"/>
                </a:cxn>
                <a:cxn ang="0">
                  <a:pos x="316" y="321"/>
                </a:cxn>
                <a:cxn ang="0">
                  <a:pos x="391" y="321"/>
                </a:cxn>
                <a:cxn ang="0">
                  <a:pos x="401" y="362"/>
                </a:cxn>
                <a:cxn ang="0">
                  <a:pos x="404" y="392"/>
                </a:cxn>
                <a:cxn ang="0">
                  <a:pos x="401" y="461"/>
                </a:cxn>
                <a:cxn ang="0">
                  <a:pos x="409" y="476"/>
                </a:cxn>
                <a:cxn ang="0">
                  <a:pos x="445" y="488"/>
                </a:cxn>
                <a:cxn ang="0">
                  <a:pos x="458" y="475"/>
                </a:cxn>
                <a:cxn ang="0">
                  <a:pos x="447" y="457"/>
                </a:cxn>
                <a:cxn ang="0">
                  <a:pos x="434" y="394"/>
                </a:cxn>
                <a:cxn ang="0">
                  <a:pos x="453" y="325"/>
                </a:cxn>
                <a:cxn ang="0">
                  <a:pos x="475" y="304"/>
                </a:cxn>
                <a:cxn ang="0">
                  <a:pos x="523" y="260"/>
                </a:cxn>
                <a:cxn ang="0">
                  <a:pos x="576" y="184"/>
                </a:cxn>
                <a:cxn ang="0">
                  <a:pos x="662" y="170"/>
                </a:cxn>
                <a:cxn ang="0">
                  <a:pos x="718" y="166"/>
                </a:cxn>
                <a:cxn ang="0">
                  <a:pos x="736" y="131"/>
                </a:cxn>
              </a:cxnLst>
              <a:rect l="0" t="0" r="r" b="b"/>
              <a:pathLst>
                <a:path w="739" h="489">
                  <a:moveTo>
                    <a:pt x="736" y="131"/>
                  </a:moveTo>
                  <a:cubicBezTo>
                    <a:pt x="732" y="121"/>
                    <a:pt x="718" y="119"/>
                    <a:pt x="712" y="109"/>
                  </a:cubicBezTo>
                  <a:cubicBezTo>
                    <a:pt x="703" y="97"/>
                    <a:pt x="689" y="87"/>
                    <a:pt x="685" y="73"/>
                  </a:cubicBezTo>
                  <a:cubicBezTo>
                    <a:pt x="680" y="54"/>
                    <a:pt x="663" y="43"/>
                    <a:pt x="650" y="36"/>
                  </a:cubicBezTo>
                  <a:cubicBezTo>
                    <a:pt x="647" y="34"/>
                    <a:pt x="649" y="29"/>
                    <a:pt x="651" y="28"/>
                  </a:cubicBezTo>
                  <a:cubicBezTo>
                    <a:pt x="655" y="26"/>
                    <a:pt x="665" y="26"/>
                    <a:pt x="670" y="33"/>
                  </a:cubicBezTo>
                  <a:cubicBezTo>
                    <a:pt x="673" y="37"/>
                    <a:pt x="676" y="36"/>
                    <a:pt x="674" y="31"/>
                  </a:cubicBezTo>
                  <a:cubicBezTo>
                    <a:pt x="672" y="28"/>
                    <a:pt x="671" y="26"/>
                    <a:pt x="668" y="23"/>
                  </a:cubicBezTo>
                  <a:cubicBezTo>
                    <a:pt x="673" y="23"/>
                    <a:pt x="683" y="26"/>
                    <a:pt x="686" y="28"/>
                  </a:cubicBezTo>
                  <a:cubicBezTo>
                    <a:pt x="692" y="32"/>
                    <a:pt x="692" y="30"/>
                    <a:pt x="689" y="26"/>
                  </a:cubicBezTo>
                  <a:cubicBezTo>
                    <a:pt x="673" y="7"/>
                    <a:pt x="667" y="9"/>
                    <a:pt x="656" y="9"/>
                  </a:cubicBezTo>
                  <a:cubicBezTo>
                    <a:pt x="655" y="8"/>
                    <a:pt x="654" y="8"/>
                    <a:pt x="652" y="7"/>
                  </a:cubicBezTo>
                  <a:cubicBezTo>
                    <a:pt x="648" y="4"/>
                    <a:pt x="638" y="7"/>
                    <a:pt x="635" y="11"/>
                  </a:cubicBezTo>
                  <a:cubicBezTo>
                    <a:pt x="630" y="7"/>
                    <a:pt x="624" y="3"/>
                    <a:pt x="618" y="1"/>
                  </a:cubicBezTo>
                  <a:cubicBezTo>
                    <a:pt x="614" y="0"/>
                    <a:pt x="611" y="1"/>
                    <a:pt x="610" y="5"/>
                  </a:cubicBezTo>
                  <a:cubicBezTo>
                    <a:pt x="608" y="11"/>
                    <a:pt x="612" y="20"/>
                    <a:pt x="610" y="26"/>
                  </a:cubicBezTo>
                  <a:cubicBezTo>
                    <a:pt x="602" y="23"/>
                    <a:pt x="586" y="13"/>
                    <a:pt x="581" y="9"/>
                  </a:cubicBezTo>
                  <a:cubicBezTo>
                    <a:pt x="574" y="3"/>
                    <a:pt x="567" y="2"/>
                    <a:pt x="564" y="14"/>
                  </a:cubicBezTo>
                  <a:cubicBezTo>
                    <a:pt x="561" y="23"/>
                    <a:pt x="561" y="34"/>
                    <a:pt x="565" y="40"/>
                  </a:cubicBezTo>
                  <a:cubicBezTo>
                    <a:pt x="566" y="41"/>
                    <a:pt x="567" y="42"/>
                    <a:pt x="567" y="44"/>
                  </a:cubicBezTo>
                  <a:cubicBezTo>
                    <a:pt x="561" y="45"/>
                    <a:pt x="525" y="52"/>
                    <a:pt x="523" y="53"/>
                  </a:cubicBezTo>
                  <a:cubicBezTo>
                    <a:pt x="504" y="58"/>
                    <a:pt x="474" y="61"/>
                    <a:pt x="455" y="60"/>
                  </a:cubicBezTo>
                  <a:cubicBezTo>
                    <a:pt x="442" y="60"/>
                    <a:pt x="412" y="57"/>
                    <a:pt x="400" y="59"/>
                  </a:cubicBezTo>
                  <a:cubicBezTo>
                    <a:pt x="396" y="59"/>
                    <a:pt x="346" y="65"/>
                    <a:pt x="340" y="65"/>
                  </a:cubicBezTo>
                  <a:cubicBezTo>
                    <a:pt x="331" y="65"/>
                    <a:pt x="272" y="72"/>
                    <a:pt x="267" y="71"/>
                  </a:cubicBezTo>
                  <a:cubicBezTo>
                    <a:pt x="249" y="71"/>
                    <a:pt x="209" y="70"/>
                    <a:pt x="206" y="70"/>
                  </a:cubicBezTo>
                  <a:cubicBezTo>
                    <a:pt x="202" y="70"/>
                    <a:pt x="165" y="70"/>
                    <a:pt x="152" y="67"/>
                  </a:cubicBezTo>
                  <a:cubicBezTo>
                    <a:pt x="142" y="65"/>
                    <a:pt x="112" y="69"/>
                    <a:pt x="101" y="68"/>
                  </a:cubicBezTo>
                  <a:cubicBezTo>
                    <a:pt x="94" y="67"/>
                    <a:pt x="74" y="66"/>
                    <a:pt x="70" y="65"/>
                  </a:cubicBezTo>
                  <a:cubicBezTo>
                    <a:pt x="50" y="61"/>
                    <a:pt x="39" y="69"/>
                    <a:pt x="27" y="81"/>
                  </a:cubicBezTo>
                  <a:cubicBezTo>
                    <a:pt x="16" y="92"/>
                    <a:pt x="18" y="119"/>
                    <a:pt x="21" y="137"/>
                  </a:cubicBezTo>
                  <a:cubicBezTo>
                    <a:pt x="25" y="155"/>
                    <a:pt x="27" y="191"/>
                    <a:pt x="28" y="209"/>
                  </a:cubicBezTo>
                  <a:cubicBezTo>
                    <a:pt x="28" y="214"/>
                    <a:pt x="28" y="219"/>
                    <a:pt x="27" y="224"/>
                  </a:cubicBezTo>
                  <a:cubicBezTo>
                    <a:pt x="25" y="235"/>
                    <a:pt x="26" y="246"/>
                    <a:pt x="26" y="257"/>
                  </a:cubicBezTo>
                  <a:cubicBezTo>
                    <a:pt x="25" y="260"/>
                    <a:pt x="23" y="287"/>
                    <a:pt x="21" y="297"/>
                  </a:cubicBezTo>
                  <a:cubicBezTo>
                    <a:pt x="20" y="298"/>
                    <a:pt x="12" y="322"/>
                    <a:pt x="12" y="325"/>
                  </a:cubicBezTo>
                  <a:cubicBezTo>
                    <a:pt x="10" y="332"/>
                    <a:pt x="8" y="360"/>
                    <a:pt x="8" y="367"/>
                  </a:cubicBezTo>
                  <a:cubicBezTo>
                    <a:pt x="8" y="376"/>
                    <a:pt x="9" y="386"/>
                    <a:pt x="6" y="400"/>
                  </a:cubicBezTo>
                  <a:cubicBezTo>
                    <a:pt x="4" y="413"/>
                    <a:pt x="0" y="426"/>
                    <a:pt x="3" y="437"/>
                  </a:cubicBezTo>
                  <a:cubicBezTo>
                    <a:pt x="4" y="439"/>
                    <a:pt x="5" y="438"/>
                    <a:pt x="5" y="436"/>
                  </a:cubicBezTo>
                  <a:cubicBezTo>
                    <a:pt x="5" y="434"/>
                    <a:pt x="8" y="431"/>
                    <a:pt x="8" y="426"/>
                  </a:cubicBezTo>
                  <a:cubicBezTo>
                    <a:pt x="9" y="427"/>
                    <a:pt x="9" y="429"/>
                    <a:pt x="9" y="430"/>
                  </a:cubicBezTo>
                  <a:cubicBezTo>
                    <a:pt x="10" y="431"/>
                    <a:pt x="11" y="432"/>
                    <a:pt x="11" y="430"/>
                  </a:cubicBezTo>
                  <a:cubicBezTo>
                    <a:pt x="11" y="428"/>
                    <a:pt x="10" y="425"/>
                    <a:pt x="13" y="423"/>
                  </a:cubicBezTo>
                  <a:cubicBezTo>
                    <a:pt x="14" y="423"/>
                    <a:pt x="13" y="431"/>
                    <a:pt x="16" y="431"/>
                  </a:cubicBezTo>
                  <a:cubicBezTo>
                    <a:pt x="17" y="424"/>
                    <a:pt x="17" y="416"/>
                    <a:pt x="19" y="409"/>
                  </a:cubicBezTo>
                  <a:cubicBezTo>
                    <a:pt x="23" y="396"/>
                    <a:pt x="28" y="378"/>
                    <a:pt x="32" y="366"/>
                  </a:cubicBezTo>
                  <a:cubicBezTo>
                    <a:pt x="39" y="346"/>
                    <a:pt x="43" y="321"/>
                    <a:pt x="41" y="306"/>
                  </a:cubicBezTo>
                  <a:cubicBezTo>
                    <a:pt x="37" y="286"/>
                    <a:pt x="36" y="262"/>
                    <a:pt x="37" y="250"/>
                  </a:cubicBezTo>
                  <a:cubicBezTo>
                    <a:pt x="38" y="243"/>
                    <a:pt x="39" y="229"/>
                    <a:pt x="40" y="225"/>
                  </a:cubicBezTo>
                  <a:cubicBezTo>
                    <a:pt x="43" y="213"/>
                    <a:pt x="40" y="200"/>
                    <a:pt x="41" y="198"/>
                  </a:cubicBezTo>
                  <a:cubicBezTo>
                    <a:pt x="43" y="198"/>
                    <a:pt x="44" y="217"/>
                    <a:pt x="45" y="227"/>
                  </a:cubicBezTo>
                  <a:cubicBezTo>
                    <a:pt x="46" y="234"/>
                    <a:pt x="42" y="244"/>
                    <a:pt x="43" y="247"/>
                  </a:cubicBezTo>
                  <a:cubicBezTo>
                    <a:pt x="44" y="253"/>
                    <a:pt x="49" y="267"/>
                    <a:pt x="50" y="269"/>
                  </a:cubicBezTo>
                  <a:cubicBezTo>
                    <a:pt x="52" y="281"/>
                    <a:pt x="51" y="305"/>
                    <a:pt x="48" y="316"/>
                  </a:cubicBezTo>
                  <a:cubicBezTo>
                    <a:pt x="43" y="334"/>
                    <a:pt x="42" y="337"/>
                    <a:pt x="48" y="355"/>
                  </a:cubicBezTo>
                  <a:cubicBezTo>
                    <a:pt x="49" y="359"/>
                    <a:pt x="51" y="381"/>
                    <a:pt x="51" y="383"/>
                  </a:cubicBezTo>
                  <a:cubicBezTo>
                    <a:pt x="51" y="386"/>
                    <a:pt x="52" y="411"/>
                    <a:pt x="50" y="420"/>
                  </a:cubicBezTo>
                  <a:cubicBezTo>
                    <a:pt x="48" y="433"/>
                    <a:pt x="48" y="434"/>
                    <a:pt x="56" y="438"/>
                  </a:cubicBezTo>
                  <a:cubicBezTo>
                    <a:pt x="58" y="439"/>
                    <a:pt x="59" y="439"/>
                    <a:pt x="60" y="443"/>
                  </a:cubicBezTo>
                  <a:cubicBezTo>
                    <a:pt x="61" y="446"/>
                    <a:pt x="61" y="449"/>
                    <a:pt x="65" y="449"/>
                  </a:cubicBezTo>
                  <a:cubicBezTo>
                    <a:pt x="66" y="460"/>
                    <a:pt x="74" y="460"/>
                    <a:pt x="76" y="459"/>
                  </a:cubicBezTo>
                  <a:cubicBezTo>
                    <a:pt x="77" y="459"/>
                    <a:pt x="78" y="461"/>
                    <a:pt x="78" y="462"/>
                  </a:cubicBezTo>
                  <a:cubicBezTo>
                    <a:pt x="77" y="464"/>
                    <a:pt x="79" y="471"/>
                    <a:pt x="79" y="472"/>
                  </a:cubicBezTo>
                  <a:cubicBezTo>
                    <a:pt x="81" y="478"/>
                    <a:pt x="98" y="482"/>
                    <a:pt x="99" y="482"/>
                  </a:cubicBezTo>
                  <a:cubicBezTo>
                    <a:pt x="126" y="483"/>
                    <a:pt x="130" y="478"/>
                    <a:pt x="124" y="470"/>
                  </a:cubicBezTo>
                  <a:cubicBezTo>
                    <a:pt x="116" y="460"/>
                    <a:pt x="106" y="455"/>
                    <a:pt x="105" y="454"/>
                  </a:cubicBezTo>
                  <a:cubicBezTo>
                    <a:pt x="105" y="451"/>
                    <a:pt x="97" y="446"/>
                    <a:pt x="96" y="442"/>
                  </a:cubicBezTo>
                  <a:cubicBezTo>
                    <a:pt x="90" y="432"/>
                    <a:pt x="86" y="413"/>
                    <a:pt x="86" y="394"/>
                  </a:cubicBezTo>
                  <a:cubicBezTo>
                    <a:pt x="86" y="389"/>
                    <a:pt x="81" y="361"/>
                    <a:pt x="87" y="357"/>
                  </a:cubicBezTo>
                  <a:cubicBezTo>
                    <a:pt x="88" y="361"/>
                    <a:pt x="94" y="361"/>
                    <a:pt x="96" y="360"/>
                  </a:cubicBezTo>
                  <a:cubicBezTo>
                    <a:pt x="97" y="359"/>
                    <a:pt x="98" y="359"/>
                    <a:pt x="98" y="358"/>
                  </a:cubicBezTo>
                  <a:cubicBezTo>
                    <a:pt x="98" y="355"/>
                    <a:pt x="99" y="353"/>
                    <a:pt x="100" y="352"/>
                  </a:cubicBezTo>
                  <a:cubicBezTo>
                    <a:pt x="106" y="351"/>
                    <a:pt x="112" y="351"/>
                    <a:pt x="116" y="349"/>
                  </a:cubicBezTo>
                  <a:cubicBezTo>
                    <a:pt x="118" y="348"/>
                    <a:pt x="121" y="348"/>
                    <a:pt x="121" y="350"/>
                  </a:cubicBezTo>
                  <a:cubicBezTo>
                    <a:pt x="121" y="353"/>
                    <a:pt x="121" y="357"/>
                    <a:pt x="122" y="360"/>
                  </a:cubicBezTo>
                  <a:cubicBezTo>
                    <a:pt x="124" y="364"/>
                    <a:pt x="128" y="364"/>
                    <a:pt x="131" y="361"/>
                  </a:cubicBezTo>
                  <a:cubicBezTo>
                    <a:pt x="134" y="356"/>
                    <a:pt x="132" y="350"/>
                    <a:pt x="134" y="348"/>
                  </a:cubicBezTo>
                  <a:cubicBezTo>
                    <a:pt x="136" y="350"/>
                    <a:pt x="137" y="355"/>
                    <a:pt x="139" y="358"/>
                  </a:cubicBezTo>
                  <a:cubicBezTo>
                    <a:pt x="141" y="362"/>
                    <a:pt x="145" y="361"/>
                    <a:pt x="146" y="357"/>
                  </a:cubicBezTo>
                  <a:cubicBezTo>
                    <a:pt x="148" y="353"/>
                    <a:pt x="148" y="348"/>
                    <a:pt x="148" y="344"/>
                  </a:cubicBezTo>
                  <a:cubicBezTo>
                    <a:pt x="160" y="336"/>
                    <a:pt x="188" y="329"/>
                    <a:pt x="196" y="325"/>
                  </a:cubicBezTo>
                  <a:cubicBezTo>
                    <a:pt x="207" y="338"/>
                    <a:pt x="246" y="335"/>
                    <a:pt x="262" y="331"/>
                  </a:cubicBezTo>
                  <a:cubicBezTo>
                    <a:pt x="270" y="329"/>
                    <a:pt x="308" y="321"/>
                    <a:pt x="316" y="321"/>
                  </a:cubicBezTo>
                  <a:cubicBezTo>
                    <a:pt x="325" y="321"/>
                    <a:pt x="354" y="326"/>
                    <a:pt x="363" y="325"/>
                  </a:cubicBezTo>
                  <a:cubicBezTo>
                    <a:pt x="365" y="325"/>
                    <a:pt x="386" y="324"/>
                    <a:pt x="391" y="321"/>
                  </a:cubicBezTo>
                  <a:cubicBezTo>
                    <a:pt x="396" y="324"/>
                    <a:pt x="401" y="329"/>
                    <a:pt x="402" y="331"/>
                  </a:cubicBezTo>
                  <a:cubicBezTo>
                    <a:pt x="405" y="342"/>
                    <a:pt x="403" y="352"/>
                    <a:pt x="401" y="362"/>
                  </a:cubicBezTo>
                  <a:cubicBezTo>
                    <a:pt x="400" y="368"/>
                    <a:pt x="401" y="370"/>
                    <a:pt x="404" y="377"/>
                  </a:cubicBezTo>
                  <a:cubicBezTo>
                    <a:pt x="405" y="379"/>
                    <a:pt x="404" y="387"/>
                    <a:pt x="404" y="392"/>
                  </a:cubicBezTo>
                  <a:cubicBezTo>
                    <a:pt x="403" y="399"/>
                    <a:pt x="397" y="438"/>
                    <a:pt x="396" y="445"/>
                  </a:cubicBezTo>
                  <a:cubicBezTo>
                    <a:pt x="394" y="455"/>
                    <a:pt x="396" y="459"/>
                    <a:pt x="401" y="461"/>
                  </a:cubicBezTo>
                  <a:cubicBezTo>
                    <a:pt x="402" y="461"/>
                    <a:pt x="404" y="461"/>
                    <a:pt x="403" y="463"/>
                  </a:cubicBezTo>
                  <a:cubicBezTo>
                    <a:pt x="403" y="469"/>
                    <a:pt x="406" y="472"/>
                    <a:pt x="409" y="476"/>
                  </a:cubicBezTo>
                  <a:cubicBezTo>
                    <a:pt x="414" y="483"/>
                    <a:pt x="411" y="485"/>
                    <a:pt x="416" y="486"/>
                  </a:cubicBezTo>
                  <a:cubicBezTo>
                    <a:pt x="422" y="487"/>
                    <a:pt x="436" y="489"/>
                    <a:pt x="445" y="488"/>
                  </a:cubicBezTo>
                  <a:cubicBezTo>
                    <a:pt x="452" y="487"/>
                    <a:pt x="453" y="484"/>
                    <a:pt x="449" y="476"/>
                  </a:cubicBezTo>
                  <a:cubicBezTo>
                    <a:pt x="452" y="477"/>
                    <a:pt x="456" y="476"/>
                    <a:pt x="458" y="475"/>
                  </a:cubicBezTo>
                  <a:cubicBezTo>
                    <a:pt x="461" y="473"/>
                    <a:pt x="462" y="472"/>
                    <a:pt x="459" y="469"/>
                  </a:cubicBezTo>
                  <a:cubicBezTo>
                    <a:pt x="456" y="464"/>
                    <a:pt x="451" y="460"/>
                    <a:pt x="447" y="457"/>
                  </a:cubicBezTo>
                  <a:cubicBezTo>
                    <a:pt x="442" y="452"/>
                    <a:pt x="435" y="450"/>
                    <a:pt x="435" y="449"/>
                  </a:cubicBezTo>
                  <a:cubicBezTo>
                    <a:pt x="434" y="443"/>
                    <a:pt x="432" y="403"/>
                    <a:pt x="434" y="394"/>
                  </a:cubicBezTo>
                  <a:cubicBezTo>
                    <a:pt x="435" y="388"/>
                    <a:pt x="442" y="371"/>
                    <a:pt x="443" y="367"/>
                  </a:cubicBezTo>
                  <a:cubicBezTo>
                    <a:pt x="449" y="355"/>
                    <a:pt x="451" y="337"/>
                    <a:pt x="453" y="325"/>
                  </a:cubicBezTo>
                  <a:cubicBezTo>
                    <a:pt x="454" y="319"/>
                    <a:pt x="456" y="312"/>
                    <a:pt x="459" y="307"/>
                  </a:cubicBezTo>
                  <a:cubicBezTo>
                    <a:pt x="462" y="304"/>
                    <a:pt x="473" y="304"/>
                    <a:pt x="475" y="304"/>
                  </a:cubicBezTo>
                  <a:cubicBezTo>
                    <a:pt x="490" y="305"/>
                    <a:pt x="495" y="299"/>
                    <a:pt x="498" y="295"/>
                  </a:cubicBezTo>
                  <a:cubicBezTo>
                    <a:pt x="507" y="285"/>
                    <a:pt x="514" y="271"/>
                    <a:pt x="523" y="260"/>
                  </a:cubicBezTo>
                  <a:cubicBezTo>
                    <a:pt x="531" y="250"/>
                    <a:pt x="537" y="240"/>
                    <a:pt x="544" y="229"/>
                  </a:cubicBezTo>
                  <a:cubicBezTo>
                    <a:pt x="549" y="220"/>
                    <a:pt x="568" y="192"/>
                    <a:pt x="576" y="184"/>
                  </a:cubicBezTo>
                  <a:cubicBezTo>
                    <a:pt x="585" y="175"/>
                    <a:pt x="600" y="163"/>
                    <a:pt x="613" y="169"/>
                  </a:cubicBezTo>
                  <a:cubicBezTo>
                    <a:pt x="631" y="176"/>
                    <a:pt x="645" y="172"/>
                    <a:pt x="662" y="170"/>
                  </a:cubicBezTo>
                  <a:cubicBezTo>
                    <a:pt x="667" y="169"/>
                    <a:pt x="686" y="162"/>
                    <a:pt x="691" y="164"/>
                  </a:cubicBezTo>
                  <a:cubicBezTo>
                    <a:pt x="698" y="166"/>
                    <a:pt x="711" y="173"/>
                    <a:pt x="718" y="166"/>
                  </a:cubicBezTo>
                  <a:cubicBezTo>
                    <a:pt x="719" y="164"/>
                    <a:pt x="721" y="163"/>
                    <a:pt x="723" y="163"/>
                  </a:cubicBezTo>
                  <a:cubicBezTo>
                    <a:pt x="729" y="160"/>
                    <a:pt x="739" y="140"/>
                    <a:pt x="736" y="131"/>
                  </a:cubicBezTo>
                  <a:close/>
                </a:path>
              </a:pathLst>
            </a:custGeom>
            <a:gradFill flip="none" rotWithShape="1">
              <a:gsLst>
                <a:gs pos="17000">
                  <a:srgbClr val="3B3B3B"/>
                </a:gs>
                <a:gs pos="100000">
                  <a:schemeClr val="bg1">
                    <a:lumMod val="50000"/>
                  </a:schemeClr>
                </a:gs>
                <a:gs pos="67000">
                  <a:schemeClr val="bg1">
                    <a:shade val="100000"/>
                    <a:satMod val="115000"/>
                  </a:schemeClr>
                </a:gs>
              </a:gsLst>
              <a:lin ang="18000000" scaled="0"/>
              <a:tileRect/>
            </a:gradFill>
            <a:ln w="952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83838"/>
                </a:solidFill>
              </a:endParaRPr>
            </a:p>
          </p:txBody>
        </p:sp>
        <p:sp>
          <p:nvSpPr>
            <p:cNvPr id="285" name="Rectangle 2407"/>
            <p:cNvSpPr>
              <a:spLocks noChangeArrowheads="1"/>
            </p:cNvSpPr>
            <p:nvPr/>
          </p:nvSpPr>
          <p:spPr bwMode="auto">
            <a:xfrm>
              <a:off x="2311256" y="5999433"/>
              <a:ext cx="2099765" cy="801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保持现有产品，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推出利润较好升级产品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以分化品类占比，提高</a:t>
              </a:r>
              <a:r>
                <a:rPr lang="zh-CN" altLang="en-US" sz="9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利润</a:t>
              </a:r>
              <a:endPara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贡献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度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8" name="组合 297"/>
          <p:cNvGrpSpPr>
            <a:grpSpLocks noChangeAspect="1"/>
          </p:cNvGrpSpPr>
          <p:nvPr/>
        </p:nvGrpSpPr>
        <p:grpSpPr>
          <a:xfrm>
            <a:off x="2886100" y="3833832"/>
            <a:ext cx="3135581" cy="641967"/>
            <a:chOff x="4787900" y="5373688"/>
            <a:chExt cx="4194529" cy="557212"/>
          </a:xfrm>
        </p:grpSpPr>
        <p:sp>
          <p:nvSpPr>
            <p:cNvPr id="299" name="Line 2390"/>
            <p:cNvSpPr>
              <a:spLocks noChangeShapeType="1"/>
            </p:cNvSpPr>
            <p:nvPr/>
          </p:nvSpPr>
          <p:spPr bwMode="auto">
            <a:xfrm>
              <a:off x="4787900" y="5930900"/>
              <a:ext cx="3816350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0" name="Rectangle 2442"/>
            <p:cNvSpPr>
              <a:spLocks noChangeArrowheads="1"/>
            </p:cNvSpPr>
            <p:nvPr/>
          </p:nvSpPr>
          <p:spPr bwMode="auto">
            <a:xfrm>
              <a:off x="5169851" y="5527675"/>
              <a:ext cx="775966" cy="227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1100" b="1" dirty="0">
                  <a:solidFill>
                    <a:srgbClr val="366092"/>
                  </a:solidFill>
                  <a:latin typeface="微软雅黑" pitchFamily="34" charset="-122"/>
                  <a:ea typeface="微软雅黑" pitchFamily="34" charset="-122"/>
                </a:rPr>
                <a:t>问题类</a:t>
              </a:r>
              <a:endParaRPr lang="en-US" altLang="ko-KR" sz="1100" b="1" dirty="0">
                <a:solidFill>
                  <a:srgbClr val="36609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1" name="Line 2450"/>
            <p:cNvSpPr>
              <a:spLocks noChangeShapeType="1"/>
            </p:cNvSpPr>
            <p:nvPr/>
          </p:nvSpPr>
          <p:spPr bwMode="auto">
            <a:xfrm>
              <a:off x="6611938" y="5373688"/>
              <a:ext cx="0" cy="503237"/>
            </a:xfrm>
            <a:prstGeom prst="line">
              <a:avLst/>
            </a:prstGeom>
            <a:noFill/>
            <a:ln w="12700" cap="rnd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2" name="Freeform 6"/>
            <p:cNvSpPr>
              <a:spLocks noEditPoints="1"/>
            </p:cNvSpPr>
            <p:nvPr/>
          </p:nvSpPr>
          <p:spPr bwMode="auto">
            <a:xfrm>
              <a:off x="5883008" y="5373688"/>
              <a:ext cx="442948" cy="496153"/>
            </a:xfrm>
            <a:custGeom>
              <a:avLst/>
              <a:gdLst/>
              <a:ahLst/>
              <a:cxnLst>
                <a:cxn ang="0">
                  <a:pos x="199" y="339"/>
                </a:cxn>
                <a:cxn ang="0">
                  <a:pos x="120" y="339"/>
                </a:cxn>
                <a:cxn ang="0">
                  <a:pos x="120" y="319"/>
                </a:cxn>
                <a:cxn ang="0">
                  <a:pos x="133" y="256"/>
                </a:cxn>
                <a:cxn ang="0">
                  <a:pos x="183" y="201"/>
                </a:cxn>
                <a:cxn ang="0">
                  <a:pos x="228" y="160"/>
                </a:cxn>
                <a:cxn ang="0">
                  <a:pos x="240" y="127"/>
                </a:cxn>
                <a:cxn ang="0">
                  <a:pos x="220" y="84"/>
                </a:cxn>
                <a:cxn ang="0">
                  <a:pos x="165" y="66"/>
                </a:cxn>
                <a:cxn ang="0">
                  <a:pos x="110" y="85"/>
                </a:cxn>
                <a:cxn ang="0">
                  <a:pos x="80" y="142"/>
                </a:cxn>
                <a:cxn ang="0">
                  <a:pos x="0" y="132"/>
                </a:cxn>
                <a:cxn ang="0">
                  <a:pos x="47" y="39"/>
                </a:cxn>
                <a:cxn ang="0">
                  <a:pos x="162" y="0"/>
                </a:cxn>
                <a:cxn ang="0">
                  <a:pos x="280" y="39"/>
                </a:cxn>
                <a:cxn ang="0">
                  <a:pos x="324" y="130"/>
                </a:cxn>
                <a:cxn ang="0">
                  <a:pos x="308" y="184"/>
                </a:cxn>
                <a:cxn ang="0">
                  <a:pos x="239" y="253"/>
                </a:cxn>
                <a:cxn ang="0">
                  <a:pos x="205" y="290"/>
                </a:cxn>
                <a:cxn ang="0">
                  <a:pos x="199" y="339"/>
                </a:cxn>
                <a:cxn ang="0">
                  <a:pos x="120" y="456"/>
                </a:cxn>
                <a:cxn ang="0">
                  <a:pos x="120" y="369"/>
                </a:cxn>
                <a:cxn ang="0">
                  <a:pos x="207" y="369"/>
                </a:cxn>
                <a:cxn ang="0">
                  <a:pos x="207" y="456"/>
                </a:cxn>
                <a:cxn ang="0">
                  <a:pos x="120" y="456"/>
                </a:cxn>
              </a:cxnLst>
              <a:rect l="0" t="0" r="r" b="b"/>
              <a:pathLst>
                <a:path w="324" h="456">
                  <a:moveTo>
                    <a:pt x="199" y="339"/>
                  </a:moveTo>
                  <a:cubicBezTo>
                    <a:pt x="120" y="339"/>
                    <a:pt x="120" y="339"/>
                    <a:pt x="120" y="339"/>
                  </a:cubicBezTo>
                  <a:cubicBezTo>
                    <a:pt x="120" y="328"/>
                    <a:pt x="120" y="321"/>
                    <a:pt x="120" y="319"/>
                  </a:cubicBezTo>
                  <a:cubicBezTo>
                    <a:pt x="120" y="293"/>
                    <a:pt x="124" y="272"/>
                    <a:pt x="133" y="256"/>
                  </a:cubicBezTo>
                  <a:cubicBezTo>
                    <a:pt x="141" y="240"/>
                    <a:pt x="158" y="221"/>
                    <a:pt x="183" y="201"/>
                  </a:cubicBezTo>
                  <a:cubicBezTo>
                    <a:pt x="208" y="180"/>
                    <a:pt x="223" y="167"/>
                    <a:pt x="228" y="160"/>
                  </a:cubicBezTo>
                  <a:cubicBezTo>
                    <a:pt x="236" y="150"/>
                    <a:pt x="240" y="139"/>
                    <a:pt x="240" y="127"/>
                  </a:cubicBezTo>
                  <a:cubicBezTo>
                    <a:pt x="240" y="110"/>
                    <a:pt x="233" y="96"/>
                    <a:pt x="220" y="84"/>
                  </a:cubicBezTo>
                  <a:cubicBezTo>
                    <a:pt x="206" y="72"/>
                    <a:pt x="188" y="66"/>
                    <a:pt x="165" y="66"/>
                  </a:cubicBezTo>
                  <a:cubicBezTo>
                    <a:pt x="143" y="66"/>
                    <a:pt x="125" y="72"/>
                    <a:pt x="110" y="85"/>
                  </a:cubicBezTo>
                  <a:cubicBezTo>
                    <a:pt x="96" y="97"/>
                    <a:pt x="85" y="116"/>
                    <a:pt x="80" y="14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3" y="95"/>
                    <a:pt x="18" y="64"/>
                    <a:pt x="47" y="39"/>
                  </a:cubicBezTo>
                  <a:cubicBezTo>
                    <a:pt x="76" y="13"/>
                    <a:pt x="114" y="0"/>
                    <a:pt x="162" y="0"/>
                  </a:cubicBezTo>
                  <a:cubicBezTo>
                    <a:pt x="211" y="0"/>
                    <a:pt x="251" y="13"/>
                    <a:pt x="280" y="39"/>
                  </a:cubicBezTo>
                  <a:cubicBezTo>
                    <a:pt x="309" y="65"/>
                    <a:pt x="324" y="95"/>
                    <a:pt x="324" y="130"/>
                  </a:cubicBezTo>
                  <a:cubicBezTo>
                    <a:pt x="324" y="149"/>
                    <a:pt x="319" y="167"/>
                    <a:pt x="308" y="184"/>
                  </a:cubicBezTo>
                  <a:cubicBezTo>
                    <a:pt x="297" y="201"/>
                    <a:pt x="274" y="224"/>
                    <a:pt x="239" y="253"/>
                  </a:cubicBezTo>
                  <a:cubicBezTo>
                    <a:pt x="221" y="268"/>
                    <a:pt x="209" y="281"/>
                    <a:pt x="205" y="290"/>
                  </a:cubicBezTo>
                  <a:cubicBezTo>
                    <a:pt x="200" y="299"/>
                    <a:pt x="198" y="316"/>
                    <a:pt x="199" y="339"/>
                  </a:cubicBezTo>
                  <a:close/>
                  <a:moveTo>
                    <a:pt x="120" y="456"/>
                  </a:moveTo>
                  <a:cubicBezTo>
                    <a:pt x="120" y="369"/>
                    <a:pt x="120" y="369"/>
                    <a:pt x="120" y="369"/>
                  </a:cubicBezTo>
                  <a:cubicBezTo>
                    <a:pt x="207" y="369"/>
                    <a:pt x="207" y="369"/>
                    <a:pt x="207" y="369"/>
                  </a:cubicBezTo>
                  <a:cubicBezTo>
                    <a:pt x="207" y="456"/>
                    <a:pt x="207" y="456"/>
                    <a:pt x="207" y="456"/>
                  </a:cubicBezTo>
                  <a:lnTo>
                    <a:pt x="120" y="456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3B3B3B"/>
                </a:gs>
                <a:gs pos="100000">
                  <a:schemeClr val="bg1">
                    <a:lumMod val="50000"/>
                  </a:schemeClr>
                </a:gs>
                <a:gs pos="67000">
                  <a:schemeClr val="bg1">
                    <a:shade val="100000"/>
                    <a:satMod val="115000"/>
                  </a:schemeClr>
                </a:gs>
              </a:gsLst>
              <a:lin ang="18000000" scaled="0"/>
              <a:tileRect/>
            </a:gradFill>
            <a:ln w="952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83838"/>
                </a:solidFill>
              </a:endParaRPr>
            </a:p>
          </p:txBody>
        </p:sp>
        <p:sp>
          <p:nvSpPr>
            <p:cNvPr id="303" name="Rectangle 2407"/>
            <p:cNvSpPr>
              <a:spLocks noChangeArrowheads="1"/>
            </p:cNvSpPr>
            <p:nvPr/>
          </p:nvSpPr>
          <p:spPr bwMode="auto">
            <a:xfrm>
              <a:off x="6573874" y="5411737"/>
              <a:ext cx="2408555" cy="440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成长潜力较大的产品，尝试推广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成长潜力不大，保留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4" name="组合 303"/>
          <p:cNvGrpSpPr>
            <a:grpSpLocks noChangeAspect="1"/>
          </p:cNvGrpSpPr>
          <p:nvPr/>
        </p:nvGrpSpPr>
        <p:grpSpPr>
          <a:xfrm>
            <a:off x="2886100" y="4581502"/>
            <a:ext cx="3020165" cy="781418"/>
            <a:chOff x="4787900" y="6092825"/>
            <a:chExt cx="4040135" cy="678252"/>
          </a:xfrm>
        </p:grpSpPr>
        <p:sp>
          <p:nvSpPr>
            <p:cNvPr id="305" name="Line 2384"/>
            <p:cNvSpPr>
              <a:spLocks noChangeShapeType="1"/>
            </p:cNvSpPr>
            <p:nvPr/>
          </p:nvSpPr>
          <p:spPr bwMode="auto">
            <a:xfrm>
              <a:off x="4787900" y="6771077"/>
              <a:ext cx="3816350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6" name="Rectangle 2443"/>
            <p:cNvSpPr>
              <a:spLocks noChangeArrowheads="1"/>
            </p:cNvSpPr>
            <p:nvPr/>
          </p:nvSpPr>
          <p:spPr bwMode="auto">
            <a:xfrm>
              <a:off x="5209110" y="6267611"/>
              <a:ext cx="775966" cy="227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1100" b="1" dirty="0">
                  <a:solidFill>
                    <a:srgbClr val="366092"/>
                  </a:solidFill>
                  <a:latin typeface="微软雅黑" pitchFamily="34" charset="-122"/>
                  <a:ea typeface="微软雅黑" pitchFamily="34" charset="-122"/>
                </a:rPr>
                <a:t>瘦狗类</a:t>
              </a:r>
              <a:endParaRPr lang="en-US" altLang="ko-KR" sz="1100" b="1" dirty="0">
                <a:solidFill>
                  <a:srgbClr val="36609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7" name="Line 2451"/>
            <p:cNvSpPr>
              <a:spLocks noChangeShapeType="1"/>
            </p:cNvSpPr>
            <p:nvPr/>
          </p:nvSpPr>
          <p:spPr bwMode="auto">
            <a:xfrm>
              <a:off x="6611938" y="6092825"/>
              <a:ext cx="0" cy="503238"/>
            </a:xfrm>
            <a:prstGeom prst="line">
              <a:avLst/>
            </a:prstGeom>
            <a:noFill/>
            <a:ln w="12700" cap="rnd">
              <a:solidFill>
                <a:srgbClr val="80808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8" name="Freeform 8"/>
            <p:cNvSpPr>
              <a:spLocks/>
            </p:cNvSpPr>
            <p:nvPr/>
          </p:nvSpPr>
          <p:spPr bwMode="auto">
            <a:xfrm flipH="1">
              <a:off x="5883006" y="6092825"/>
              <a:ext cx="690867" cy="521994"/>
            </a:xfrm>
            <a:custGeom>
              <a:avLst/>
              <a:gdLst/>
              <a:ahLst/>
              <a:cxnLst>
                <a:cxn ang="0">
                  <a:pos x="175" y="146"/>
                </a:cxn>
                <a:cxn ang="0">
                  <a:pos x="402" y="124"/>
                </a:cxn>
                <a:cxn ang="0">
                  <a:pos x="476" y="36"/>
                </a:cxn>
                <a:cxn ang="0">
                  <a:pos x="522" y="2"/>
                </a:cxn>
                <a:cxn ang="0">
                  <a:pos x="604" y="45"/>
                </a:cxn>
                <a:cxn ang="0">
                  <a:pos x="638" y="78"/>
                </a:cxn>
                <a:cxn ang="0">
                  <a:pos x="617" y="106"/>
                </a:cxn>
                <a:cxn ang="0">
                  <a:pos x="558" y="107"/>
                </a:cxn>
                <a:cxn ang="0">
                  <a:pos x="547" y="121"/>
                </a:cxn>
                <a:cxn ang="0">
                  <a:pos x="526" y="194"/>
                </a:cxn>
                <a:cxn ang="0">
                  <a:pos x="478" y="305"/>
                </a:cxn>
                <a:cxn ang="0">
                  <a:pos x="477" y="462"/>
                </a:cxn>
                <a:cxn ang="0">
                  <a:pos x="495" y="479"/>
                </a:cxn>
                <a:cxn ang="0">
                  <a:pos x="485" y="485"/>
                </a:cxn>
                <a:cxn ang="0">
                  <a:pos x="470" y="486"/>
                </a:cxn>
                <a:cxn ang="0">
                  <a:pos x="459" y="486"/>
                </a:cxn>
                <a:cxn ang="0">
                  <a:pos x="449" y="471"/>
                </a:cxn>
                <a:cxn ang="0">
                  <a:pos x="442" y="454"/>
                </a:cxn>
                <a:cxn ang="0">
                  <a:pos x="459" y="489"/>
                </a:cxn>
                <a:cxn ang="0">
                  <a:pos x="447" y="498"/>
                </a:cxn>
                <a:cxn ang="0">
                  <a:pos x="434" y="495"/>
                </a:cxn>
                <a:cxn ang="0">
                  <a:pos x="413" y="478"/>
                </a:cxn>
                <a:cxn ang="0">
                  <a:pos x="397" y="414"/>
                </a:cxn>
                <a:cxn ang="0">
                  <a:pos x="387" y="358"/>
                </a:cxn>
                <a:cxn ang="0">
                  <a:pos x="376" y="325"/>
                </a:cxn>
                <a:cxn ang="0">
                  <a:pos x="243" y="279"/>
                </a:cxn>
                <a:cxn ang="0">
                  <a:pos x="230" y="316"/>
                </a:cxn>
                <a:cxn ang="0">
                  <a:pos x="163" y="385"/>
                </a:cxn>
                <a:cxn ang="0">
                  <a:pos x="171" y="446"/>
                </a:cxn>
                <a:cxn ang="0">
                  <a:pos x="161" y="451"/>
                </a:cxn>
                <a:cxn ang="0">
                  <a:pos x="139" y="448"/>
                </a:cxn>
                <a:cxn ang="0">
                  <a:pos x="129" y="423"/>
                </a:cxn>
                <a:cxn ang="0">
                  <a:pos x="158" y="331"/>
                </a:cxn>
                <a:cxn ang="0">
                  <a:pos x="85" y="401"/>
                </a:cxn>
                <a:cxn ang="0">
                  <a:pos x="71" y="473"/>
                </a:cxn>
                <a:cxn ang="0">
                  <a:pos x="61" y="475"/>
                </a:cxn>
                <a:cxn ang="0">
                  <a:pos x="32" y="458"/>
                </a:cxn>
                <a:cxn ang="0">
                  <a:pos x="68" y="356"/>
                </a:cxn>
                <a:cxn ang="0">
                  <a:pos x="139" y="181"/>
                </a:cxn>
                <a:cxn ang="0">
                  <a:pos x="3" y="86"/>
                </a:cxn>
              </a:cxnLst>
              <a:rect l="0" t="0" r="r" b="b"/>
              <a:pathLst>
                <a:path w="645" h="500">
                  <a:moveTo>
                    <a:pt x="38" y="71"/>
                  </a:moveTo>
                  <a:cubicBezTo>
                    <a:pt x="88" y="73"/>
                    <a:pt x="111" y="167"/>
                    <a:pt x="175" y="146"/>
                  </a:cubicBezTo>
                  <a:cubicBezTo>
                    <a:pt x="193" y="144"/>
                    <a:pt x="230" y="135"/>
                    <a:pt x="271" y="136"/>
                  </a:cubicBezTo>
                  <a:cubicBezTo>
                    <a:pt x="289" y="137"/>
                    <a:pt x="379" y="135"/>
                    <a:pt x="402" y="124"/>
                  </a:cubicBezTo>
                  <a:cubicBezTo>
                    <a:pt x="426" y="113"/>
                    <a:pt x="458" y="63"/>
                    <a:pt x="468" y="48"/>
                  </a:cubicBezTo>
                  <a:cubicBezTo>
                    <a:pt x="469" y="44"/>
                    <a:pt x="474" y="40"/>
                    <a:pt x="476" y="36"/>
                  </a:cubicBezTo>
                  <a:cubicBezTo>
                    <a:pt x="476" y="21"/>
                    <a:pt x="494" y="21"/>
                    <a:pt x="499" y="9"/>
                  </a:cubicBezTo>
                  <a:cubicBezTo>
                    <a:pt x="506" y="5"/>
                    <a:pt x="514" y="2"/>
                    <a:pt x="522" y="2"/>
                  </a:cubicBezTo>
                  <a:cubicBezTo>
                    <a:pt x="582" y="0"/>
                    <a:pt x="587" y="21"/>
                    <a:pt x="595" y="28"/>
                  </a:cubicBezTo>
                  <a:cubicBezTo>
                    <a:pt x="600" y="33"/>
                    <a:pt x="597" y="42"/>
                    <a:pt x="604" y="45"/>
                  </a:cubicBezTo>
                  <a:cubicBezTo>
                    <a:pt x="615" y="51"/>
                    <a:pt x="628" y="56"/>
                    <a:pt x="638" y="63"/>
                  </a:cubicBezTo>
                  <a:cubicBezTo>
                    <a:pt x="645" y="68"/>
                    <a:pt x="637" y="73"/>
                    <a:pt x="638" y="78"/>
                  </a:cubicBezTo>
                  <a:cubicBezTo>
                    <a:pt x="635" y="81"/>
                    <a:pt x="637" y="87"/>
                    <a:pt x="635" y="91"/>
                  </a:cubicBezTo>
                  <a:cubicBezTo>
                    <a:pt x="631" y="98"/>
                    <a:pt x="626" y="105"/>
                    <a:pt x="617" y="106"/>
                  </a:cubicBezTo>
                  <a:cubicBezTo>
                    <a:pt x="614" y="104"/>
                    <a:pt x="614" y="109"/>
                    <a:pt x="612" y="107"/>
                  </a:cubicBezTo>
                  <a:cubicBezTo>
                    <a:pt x="592" y="115"/>
                    <a:pt x="567" y="106"/>
                    <a:pt x="558" y="107"/>
                  </a:cubicBezTo>
                  <a:cubicBezTo>
                    <a:pt x="554" y="109"/>
                    <a:pt x="551" y="112"/>
                    <a:pt x="549" y="117"/>
                  </a:cubicBezTo>
                  <a:cubicBezTo>
                    <a:pt x="550" y="118"/>
                    <a:pt x="548" y="119"/>
                    <a:pt x="547" y="121"/>
                  </a:cubicBezTo>
                  <a:cubicBezTo>
                    <a:pt x="545" y="134"/>
                    <a:pt x="540" y="146"/>
                    <a:pt x="536" y="158"/>
                  </a:cubicBezTo>
                  <a:cubicBezTo>
                    <a:pt x="533" y="170"/>
                    <a:pt x="533" y="183"/>
                    <a:pt x="526" y="194"/>
                  </a:cubicBezTo>
                  <a:cubicBezTo>
                    <a:pt x="520" y="203"/>
                    <a:pt x="521" y="213"/>
                    <a:pt x="519" y="223"/>
                  </a:cubicBezTo>
                  <a:cubicBezTo>
                    <a:pt x="515" y="254"/>
                    <a:pt x="491" y="278"/>
                    <a:pt x="478" y="305"/>
                  </a:cubicBezTo>
                  <a:cubicBezTo>
                    <a:pt x="464" y="343"/>
                    <a:pt x="468" y="387"/>
                    <a:pt x="472" y="427"/>
                  </a:cubicBezTo>
                  <a:cubicBezTo>
                    <a:pt x="471" y="439"/>
                    <a:pt x="474" y="451"/>
                    <a:pt x="477" y="462"/>
                  </a:cubicBezTo>
                  <a:cubicBezTo>
                    <a:pt x="479" y="464"/>
                    <a:pt x="479" y="469"/>
                    <a:pt x="482" y="469"/>
                  </a:cubicBezTo>
                  <a:cubicBezTo>
                    <a:pt x="485" y="473"/>
                    <a:pt x="492" y="474"/>
                    <a:pt x="495" y="479"/>
                  </a:cubicBezTo>
                  <a:cubicBezTo>
                    <a:pt x="498" y="481"/>
                    <a:pt x="496" y="484"/>
                    <a:pt x="494" y="485"/>
                  </a:cubicBezTo>
                  <a:cubicBezTo>
                    <a:pt x="491" y="485"/>
                    <a:pt x="488" y="487"/>
                    <a:pt x="485" y="485"/>
                  </a:cubicBezTo>
                  <a:cubicBezTo>
                    <a:pt x="484" y="486"/>
                    <a:pt x="483" y="487"/>
                    <a:pt x="482" y="488"/>
                  </a:cubicBezTo>
                  <a:cubicBezTo>
                    <a:pt x="478" y="486"/>
                    <a:pt x="474" y="486"/>
                    <a:pt x="470" y="486"/>
                  </a:cubicBezTo>
                  <a:cubicBezTo>
                    <a:pt x="469" y="485"/>
                    <a:pt x="467" y="484"/>
                    <a:pt x="466" y="484"/>
                  </a:cubicBezTo>
                  <a:cubicBezTo>
                    <a:pt x="465" y="487"/>
                    <a:pt x="461" y="484"/>
                    <a:pt x="459" y="486"/>
                  </a:cubicBezTo>
                  <a:cubicBezTo>
                    <a:pt x="456" y="484"/>
                    <a:pt x="456" y="481"/>
                    <a:pt x="453" y="480"/>
                  </a:cubicBezTo>
                  <a:cubicBezTo>
                    <a:pt x="451" y="477"/>
                    <a:pt x="451" y="474"/>
                    <a:pt x="449" y="471"/>
                  </a:cubicBezTo>
                  <a:cubicBezTo>
                    <a:pt x="449" y="467"/>
                    <a:pt x="445" y="464"/>
                    <a:pt x="446" y="459"/>
                  </a:cubicBezTo>
                  <a:cubicBezTo>
                    <a:pt x="443" y="458"/>
                    <a:pt x="445" y="454"/>
                    <a:pt x="442" y="454"/>
                  </a:cubicBezTo>
                  <a:cubicBezTo>
                    <a:pt x="442" y="454"/>
                    <a:pt x="439" y="453"/>
                    <a:pt x="452" y="481"/>
                  </a:cubicBezTo>
                  <a:cubicBezTo>
                    <a:pt x="455" y="483"/>
                    <a:pt x="457" y="486"/>
                    <a:pt x="459" y="489"/>
                  </a:cubicBezTo>
                  <a:cubicBezTo>
                    <a:pt x="461" y="493"/>
                    <a:pt x="457" y="494"/>
                    <a:pt x="455" y="497"/>
                  </a:cubicBezTo>
                  <a:cubicBezTo>
                    <a:pt x="453" y="500"/>
                    <a:pt x="450" y="497"/>
                    <a:pt x="447" y="498"/>
                  </a:cubicBezTo>
                  <a:cubicBezTo>
                    <a:pt x="443" y="494"/>
                    <a:pt x="440" y="498"/>
                    <a:pt x="436" y="498"/>
                  </a:cubicBezTo>
                  <a:cubicBezTo>
                    <a:pt x="435" y="497"/>
                    <a:pt x="435" y="496"/>
                    <a:pt x="434" y="495"/>
                  </a:cubicBezTo>
                  <a:cubicBezTo>
                    <a:pt x="433" y="494"/>
                    <a:pt x="433" y="496"/>
                    <a:pt x="431" y="496"/>
                  </a:cubicBezTo>
                  <a:cubicBezTo>
                    <a:pt x="421" y="499"/>
                    <a:pt x="414" y="484"/>
                    <a:pt x="413" y="478"/>
                  </a:cubicBezTo>
                  <a:cubicBezTo>
                    <a:pt x="414" y="467"/>
                    <a:pt x="400" y="465"/>
                    <a:pt x="400" y="454"/>
                  </a:cubicBezTo>
                  <a:cubicBezTo>
                    <a:pt x="407" y="449"/>
                    <a:pt x="400" y="423"/>
                    <a:pt x="397" y="414"/>
                  </a:cubicBezTo>
                  <a:cubicBezTo>
                    <a:pt x="398" y="408"/>
                    <a:pt x="395" y="403"/>
                    <a:pt x="395" y="397"/>
                  </a:cubicBezTo>
                  <a:cubicBezTo>
                    <a:pt x="390" y="384"/>
                    <a:pt x="390" y="371"/>
                    <a:pt x="387" y="358"/>
                  </a:cubicBezTo>
                  <a:cubicBezTo>
                    <a:pt x="386" y="347"/>
                    <a:pt x="385" y="336"/>
                    <a:pt x="381" y="327"/>
                  </a:cubicBezTo>
                  <a:cubicBezTo>
                    <a:pt x="380" y="326"/>
                    <a:pt x="378" y="325"/>
                    <a:pt x="376" y="325"/>
                  </a:cubicBezTo>
                  <a:cubicBezTo>
                    <a:pt x="349" y="322"/>
                    <a:pt x="293" y="303"/>
                    <a:pt x="249" y="281"/>
                  </a:cubicBezTo>
                  <a:cubicBezTo>
                    <a:pt x="247" y="282"/>
                    <a:pt x="245" y="279"/>
                    <a:pt x="243" y="279"/>
                  </a:cubicBezTo>
                  <a:cubicBezTo>
                    <a:pt x="244" y="282"/>
                    <a:pt x="240" y="281"/>
                    <a:pt x="240" y="283"/>
                  </a:cubicBezTo>
                  <a:cubicBezTo>
                    <a:pt x="236" y="294"/>
                    <a:pt x="237" y="307"/>
                    <a:pt x="230" y="316"/>
                  </a:cubicBezTo>
                  <a:cubicBezTo>
                    <a:pt x="219" y="333"/>
                    <a:pt x="201" y="346"/>
                    <a:pt x="187" y="358"/>
                  </a:cubicBezTo>
                  <a:cubicBezTo>
                    <a:pt x="178" y="366"/>
                    <a:pt x="167" y="373"/>
                    <a:pt x="163" y="385"/>
                  </a:cubicBezTo>
                  <a:cubicBezTo>
                    <a:pt x="158" y="400"/>
                    <a:pt x="151" y="418"/>
                    <a:pt x="156" y="435"/>
                  </a:cubicBezTo>
                  <a:cubicBezTo>
                    <a:pt x="159" y="441"/>
                    <a:pt x="169" y="441"/>
                    <a:pt x="171" y="446"/>
                  </a:cubicBezTo>
                  <a:cubicBezTo>
                    <a:pt x="170" y="448"/>
                    <a:pt x="172" y="451"/>
                    <a:pt x="169" y="452"/>
                  </a:cubicBezTo>
                  <a:cubicBezTo>
                    <a:pt x="166" y="450"/>
                    <a:pt x="164" y="454"/>
                    <a:pt x="161" y="451"/>
                  </a:cubicBezTo>
                  <a:cubicBezTo>
                    <a:pt x="158" y="454"/>
                    <a:pt x="155" y="449"/>
                    <a:pt x="152" y="452"/>
                  </a:cubicBezTo>
                  <a:cubicBezTo>
                    <a:pt x="149" y="448"/>
                    <a:pt x="144" y="448"/>
                    <a:pt x="139" y="448"/>
                  </a:cubicBezTo>
                  <a:cubicBezTo>
                    <a:pt x="136" y="448"/>
                    <a:pt x="135" y="444"/>
                    <a:pt x="135" y="441"/>
                  </a:cubicBezTo>
                  <a:cubicBezTo>
                    <a:pt x="131" y="436"/>
                    <a:pt x="128" y="429"/>
                    <a:pt x="129" y="423"/>
                  </a:cubicBezTo>
                  <a:cubicBezTo>
                    <a:pt x="135" y="404"/>
                    <a:pt x="130" y="366"/>
                    <a:pt x="131" y="357"/>
                  </a:cubicBezTo>
                  <a:cubicBezTo>
                    <a:pt x="142" y="348"/>
                    <a:pt x="150" y="341"/>
                    <a:pt x="158" y="331"/>
                  </a:cubicBezTo>
                  <a:cubicBezTo>
                    <a:pt x="160" y="326"/>
                    <a:pt x="165" y="321"/>
                    <a:pt x="164" y="316"/>
                  </a:cubicBezTo>
                  <a:cubicBezTo>
                    <a:pt x="149" y="332"/>
                    <a:pt x="99" y="381"/>
                    <a:pt x="85" y="401"/>
                  </a:cubicBezTo>
                  <a:cubicBezTo>
                    <a:pt x="74" y="411"/>
                    <a:pt x="69" y="425"/>
                    <a:pt x="65" y="439"/>
                  </a:cubicBezTo>
                  <a:cubicBezTo>
                    <a:pt x="62" y="452"/>
                    <a:pt x="70" y="461"/>
                    <a:pt x="71" y="473"/>
                  </a:cubicBezTo>
                  <a:cubicBezTo>
                    <a:pt x="70" y="476"/>
                    <a:pt x="67" y="474"/>
                    <a:pt x="65" y="475"/>
                  </a:cubicBezTo>
                  <a:cubicBezTo>
                    <a:pt x="64" y="476"/>
                    <a:pt x="62" y="476"/>
                    <a:pt x="61" y="475"/>
                  </a:cubicBezTo>
                  <a:cubicBezTo>
                    <a:pt x="58" y="473"/>
                    <a:pt x="53" y="475"/>
                    <a:pt x="49" y="474"/>
                  </a:cubicBezTo>
                  <a:cubicBezTo>
                    <a:pt x="43" y="477"/>
                    <a:pt x="30" y="471"/>
                    <a:pt x="32" y="458"/>
                  </a:cubicBezTo>
                  <a:cubicBezTo>
                    <a:pt x="42" y="433"/>
                    <a:pt x="47" y="406"/>
                    <a:pt x="52" y="379"/>
                  </a:cubicBezTo>
                  <a:cubicBezTo>
                    <a:pt x="52" y="367"/>
                    <a:pt x="66" y="367"/>
                    <a:pt x="68" y="356"/>
                  </a:cubicBezTo>
                  <a:cubicBezTo>
                    <a:pt x="82" y="351"/>
                    <a:pt x="98" y="282"/>
                    <a:pt x="106" y="255"/>
                  </a:cubicBezTo>
                  <a:cubicBezTo>
                    <a:pt x="113" y="239"/>
                    <a:pt x="115" y="201"/>
                    <a:pt x="139" y="181"/>
                  </a:cubicBezTo>
                  <a:cubicBezTo>
                    <a:pt x="139" y="180"/>
                    <a:pt x="139" y="180"/>
                    <a:pt x="139" y="180"/>
                  </a:cubicBezTo>
                  <a:cubicBezTo>
                    <a:pt x="75" y="161"/>
                    <a:pt x="74" y="85"/>
                    <a:pt x="3" y="86"/>
                  </a:cubicBezTo>
                  <a:cubicBezTo>
                    <a:pt x="3" y="86"/>
                    <a:pt x="0" y="68"/>
                    <a:pt x="38" y="71"/>
                  </a:cubicBezTo>
                  <a:close/>
                </a:path>
              </a:pathLst>
            </a:custGeom>
            <a:gradFill flip="none" rotWithShape="1">
              <a:gsLst>
                <a:gs pos="17000">
                  <a:srgbClr val="3B3B3B"/>
                </a:gs>
                <a:gs pos="100000">
                  <a:schemeClr val="bg1">
                    <a:lumMod val="50000"/>
                  </a:schemeClr>
                </a:gs>
                <a:gs pos="67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83838"/>
                </a:solidFill>
              </a:endParaRPr>
            </a:p>
          </p:txBody>
        </p:sp>
        <p:sp>
          <p:nvSpPr>
            <p:cNvPr id="309" name="Rectangle 2407"/>
            <p:cNvSpPr>
              <a:spLocks noChangeArrowheads="1"/>
            </p:cNvSpPr>
            <p:nvPr/>
          </p:nvSpPr>
          <p:spPr bwMode="auto">
            <a:xfrm>
              <a:off x="6573874" y="6140511"/>
              <a:ext cx="2254161" cy="440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坚决淘汰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利用现有产品进行消费者转化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11" name="TextBox 310"/>
          <p:cNvSpPr txBox="1"/>
          <p:nvPr/>
        </p:nvSpPr>
        <p:spPr>
          <a:xfrm>
            <a:off x="230644" y="2713484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重点产品生命周期分析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952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3367</TotalTime>
  <Words>1924</Words>
  <Application>Microsoft Office PowerPoint</Application>
  <PresentationFormat>全屏显示(16:10)</PresentationFormat>
  <Paragraphs>485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叶乐</dc:creator>
  <cp:lastModifiedBy>Administrator</cp:lastModifiedBy>
  <cp:revision>639</cp:revision>
  <dcterms:created xsi:type="dcterms:W3CDTF">2013-05-14T03:00:07Z</dcterms:created>
  <dcterms:modified xsi:type="dcterms:W3CDTF">2016-07-06T15:23:59Z</dcterms:modified>
</cp:coreProperties>
</file>