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xmlns:mc="http://schemas.openxmlformats.org/markup-compatibility/2006" xmlns:a14="http://schemas.microsoft.com/office/drawing/2010/main" val="FFFFCC" mc:Ignorable=""/>
    <a:srgbClr xmlns:mc="http://schemas.openxmlformats.org/markup-compatibility/2006" xmlns:a14="http://schemas.microsoft.com/office/drawing/2010/main" val="FFFF99" mc:Ignorable=""/>
    <a:srgbClr xmlns:mc="http://schemas.openxmlformats.org/markup-compatibility/2006" xmlns:a14="http://schemas.microsoft.com/office/drawing/2010/main" val="4D4D4D" mc:Ignorable=""/>
    <a:srgbClr xmlns:mc="http://schemas.openxmlformats.org/markup-compatibility/2006" xmlns:a14="http://schemas.microsoft.com/office/drawing/2010/main" val="CC0000" mc:Ignorable="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35" autoAdjust="0"/>
    <p:restoredTop sz="90929"/>
  </p:normalViewPr>
  <p:slideViewPr>
    <p:cSldViewPr>
      <p:cViewPr>
        <p:scale>
          <a:sx n="50" d="100"/>
          <a:sy n="50" d="100"/>
        </p:scale>
        <p:origin x="-972" y="-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矩形 2"/>
          <p:cNvSpPr>
            <a:spLocks noGrp="1" noChangeArrowheads="1"/>
          </p:cNvSpPr>
          <p:nvPr>
            <p:ph type="ctrTitle"/>
          </p:nvPr>
        </p:nvSpPr>
        <p:spPr>
          <a:xfrm>
            <a:off x="1143000" y="5029200"/>
            <a:ext cx="8001000" cy="762000"/>
          </a:xfrm>
        </p:spPr>
        <p:txBody>
          <a:bodyPr/>
          <a:lstStyle>
            <a:lvl1pPr>
              <a:defRPr sz="72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7171" name="矩形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5715000"/>
            <a:ext cx="6248400" cy="76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7172" name="矩形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173" name="矩形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174" name="矩形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581CA23-E5D4-46CC-AB92-35DC2872AA69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175" name="直线 7"/>
          <p:cNvSpPr>
            <a:spLocks noChangeShapeType="1"/>
          </p:cNvSpPr>
          <p:nvPr/>
        </p:nvSpPr>
        <p:spPr bwMode="auto">
          <a:xfrm>
            <a:off x="-19050" y="276225"/>
            <a:ext cx="830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E3E792-97DA-430A-8C2A-699B5F34AB1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7190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486400" y="304800"/>
            <a:ext cx="1828800" cy="6248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304800"/>
            <a:ext cx="5334000" cy="6248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AFCBA5-BCA1-4254-BAD5-B6DC5A3C0BC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1694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04800"/>
            <a:ext cx="72390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0" y="1066800"/>
            <a:ext cx="7315200" cy="5486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23900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fld id="{103DC0AF-C2A3-499C-B28E-0661A0A88F1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6165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80A299-B884-4CBF-8510-AF7B7E1E659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7602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5FDC17-B5D1-4757-AFC1-426A1D472B5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3280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0" y="1066800"/>
            <a:ext cx="3581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733800" y="1066800"/>
            <a:ext cx="3581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C23FB6-A154-4163-AA94-DAE5A0E89A2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758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4ABB2B-579D-471B-B2B2-B09A669EFEB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80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039B5B-3530-4383-A1EE-2B23A70A626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2484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2E778A-E6C0-41BE-92F9-216C5115B7A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092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3CB637-FB5C-4360-BC3D-86B59EE88E1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8244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D54B8A-25B7-4F64-A7B7-B7FD9B0DBEE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7496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04800"/>
            <a:ext cx="7239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矩形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066800"/>
            <a:ext cx="7315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矩形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29" name="矩形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0" name="矩形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  <a:ea typeface="宋体" pitchFamily="2" charset="-122"/>
              </a:defRPr>
            </a:lvl1pPr>
          </a:lstStyle>
          <a:p>
            <a:fld id="{776C4845-B6FF-41B1-B3AC-3DD16A091B3C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32" name="直线 8"/>
          <p:cNvSpPr>
            <a:spLocks noChangeShapeType="1"/>
          </p:cNvSpPr>
          <p:nvPr/>
        </p:nvSpPr>
        <p:spPr bwMode="auto">
          <a:xfrm>
            <a:off x="-19050" y="276225"/>
            <a:ext cx="830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rgbClr xmlns:mc="http://schemas.openxmlformats.org/markup-compatibility/2006" xmlns:a14="http://schemas.microsoft.com/office/drawing/2010/main" val="CC0000" mc:Ignorable="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rgbClr xmlns:mc="http://schemas.openxmlformats.org/markup-compatibility/2006" xmlns:a14="http://schemas.microsoft.com/office/drawing/2010/main" val="CC0000" mc:Ignorable=""/>
          </a:solidFill>
          <a:latin typeface="Impact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rgbClr xmlns:mc="http://schemas.openxmlformats.org/markup-compatibility/2006" xmlns:a14="http://schemas.microsoft.com/office/drawing/2010/main" val="CC0000" mc:Ignorable=""/>
          </a:solidFill>
          <a:latin typeface="Impact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rgbClr xmlns:mc="http://schemas.openxmlformats.org/markup-compatibility/2006" xmlns:a14="http://schemas.microsoft.com/office/drawing/2010/main" val="CC0000" mc:Ignorable=""/>
          </a:solidFill>
          <a:latin typeface="Impact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rgbClr xmlns:mc="http://schemas.openxmlformats.org/markup-compatibility/2006" xmlns:a14="http://schemas.microsoft.com/office/drawing/2010/main" val="CC0000" mc:Ignorable=""/>
          </a:solidFill>
          <a:latin typeface="Impac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xmlns:mc="http://schemas.openxmlformats.org/markup-compatibility/2006" xmlns:a14="http://schemas.microsoft.com/office/drawing/2010/main" val="CC0000" mc:Ignorable=""/>
          </a:solidFill>
          <a:latin typeface="Impac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xmlns:mc="http://schemas.openxmlformats.org/markup-compatibility/2006" xmlns:a14="http://schemas.microsoft.com/office/drawing/2010/main" val="CC0000" mc:Ignorable=""/>
          </a:solidFill>
          <a:latin typeface="Impac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xmlns:mc="http://schemas.openxmlformats.org/markup-compatibility/2006" xmlns:a14="http://schemas.microsoft.com/office/drawing/2010/main" val="CC0000" mc:Ignorable=""/>
          </a:solidFill>
          <a:latin typeface="Impac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xmlns:mc="http://schemas.openxmlformats.org/markup-compatibility/2006" xmlns:a14="http://schemas.microsoft.com/office/drawing/2010/main" val="CC0000" mc:Ignorable=""/>
          </a:solidFill>
          <a:latin typeface="Impact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Blip>
          <a:blip r:embed="rId15"/>
        </a:buBlip>
        <a:defRPr sz="3600" b="1">
          <a:solidFill>
            <a:srgbClr xmlns:mc="http://schemas.openxmlformats.org/markup-compatibility/2006" xmlns:a14="http://schemas.microsoft.com/office/drawing/2010/main" val="4D4D4D" mc:Ignorable="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Blip>
          <a:blip r:embed="rId15"/>
        </a:buBlip>
        <a:defRPr sz="3200" b="1">
          <a:solidFill>
            <a:srgbClr xmlns:mc="http://schemas.openxmlformats.org/markup-compatibility/2006" xmlns:a14="http://schemas.microsoft.com/office/drawing/2010/main" val="4D4D4D" mc:Ignorable="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Blip>
          <a:blip r:embed="rId15"/>
        </a:buBlip>
        <a:defRPr sz="2800" b="1">
          <a:solidFill>
            <a:srgbClr xmlns:mc="http://schemas.openxmlformats.org/markup-compatibility/2006" xmlns:a14="http://schemas.microsoft.com/office/drawing/2010/main" val="4D4D4D" mc:Ignorable="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Blip>
          <a:blip r:embed="rId15"/>
        </a:buBlip>
        <a:defRPr sz="2400" b="1">
          <a:solidFill>
            <a:srgbClr xmlns:mc="http://schemas.openxmlformats.org/markup-compatibility/2006" xmlns:a14="http://schemas.microsoft.com/office/drawing/2010/main" val="4D4D4D" mc:Ignorable="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Blip>
          <a:blip r:embed="rId15"/>
        </a:buBlip>
        <a:defRPr sz="2400" b="1">
          <a:solidFill>
            <a:srgbClr xmlns:mc="http://schemas.openxmlformats.org/markup-compatibility/2006" xmlns:a14="http://schemas.microsoft.com/office/drawing/2010/main" val="4D4D4D" mc:Ignorable="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Blip>
          <a:blip r:embed="rId15"/>
        </a:buBlip>
        <a:defRPr sz="2400" b="1">
          <a:solidFill>
            <a:srgbClr xmlns:mc="http://schemas.openxmlformats.org/markup-compatibility/2006" xmlns:a14="http://schemas.microsoft.com/office/drawing/2010/main" val="4D4D4D" mc:Ignorable="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Blip>
          <a:blip r:embed="rId15"/>
        </a:buBlip>
        <a:defRPr sz="2400" b="1">
          <a:solidFill>
            <a:srgbClr xmlns:mc="http://schemas.openxmlformats.org/markup-compatibility/2006" xmlns:a14="http://schemas.microsoft.com/office/drawing/2010/main" val="4D4D4D" mc:Ignorable="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Blip>
          <a:blip r:embed="rId15"/>
        </a:buBlip>
        <a:defRPr sz="2400" b="1">
          <a:solidFill>
            <a:srgbClr xmlns:mc="http://schemas.openxmlformats.org/markup-compatibility/2006" xmlns:a14="http://schemas.microsoft.com/office/drawing/2010/main" val="4D4D4D" mc:Ignorable="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Blip>
          <a:blip r:embed="rId15"/>
        </a:buBlip>
        <a:defRPr sz="2400" b="1">
          <a:solidFill>
            <a:srgbClr xmlns:mc="http://schemas.openxmlformats.org/markup-compatibility/2006" xmlns:a14="http://schemas.microsoft.com/office/drawing/2010/main" val="4D4D4D" mc:Ignorable="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矩形 2"/>
          <p:cNvSpPr>
            <a:spLocks noGrp="1" noChangeArrowheads="1"/>
          </p:cNvSpPr>
          <p:nvPr>
            <p:ph type="ctrTitle"/>
          </p:nvPr>
        </p:nvSpPr>
        <p:spPr>
          <a:xfrm>
            <a:off x="179388" y="1628775"/>
            <a:ext cx="8001000" cy="762000"/>
          </a:xfrm>
        </p:spPr>
        <p:txBody>
          <a:bodyPr/>
          <a:lstStyle/>
          <a:p>
            <a:r>
              <a:rPr lang="zh-CN" altLang="en-US"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C0C0C0" mc:Ignorable=""/>
                  </a:outerShdw>
                </a:effectLst>
                <a:ea typeface="黑体" pitchFamily="2" charset="-122"/>
              </a:rPr>
              <a:t>六月销售情况报告</a:t>
            </a:r>
          </a:p>
        </p:txBody>
      </p:sp>
      <p:sp>
        <p:nvSpPr>
          <p:cNvPr id="2051" name="矩形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兴贸服装有限责任公司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黑体" pitchFamily="2" charset="-122"/>
              </a:rPr>
              <a:t>当月销售总体情况</a:t>
            </a:r>
            <a:endParaRPr lang="en-US" altLang="zh-CN">
              <a:ea typeface="黑体" pitchFamily="2" charset="-122"/>
            </a:endParaRPr>
          </a:p>
        </p:txBody>
      </p:sp>
      <p:graphicFrame>
        <p:nvGraphicFramePr>
          <p:cNvPr id="3486" name="组合 414"/>
          <p:cNvGraphicFramePr>
            <a:graphicFrameLocks noGrp="1"/>
          </p:cNvGraphicFramePr>
          <p:nvPr>
            <p:ph idx="1"/>
          </p:nvPr>
        </p:nvGraphicFramePr>
        <p:xfrm>
          <a:off x="136525" y="1628775"/>
          <a:ext cx="7056438" cy="4297683"/>
        </p:xfrm>
        <a:graphic>
          <a:graphicData uri="http://schemas.openxmlformats.org/drawingml/2006/table">
            <a:tbl>
              <a:tblPr/>
              <a:tblGrid>
                <a:gridCol w="936625"/>
                <a:gridCol w="973138"/>
                <a:gridCol w="941387"/>
                <a:gridCol w="936625"/>
                <a:gridCol w="1152525"/>
                <a:gridCol w="2116138"/>
              </a:tblGrid>
              <a:tr h="604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xmlns:mc="http://schemas.openxmlformats.org/markup-compatibility/2006" xmlns:a14="http://schemas.microsoft.com/office/drawing/2010/main" val="4D4D4D" mc:Ignorable="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产品别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xmlns:mc="http://schemas.openxmlformats.org/markup-compatibility/2006" xmlns:a14="http://schemas.microsoft.com/office/drawing/2010/main" val="FFFF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xmlns:mc="http://schemas.openxmlformats.org/markup-compatibility/2006" xmlns:a14="http://schemas.microsoft.com/office/drawing/2010/main" val="4D4D4D" mc:Ignorable="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月计划（件）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xmlns:mc="http://schemas.openxmlformats.org/markup-compatibility/2006" xmlns:a14="http://schemas.microsoft.com/office/drawing/2010/main" val="FFFF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xmlns:mc="http://schemas.openxmlformats.org/markup-compatibility/2006" xmlns:a14="http://schemas.microsoft.com/office/drawing/2010/main" val="4D4D4D" mc:Ignorable="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月实际（件） 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xmlns:mc="http://schemas.openxmlformats.org/markup-compatibility/2006" xmlns:a14="http://schemas.microsoft.com/office/drawing/2010/main" val="FFFF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xmlns:mc="http://schemas.openxmlformats.org/markup-compatibility/2006" xmlns:a14="http://schemas.microsoft.com/office/drawing/2010/main" val="4D4D4D" mc:Ignorable="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完成率 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xmlns:mc="http://schemas.openxmlformats.org/markup-compatibility/2006" xmlns:a14="http://schemas.microsoft.com/office/drawing/2010/main" val="FFFF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xmlns:mc="http://schemas.openxmlformats.org/markup-compatibility/2006" xmlns:a14="http://schemas.microsoft.com/office/drawing/2010/main" val="4D4D4D" mc:Ignorable="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去年同期完成情况 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xmlns:mc="http://schemas.openxmlformats.org/markup-compatibility/2006" xmlns:a14="http://schemas.microsoft.com/office/drawing/2010/main" val="FFFF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xmlns:mc="http://schemas.openxmlformats.org/markup-compatibility/2006" xmlns:a14="http://schemas.microsoft.com/office/drawing/2010/main" val="4D4D4D" mc:Ignorable="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同比 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xmlns:mc="http://schemas.openxmlformats.org/markup-compatibility/2006" xmlns:a14="http://schemas.microsoft.com/office/drawing/2010/main" val="FFFFCC" mc:Ignorable=""/>
                    </a:solidFill>
                  </a:tcPr>
                </a:tc>
              </a:tr>
              <a:tr h="604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xmlns:mc="http://schemas.openxmlformats.org/markup-compatibility/2006" xmlns:a14="http://schemas.microsoft.com/office/drawing/2010/main" val="4D4D4D" mc:Ignorable="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西装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xmlns:mc="http://schemas.openxmlformats.org/markup-compatibility/2006" xmlns:a14="http://schemas.microsoft.com/office/drawing/2010/main" val="FFFF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xmlns:mc="http://schemas.openxmlformats.org/markup-compatibility/2006" xmlns:a14="http://schemas.microsoft.com/office/drawing/2010/main" val="4D4D4D" mc:Ignorable="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600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xmlns:mc="http://schemas.openxmlformats.org/markup-compatibility/2006" xmlns:a14="http://schemas.microsoft.com/office/drawing/2010/main" val="FFFF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xmlns:mc="http://schemas.openxmlformats.org/markup-compatibility/2006" xmlns:a14="http://schemas.microsoft.com/office/drawing/2010/main" val="4D4D4D" mc:Ignorable="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500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xmlns:mc="http://schemas.openxmlformats.org/markup-compatibility/2006" xmlns:a14="http://schemas.microsoft.com/office/drawing/2010/main" val="FFFF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xmlns:mc="http://schemas.openxmlformats.org/markup-compatibility/2006" xmlns:a14="http://schemas.microsoft.com/office/drawing/2010/main" val="4D4D4D" mc:Ignorable="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83%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xmlns:mc="http://schemas.openxmlformats.org/markup-compatibility/2006" xmlns:a14="http://schemas.microsoft.com/office/drawing/2010/main" val="FFFF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xmlns:mc="http://schemas.openxmlformats.org/markup-compatibility/2006" xmlns:a14="http://schemas.microsoft.com/office/drawing/2010/main" val="4D4D4D" mc:Ignorable="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700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xmlns:mc="http://schemas.openxmlformats.org/markup-compatibility/2006" xmlns:a14="http://schemas.microsoft.com/office/drawing/2010/main" val="FFFF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xmlns:mc="http://schemas.openxmlformats.org/markup-compatibility/2006" xmlns:a14="http://schemas.microsoft.com/office/drawing/2010/main" val="4D4D4D" mc:Ignorable="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比去年同期少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xmlns:mc="http://schemas.openxmlformats.org/markup-compatibility/2006" xmlns:a14="http://schemas.microsoft.com/office/drawing/2010/main" val="4D4D4D" mc:Ignorable="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200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xmlns:mc="http://schemas.openxmlformats.org/markup-compatibility/2006" xmlns:a14="http://schemas.microsoft.com/office/drawing/2010/main" val="FFFFCC" mc:Ignorable=""/>
                    </a:solidFill>
                  </a:tcPr>
                </a:tc>
              </a:tr>
              <a:tr h="604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xmlns:mc="http://schemas.openxmlformats.org/markup-compatibility/2006" xmlns:a14="http://schemas.microsoft.com/office/drawing/2010/main" val="4D4D4D" mc:Ignorable="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衬衣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xmlns:mc="http://schemas.openxmlformats.org/markup-compatibility/2006" xmlns:a14="http://schemas.microsoft.com/office/drawing/2010/main" val="FFFF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xmlns:mc="http://schemas.openxmlformats.org/markup-compatibility/2006" xmlns:a14="http://schemas.microsoft.com/office/drawing/2010/main" val="4D4D4D" mc:Ignorable="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1500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xmlns:mc="http://schemas.openxmlformats.org/markup-compatibility/2006" xmlns:a14="http://schemas.microsoft.com/office/drawing/2010/main" val="FFFF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xmlns:mc="http://schemas.openxmlformats.org/markup-compatibility/2006" xmlns:a14="http://schemas.microsoft.com/office/drawing/2010/main" val="4D4D4D" mc:Ignorable="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1500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xmlns:mc="http://schemas.openxmlformats.org/markup-compatibility/2006" xmlns:a14="http://schemas.microsoft.com/office/drawing/2010/main" val="FFFF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xmlns:mc="http://schemas.openxmlformats.org/markup-compatibility/2006" xmlns:a14="http://schemas.microsoft.com/office/drawing/2010/main" val="4D4D4D" mc:Ignorable="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100%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xmlns:mc="http://schemas.openxmlformats.org/markup-compatibility/2006" xmlns:a14="http://schemas.microsoft.com/office/drawing/2010/main" val="FFFF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xmlns:mc="http://schemas.openxmlformats.org/markup-compatibility/2006" xmlns:a14="http://schemas.microsoft.com/office/drawing/2010/main" val="4D4D4D" mc:Ignorable="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1350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xmlns:mc="http://schemas.openxmlformats.org/markup-compatibility/2006" xmlns:a14="http://schemas.microsoft.com/office/drawing/2010/main" val="FFFF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xmlns:mc="http://schemas.openxmlformats.org/markup-compatibility/2006" xmlns:a14="http://schemas.microsoft.com/office/drawing/2010/main" val="4D4D4D" mc:Ignorable="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比去年同期多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xmlns:mc="http://schemas.openxmlformats.org/markup-compatibility/2006" xmlns:a14="http://schemas.microsoft.com/office/drawing/2010/main" val="4D4D4D" mc:Ignorable="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150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xmlns:mc="http://schemas.openxmlformats.org/markup-compatibility/2006" xmlns:a14="http://schemas.microsoft.com/office/drawing/2010/main" val="FFFFCC" mc:Ignorable=""/>
                    </a:solidFill>
                  </a:tcPr>
                </a:tc>
              </a:tr>
              <a:tr h="633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xmlns:mc="http://schemas.openxmlformats.org/markup-compatibility/2006" xmlns:a14="http://schemas.microsoft.com/office/drawing/2010/main" val="4D4D4D" mc:Ignorable="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T 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xmlns:mc="http://schemas.openxmlformats.org/markup-compatibility/2006" xmlns:a14="http://schemas.microsoft.com/office/drawing/2010/main" val="4D4D4D" mc:Ignorable="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恤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xmlns:mc="http://schemas.openxmlformats.org/markup-compatibility/2006" xmlns:a14="http://schemas.microsoft.com/office/drawing/2010/main" val="FFFF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xmlns:mc="http://schemas.openxmlformats.org/markup-compatibility/2006" xmlns:a14="http://schemas.microsoft.com/office/drawing/2010/main" val="4D4D4D" mc:Ignorable="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1500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xmlns:mc="http://schemas.openxmlformats.org/markup-compatibility/2006" xmlns:a14="http://schemas.microsoft.com/office/drawing/2010/main" val="FFFF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xmlns:mc="http://schemas.openxmlformats.org/markup-compatibility/2006" xmlns:a14="http://schemas.microsoft.com/office/drawing/2010/main" val="4D4D4D" mc:Ignorable="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1600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xmlns:mc="http://schemas.openxmlformats.org/markup-compatibility/2006" xmlns:a14="http://schemas.microsoft.com/office/drawing/2010/main" val="FFFF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xmlns:mc="http://schemas.openxmlformats.org/markup-compatibility/2006" xmlns:a14="http://schemas.microsoft.com/office/drawing/2010/main" val="4D4D4D" mc:Ignorable="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107%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xmlns:mc="http://schemas.openxmlformats.org/markup-compatibility/2006" xmlns:a14="http://schemas.microsoft.com/office/drawing/2010/main" val="FFFF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xmlns:mc="http://schemas.openxmlformats.org/markup-compatibility/2006" xmlns:a14="http://schemas.microsoft.com/office/drawing/2010/main" val="4D4D4D" mc:Ignorable="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1500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xmlns:mc="http://schemas.openxmlformats.org/markup-compatibility/2006" xmlns:a14="http://schemas.microsoft.com/office/drawing/2010/main" val="FFFF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xmlns:mc="http://schemas.openxmlformats.org/markup-compatibility/2006" xmlns:a14="http://schemas.microsoft.com/office/drawing/2010/main" val="4D4D4D" mc:Ignorable="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比去年同期多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xmlns:mc="http://schemas.openxmlformats.org/markup-compatibility/2006" xmlns:a14="http://schemas.microsoft.com/office/drawing/2010/main" val="4D4D4D" mc:Ignorable="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100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xmlns:mc="http://schemas.openxmlformats.org/markup-compatibility/2006" xmlns:a14="http://schemas.microsoft.com/office/drawing/2010/main" val="FFFFCC" mc:Ignorable=""/>
                    </a:solidFill>
                  </a:tcPr>
                </a:tc>
              </a:tr>
              <a:tr h="604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xmlns:mc="http://schemas.openxmlformats.org/markup-compatibility/2006" xmlns:a14="http://schemas.microsoft.com/office/drawing/2010/main" val="4D4D4D" mc:Ignorable="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裙子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xmlns:mc="http://schemas.openxmlformats.org/markup-compatibility/2006" xmlns:a14="http://schemas.microsoft.com/office/drawing/2010/main" val="FFFF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xmlns:mc="http://schemas.openxmlformats.org/markup-compatibility/2006" xmlns:a14="http://schemas.microsoft.com/office/drawing/2010/main" val="4D4D4D" mc:Ignorable="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2000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xmlns:mc="http://schemas.openxmlformats.org/markup-compatibility/2006" xmlns:a14="http://schemas.microsoft.com/office/drawing/2010/main" val="FFFF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xmlns:mc="http://schemas.openxmlformats.org/markup-compatibility/2006" xmlns:a14="http://schemas.microsoft.com/office/drawing/2010/main" val="4D4D4D" mc:Ignorable="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2200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xmlns:mc="http://schemas.openxmlformats.org/markup-compatibility/2006" xmlns:a14="http://schemas.microsoft.com/office/drawing/2010/main" val="FFFF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xmlns:mc="http://schemas.openxmlformats.org/markup-compatibility/2006" xmlns:a14="http://schemas.microsoft.com/office/drawing/2010/main" val="4D4D4D" mc:Ignorable="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110%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xmlns:mc="http://schemas.openxmlformats.org/markup-compatibility/2006" xmlns:a14="http://schemas.microsoft.com/office/drawing/2010/main" val="FFFF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xmlns:mc="http://schemas.openxmlformats.org/markup-compatibility/2006" xmlns:a14="http://schemas.microsoft.com/office/drawing/2010/main" val="4D4D4D" mc:Ignorable="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2000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xmlns:mc="http://schemas.openxmlformats.org/markup-compatibility/2006" xmlns:a14="http://schemas.microsoft.com/office/drawing/2010/main" val="FFFF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xmlns:mc="http://schemas.openxmlformats.org/markup-compatibility/2006" xmlns:a14="http://schemas.microsoft.com/office/drawing/2010/main" val="4D4D4D" mc:Ignorable="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比去年同期多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xmlns:mc="http://schemas.openxmlformats.org/markup-compatibility/2006" xmlns:a14="http://schemas.microsoft.com/office/drawing/2010/main" val="4D4D4D" mc:Ignorable="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200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xmlns:mc="http://schemas.openxmlformats.org/markup-compatibility/2006" xmlns:a14="http://schemas.microsoft.com/office/drawing/2010/main" val="FFFFCC" mc:Ignorable=""/>
                    </a:solidFill>
                  </a:tcPr>
                </a:tc>
              </a:tr>
              <a:tr h="604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xmlns:mc="http://schemas.openxmlformats.org/markup-compatibility/2006" xmlns:a14="http://schemas.microsoft.com/office/drawing/2010/main" val="4D4D4D" mc:Ignorable="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领带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xmlns:mc="http://schemas.openxmlformats.org/markup-compatibility/2006" xmlns:a14="http://schemas.microsoft.com/office/drawing/2010/main" val="FFFF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xmlns:mc="http://schemas.openxmlformats.org/markup-compatibility/2006" xmlns:a14="http://schemas.microsoft.com/office/drawing/2010/main" val="4D4D4D" mc:Ignorable="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1000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xmlns:mc="http://schemas.openxmlformats.org/markup-compatibility/2006" xmlns:a14="http://schemas.microsoft.com/office/drawing/2010/main" val="FFFF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xmlns:mc="http://schemas.openxmlformats.org/markup-compatibility/2006" xmlns:a14="http://schemas.microsoft.com/office/drawing/2010/main" val="4D4D4D" mc:Ignorable="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800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xmlns:mc="http://schemas.openxmlformats.org/markup-compatibility/2006" xmlns:a14="http://schemas.microsoft.com/office/drawing/2010/main" val="FFFF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xmlns:mc="http://schemas.openxmlformats.org/markup-compatibility/2006" xmlns:a14="http://schemas.microsoft.com/office/drawing/2010/main" val="4D4D4D" mc:Ignorable="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80%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xmlns:mc="http://schemas.openxmlformats.org/markup-compatibility/2006" xmlns:a14="http://schemas.microsoft.com/office/drawing/2010/main" val="FFFF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xmlns:mc="http://schemas.openxmlformats.org/markup-compatibility/2006" xmlns:a14="http://schemas.microsoft.com/office/drawing/2010/main" val="4D4D4D" mc:Ignorable="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900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xmlns:mc="http://schemas.openxmlformats.org/markup-compatibility/2006" xmlns:a14="http://schemas.microsoft.com/office/drawing/2010/main" val="FFFF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xmlns:mc="http://schemas.openxmlformats.org/markup-compatibility/2006" xmlns:a14="http://schemas.microsoft.com/office/drawing/2010/main" val="4D4D4D" mc:Ignorable="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比去年同期少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xmlns:mc="http://schemas.openxmlformats.org/markup-compatibility/2006" xmlns:a14="http://schemas.microsoft.com/office/drawing/2010/main" val="4D4D4D" mc:Ignorable="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100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xmlns:mc="http://schemas.openxmlformats.org/markup-compatibility/2006" xmlns:a14="http://schemas.microsoft.com/office/drawing/2010/main" val="FFFFCC" mc:Ignorable=""/>
                    </a:solidFill>
                  </a:tcPr>
                </a:tc>
              </a:tr>
              <a:tr h="604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xmlns:mc="http://schemas.openxmlformats.org/markup-compatibility/2006" xmlns:a14="http://schemas.microsoft.com/office/drawing/2010/main" val="4D4D4D" mc:Ignorable="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皮衣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xmlns:mc="http://schemas.openxmlformats.org/markup-compatibility/2006" xmlns:a14="http://schemas.microsoft.com/office/drawing/2010/main" val="FFFF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xmlns:mc="http://schemas.openxmlformats.org/markup-compatibility/2006" xmlns:a14="http://schemas.microsoft.com/office/drawing/2010/main" val="4D4D4D" mc:Ignorable="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500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xmlns:mc="http://schemas.openxmlformats.org/markup-compatibility/2006" xmlns:a14="http://schemas.microsoft.com/office/drawing/2010/main" val="FFFF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xmlns:mc="http://schemas.openxmlformats.org/markup-compatibility/2006" xmlns:a14="http://schemas.microsoft.com/office/drawing/2010/main" val="4D4D4D" mc:Ignorable="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400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xmlns:mc="http://schemas.openxmlformats.org/markup-compatibility/2006" xmlns:a14="http://schemas.microsoft.com/office/drawing/2010/main" val="FFFF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xmlns:mc="http://schemas.openxmlformats.org/markup-compatibility/2006" xmlns:a14="http://schemas.microsoft.com/office/drawing/2010/main" val="4D4D4D" mc:Ignorable="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80%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xmlns:mc="http://schemas.openxmlformats.org/markup-compatibility/2006" xmlns:a14="http://schemas.microsoft.com/office/drawing/2010/main" val="FFFF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xmlns:mc="http://schemas.openxmlformats.org/markup-compatibility/2006" xmlns:a14="http://schemas.microsoft.com/office/drawing/2010/main" val="4D4D4D" mc:Ignorable="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500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xmlns:mc="http://schemas.openxmlformats.org/markup-compatibility/2006" xmlns:a14="http://schemas.microsoft.com/office/drawing/2010/main" val="FFFF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xmlns:mc="http://schemas.openxmlformats.org/markup-compatibility/2006" xmlns:a14="http://schemas.microsoft.com/office/drawing/2010/main" val="4D4D4D" mc:Ignorable="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比去年同期少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xmlns:mc="http://schemas.openxmlformats.org/markup-compatibility/2006" xmlns:a14="http://schemas.microsoft.com/office/drawing/2010/main" val="4D4D4D" mc:Ignorable="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100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xmlns:mc="http://schemas.openxmlformats.org/markup-compatibility/2006" xmlns:a14="http://schemas.microsoft.com/office/drawing/2010/main" val="FFFFCC" mc:Ignorable="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黑体" pitchFamily="2" charset="-122"/>
              </a:rPr>
              <a:t>当月资金回款总体情况</a:t>
            </a:r>
            <a:endParaRPr lang="zh-CN" altLang="en-US">
              <a:ea typeface="黑体" pitchFamily="2" charset="-122"/>
            </a:endParaRPr>
          </a:p>
        </p:txBody>
      </p:sp>
      <p:graphicFrame>
        <p:nvGraphicFramePr>
          <p:cNvPr id="17588" name="组合 1204"/>
          <p:cNvGraphicFramePr>
            <a:graphicFrameLocks noGrp="1"/>
          </p:cNvGraphicFramePr>
          <p:nvPr>
            <p:ph idx="1"/>
          </p:nvPr>
        </p:nvGraphicFramePr>
        <p:xfrm>
          <a:off x="0" y="1412875"/>
          <a:ext cx="7315200" cy="4422775"/>
        </p:xfrm>
        <a:graphic>
          <a:graphicData uri="http://schemas.openxmlformats.org/drawingml/2006/table">
            <a:tbl>
              <a:tblPr/>
              <a:tblGrid>
                <a:gridCol w="971550"/>
                <a:gridCol w="1008063"/>
                <a:gridCol w="976312"/>
                <a:gridCol w="969963"/>
                <a:gridCol w="1195387"/>
                <a:gridCol w="2193925"/>
              </a:tblGrid>
              <a:tr h="771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xmlns:mc="http://schemas.openxmlformats.org/markup-compatibility/2006" xmlns:a14="http://schemas.microsoft.com/office/drawing/2010/main" val="4D4D4D" mc:Ignorable="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区域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xmlns:mc="http://schemas.openxmlformats.org/markup-compatibility/2006" xmlns:a14="http://schemas.microsoft.com/office/drawing/2010/main" val="FFFF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xmlns:mc="http://schemas.openxmlformats.org/markup-compatibility/2006" xmlns:a14="http://schemas.microsoft.com/office/drawing/2010/main" val="4D4D4D" mc:Ignorable="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月计划（元）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xmlns:mc="http://schemas.openxmlformats.org/markup-compatibility/2006" xmlns:a14="http://schemas.microsoft.com/office/drawing/2010/main" val="FFFF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xmlns:mc="http://schemas.openxmlformats.org/markup-compatibility/2006" xmlns:a14="http://schemas.microsoft.com/office/drawing/2010/main" val="4D4D4D" mc:Ignorable="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月实际（元） 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xmlns:mc="http://schemas.openxmlformats.org/markup-compatibility/2006" xmlns:a14="http://schemas.microsoft.com/office/drawing/2010/main" val="FFFF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xmlns:mc="http://schemas.openxmlformats.org/markup-compatibility/2006" xmlns:a14="http://schemas.microsoft.com/office/drawing/2010/main" val="4D4D4D" mc:Ignorable="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完成率 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xmlns:mc="http://schemas.openxmlformats.org/markup-compatibility/2006" xmlns:a14="http://schemas.microsoft.com/office/drawing/2010/main" val="FFFF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xmlns:mc="http://schemas.openxmlformats.org/markup-compatibility/2006" xmlns:a14="http://schemas.microsoft.com/office/drawing/2010/main" val="4D4D4D" mc:Ignorable="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去年同期完成情况 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xmlns:mc="http://schemas.openxmlformats.org/markup-compatibility/2006" xmlns:a14="http://schemas.microsoft.com/office/drawing/2010/main" val="FFFF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xmlns:mc="http://schemas.openxmlformats.org/markup-compatibility/2006" xmlns:a14="http://schemas.microsoft.com/office/drawing/2010/main" val="4D4D4D" mc:Ignorable="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同比 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xmlns:mc="http://schemas.openxmlformats.org/markup-compatibility/2006" xmlns:a14="http://schemas.microsoft.com/office/drawing/2010/main" val="FFFFCC" mc:Ignorable=""/>
                    </a:solidFill>
                  </a:tcPr>
                </a:tc>
              </a:tr>
              <a:tr h="730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xmlns:mc="http://schemas.openxmlformats.org/markup-compatibility/2006" xmlns:a14="http://schemas.microsoft.com/office/drawing/2010/main" val="4D4D4D" mc:Ignorable="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北京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xmlns:mc="http://schemas.openxmlformats.org/markup-compatibility/2006" xmlns:a14="http://schemas.microsoft.com/office/drawing/2010/main" val="FFFF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xmlns:mc="http://schemas.openxmlformats.org/markup-compatibility/2006" xmlns:a14="http://schemas.microsoft.com/office/drawing/2010/main" val="4D4D4D" mc:Ignorable="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20000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xmlns:mc="http://schemas.openxmlformats.org/markup-compatibility/2006" xmlns:a14="http://schemas.microsoft.com/office/drawing/2010/main" val="FFFF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xmlns:mc="http://schemas.openxmlformats.org/markup-compatibility/2006" xmlns:a14="http://schemas.microsoft.com/office/drawing/2010/main" val="4D4D4D" mc:Ignorable="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18000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xmlns:mc="http://schemas.openxmlformats.org/markup-compatibility/2006" xmlns:a14="http://schemas.microsoft.com/office/drawing/2010/main" val="FFFF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xmlns:mc="http://schemas.openxmlformats.org/markup-compatibility/2006" xmlns:a14="http://schemas.microsoft.com/office/drawing/2010/main" val="4D4D4D" mc:Ignorable="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90%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xmlns:mc="http://schemas.openxmlformats.org/markup-compatibility/2006" xmlns:a14="http://schemas.microsoft.com/office/drawing/2010/main" val="FFFF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xmlns:mc="http://schemas.openxmlformats.org/markup-compatibility/2006" xmlns:a14="http://schemas.microsoft.com/office/drawing/2010/main" val="4D4D4D" mc:Ignorable="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700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xmlns:mc="http://schemas.openxmlformats.org/markup-compatibility/2006" xmlns:a14="http://schemas.microsoft.com/office/drawing/2010/main" val="FFFF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xmlns:mc="http://schemas.openxmlformats.org/markup-compatibility/2006" xmlns:a14="http://schemas.microsoft.com/office/drawing/2010/main" val="4D4D4D" mc:Ignorable="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比去年同期少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xmlns:mc="http://schemas.openxmlformats.org/markup-compatibility/2006" xmlns:a14="http://schemas.microsoft.com/office/drawing/2010/main" val="4D4D4D" mc:Ignorable="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200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xmlns:mc="http://schemas.openxmlformats.org/markup-compatibility/2006" xmlns:a14="http://schemas.microsoft.com/office/drawing/2010/main" val="FFFFCC" mc:Ignorable=""/>
                    </a:solidFill>
                  </a:tcPr>
                </a:tc>
              </a:tr>
              <a:tr h="730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xmlns:mc="http://schemas.openxmlformats.org/markup-compatibility/2006" xmlns:a14="http://schemas.microsoft.com/office/drawing/2010/main" val="4D4D4D" mc:Ignorable="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上海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xmlns:mc="http://schemas.openxmlformats.org/markup-compatibility/2006" xmlns:a14="http://schemas.microsoft.com/office/drawing/2010/main" val="FFFF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xmlns:mc="http://schemas.openxmlformats.org/markup-compatibility/2006" xmlns:a14="http://schemas.microsoft.com/office/drawing/2010/main" val="4D4D4D" mc:Ignorable="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30000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xmlns:mc="http://schemas.openxmlformats.org/markup-compatibility/2006" xmlns:a14="http://schemas.microsoft.com/office/drawing/2010/main" val="FFFF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xmlns:mc="http://schemas.openxmlformats.org/markup-compatibility/2006" xmlns:a14="http://schemas.microsoft.com/office/drawing/2010/main" val="4D4D4D" mc:Ignorable="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26500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xmlns:mc="http://schemas.openxmlformats.org/markup-compatibility/2006" xmlns:a14="http://schemas.microsoft.com/office/drawing/2010/main" val="FFFF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xmlns:mc="http://schemas.openxmlformats.org/markup-compatibility/2006" xmlns:a14="http://schemas.microsoft.com/office/drawing/2010/main" val="4D4D4D" mc:Ignorable="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88.3%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xmlns:mc="http://schemas.openxmlformats.org/markup-compatibility/2006" xmlns:a14="http://schemas.microsoft.com/office/drawing/2010/main" val="FFFF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xmlns:mc="http://schemas.openxmlformats.org/markup-compatibility/2006" xmlns:a14="http://schemas.microsoft.com/office/drawing/2010/main" val="4D4D4D" mc:Ignorable="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700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xmlns:mc="http://schemas.openxmlformats.org/markup-compatibility/2006" xmlns:a14="http://schemas.microsoft.com/office/drawing/2010/main" val="FFFF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xmlns:mc="http://schemas.openxmlformats.org/markup-compatibility/2006" xmlns:a14="http://schemas.microsoft.com/office/drawing/2010/main" val="4D4D4D" mc:Ignorable="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比去年同期少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xmlns:mc="http://schemas.openxmlformats.org/markup-compatibility/2006" xmlns:a14="http://schemas.microsoft.com/office/drawing/2010/main" val="4D4D4D" mc:Ignorable="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200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xmlns:mc="http://schemas.openxmlformats.org/markup-compatibility/2006" xmlns:a14="http://schemas.microsoft.com/office/drawing/2010/main" val="FFFFCC" mc:Ignorable=""/>
                    </a:solidFill>
                  </a:tcPr>
                </a:tc>
              </a:tr>
              <a:tr h="730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xmlns:mc="http://schemas.openxmlformats.org/markup-compatibility/2006" xmlns:a14="http://schemas.microsoft.com/office/drawing/2010/main" val="4D4D4D" mc:Ignorable="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成都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xmlns:mc="http://schemas.openxmlformats.org/markup-compatibility/2006" xmlns:a14="http://schemas.microsoft.com/office/drawing/2010/main" val="FFFF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xmlns:mc="http://schemas.openxmlformats.org/markup-compatibility/2006" xmlns:a14="http://schemas.microsoft.com/office/drawing/2010/main" val="4D4D4D" mc:Ignorable="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24300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xmlns:mc="http://schemas.openxmlformats.org/markup-compatibility/2006" xmlns:a14="http://schemas.microsoft.com/office/drawing/2010/main" val="FFFF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xmlns:mc="http://schemas.openxmlformats.org/markup-compatibility/2006" xmlns:a14="http://schemas.microsoft.com/office/drawing/2010/main" val="4D4D4D" mc:Ignorable="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24000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xmlns:mc="http://schemas.openxmlformats.org/markup-compatibility/2006" xmlns:a14="http://schemas.microsoft.com/office/drawing/2010/main" val="FFFF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xmlns:mc="http://schemas.openxmlformats.org/markup-compatibility/2006" xmlns:a14="http://schemas.microsoft.com/office/drawing/2010/main" val="4D4D4D" mc:Ignorable="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98.7%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xmlns:mc="http://schemas.openxmlformats.org/markup-compatibility/2006" xmlns:a14="http://schemas.microsoft.com/office/drawing/2010/main" val="FFFF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xmlns:mc="http://schemas.openxmlformats.org/markup-compatibility/2006" xmlns:a14="http://schemas.microsoft.com/office/drawing/2010/main" val="4D4D4D" mc:Ignorable="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700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xmlns:mc="http://schemas.openxmlformats.org/markup-compatibility/2006" xmlns:a14="http://schemas.microsoft.com/office/drawing/2010/main" val="FFFF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xmlns:mc="http://schemas.openxmlformats.org/markup-compatibility/2006" xmlns:a14="http://schemas.microsoft.com/office/drawing/2010/main" val="4D4D4D" mc:Ignorable="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比去年同期少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xmlns:mc="http://schemas.openxmlformats.org/markup-compatibility/2006" xmlns:a14="http://schemas.microsoft.com/office/drawing/2010/main" val="4D4D4D" mc:Ignorable="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200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xmlns:mc="http://schemas.openxmlformats.org/markup-compatibility/2006" xmlns:a14="http://schemas.microsoft.com/office/drawing/2010/main" val="FFFFCC" mc:Ignorable=""/>
                    </a:solidFill>
                  </a:tcPr>
                </a:tc>
              </a:tr>
              <a:tr h="730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xmlns:mc="http://schemas.openxmlformats.org/markup-compatibility/2006" xmlns:a14="http://schemas.microsoft.com/office/drawing/2010/main" val="4D4D4D" mc:Ignorable="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重庆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xmlns:mc="http://schemas.openxmlformats.org/markup-compatibility/2006" xmlns:a14="http://schemas.microsoft.com/office/drawing/2010/main" val="FFFF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xmlns:mc="http://schemas.openxmlformats.org/markup-compatibility/2006" xmlns:a14="http://schemas.microsoft.com/office/drawing/2010/main" val="4D4D4D" mc:Ignorable="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18500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xmlns:mc="http://schemas.openxmlformats.org/markup-compatibility/2006" xmlns:a14="http://schemas.microsoft.com/office/drawing/2010/main" val="FFFF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xmlns:mc="http://schemas.openxmlformats.org/markup-compatibility/2006" xmlns:a14="http://schemas.microsoft.com/office/drawing/2010/main" val="4D4D4D" mc:Ignorable="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15000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xmlns:mc="http://schemas.openxmlformats.org/markup-compatibility/2006" xmlns:a14="http://schemas.microsoft.com/office/drawing/2010/main" val="FFFF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xmlns:mc="http://schemas.openxmlformats.org/markup-compatibility/2006" xmlns:a14="http://schemas.microsoft.com/office/drawing/2010/main" val="4D4D4D" mc:Ignorable="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81%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xmlns:mc="http://schemas.openxmlformats.org/markup-compatibility/2006" xmlns:a14="http://schemas.microsoft.com/office/drawing/2010/main" val="FFFF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xmlns:mc="http://schemas.openxmlformats.org/markup-compatibility/2006" xmlns:a14="http://schemas.microsoft.com/office/drawing/2010/main" val="4D4D4D" mc:Ignorable="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700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xmlns:mc="http://schemas.openxmlformats.org/markup-compatibility/2006" xmlns:a14="http://schemas.microsoft.com/office/drawing/2010/main" val="FFFF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xmlns:mc="http://schemas.openxmlformats.org/markup-compatibility/2006" xmlns:a14="http://schemas.microsoft.com/office/drawing/2010/main" val="4D4D4D" mc:Ignorable="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比去年同期少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xmlns:mc="http://schemas.openxmlformats.org/markup-compatibility/2006" xmlns:a14="http://schemas.microsoft.com/office/drawing/2010/main" val="4D4D4D" mc:Ignorable="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200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xmlns:mc="http://schemas.openxmlformats.org/markup-compatibility/2006" xmlns:a14="http://schemas.microsoft.com/office/drawing/2010/main" val="FFFFCC" mc:Ignorable=""/>
                    </a:solidFill>
                  </a:tcPr>
                </a:tc>
              </a:tr>
              <a:tr h="730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xmlns:mc="http://schemas.openxmlformats.org/markup-compatibility/2006" xmlns:a14="http://schemas.microsoft.com/office/drawing/2010/main" val="4D4D4D" mc:Ignorable="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西安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xmlns:mc="http://schemas.openxmlformats.org/markup-compatibility/2006" xmlns:a14="http://schemas.microsoft.com/office/drawing/2010/main" val="FFFF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xmlns:mc="http://schemas.openxmlformats.org/markup-compatibility/2006" xmlns:a14="http://schemas.microsoft.com/office/drawing/2010/main" val="4D4D4D" mc:Ignorable="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26000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xmlns:mc="http://schemas.openxmlformats.org/markup-compatibility/2006" xmlns:a14="http://schemas.microsoft.com/office/drawing/2010/main" val="FFFF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xmlns:mc="http://schemas.openxmlformats.org/markup-compatibility/2006" xmlns:a14="http://schemas.microsoft.com/office/drawing/2010/main" val="4D4D4D" mc:Ignorable="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25000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xmlns:mc="http://schemas.openxmlformats.org/markup-compatibility/2006" xmlns:a14="http://schemas.microsoft.com/office/drawing/2010/main" val="FFFF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xmlns:mc="http://schemas.openxmlformats.org/markup-compatibility/2006" xmlns:a14="http://schemas.microsoft.com/office/drawing/2010/main" val="4D4D4D" mc:Ignorable="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96.1%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xmlns:mc="http://schemas.openxmlformats.org/markup-compatibility/2006" xmlns:a14="http://schemas.microsoft.com/office/drawing/2010/main" val="FFFF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xmlns:mc="http://schemas.openxmlformats.org/markup-compatibility/2006" xmlns:a14="http://schemas.microsoft.com/office/drawing/2010/main" val="4D4D4D" mc:Ignorable="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1350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xmlns:mc="http://schemas.openxmlformats.org/markup-compatibility/2006" xmlns:a14="http://schemas.microsoft.com/office/drawing/2010/main" val="FFFF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xmlns:mc="http://schemas.openxmlformats.org/markup-compatibility/2006" xmlns:a14="http://schemas.microsoft.com/office/drawing/2010/main" val="4D4D4D" mc:Ignorable="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比去年同期多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xmlns:mc="http://schemas.openxmlformats.org/markup-compatibility/2006" xmlns:a14="http://schemas.microsoft.com/office/drawing/2010/main" val="4D4D4D" mc:Ignorable="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150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xmlns:mc="http://schemas.openxmlformats.org/markup-compatibility/2006" xmlns:a14="http://schemas.microsoft.com/office/drawing/2010/main" val="FFFFCC" mc:Ignorable="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矩形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黑体" pitchFamily="2" charset="-122"/>
              </a:rPr>
              <a:t>销售情况说明</a:t>
            </a:r>
          </a:p>
        </p:txBody>
      </p:sp>
      <p:sp>
        <p:nvSpPr>
          <p:cNvPr id="13315" name="矩形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zh-CN" altLang="en-US" sz="1600" b="0">
              <a:latin typeface="宋体" pitchFamily="2" charset="-122"/>
              <a:ea typeface="宋体" pitchFamily="2" charset="-122"/>
            </a:endParaRPr>
          </a:p>
          <a:p>
            <a:pPr>
              <a:buFontTx/>
              <a:buNone/>
            </a:pPr>
            <a:r>
              <a:rPr lang="zh-CN" altLang="en-US" sz="1600" b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当月销售、回款完成情况及存在销售障碍的原因</a:t>
            </a:r>
          </a:p>
          <a:p>
            <a:pPr>
              <a:buFontTx/>
              <a:buNone/>
            </a:pPr>
            <a:endParaRPr lang="zh-CN" altLang="en-US" sz="180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16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今年气温较去年同期气温高，影响了对西装、领带等的销售。</a:t>
            </a:r>
          </a:p>
          <a:p>
            <a:endParaRPr lang="zh-CN" altLang="en-US" sz="160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16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六月份正处于大学生毕业找工作的高峰期，因此正式的衬衣与裙子相比其他月份更受欢迎。</a:t>
            </a:r>
          </a:p>
          <a:p>
            <a:endParaRPr lang="zh-CN" altLang="en-US" sz="160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16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受韩流的影响，今年的休闲服饰相当流行，因此</a:t>
            </a:r>
            <a:r>
              <a:rPr lang="en-US" altLang="zh-CN" sz="16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16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恤也比去年同期有所增长。</a:t>
            </a:r>
          </a:p>
          <a:p>
            <a:endParaRPr lang="zh-CN" altLang="en-US" sz="160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ress_to_impress">
  <a:themeElements>
    <a:clrScheme name="dress_to_impress 2">
      <a:dk1>
        <a:srgbClr xmlns:mc="http://schemas.openxmlformats.org/markup-compatibility/2006" xmlns:a14="http://schemas.microsoft.com/office/drawing/2010/main" val="000000" mc:Ignorable=""/>
      </a:dk1>
      <a:lt1>
        <a:srgbClr xmlns:mc="http://schemas.openxmlformats.org/markup-compatibility/2006" xmlns:a14="http://schemas.microsoft.com/office/drawing/2010/main" val="FFFFFF" mc:Ignorable=""/>
      </a:lt1>
      <a:dk2>
        <a:srgbClr xmlns:mc="http://schemas.openxmlformats.org/markup-compatibility/2006" xmlns:a14="http://schemas.microsoft.com/office/drawing/2010/main" val="000000" mc:Ignorable=""/>
      </a:dk2>
      <a:lt2>
        <a:srgbClr xmlns:mc="http://schemas.openxmlformats.org/markup-compatibility/2006" xmlns:a14="http://schemas.microsoft.com/office/drawing/2010/main" val="808080" mc:Ignorable=""/>
      </a:lt2>
      <a:accent1>
        <a:srgbClr xmlns:mc="http://schemas.openxmlformats.org/markup-compatibility/2006" xmlns:a14="http://schemas.microsoft.com/office/drawing/2010/main" val="00CC99" mc:Ignorable=""/>
      </a:accent1>
      <a:accent2>
        <a:srgbClr xmlns:mc="http://schemas.openxmlformats.org/markup-compatibility/2006" xmlns:a14="http://schemas.microsoft.com/office/drawing/2010/main" val="3333CC" mc:Ignorable=""/>
      </a:accent2>
      <a:accent3>
        <a:srgbClr xmlns:mc="http://schemas.openxmlformats.org/markup-compatibility/2006" xmlns:a14="http://schemas.microsoft.com/office/drawing/2010/main" val="FFFFFF" mc:Ignorable=""/>
      </a:accent3>
      <a:accent4>
        <a:srgbClr xmlns:mc="http://schemas.openxmlformats.org/markup-compatibility/2006" xmlns:a14="http://schemas.microsoft.com/office/drawing/2010/main" val="000000" mc:Ignorable=""/>
      </a:accent4>
      <a:accent5>
        <a:srgbClr xmlns:mc="http://schemas.openxmlformats.org/markup-compatibility/2006" xmlns:a14="http://schemas.microsoft.com/office/drawing/2010/main" val="AAE2CA" mc:Ignorable=""/>
      </a:accent5>
      <a:accent6>
        <a:srgbClr xmlns:mc="http://schemas.openxmlformats.org/markup-compatibility/2006" xmlns:a14="http://schemas.microsoft.com/office/drawing/2010/main" val="2D2DB9" mc:Ignorable=""/>
      </a:accent6>
      <a:hlink>
        <a:srgbClr xmlns:mc="http://schemas.openxmlformats.org/markup-compatibility/2006" xmlns:a14="http://schemas.microsoft.com/office/drawing/2010/main" val="CCCCFF" mc:Ignorable=""/>
      </a:hlink>
      <a:folHlink>
        <a:srgbClr xmlns:mc="http://schemas.openxmlformats.org/markup-compatibility/2006" xmlns:a14="http://schemas.microsoft.com/office/drawing/2010/main" val="B2B2B2" mc:Ignorable=""/>
      </a:folHlink>
    </a:clrScheme>
    <a:fontScheme name="dress_to_impress">
      <a:majorFont>
        <a:latin typeface="Impact"/>
        <a:ea typeface=""/>
        <a:cs typeface=""/>
      </a:majorFont>
      <a:minorFont>
        <a:latin typeface="Franklin Gothic Dem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ress_to_impress 1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FF" mc:Ignorable=""/>
        </a:dk2>
        <a:lt2>
          <a:srgbClr xmlns:mc="http://schemas.openxmlformats.org/markup-compatibility/2006" xmlns:a14="http://schemas.microsoft.com/office/drawing/2010/main" val="FFFF00" mc:Ignorable=""/>
        </a:lt2>
        <a:accent1>
          <a:srgbClr xmlns:mc="http://schemas.openxmlformats.org/markup-compatibility/2006" xmlns:a14="http://schemas.microsoft.com/office/drawing/2010/main" val="FF9900" mc:Ignorable=""/>
        </a:accent1>
        <a:accent2>
          <a:srgbClr xmlns:mc="http://schemas.openxmlformats.org/markup-compatibility/2006" xmlns:a14="http://schemas.microsoft.com/office/drawing/2010/main" val="00FFFF" mc:Ignorable=""/>
        </a:accent2>
        <a:accent3>
          <a:srgbClr xmlns:mc="http://schemas.openxmlformats.org/markup-compatibility/2006" xmlns:a14="http://schemas.microsoft.com/office/drawing/2010/main" val="AAAAFF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FFCAAA" mc:Ignorable=""/>
        </a:accent5>
        <a:accent6>
          <a:srgbClr xmlns:mc="http://schemas.openxmlformats.org/markup-compatibility/2006" xmlns:a14="http://schemas.microsoft.com/office/drawing/2010/main" val="00E7E7" mc:Ignorable=""/>
        </a:accent6>
        <a:hlink>
          <a:srgbClr xmlns:mc="http://schemas.openxmlformats.org/markup-compatibility/2006" xmlns:a14="http://schemas.microsoft.com/office/drawing/2010/main" val="FF0000" mc:Ignorable=""/>
        </a:hlink>
        <a:folHlink>
          <a:srgbClr xmlns:mc="http://schemas.openxmlformats.org/markup-compatibility/2006" xmlns:a14="http://schemas.microsoft.com/office/drawing/2010/main" val="969696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ress_to_impress 2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808080" mc:Ignorable=""/>
        </a:lt2>
        <a:accent1>
          <a:srgbClr xmlns:mc="http://schemas.openxmlformats.org/markup-compatibility/2006" xmlns:a14="http://schemas.microsoft.com/office/drawing/2010/main" val="00CC99" mc:Ignorable=""/>
        </a:accent1>
        <a:accent2>
          <a:srgbClr xmlns:mc="http://schemas.openxmlformats.org/markup-compatibility/2006" xmlns:a14="http://schemas.microsoft.com/office/drawing/2010/main" val="3333CC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AAE2CA" mc:Ignorable=""/>
        </a:accent5>
        <a:accent6>
          <a:srgbClr xmlns:mc="http://schemas.openxmlformats.org/markup-compatibility/2006" xmlns:a14="http://schemas.microsoft.com/office/drawing/2010/main" val="2D2DB9" mc:Ignorable=""/>
        </a:accent6>
        <a:hlink>
          <a:srgbClr xmlns:mc="http://schemas.openxmlformats.org/markup-compatibility/2006" xmlns:a14="http://schemas.microsoft.com/office/drawing/2010/main" val="CCCCFF" mc:Ignorable=""/>
        </a:hlink>
        <a:folHlink>
          <a:srgbClr xmlns:mc="http://schemas.openxmlformats.org/markup-compatibility/2006" xmlns:a14="http://schemas.microsoft.com/office/drawing/2010/main" val="B2B2B2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ress_to_impress 3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333333" mc:Ignorable=""/>
        </a:lt2>
        <a:accent1>
          <a:srgbClr xmlns:mc="http://schemas.openxmlformats.org/markup-compatibility/2006" xmlns:a14="http://schemas.microsoft.com/office/drawing/2010/main" val="DDDDDD" mc:Ignorable=""/>
        </a:accent1>
        <a:accent2>
          <a:srgbClr xmlns:mc="http://schemas.openxmlformats.org/markup-compatibility/2006" xmlns:a14="http://schemas.microsoft.com/office/drawing/2010/main" val="808080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EBEBEB" mc:Ignorable=""/>
        </a:accent5>
        <a:accent6>
          <a:srgbClr xmlns:mc="http://schemas.openxmlformats.org/markup-compatibility/2006" xmlns:a14="http://schemas.microsoft.com/office/drawing/2010/main" val="737373" mc:Ignorable=""/>
        </a:accent6>
        <a:hlink>
          <a:srgbClr xmlns:mc="http://schemas.openxmlformats.org/markup-compatibility/2006" xmlns:a14="http://schemas.microsoft.com/office/drawing/2010/main" val="4D4D4D" mc:Ignorable=""/>
        </a:hlink>
        <a:folHlink>
          <a:srgbClr xmlns:mc="http://schemas.openxmlformats.org/markup-compatibility/2006" xmlns:a14="http://schemas.microsoft.com/office/drawing/2010/main" val="EAEAEA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ress_to_impress 4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CC" mc:Ignorable=""/>
        </a:lt1>
        <a:dk2>
          <a:srgbClr xmlns:mc="http://schemas.openxmlformats.org/markup-compatibility/2006" xmlns:a14="http://schemas.microsoft.com/office/drawing/2010/main" val="808000" mc:Ignorable=""/>
        </a:dk2>
        <a:lt2>
          <a:srgbClr xmlns:mc="http://schemas.openxmlformats.org/markup-compatibility/2006" xmlns:a14="http://schemas.microsoft.com/office/drawing/2010/main" val="666633" mc:Ignorable=""/>
        </a:lt2>
        <a:accent1>
          <a:srgbClr xmlns:mc="http://schemas.openxmlformats.org/markup-compatibility/2006" xmlns:a14="http://schemas.microsoft.com/office/drawing/2010/main" val="339933" mc:Ignorable=""/>
        </a:accent1>
        <a:accent2>
          <a:srgbClr xmlns:mc="http://schemas.openxmlformats.org/markup-compatibility/2006" xmlns:a14="http://schemas.microsoft.com/office/drawing/2010/main" val="800000" mc:Ignorable=""/>
        </a:accent2>
        <a:accent3>
          <a:srgbClr xmlns:mc="http://schemas.openxmlformats.org/markup-compatibility/2006" xmlns:a14="http://schemas.microsoft.com/office/drawing/2010/main" val="FFFFE2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ADCAAD" mc:Ignorable=""/>
        </a:accent5>
        <a:accent6>
          <a:srgbClr xmlns:mc="http://schemas.openxmlformats.org/markup-compatibility/2006" xmlns:a14="http://schemas.microsoft.com/office/drawing/2010/main" val="730000" mc:Ignorable=""/>
        </a:accent6>
        <a:hlink>
          <a:srgbClr xmlns:mc="http://schemas.openxmlformats.org/markup-compatibility/2006" xmlns:a14="http://schemas.microsoft.com/office/drawing/2010/main" val="0033CC" mc:Ignorable=""/>
        </a:hlink>
        <a:folHlink>
          <a:srgbClr xmlns:mc="http://schemas.openxmlformats.org/markup-compatibility/2006" xmlns:a14="http://schemas.microsoft.com/office/drawing/2010/main" val="FFCC66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ress_to_impress 5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808080" mc:Ignorable=""/>
        </a:lt2>
        <a:accent1>
          <a:srgbClr xmlns:mc="http://schemas.openxmlformats.org/markup-compatibility/2006" xmlns:a14="http://schemas.microsoft.com/office/drawing/2010/main" val="FFCC66" mc:Ignorable=""/>
        </a:accent1>
        <a:accent2>
          <a:srgbClr xmlns:mc="http://schemas.openxmlformats.org/markup-compatibility/2006" xmlns:a14="http://schemas.microsoft.com/office/drawing/2010/main" val="0000FF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FFE2B8" mc:Ignorable=""/>
        </a:accent5>
        <a:accent6>
          <a:srgbClr xmlns:mc="http://schemas.openxmlformats.org/markup-compatibility/2006" xmlns:a14="http://schemas.microsoft.com/office/drawing/2010/main" val="0000E7" mc:Ignorable=""/>
        </a:accent6>
        <a:hlink>
          <a:srgbClr xmlns:mc="http://schemas.openxmlformats.org/markup-compatibility/2006" xmlns:a14="http://schemas.microsoft.com/office/drawing/2010/main" val="CC00CC" mc:Ignorable=""/>
        </a:hlink>
        <a:folHlink>
          <a:srgbClr xmlns:mc="http://schemas.openxmlformats.org/markup-compatibility/2006" xmlns:a14="http://schemas.microsoft.com/office/drawing/2010/main" val="C0C0C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ress_to_impress 6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808080" mc:Ignorable=""/>
        </a:lt2>
        <a:accent1>
          <a:srgbClr xmlns:mc="http://schemas.openxmlformats.org/markup-compatibility/2006" xmlns:a14="http://schemas.microsoft.com/office/drawing/2010/main" val="C0C0C0" mc:Ignorable=""/>
        </a:accent1>
        <a:accent2>
          <a:srgbClr xmlns:mc="http://schemas.openxmlformats.org/markup-compatibility/2006" xmlns:a14="http://schemas.microsoft.com/office/drawing/2010/main" val="0066FF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DCDCDC" mc:Ignorable=""/>
        </a:accent5>
        <a:accent6>
          <a:srgbClr xmlns:mc="http://schemas.openxmlformats.org/markup-compatibility/2006" xmlns:a14="http://schemas.microsoft.com/office/drawing/2010/main" val="005CE7" mc:Ignorable=""/>
        </a:accent6>
        <a:hlink>
          <a:srgbClr xmlns:mc="http://schemas.openxmlformats.org/markup-compatibility/2006" xmlns:a14="http://schemas.microsoft.com/office/drawing/2010/main" val="FF0000" mc:Ignorable=""/>
        </a:hlink>
        <a:folHlink>
          <a:srgbClr xmlns:mc="http://schemas.openxmlformats.org/markup-compatibility/2006" xmlns:a14="http://schemas.microsoft.com/office/drawing/2010/main" val="0099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ress_to_impress 7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808080" mc:Ignorable=""/>
        </a:lt2>
        <a:accent1>
          <a:srgbClr xmlns:mc="http://schemas.openxmlformats.org/markup-compatibility/2006" xmlns:a14="http://schemas.microsoft.com/office/drawing/2010/main" val="3399FF" mc:Ignorable=""/>
        </a:accent1>
        <a:accent2>
          <a:srgbClr xmlns:mc="http://schemas.openxmlformats.org/markup-compatibility/2006" xmlns:a14="http://schemas.microsoft.com/office/drawing/2010/main" val="99FFCC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ADCAFF" mc:Ignorable=""/>
        </a:accent5>
        <a:accent6>
          <a:srgbClr xmlns:mc="http://schemas.openxmlformats.org/markup-compatibility/2006" xmlns:a14="http://schemas.microsoft.com/office/drawing/2010/main" val="8AE7B9" mc:Ignorable=""/>
        </a:accent6>
        <a:hlink>
          <a:srgbClr xmlns:mc="http://schemas.openxmlformats.org/markup-compatibility/2006" xmlns:a14="http://schemas.microsoft.com/office/drawing/2010/main" val="CC00CC" mc:Ignorable=""/>
        </a:hlink>
        <a:folHlink>
          <a:srgbClr xmlns:mc="http://schemas.openxmlformats.org/markup-compatibility/2006" xmlns:a14="http://schemas.microsoft.com/office/drawing/2010/main" val="B2B2B2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dress_to_impress</Template>
  <TotalTime>153</TotalTime>
  <Words>256</Words>
  <Application>Microsoft Office PowerPoint</Application>
  <PresentationFormat>全屏显示(4:3)</PresentationFormat>
  <Paragraphs>91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Times New Roman</vt:lpstr>
      <vt:lpstr>Impact</vt:lpstr>
      <vt:lpstr>Franklin Gothic Demi</vt:lpstr>
      <vt:lpstr>宋体</vt:lpstr>
      <vt:lpstr>黑体</vt:lpstr>
      <vt:lpstr>楷体_GB2312</vt:lpstr>
      <vt:lpstr>华文中宋</vt:lpstr>
      <vt:lpstr>Arial</vt:lpstr>
      <vt:lpstr>dress_to_impress</vt:lpstr>
      <vt:lpstr>六月销售情况报告</vt:lpstr>
      <vt:lpstr>当月销售总体情况</vt:lpstr>
      <vt:lpstr>当月资金回款总体情况</vt:lpstr>
      <vt:lpstr>销售情况说明</vt:lpstr>
    </vt:vector>
  </TitlesOfParts>
  <Company>导向科技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subject>1</dc:subject>
  <dc:creator>111</dc:creator>
  <cp:keywords>1</cp:keywords>
  <cp:lastModifiedBy>JJ</cp:lastModifiedBy>
  <cp:revision>111</cp:revision>
  <dcterms:created xsi:type="dcterms:W3CDTF">2006-08-05T03:51:35Z</dcterms:created>
  <dcterms:modified xsi:type="dcterms:W3CDTF">2010-05-20T06:47:40Z</dcterms:modified>
  <cp:category>1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64440492-4C8B-11D1-8B70-080036B11A03}" pid="4">
    <vt:lpwstr>111</vt:lpwstr>
  </property>
</Properties>
</file>