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95" r:id="rId6"/>
    <p:sldId id="297" r:id="rId7"/>
    <p:sldId id="296" r:id="rId8"/>
    <p:sldId id="299" r:id="rId9"/>
    <p:sldId id="298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257" r:id="rId18"/>
    <p:sldId id="307" r:id="rId19"/>
  </p:sldIdLst>
  <p:sldSz cx="9144000" cy="5143500" type="screen16x9"/>
  <p:notesSz cx="6858000" cy="9144000"/>
  <p:embeddedFontLst>
    <p:embeddedFont>
      <p:font typeface="Quicksand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CE35A-EED3-427D-9D60-4F56E8162376}">
  <a:tblStyle styleId="{6AECE35A-EED3-427D-9D60-4F56E8162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6A1B10-B252-4223-B86F-04C9745F29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4"/>
    <p:restoredTop sz="94829"/>
  </p:normalViewPr>
  <p:slideViewPr>
    <p:cSldViewPr snapToGrid="0" snapToObjects="1">
      <p:cViewPr varScale="1">
        <p:scale>
          <a:sx n="184" d="100"/>
          <a:sy n="184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61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471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092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201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16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8862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273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84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82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5297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973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99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44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4" y="2233519"/>
            <a:ext cx="7520025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zh-CN" sz="4800" dirty="0"/>
              <a:t>Object-Oriented Patterns</a:t>
            </a:r>
            <a:r>
              <a:rPr lang="zh-CN" altLang="en-US" sz="4800" dirty="0"/>
              <a:t> </a:t>
            </a:r>
            <a:br>
              <a:rPr lang="en-US" altLang="zh-CN" dirty="0"/>
            </a:br>
            <a:r>
              <a:rPr lang="en-US" altLang="zh-CN" dirty="0"/>
              <a:t>in </a:t>
            </a:r>
            <a:br>
              <a:rPr lang="en-US" altLang="zh-CN" dirty="0"/>
            </a:br>
            <a:r>
              <a:rPr lang="en-US" altLang="zh-CN" dirty="0" err="1"/>
              <a:t>XiangShan</a:t>
            </a:r>
            <a:r>
              <a:rPr lang="en-US" altLang="zh-CN" dirty="0"/>
              <a:t> CPU’s BPU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4294967295"/>
          </p:nvPr>
        </p:nvSpPr>
        <p:spPr>
          <a:xfrm>
            <a:off x="1171499" y="2170913"/>
            <a:ext cx="3144191" cy="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altLang="zh-CN" sz="1800" b="1" dirty="0"/>
              <a:t>Object-Oriented Patterns</a:t>
            </a:r>
            <a:endParaRPr sz="1800" b="1" dirty="0">
              <a:solidFill>
                <a:schemeClr val="lt2"/>
              </a:solidFill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2E3037"/>
                </a:solidFill>
                <a:effectLst/>
                <a:uLnTx/>
                <a:uFillTx/>
                <a:latin typeface="Quicksand"/>
                <a:sym typeface="Quicksan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E3037"/>
              </a:solidFill>
              <a:effectLst/>
              <a:uLnTx/>
              <a:uFillTx/>
              <a:latin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33278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OO BASIC ELEMENTS</a:t>
            </a:r>
            <a:endParaRPr dirty="0"/>
          </a:p>
        </p:txBody>
      </p:sp>
      <p:sp>
        <p:nvSpPr>
          <p:cNvPr id="160" name="Google Shape;160;p23"/>
          <p:cNvSpPr/>
          <p:nvPr/>
        </p:nvSpPr>
        <p:spPr>
          <a:xfrm>
            <a:off x="3436209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继承</a:t>
            </a:r>
            <a:r>
              <a:rPr lang="en-US" altLang="zh-CN" dirty="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/</a:t>
            </a:r>
            <a:r>
              <a:rPr lang="zh-CN" altLang="en-US" dirty="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多态</a:t>
            </a:r>
            <a:endParaRPr dirty="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封装</a:t>
            </a:r>
            <a:endParaRPr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5534528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混入</a:t>
            </a:r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107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OO BASIC ELEMENTS</a:t>
            </a:r>
            <a:endParaRPr dirty="0"/>
          </a:p>
        </p:txBody>
      </p:sp>
      <p:sp>
        <p:nvSpPr>
          <p:cNvPr id="161" name="Google Shape;161;p23"/>
          <p:cNvSpPr/>
          <p:nvPr/>
        </p:nvSpPr>
        <p:spPr>
          <a:xfrm>
            <a:off x="1369925" y="1631925"/>
            <a:ext cx="2290800" cy="2273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封装</a:t>
            </a:r>
            <a:endParaRPr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0E366283-B996-4F49-91D9-C90859508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314" y="1196920"/>
            <a:ext cx="2880172" cy="1253901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7229CCA9-3E47-244F-8C11-A186C9A4A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285" y="711158"/>
            <a:ext cx="3791527" cy="488088"/>
          </a:xfrm>
          <a:prstGeom prst="rect">
            <a:avLst/>
          </a:prstGeom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B3B4BD6B-81C8-0047-9165-8668B0126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223" y="3614226"/>
            <a:ext cx="3353536" cy="832438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E7CCC9FC-5868-4842-8239-11524F435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9278" y="2853292"/>
            <a:ext cx="5125027" cy="7218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726A9D-43A4-2D44-A4CB-D768A52F5E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8314" y="2526406"/>
            <a:ext cx="1900541" cy="3305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97671B-79E2-EC4A-B2E9-40681B4C93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8855" y="2555271"/>
            <a:ext cx="1900542" cy="2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93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OO BASIC ELEMENTS</a:t>
            </a:r>
            <a:endParaRPr dirty="0"/>
          </a:p>
        </p:txBody>
      </p:sp>
      <p:sp>
        <p:nvSpPr>
          <p:cNvPr id="160" name="Google Shape;160;p23"/>
          <p:cNvSpPr/>
          <p:nvPr/>
        </p:nvSpPr>
        <p:spPr>
          <a:xfrm>
            <a:off x="1165475" y="1629014"/>
            <a:ext cx="2290800" cy="22734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继承</a:t>
            </a:r>
            <a:r>
              <a:rPr lang="en-US" altLang="zh-CN" dirty="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/</a:t>
            </a:r>
            <a:r>
              <a:rPr lang="zh-CN" altLang="en-US" dirty="0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多态</a:t>
            </a:r>
            <a:endParaRPr dirty="0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" name="图片 4" descr="电脑屏幕的截图&#10;&#10;描述已自动生成">
            <a:extLst>
              <a:ext uri="{FF2B5EF4-FFF2-40B4-BE49-F238E27FC236}">
                <a16:creationId xmlns:a16="http://schemas.microsoft.com/office/drawing/2014/main" id="{5986BD53-44A1-1A40-A983-B2156963F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402" y="894649"/>
            <a:ext cx="4856018" cy="25658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871CE4-0885-2F44-8CC7-FC0714E0E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268" y="3331409"/>
            <a:ext cx="5561732" cy="5710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4B9E29-33C3-344E-8EEB-9163AA0B9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166" y="3902414"/>
            <a:ext cx="5298929" cy="25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7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OO BASIC ELEMENTS</a:t>
            </a:r>
            <a:endParaRPr dirty="0"/>
          </a:p>
        </p:txBody>
      </p:sp>
      <p:sp>
        <p:nvSpPr>
          <p:cNvPr id="162" name="Google Shape;162;p23"/>
          <p:cNvSpPr/>
          <p:nvPr/>
        </p:nvSpPr>
        <p:spPr>
          <a:xfrm>
            <a:off x="1165475" y="1435050"/>
            <a:ext cx="2290800" cy="22734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6D9EEB"/>
                </a:solidFill>
                <a:latin typeface="Quicksand"/>
                <a:ea typeface="Quicksand"/>
                <a:cs typeface="Quicksand"/>
                <a:sym typeface="Quicksand"/>
              </a:rPr>
              <a:t>混入</a:t>
            </a:r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图片 2" descr="图形用户界面, 文本, 网站&#10;&#10;描述已自动生成">
            <a:extLst>
              <a:ext uri="{FF2B5EF4-FFF2-40B4-BE49-F238E27FC236}">
                <a16:creationId xmlns:a16="http://schemas.microsoft.com/office/drawing/2014/main" id="{0E8CE84A-E99F-1B4D-AD3A-8E3EA4B6B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440" y="2035675"/>
            <a:ext cx="5260232" cy="10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0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OO </a:t>
            </a:r>
            <a:r>
              <a:rPr lang="en-US" dirty="0"/>
              <a:t>DESIGN PRINCIPLES</a:t>
            </a:r>
            <a:endParaRPr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116547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err="1"/>
              <a:t>单一职责</a:t>
            </a:r>
            <a:endParaRPr b="1" dirty="0"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3"/>
          </p:nvPr>
        </p:nvSpPr>
        <p:spPr>
          <a:xfrm>
            <a:off x="621902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err="1"/>
              <a:t>开放关闭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116547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err="1"/>
              <a:t>接口隔离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3"/>
          </p:nvPr>
        </p:nvSpPr>
        <p:spPr>
          <a:xfrm>
            <a:off x="621902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err="1"/>
              <a:t>迪米特原则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9FA5952-9208-3041-90F8-00D0E7076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08" y="1753645"/>
            <a:ext cx="2931037" cy="1263271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275E3DAC-3703-864D-901F-E3B5B4089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334" y="1598874"/>
            <a:ext cx="2527113" cy="13400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F0E10B-A161-2449-84A2-0141A43D3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272" y="3506908"/>
            <a:ext cx="4239655" cy="3772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D490E01-BDFA-A74A-B97A-BB08D5120C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155" y="3975147"/>
            <a:ext cx="4453272" cy="3772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4CA090D-09A2-9C41-9937-109E308FAA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9986" y="3447417"/>
            <a:ext cx="2841254" cy="107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07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1947003" y="1990502"/>
            <a:ext cx="869328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dirty="0"/>
              <a:t>Summary </a:t>
            </a:r>
            <a:r>
              <a:rPr lang="en-US" altLang="zh-CN" sz="6000" dirty="0"/>
              <a:t>&amp;</a:t>
            </a:r>
            <a:r>
              <a:rPr lang="en-US" sz="6000" dirty="0"/>
              <a:t> Outlook</a:t>
            </a:r>
            <a:endParaRPr sz="60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Experiences and lessons learned from this semester's reading of the </a:t>
            </a:r>
            <a:r>
              <a:rPr lang="en-US" dirty="0" err="1"/>
              <a:t>Xiangshan</a:t>
            </a:r>
            <a:r>
              <a:rPr lang="en-US" dirty="0"/>
              <a:t> Project</a:t>
            </a:r>
            <a:endParaRPr sz="2400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781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LESSONS</a:t>
            </a:r>
            <a:endParaRPr sz="24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20"/>
            <a:ext cx="34518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稳定的版本</a:t>
            </a:r>
            <a:endParaRPr lang="en-US" altLang="zh-CN" sz="1200" b="1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5" y="1249820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OOP</a:t>
            </a:r>
            <a:r>
              <a:rPr lang="zh-CN" altLang="en-US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？</a:t>
            </a:r>
            <a:r>
              <a:rPr lang="en-US" altLang="zh-CN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OOD</a:t>
            </a:r>
            <a:r>
              <a:rPr lang="zh-CN" altLang="en-US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？</a:t>
            </a:r>
            <a:r>
              <a:rPr lang="en-US" altLang="zh-CN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OO</a:t>
            </a:r>
            <a:r>
              <a:rPr lang="zh-CN" altLang="en-US" sz="12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？</a:t>
            </a: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3672394"/>
            <a:ext cx="75213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图片 2" descr="图片包含 文本&#10;&#10;描述已自动生成">
            <a:extLst>
              <a:ext uri="{FF2B5EF4-FFF2-40B4-BE49-F238E27FC236}">
                <a16:creationId xmlns:a16="http://schemas.microsoft.com/office/drawing/2014/main" id="{DDE6A287-4756-A542-B4A8-4D28910B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177" y="1818409"/>
            <a:ext cx="2705100" cy="2628900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0D208C0F-4CDA-EB46-924C-380FDE7B8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457" y="1818408"/>
            <a:ext cx="4121168" cy="26289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336100" y="1183688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Thanks!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37" name="Google Shape;337;p34"/>
          <p:cNvSpPr txBox="1">
            <a:spLocks noGrp="1"/>
          </p:cNvSpPr>
          <p:nvPr>
            <p:ph type="body" idx="4294967295"/>
          </p:nvPr>
        </p:nvSpPr>
        <p:spPr>
          <a:xfrm>
            <a:off x="1336100" y="2771569"/>
            <a:ext cx="73377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3F3F3"/>
                </a:solidFill>
              </a:rPr>
              <a:t>You can find me at</a:t>
            </a:r>
            <a:endParaRPr sz="2200" dirty="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3F3F3"/>
                </a:solidFill>
              </a:rPr>
              <a:t>zhoupengyu19@mails.ucas.ac.cn</a:t>
            </a:r>
            <a:endParaRPr sz="2200" dirty="0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296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2002275" y="1259888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Hello!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2266988"/>
            <a:ext cx="6671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2"/>
                </a:solidFill>
              </a:rPr>
              <a:t>I AM ZPY</a:t>
            </a:r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2002275" y="2847769"/>
            <a:ext cx="66714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200" dirty="0">
                <a:solidFill>
                  <a:schemeClr val="lt2"/>
                </a:solidFill>
              </a:rPr>
              <a:t>https://</a:t>
            </a:r>
            <a:r>
              <a:rPr lang="en-US" sz="2200" dirty="0" err="1">
                <a:solidFill>
                  <a:schemeClr val="lt2"/>
                </a:solidFill>
              </a:rPr>
              <a:t>github.com</a:t>
            </a:r>
            <a:r>
              <a:rPr lang="en-US" sz="2200" dirty="0">
                <a:solidFill>
                  <a:schemeClr val="lt2"/>
                </a:solidFill>
              </a:rPr>
              <a:t>/zpy2001</a:t>
            </a:r>
            <a:endParaRPr sz="2200" dirty="0">
              <a:solidFill>
                <a:schemeClr val="lt2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9F8886-65C6-F34A-9C74-1225D0336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25" y="2078779"/>
            <a:ext cx="985942" cy="98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</a:t>
            </a:r>
            <a:r>
              <a:rPr lang="en" dirty="0" err="1"/>
              <a:t>XiangShan</a:t>
            </a:r>
            <a:r>
              <a:rPr lang="en" dirty="0"/>
              <a:t> Project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what I have read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RISC-V</a:t>
            </a:r>
            <a:r>
              <a:rPr lang="zh-CN" altLang="en-US" dirty="0"/>
              <a:t>的一大优势</a:t>
            </a:r>
            <a:r>
              <a:rPr lang="en-US" altLang="zh-CN" dirty="0"/>
              <a:t>——</a:t>
            </a:r>
            <a:r>
              <a:rPr lang="zh-CN" altLang="en-US" dirty="0"/>
              <a:t>形成“竞争前合作”，实现各界联合开发开源</a:t>
            </a:r>
            <a:r>
              <a:rPr lang="en-US" dirty="0"/>
              <a:t>CPU</a:t>
            </a:r>
            <a:r>
              <a:rPr lang="zh-CN" altLang="en-US" dirty="0"/>
              <a:t>架构</a:t>
            </a:r>
            <a:endParaRPr lang="en-US" altLang="zh-CN" dirty="0"/>
          </a:p>
          <a:p>
            <a:pPr marL="0" lvl="0" indent="0">
              <a:buNone/>
            </a:pPr>
            <a:r>
              <a:rPr lang="zh-CN" altLang="en-US" dirty="0"/>
              <a:t>国内外现有开源</a:t>
            </a:r>
            <a:r>
              <a:rPr lang="en-US" dirty="0"/>
              <a:t>RISC-V</a:t>
            </a:r>
            <a:r>
              <a:rPr lang="zh-CN" altLang="en-US" dirty="0"/>
              <a:t>项目尚不满足业界对高性能处理器的需求</a:t>
            </a:r>
            <a:endParaRPr lang="en-US" altLang="zh-CN" dirty="0"/>
          </a:p>
          <a:p>
            <a:pPr marL="0" lvl="0" indent="0">
              <a:buNone/>
            </a:pPr>
            <a:r>
              <a:rPr lang="zh-CN" altLang="en-US" dirty="0"/>
              <a:t>用于研究和验证芯片敏捷设计方法、流程与工具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9C0BA"/>
                </a:solidFill>
              </a:rPr>
              <a:t>CPU &amp; BPU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                                               *</a:t>
            </a:r>
            <a:r>
              <a:rPr lang="zh-CN" altLang="en-US" sz="2400" dirty="0"/>
              <a:t> </a:t>
            </a:r>
            <a:r>
              <a:rPr lang="en-US" altLang="zh-CN" sz="2400" dirty="0"/>
              <a:t>version</a:t>
            </a:r>
            <a:r>
              <a:rPr lang="zh-CN" altLang="en-US" sz="2400" dirty="0"/>
              <a:t> </a:t>
            </a:r>
            <a:r>
              <a:rPr lang="en-US" altLang="zh-CN" sz="2400" dirty="0"/>
              <a:t>1.0</a:t>
            </a:r>
            <a:endParaRPr sz="2400"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8625E0D0-A555-7F4D-BF7E-5B01403AC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5" y="1158072"/>
            <a:ext cx="3896158" cy="3725700"/>
          </a:xfrm>
          <a:prstGeom prst="rect">
            <a:avLst/>
          </a:prstGeom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7C833D6C-6C6A-694E-93E9-367C07BC5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633" y="1158072"/>
            <a:ext cx="2954030" cy="263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UML</a:t>
            </a:r>
            <a:r>
              <a:rPr lang="zh-CN" altLang="en-US" dirty="0"/>
              <a:t> 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2D7403-4CF5-804C-843F-ABAE4CAE4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25" y="894649"/>
            <a:ext cx="4955644" cy="16643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3B30B5-C8AD-B844-A335-D57B55997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475" y="2733316"/>
            <a:ext cx="6566179" cy="21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0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000" dirty="0"/>
              <a:t>Specific Process</a:t>
            </a:r>
            <a:endParaRPr sz="6000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CN" dirty="0"/>
              <a:t>Starting with a PC taken out of IFU</a:t>
            </a:r>
            <a:endParaRPr sz="2400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429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Macro Perspective</a:t>
            </a:r>
            <a:endParaRPr dirty="0"/>
          </a:p>
        </p:txBody>
      </p:sp>
      <p:cxnSp>
        <p:nvCxnSpPr>
          <p:cNvPr id="222" name="Google Shape;222;p28"/>
          <p:cNvCxnSpPr/>
          <p:nvPr/>
        </p:nvCxnSpPr>
        <p:spPr>
          <a:xfrm rot="10800000">
            <a:off x="1529307" y="3621639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23" name="Google Shape;223;p28"/>
          <p:cNvCxnSpPr/>
          <p:nvPr/>
        </p:nvCxnSpPr>
        <p:spPr>
          <a:xfrm rot="10800000">
            <a:off x="1529307" y="108234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4" name="Google Shape;224;p28"/>
          <p:cNvSpPr txBox="1"/>
          <p:nvPr/>
        </p:nvSpPr>
        <p:spPr>
          <a:xfrm>
            <a:off x="2215650" y="2709713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FTQ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(Fetch Target queue)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215651" y="3979369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IFU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(Inst Fetch)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2215650" y="1440056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BPU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(Branch Predictor)</a:t>
            </a:r>
            <a:endParaRPr sz="1800" dirty="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27" name="Google Shape;227;p28"/>
          <p:cNvCxnSpPr/>
          <p:nvPr/>
        </p:nvCxnSpPr>
        <p:spPr>
          <a:xfrm rot="10800000">
            <a:off x="1529307" y="2351992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E6398393-9E28-544A-AEFC-4CA2000C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195" y="1028590"/>
            <a:ext cx="4110016" cy="3799609"/>
          </a:xfrm>
          <a:prstGeom prst="rect">
            <a:avLst/>
          </a:prstGeom>
        </p:spPr>
      </p:pic>
      <p:pic>
        <p:nvPicPr>
          <p:cNvPr id="7" name="图片 6" descr="图片包含 文本&#10;&#10;描述已自动生成">
            <a:extLst>
              <a:ext uri="{FF2B5EF4-FFF2-40B4-BE49-F238E27FC236}">
                <a16:creationId xmlns:a16="http://schemas.microsoft.com/office/drawing/2014/main" id="{1A7D833A-07D6-6F42-855C-92A165785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23" y="10749"/>
            <a:ext cx="2465942" cy="226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7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 FEW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CLASSES</a:t>
            </a:r>
            <a:endParaRPr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116547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CN" b="1" dirty="0" err="1"/>
              <a:t>BasePredictor</a:t>
            </a:r>
            <a:endParaRPr b="1"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2"/>
          </p:nvPr>
        </p:nvSpPr>
        <p:spPr>
          <a:xfrm>
            <a:off x="3692250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err="1"/>
              <a:t>uBTB</a:t>
            </a:r>
            <a:r>
              <a:rPr lang="en" b="1" dirty="0"/>
              <a:t>(</a:t>
            </a:r>
            <a:r>
              <a:rPr lang="en" b="1" dirty="0" err="1"/>
              <a:t>跳转地址预测</a:t>
            </a:r>
            <a:r>
              <a:rPr lang="en" b="1" dirty="0"/>
              <a:t>)</a:t>
            </a:r>
            <a:endParaRPr b="1" dirty="0"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3"/>
          </p:nvPr>
        </p:nvSpPr>
        <p:spPr>
          <a:xfrm>
            <a:off x="6219025" y="11792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BIM</a:t>
            </a:r>
            <a:r>
              <a:rPr lang="zh-CN" altLang="en-US" b="1" dirty="0"/>
              <a:t>（跳转方向预测）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1165475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b="1" dirty="0"/>
              <a:t>TAGE/ITTAGE</a:t>
            </a:r>
            <a:r>
              <a:rPr lang="zh-CN" altLang="en-US" b="1" dirty="0"/>
              <a:t>（高级）</a:t>
            </a:r>
            <a:endParaRPr sz="1200"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2"/>
          </p:nvPr>
        </p:nvSpPr>
        <p:spPr>
          <a:xfrm>
            <a:off x="3692250" y="2893781"/>
            <a:ext cx="24036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RAS</a:t>
            </a:r>
            <a:r>
              <a:rPr lang="zh-CN" altLang="en-US" b="1" dirty="0"/>
              <a:t>（</a:t>
            </a:r>
            <a:r>
              <a:rPr lang="en-US" altLang="zh-CN" b="1" dirty="0"/>
              <a:t>return</a:t>
            </a:r>
            <a:r>
              <a:rPr lang="zh-CN" altLang="en-US" b="1" dirty="0"/>
              <a:t> 特化）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3"/>
          </p:nvPr>
        </p:nvSpPr>
        <p:spPr>
          <a:xfrm>
            <a:off x="6219024" y="2893781"/>
            <a:ext cx="2924975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COMPOSER/PRIDICTOR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79E239B1-6BFA-4A43-B3CF-DCA31715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76" y="1612232"/>
            <a:ext cx="2355248" cy="1057681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9C3A9A22-848B-EB44-91BB-913173F25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250" y="1621573"/>
            <a:ext cx="2391009" cy="893027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1C0D659A-E8D2-324C-9AAE-A2BA803C9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259" y="1612232"/>
            <a:ext cx="3190895" cy="893027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108CEF5A-742F-EF48-8FE1-30A3A1CC9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114" y="3329585"/>
            <a:ext cx="2535521" cy="994064"/>
          </a:xfrm>
          <a:prstGeom prst="rect">
            <a:avLst/>
          </a:prstGeom>
        </p:spPr>
      </p:pic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7B5B2FF5-0A4C-ED4B-8668-2D0380B191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2250" y="3336972"/>
            <a:ext cx="2278756" cy="986678"/>
          </a:xfrm>
          <a:prstGeom prst="rect">
            <a:avLst/>
          </a:prstGeom>
        </p:spPr>
      </p:pic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EC01C5CB-DE06-774B-969D-36AEE7A4C3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4621" y="3329585"/>
            <a:ext cx="2799773" cy="14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22628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238</Words>
  <Application>Microsoft Macintosh PowerPoint</Application>
  <PresentationFormat>全屏显示(16:9)</PresentationFormat>
  <Paragraphs>79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Quicksand</vt:lpstr>
      <vt:lpstr>Arial</vt:lpstr>
      <vt:lpstr>Eleanor template</vt:lpstr>
      <vt:lpstr>Object-Oriented Patterns  in  XiangShan CPU’s BPU</vt:lpstr>
      <vt:lpstr>Hello!</vt:lpstr>
      <vt:lpstr>What’s XiangShan Project</vt:lpstr>
      <vt:lpstr>PowerPoint 演示文稿</vt:lpstr>
      <vt:lpstr>CPU &amp; BPU</vt:lpstr>
      <vt:lpstr>UML </vt:lpstr>
      <vt:lpstr>Specific Process</vt:lpstr>
      <vt:lpstr>Macro Perspective</vt:lpstr>
      <vt:lpstr>A FEW KEY CLASSES</vt:lpstr>
      <vt:lpstr>PowerPoint 演示文稿</vt:lpstr>
      <vt:lpstr>OO BASIC ELEMENTS</vt:lpstr>
      <vt:lpstr>OO BASIC ELEMENTS</vt:lpstr>
      <vt:lpstr>OO BASIC ELEMENTS</vt:lpstr>
      <vt:lpstr>OO BASIC ELEMENTS</vt:lpstr>
      <vt:lpstr>OO DESIGN PRINCIPLES</vt:lpstr>
      <vt:lpstr>Summary &amp; Outlook</vt:lpstr>
      <vt:lpstr>LESSONS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Patterns  in  XiangShan CPU’s BPU</dc:title>
  <cp:lastModifiedBy>zhoupengyu19@mails.ucas.ac.cn</cp:lastModifiedBy>
  <cp:revision>4</cp:revision>
  <dcterms:modified xsi:type="dcterms:W3CDTF">2021-12-23T15:27:01Z</dcterms:modified>
</cp:coreProperties>
</file>