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58" r:id="rId5"/>
    <p:sldId id="26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2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B81A-AB65-437F-81FE-7CAF98A0C82F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A14-11DA-44C5-A72D-2FA709A1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7EA14-11DA-44C5-A72D-2FA709A1D7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7EA14-11DA-44C5-A72D-2FA709A1D7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8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7EA14-11DA-44C5-A72D-2FA709A1D7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8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7EA14-11DA-44C5-A72D-2FA709A1D7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7EA14-11DA-44C5-A72D-2FA709A1D7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7EA14-11DA-44C5-A72D-2FA709A1D7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0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D08F2-B323-3605-5067-16EF7FB4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6D709-876B-144A-75C2-C97E23DD9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F63F8-4512-AAC4-78BA-701D895F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0785E-849B-12CE-CECB-A0024AD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65C4D-0BC5-25A4-7D3C-311FD95F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1790-9A37-DBEB-EBDE-0CC80B41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39057-DBD1-92C5-1543-C97C16C6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BCCEC-EEEB-DC3C-8F8F-D67EBD4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39E59-1340-8767-34A6-A6E9054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B5FB6-02A7-D3E8-4271-CB4151FE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4FA14-5CC7-28B9-E0AE-CE37DC5C4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7B6E3-5167-51AA-E598-70F064B3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68A85-52CE-9CEA-F725-60B5527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C7A74-A14E-D89B-9CC6-AAA0B9DF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6E74-5188-82B8-390D-D34DDCDE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88B3-3764-333E-E2BA-3ECA1D38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4B0B3-629A-1721-0165-E0183166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59C1A-6A9A-E7D5-F931-AA35FFC4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414A1-A937-B014-FAA3-D7F0D006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F51D4-B75C-8AF4-DB5F-F20E5E16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DEDB-8D77-299C-6BBB-854086B9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B32ED-3664-CDC5-062C-56A01FE2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285E9-FF0F-8095-4A92-611BC4F5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E165A-C37D-4592-B95D-761CB9A4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7154-0AE3-BE2E-F308-2EFF036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BE61-8A95-3ADC-8845-E1AC89D8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090BD-D3BF-0256-17DF-50A3C5B8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DA0AC-5337-F2A5-00D7-D3C9840A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382A7-75A0-EBD9-C03B-049956EF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C5088-32C3-7168-833F-160A5407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50DA6-0AE1-BEA1-F4A0-5E532F8D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13373-D932-A302-F125-3863D29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BA189-DF55-8722-21FA-0F84BD2A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19947-EF09-09C1-7C7E-C27E54F6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06234-AE2F-2B14-187D-F73C6468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44BDA-A748-D68E-5170-75DDB251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25613-DB1D-A30D-C2A9-7C045EB5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55A73-883A-C155-B113-887B666D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CC48-9665-EEAB-5083-F5E75DE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FE905-EE3E-8068-CC01-3A98F8F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6EAA5-B95F-5052-E287-F69B646A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3B751-0747-C7E0-3B8A-C5450D2B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F961D-E7EB-A307-0581-35F0A6C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23E1E-4920-5051-378A-1AB71606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F229F-2B5F-C2AE-C528-FD177F34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2B76E-20C5-A084-B6CB-C50421C5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D758-DAAA-DA6D-3C88-32A83EB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0642F-F53A-748C-B0B3-94D00B59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9FD5A-CEA4-0E90-0B21-5A5C03FF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ED045-D031-7C3C-8883-BFFF8096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81434-4331-658A-A112-EB937338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A417A-F26B-7E16-A81E-7FF65B1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0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2906-71B6-0EE4-2341-55158C7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B1B87E-2773-A63F-D38F-A9E6EBF0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F515B-3E5C-7441-5299-A0F25C99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5AF6C-98FF-5998-C275-4CDCB0B2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D43A6-73B9-F922-222A-F5F39EDF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AD83B-03C1-FA75-41E3-4FBD9CF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AF1FF-68DA-52E4-9B83-D4054B16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DB9C3-A306-6414-78F5-D7B7BC8C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FF1E9-F5A5-3805-C956-0EF2E5B7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F792-C890-4221-B214-FB0F7FE3AB23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E225E-28C5-5E14-7228-C493F939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47DBC-6519-82E6-0DF6-3029FC6A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E09D-6DD0-4102-9BB2-59DB59108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9771EB-097A-F0E7-CDE8-017B62EA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35" y="1991360"/>
            <a:ext cx="10488930" cy="1493520"/>
          </a:xfrm>
        </p:spPr>
        <p:txBody>
          <a:bodyPr anchor="ctr" anchorCtr="0"/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组会汇报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EAAE87-9CCF-9DA3-3EFC-5E509218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80" y="4826635"/>
            <a:ext cx="9799320" cy="1387676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张沛毅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27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881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探究二：任务参数迁移效果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08589-EEF7-A674-49B9-35D5BEE1C729}"/>
              </a:ext>
            </a:extLst>
          </p:cNvPr>
          <p:cNvSpPr txBox="1"/>
          <p:nvPr/>
        </p:nvSpPr>
        <p:spPr>
          <a:xfrm>
            <a:off x="594360" y="1033780"/>
            <a:ext cx="11338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的可解释性：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D84C5BF-A9C3-CF12-EE25-694A0B0519D2}"/>
              </a:ext>
            </a:extLst>
          </p:cNvPr>
          <p:cNvSpPr/>
          <p:nvPr/>
        </p:nvSpPr>
        <p:spPr>
          <a:xfrm>
            <a:off x="3916605" y="1033780"/>
            <a:ext cx="950495" cy="4318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Soft-prompt</a:t>
            </a:r>
          </a:p>
          <a:p>
            <a:pPr algn="ctr"/>
            <a:r>
              <a:rPr lang="en-US" altLang="zh-CN" sz="1000" dirty="0"/>
              <a:t>embedding</a:t>
            </a:r>
            <a:endParaRPr lang="zh-CN" altLang="en-US" sz="1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E1CBAA-A83A-6631-0976-63216F71ED72}"/>
              </a:ext>
            </a:extLst>
          </p:cNvPr>
          <p:cNvSpPr/>
          <p:nvPr/>
        </p:nvSpPr>
        <p:spPr>
          <a:xfrm>
            <a:off x="6287153" y="1033780"/>
            <a:ext cx="950495" cy="4318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Text</a:t>
            </a:r>
            <a:endParaRPr lang="zh-CN" altLang="en-US" sz="1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7AFFBE-8BDB-DF30-3238-BF954F51AD0A}"/>
              </a:ext>
            </a:extLst>
          </p:cNvPr>
          <p:cNvCxnSpPr>
            <a:endCxn id="4" idx="1"/>
          </p:cNvCxnSpPr>
          <p:nvPr/>
        </p:nvCxnSpPr>
        <p:spPr>
          <a:xfrm flipV="1">
            <a:off x="5817595" y="1249695"/>
            <a:ext cx="469558" cy="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FDEB890-D45C-A195-D674-46DBD14EF94D}"/>
              </a:ext>
            </a:extLst>
          </p:cNvPr>
          <p:cNvSpPr/>
          <p:nvPr/>
        </p:nvSpPr>
        <p:spPr>
          <a:xfrm>
            <a:off x="5083017" y="1033780"/>
            <a:ext cx="950495" cy="4318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Token-embedding</a:t>
            </a:r>
            <a:endParaRPr lang="zh-CN" altLang="en-US" sz="1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2AE571-D12B-681A-381D-A98D79014ECC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867100" y="1249695"/>
            <a:ext cx="21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04663F-87C5-578D-F475-C48EFB1B0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9995"/>
              </p:ext>
            </p:extLst>
          </p:nvPr>
        </p:nvGraphicFramePr>
        <p:xfrm>
          <a:off x="647559" y="1508758"/>
          <a:ext cx="11021862" cy="53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954">
                  <a:extLst>
                    <a:ext uri="{9D8B030D-6E8A-4147-A177-3AD203B41FA5}">
                      <a16:colId xmlns:a16="http://schemas.microsoft.com/office/drawing/2014/main" val="3223105659"/>
                    </a:ext>
                  </a:extLst>
                </a:gridCol>
                <a:gridCol w="3673954">
                  <a:extLst>
                    <a:ext uri="{9D8B030D-6E8A-4147-A177-3AD203B41FA5}">
                      <a16:colId xmlns:a16="http://schemas.microsoft.com/office/drawing/2014/main" val="1931423322"/>
                    </a:ext>
                  </a:extLst>
                </a:gridCol>
                <a:gridCol w="3673954">
                  <a:extLst>
                    <a:ext uri="{9D8B030D-6E8A-4147-A177-3AD203B41FA5}">
                      <a16:colId xmlns:a16="http://schemas.microsoft.com/office/drawing/2014/main" val="421636055"/>
                    </a:ext>
                  </a:extLst>
                </a:gridCol>
              </a:tblGrid>
              <a:tr h="50348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训练的</a:t>
                      </a:r>
                      <a:r>
                        <a:rPr lang="en-US" altLang="zh-CN" dirty="0"/>
                        <a:t>soft prompt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11218"/>
                  </a:ext>
                </a:extLst>
              </a:tr>
              <a:tr h="102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['&lt;pad&gt;', '&lt;/s&gt;', '&lt;</a:t>
                      </a:r>
                      <a:r>
                        <a:rPr lang="en-US" altLang="zh-CN" sz="900" dirty="0" err="1"/>
                        <a:t>unk</a:t>
                      </a:r>
                      <a:r>
                        <a:rPr lang="en-US" altLang="zh-CN" sz="900" dirty="0"/>
                        <a:t>&gt;', '', 'X', '.', ',', 's', 'the', 'a', ':', 'and', 'to', 'of', 'fill', 'e', 'in', 't', '-', 'is', 'de', 'for', '’', '</a:t>
                      </a:r>
                      <a:r>
                        <a:rPr lang="en-US" altLang="zh-CN" sz="900" dirty="0" err="1"/>
                        <a:t>i</a:t>
                      </a:r>
                      <a:r>
                        <a:rPr lang="en-US" altLang="zh-CN" sz="900" dirty="0"/>
                        <a:t>', 'that', 'you', 'd', 'I', 'with', 'n', 'on', "'", 'o', 'are', 'it', '</a:t>
                      </a:r>
                      <a:r>
                        <a:rPr lang="en-US" altLang="zh-CN" sz="900" dirty="0" err="1"/>
                        <a:t>en</a:t>
                      </a:r>
                      <a:r>
                        <a:rPr lang="en-US" altLang="zh-CN" sz="900" dirty="0"/>
                        <a:t>', 'be', 'The', 'as', 'your', 'l', '(', 'or', 'have', 'at', 'from', 'an', 'was', 'this', 'er', 'la', 'm', 'r', '</a:t>
                      </a:r>
                      <a:r>
                        <a:rPr lang="en-US" altLang="zh-CN" sz="900" dirty="0" err="1"/>
                        <a:t>ing</a:t>
                      </a:r>
                      <a:r>
                        <a:rPr lang="en-US" altLang="zh-CN" sz="900" dirty="0"/>
                        <a:t>', 'can', '!', 'will', 'by', '?', 'not', 're', ')', 'we', 'y', 'und', 'has', 'all', 'die', 'but', 'our', 'their', 'A', 'more', 'un', 'der', 'c', 'u', 'in', 'so', 'they', 'one', 'about', </a:t>
                      </a: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'Target</a:t>
                      </a:r>
                      <a:r>
                        <a:rPr lang="en-US" altLang="zh-CN" sz="900" dirty="0"/>
                        <a:t>', '</a:t>
                      </a:r>
                      <a:r>
                        <a:rPr lang="en-US" altLang="zh-CN" sz="900" dirty="0" err="1"/>
                        <a:t>ul</a:t>
                      </a:r>
                      <a:r>
                        <a:rPr lang="en-US" altLang="zh-CN" sz="900" dirty="0"/>
                        <a:t>', 'which', 'à', 'In', '/', 'he', 'f', 'le', 'out', 'also', 'des', 'It', 'up', '"', 'time', 'ă', 'if']</a:t>
                      </a:r>
                      <a:endParaRPr lang="zh-CN" altLang="en-US" sz="9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altLang="zh-CN" sz="1800" dirty="0"/>
                        <a:t>['&lt;pad&gt;', '&lt;/s&gt;', '&lt;</a:t>
                      </a:r>
                      <a:r>
                        <a:rPr lang="en-US" altLang="zh-CN" sz="1800" dirty="0" err="1"/>
                        <a:t>unk</a:t>
                      </a:r>
                      <a:r>
                        <a:rPr lang="en-US" altLang="zh-CN" sz="1800" dirty="0"/>
                        <a:t>&gt;', '', 'X', '.', ',', 's', 'the', 'a', ':', 'and', 'to', 'of', 'fill', 'e', 'in', 't', '-', 'is', 'de', 'for', '’', '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', 'that', 'you', 'd', 'I', 'with', 'n', 'on', "'", 'o', 'are', 'it', '</a:t>
                      </a:r>
                      <a:r>
                        <a:rPr lang="en-US" altLang="zh-CN" sz="1800" dirty="0" err="1"/>
                        <a:t>en</a:t>
                      </a:r>
                      <a:r>
                        <a:rPr lang="en-US" altLang="zh-CN" sz="1800" dirty="0"/>
                        <a:t>', 'be', 'The', 'as', 'your', 'l', '(', 'or', 'have', 'at', 'from', 'an', 'was', 'this', 'er', 'la', 'm', 'r', '</a:t>
                      </a:r>
                      <a:r>
                        <a:rPr lang="en-US" altLang="zh-CN" sz="1800" dirty="0" err="1"/>
                        <a:t>ing</a:t>
                      </a:r>
                      <a:r>
                        <a:rPr lang="en-US" altLang="zh-CN" sz="1800" dirty="0"/>
                        <a:t>', 'can', '!', 'will', 'by', '?', 'not', 're', ')', 'we', 'y', 'und', 'has', 'all', 'die', 'but', 'our', 'their', 'A', 'more', 'un', 'der', 'c', 'u', 'in', 'so', 'they', 'one', 'about', </a:t>
                      </a:r>
                      <a:r>
                        <a:rPr lang="en-US" altLang="zh-CN" sz="1800" dirty="0">
                          <a:solidFill>
                            <a:schemeClr val="accent6"/>
                          </a:solidFill>
                        </a:rPr>
                        <a:t>'my'</a:t>
                      </a:r>
                      <a:r>
                        <a:rPr lang="en-US" altLang="zh-CN" sz="1800" dirty="0"/>
                        <a:t>, '</a:t>
                      </a:r>
                      <a:r>
                        <a:rPr lang="en-US" altLang="zh-CN" sz="1800" dirty="0" err="1"/>
                        <a:t>ul</a:t>
                      </a:r>
                      <a:r>
                        <a:rPr lang="en-US" altLang="zh-CN" sz="1800" dirty="0"/>
                        <a:t>', 'which', 'à', 'In', '/', 'he', 'f', 'le', 'out', 'also', 'des', 'It', 'up', '"', 'time', 'ă', 'if']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78769"/>
                  </a:ext>
                </a:extLst>
              </a:tr>
              <a:tr h="1086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amazon_polarity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['&lt;pad&gt;', '&lt;/s&gt;', '&lt;</a:t>
                      </a:r>
                      <a:r>
                        <a:rPr lang="en-US" altLang="zh-CN" sz="800" dirty="0" err="1"/>
                        <a:t>unk</a:t>
                      </a:r>
                      <a:r>
                        <a:rPr lang="en-US" altLang="zh-CN" sz="800" dirty="0"/>
                        <a:t>&gt;', '</a:t>
                      </a:r>
                      <a:r>
                        <a:rPr lang="en-US" altLang="zh-CN" sz="800" dirty="0" err="1"/>
                        <a:t>machiaj</a:t>
                      </a:r>
                      <a:r>
                        <a:rPr lang="en-US" altLang="zh-CN" sz="800" dirty="0"/>
                        <a:t>', 'X',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psiho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pereche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Liviu</a:t>
                      </a:r>
                      <a:r>
                        <a:rPr lang="en-US" altLang="zh-CN" sz="800" dirty="0"/>
                        <a:t>', 'a', ':', '</a:t>
                      </a:r>
                      <a:r>
                        <a:rPr lang="en-US" altLang="zh-CN" sz="800" dirty="0" err="1"/>
                        <a:t>ello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adica</a:t>
                      </a:r>
                      <a:r>
                        <a:rPr lang="en-US" altLang="zh-CN" sz="800" dirty="0"/>
                        <a:t>', 'of', 'fill', '</a:t>
                      </a:r>
                      <a:r>
                        <a:rPr lang="en-US" altLang="zh-CN" sz="800" dirty="0" err="1"/>
                        <a:t>este</a:t>
                      </a:r>
                      <a:r>
                        <a:rPr lang="en-US" altLang="zh-CN" sz="800" dirty="0"/>
                        <a:t>', 'sack', '</a:t>
                      </a:r>
                      <a:r>
                        <a:rPr lang="en-US" altLang="zh-CN" sz="800" dirty="0" err="1"/>
                        <a:t>linistit</a:t>
                      </a:r>
                      <a:r>
                        <a:rPr lang="en-US" altLang="zh-CN" sz="800" dirty="0"/>
                        <a:t>', '-', '</a:t>
                      </a:r>
                      <a:r>
                        <a:rPr lang="en-US" altLang="zh-CN" sz="800" dirty="0" err="1"/>
                        <a:t>moale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chemeClr val="accent6"/>
                          </a:solidFill>
                        </a:rPr>
                        <a:t>'negative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miscare</a:t>
                      </a:r>
                      <a:r>
                        <a:rPr lang="en-US" altLang="zh-CN" sz="800" dirty="0"/>
                        <a:t>', '’', '</a:t>
                      </a:r>
                      <a:r>
                        <a:rPr lang="en-US" altLang="zh-CN" sz="800" dirty="0" err="1"/>
                        <a:t>galben</a:t>
                      </a:r>
                      <a:r>
                        <a:rPr lang="en-US" altLang="zh-CN" sz="800" dirty="0"/>
                        <a:t>', 'that', 'you', '</a:t>
                      </a:r>
                      <a:r>
                        <a:rPr lang="en-US" altLang="zh-CN" sz="800" dirty="0" err="1"/>
                        <a:t>locuinte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Datorita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'summarize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incepand</a:t>
                      </a:r>
                      <a:r>
                        <a:rPr lang="en-US" altLang="zh-CN" sz="800" dirty="0"/>
                        <a:t>', "'", 'o', '</a:t>
                      </a:r>
                      <a:r>
                        <a:rPr lang="en-US" altLang="zh-CN" sz="800" dirty="0" err="1"/>
                        <a:t>desfaso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'Target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en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chemeClr val="accent6"/>
                          </a:solidFill>
                        </a:rPr>
                        <a:t>'positive</a:t>
                      </a:r>
                      <a:r>
                        <a:rPr lang="en-US" altLang="zh-CN" sz="800" dirty="0"/>
                        <a:t>', 'The', '</a:t>
                      </a:r>
                      <a:r>
                        <a:rPr lang="en-US" altLang="zh-CN" sz="800" dirty="0" err="1"/>
                        <a:t>asfalt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vanzari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varf</a:t>
                      </a:r>
                      <a:r>
                        <a:rPr lang="en-US" altLang="zh-CN" sz="800" dirty="0"/>
                        <a:t>', '(', 'or', 'have', 'at', 'from', 'an', '</a:t>
                      </a:r>
                      <a:r>
                        <a:rPr lang="en-US" altLang="zh-CN" sz="800" dirty="0" err="1"/>
                        <a:t>wasn</a:t>
                      </a:r>
                      <a:r>
                        <a:rPr lang="en-US" altLang="zh-CN" sz="800" dirty="0"/>
                        <a:t>', '($', 'er', 'la', 'm', 'r', '</a:t>
                      </a:r>
                      <a:r>
                        <a:rPr lang="en-US" altLang="zh-CN" sz="800" dirty="0" err="1"/>
                        <a:t>ing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piept</a:t>
                      </a:r>
                      <a:r>
                        <a:rPr lang="en-US" altLang="zh-CN" sz="800" dirty="0"/>
                        <a:t>', '!!',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'Target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jocul</a:t>
                      </a:r>
                      <a:r>
                        <a:rPr lang="en-US" altLang="zh-CN" sz="800" dirty="0"/>
                        <a:t>', '?', 'Not', 're', ')', 'we', 'y', '</a:t>
                      </a:r>
                      <a:r>
                        <a:rPr lang="en-US" altLang="zh-CN" sz="800" dirty="0" err="1"/>
                        <a:t>usor</a:t>
                      </a:r>
                      <a:r>
                        <a:rPr lang="en-US" altLang="zh-CN" sz="800" dirty="0"/>
                        <a:t>', 'has', '</a:t>
                      </a:r>
                      <a:r>
                        <a:rPr lang="en-US" altLang="zh-CN" sz="800" dirty="0" err="1"/>
                        <a:t>Totul</a:t>
                      </a:r>
                      <a:r>
                        <a:rPr lang="en-US" altLang="zh-CN" sz="800" dirty="0"/>
                        <a:t>', 'die', 'but', 'our', 'their', 'A', 'more', 'un', 'noir', 'c', 'u', 'in', 'so', 'they', 'one', 'about',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'Target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pretul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linistit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'In', '/', 'he', 'f', '&lt;pad&gt;', 'out', 'also', </a:t>
                      </a:r>
                      <a:r>
                        <a:rPr lang="en-US" altLang="zh-CN" sz="800" dirty="0">
                          <a:solidFill>
                            <a:schemeClr val="accent6"/>
                          </a:solidFill>
                        </a:rPr>
                        <a:t>'negative</a:t>
                      </a:r>
                      <a:r>
                        <a:rPr lang="en-US" altLang="zh-CN" sz="800" dirty="0"/>
                        <a:t>', 'It', 'up', '"', 'time', '</a:t>
                      </a:r>
                      <a:r>
                        <a:rPr lang="en-US" altLang="zh-CN" sz="800" dirty="0" err="1"/>
                        <a:t>temperatura</a:t>
                      </a:r>
                      <a:r>
                        <a:rPr lang="en-US" altLang="zh-CN" sz="800" dirty="0"/>
                        <a:t>', 'if']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47936"/>
                  </a:ext>
                </a:extLst>
              </a:tr>
              <a:tr h="116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fiqa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['&lt;pad&gt;', '&lt;/s&gt;', '</a:t>
                      </a:r>
                      <a:r>
                        <a:rPr lang="en-US" altLang="zh-CN" sz="800" dirty="0" err="1"/>
                        <a:t>solutie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achizitiona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iesit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cuptor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modificari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plictis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Asociația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carora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ute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'fill', '</a:t>
                      </a:r>
                      <a:r>
                        <a:rPr lang="en-US" altLang="zh-CN" sz="800" dirty="0" err="1"/>
                        <a:t>carora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unicipiului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'summarize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gramm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somn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obtine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reteta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rupe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idia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împărat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împărat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'summarize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abonament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adica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bucati</a:t>
                      </a:r>
                      <a:r>
                        <a:rPr lang="en-US" altLang="zh-CN" sz="800" dirty="0"/>
                        <a:t>', "'", '</a:t>
                      </a:r>
                      <a:r>
                        <a:rPr lang="en-US" altLang="zh-CN" sz="800" dirty="0" err="1"/>
                        <a:t>Sfant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Dimensiuni</a:t>
                      </a:r>
                      <a:r>
                        <a:rPr lang="en-US" altLang="zh-CN" sz="800" dirty="0"/>
                        <a:t>', 'it', '</a:t>
                      </a:r>
                      <a:r>
                        <a:rPr lang="en-US" altLang="zh-CN" sz="800" dirty="0" err="1"/>
                        <a:t>carora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imunitar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Asociația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carora</a:t>
                      </a:r>
                      <a:r>
                        <a:rPr lang="en-US" altLang="zh-CN" sz="800" dirty="0"/>
                        <a:t>', '?"', '</a:t>
                      </a:r>
                      <a:r>
                        <a:rPr lang="en-US" altLang="zh-CN" sz="800" dirty="0" err="1"/>
                        <a:t>luj</a:t>
                      </a:r>
                      <a:r>
                        <a:rPr lang="en-US" altLang="zh-CN" sz="800" dirty="0"/>
                        <a:t>', '”).', '</a:t>
                      </a:r>
                      <a:r>
                        <a:rPr lang="en-US" altLang="zh-CN" sz="800" dirty="0" err="1"/>
                        <a:t>plimb</a:t>
                      </a:r>
                      <a:r>
                        <a:rPr lang="en-US" altLang="zh-CN" sz="800" dirty="0"/>
                        <a:t>', 'subsequently', 'tortilla', '</a:t>
                      </a:r>
                      <a:r>
                        <a:rPr lang="en-US" altLang="zh-CN" sz="800" dirty="0" err="1"/>
                        <a:t>iubesc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gradini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taiat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gradini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ered</a:t>
                      </a:r>
                      <a:r>
                        <a:rPr lang="en-US" altLang="zh-CN" sz="800" dirty="0"/>
                        <a:t>', 'Lip', '</a:t>
                      </a:r>
                      <a:r>
                        <a:rPr lang="en-US" altLang="zh-CN" sz="800" dirty="0" err="1"/>
                        <a:t>varf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esential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ing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diferenta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machiaj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expoziți</a:t>
                      </a:r>
                      <a:r>
                        <a:rPr lang="en-US" altLang="zh-CN" sz="800" dirty="0"/>
                        <a:t>', '?)', '</a:t>
                      </a:r>
                      <a:r>
                        <a:rPr lang="en-US" altLang="zh-CN" sz="800" dirty="0" err="1"/>
                        <a:t>pretul</a:t>
                      </a:r>
                      <a:r>
                        <a:rPr lang="en-US" altLang="zh-CN" sz="800" dirty="0"/>
                        <a:t>', 're', '</a:t>
                      </a:r>
                      <a:r>
                        <a:rPr lang="en-US" altLang="zh-CN" sz="800" dirty="0" err="1"/>
                        <a:t>personaj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asteptam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acelasi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cît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negru</a:t>
                      </a:r>
                      <a:r>
                        <a:rPr lang="en-US" altLang="zh-CN" sz="800" dirty="0"/>
                        <a:t>', 'all', '</a:t>
                      </a:r>
                      <a:r>
                        <a:rPr lang="en-US" altLang="zh-CN" sz="800" dirty="0" err="1"/>
                        <a:t>ingrijire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unsere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tău</a:t>
                      </a:r>
                      <a:r>
                        <a:rPr lang="en-US" altLang="zh-CN" sz="800" dirty="0"/>
                        <a:t>', 'A', '</a:t>
                      </a:r>
                      <a:r>
                        <a:rPr lang="en-US" altLang="zh-CN" sz="800" dirty="0" err="1"/>
                        <a:t>moale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nascut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masina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asfalt</a:t>
                      </a:r>
                      <a:r>
                        <a:rPr lang="en-US" altLang="zh-CN" sz="800" dirty="0"/>
                        <a:t>', 'u', 'in', 'so', 'they', 'one', 'about', 'PNL', '</a:t>
                      </a:r>
                      <a:r>
                        <a:rPr lang="en-US" altLang="zh-CN" sz="800" dirty="0" err="1"/>
                        <a:t>ul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amenajat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sticla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'cedent', 'he', 'f', 'permalink', 'out', 'also', '</a:t>
                      </a:r>
                      <a:r>
                        <a:rPr lang="en-US" altLang="zh-CN" sz="800" dirty="0" err="1"/>
                        <a:t>amenajat</a:t>
                      </a:r>
                      <a:r>
                        <a:rPr lang="en-US" altLang="zh-CN" sz="800" dirty="0"/>
                        <a:t>', 'It', 'up', '"', 'time', '</a:t>
                      </a:r>
                      <a:r>
                        <a:rPr lang="en-US" altLang="zh-CN" sz="800" dirty="0" err="1"/>
                        <a:t>placut</a:t>
                      </a:r>
                      <a:r>
                        <a:rPr lang="en-US" altLang="zh-CN" sz="800" dirty="0"/>
                        <a:t>', 'if']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9166"/>
                  </a:ext>
                </a:extLst>
              </a:tr>
              <a:tr h="116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scifact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['&lt;pad&gt;', '&lt;/s&gt;', '</a:t>
                      </a:r>
                      <a:r>
                        <a:rPr lang="en-US" altLang="zh-CN" sz="800" dirty="0" err="1"/>
                        <a:t>mardi</a:t>
                      </a:r>
                      <a:r>
                        <a:rPr lang="en-US" altLang="zh-CN" sz="800" dirty="0"/>
                        <a:t>', '="', '</a:t>
                      </a:r>
                      <a:r>
                        <a:rPr lang="en-US" altLang="zh-CN" sz="800" dirty="0" err="1"/>
                        <a:t>iubire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chemeClr val="accent6"/>
                          </a:solidFill>
                        </a:rPr>
                        <a:t>'hypothesis</a:t>
                      </a:r>
                      <a:r>
                        <a:rPr lang="en-US" altLang="zh-CN" sz="800" dirty="0"/>
                        <a:t>', ',',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'summarize</a:t>
                      </a:r>
                      <a:r>
                        <a:rPr lang="en-US" altLang="zh-CN" sz="800" dirty="0"/>
                        <a:t>', 'the', 'a', ':', 'and', '</a:t>
                      </a:r>
                      <a:r>
                        <a:rPr lang="en-US" altLang="zh-CN" sz="800" dirty="0" err="1"/>
                        <a:t>cît</a:t>
                      </a:r>
                      <a:r>
                        <a:rPr lang="en-US" altLang="zh-CN" sz="800" dirty="0"/>
                        <a:t>', 'of', 'fill', 'e', 'liquor', 't', '-', 'is', '</a:t>
                      </a:r>
                      <a:r>
                        <a:rPr lang="en-US" altLang="zh-CN" sz="800" dirty="0" err="1"/>
                        <a:t>caldura</a:t>
                      </a:r>
                      <a:r>
                        <a:rPr lang="en-US" altLang="zh-CN" sz="800" dirty="0"/>
                        <a:t>', 'forementioned', '</a:t>
                      </a:r>
                      <a:r>
                        <a:rPr lang="en-US" altLang="zh-CN" sz="800" dirty="0" err="1"/>
                        <a:t>gasest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</a:t>
                      </a:r>
                      <a:r>
                        <a:rPr lang="en-US" altLang="zh-CN" sz="800" dirty="0"/>
                        <a:t>', 'skillet', '</a:t>
                      </a:r>
                      <a:r>
                        <a:rPr lang="en-US" altLang="zh-CN" sz="800" dirty="0" err="1"/>
                        <a:t>sanatos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gna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ime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cît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caldura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któ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continuare</a:t>
                      </a:r>
                      <a:r>
                        <a:rPr lang="en-US" altLang="zh-CN" sz="800" dirty="0"/>
                        <a:t>', 'o', 'are', 'it', '</a:t>
                      </a:r>
                      <a:r>
                        <a:rPr lang="en-US" altLang="zh-CN" sz="800" dirty="0" err="1"/>
                        <a:t>en</a:t>
                      </a:r>
                      <a:r>
                        <a:rPr lang="en-US" altLang="zh-CN" sz="800" dirty="0"/>
                        <a:t>', 'be', 'The', 'as', 'your', 'l', '("', 'or', '</a:t>
                      </a:r>
                      <a:r>
                        <a:rPr lang="en-US" altLang="zh-CN" sz="800" dirty="0" err="1"/>
                        <a:t>românii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locati</a:t>
                      </a:r>
                      <a:r>
                        <a:rPr lang="en-US" altLang="zh-CN" sz="800" dirty="0"/>
                        <a:t>', </a:t>
                      </a:r>
                      <a:r>
                        <a:rPr lang="en-US" altLang="zh-CN" sz="800" dirty="0">
                          <a:solidFill>
                            <a:schemeClr val="accent6"/>
                          </a:solidFill>
                        </a:rPr>
                        <a:t>'</a:t>
                      </a:r>
                      <a:r>
                        <a:rPr lang="en-US" altLang="zh-CN" sz="800" dirty="0" err="1">
                          <a:solidFill>
                            <a:schemeClr val="accent6"/>
                          </a:solidFill>
                        </a:rPr>
                        <a:t>formularul</a:t>
                      </a:r>
                      <a:r>
                        <a:rPr lang="en-US" altLang="zh-CN" sz="800" dirty="0"/>
                        <a:t>', 'an', '</a:t>
                      </a:r>
                      <a:r>
                        <a:rPr lang="en-US" altLang="zh-CN" sz="800" dirty="0" err="1"/>
                        <a:t>wasn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gradini</a:t>
                      </a:r>
                      <a:r>
                        <a:rPr lang="en-US" altLang="zh-CN" sz="800" dirty="0"/>
                        <a:t>', 'er', '</a:t>
                      </a:r>
                      <a:r>
                        <a:rPr lang="en-US" altLang="zh-CN" sz="800" dirty="0" err="1"/>
                        <a:t>luti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maj</a:t>
                      </a:r>
                      <a:r>
                        <a:rPr lang="en-US" altLang="zh-CN" sz="800" dirty="0"/>
                        <a:t>', 'r', '</a:t>
                      </a:r>
                      <a:r>
                        <a:rPr lang="en-US" altLang="zh-CN" sz="800" dirty="0" err="1"/>
                        <a:t>ing</a:t>
                      </a:r>
                      <a:r>
                        <a:rPr lang="en-US" altLang="zh-CN" sz="800" dirty="0"/>
                        <a:t>', 'can', 'CLICK', '</a:t>
                      </a:r>
                      <a:r>
                        <a:rPr lang="en-US" altLang="zh-CN" sz="800" dirty="0" err="1"/>
                        <a:t>locuinte</a:t>
                      </a:r>
                      <a:r>
                        <a:rPr lang="en-US" altLang="zh-CN" sz="800" dirty="0"/>
                        <a:t>', 'by', '?"', '</a:t>
                      </a:r>
                      <a:r>
                        <a:rPr lang="en-US" altLang="zh-CN" sz="800" dirty="0" err="1"/>
                        <a:t>gradini</a:t>
                      </a:r>
                      <a:r>
                        <a:rPr lang="en-US" altLang="zh-CN" sz="800" dirty="0"/>
                        <a:t>', 're', '%)', '</a:t>
                      </a:r>
                      <a:r>
                        <a:rPr lang="en-US" altLang="zh-CN" sz="800" dirty="0" err="1"/>
                        <a:t>gradini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carora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cît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spalat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Asociația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mananc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mananc</a:t>
                      </a:r>
                      <a:r>
                        <a:rPr lang="en-US" altLang="zh-CN" sz="800" dirty="0"/>
                        <a:t>', 'our', 'Their', 'A', '</a:t>
                      </a:r>
                      <a:r>
                        <a:rPr lang="en-US" altLang="zh-CN" sz="800" dirty="0" err="1"/>
                        <a:t>suprafete</a:t>
                      </a:r>
                      <a:r>
                        <a:rPr lang="en-US" altLang="zh-CN" sz="800" dirty="0"/>
                        <a:t>', 'UNE', 'translate', 'c', 'u', 'in', '</a:t>
                      </a:r>
                      <a:r>
                        <a:rPr lang="en-US" altLang="zh-CN" sz="800" dirty="0" err="1"/>
                        <a:t>functi</a:t>
                      </a:r>
                      <a:r>
                        <a:rPr lang="en-US" altLang="zh-CN" sz="800" dirty="0"/>
                        <a:t>', 'they', 'member', '</a:t>
                      </a:r>
                      <a:r>
                        <a:rPr lang="en-US" altLang="zh-CN" sz="800" dirty="0" err="1"/>
                        <a:t>Asociația</a:t>
                      </a:r>
                      <a:r>
                        <a:rPr lang="en-US" altLang="zh-CN" sz="800" dirty="0"/>
                        <a:t>', 'mental', '</a:t>
                      </a:r>
                      <a:r>
                        <a:rPr lang="en-US" altLang="zh-CN" sz="800" dirty="0" err="1"/>
                        <a:t>ul</a:t>
                      </a:r>
                      <a:r>
                        <a:rPr lang="en-US" altLang="zh-CN" sz="800" dirty="0"/>
                        <a:t>', 'which', 'à', '</a:t>
                      </a:r>
                      <a:r>
                        <a:rPr lang="en-US" altLang="zh-CN" sz="800" dirty="0" err="1"/>
                        <a:t>somn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uleiul</a:t>
                      </a:r>
                      <a:r>
                        <a:rPr lang="en-US" altLang="zh-CN" sz="800" dirty="0"/>
                        <a:t>', '</a:t>
                      </a:r>
                      <a:r>
                        <a:rPr lang="en-US" altLang="zh-CN" sz="800" dirty="0" err="1"/>
                        <a:t>Editura</a:t>
                      </a:r>
                      <a:r>
                        <a:rPr lang="en-US" altLang="zh-CN" sz="800" dirty="0"/>
                        <a:t>', 'f', 'le', 'out', 'also', 'Romania', 'It', 'up', '="', 'time',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'summarize</a:t>
                      </a:r>
                      <a:r>
                        <a:rPr lang="en-US" altLang="zh-CN" sz="800" dirty="0"/>
                        <a:t>', 'if']</a:t>
                      </a:r>
                      <a:endParaRPr lang="zh-CN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5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探究二：任务参数迁移效果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236643-0289-8038-09E9-13C52678FAE1}"/>
              </a:ext>
            </a:extLst>
          </p:cNvPr>
          <p:cNvSpPr txBox="1"/>
          <p:nvPr/>
        </p:nvSpPr>
        <p:spPr>
          <a:xfrm>
            <a:off x="594360" y="1033780"/>
            <a:ext cx="11338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结果：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并没有形成较为连贯的语义。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倾向学习成领域相关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倾向于学习一些</a:t>
            </a:r>
            <a:r>
              <a:rPr lang="en-US" altLang="zh-CN" sz="1800" dirty="0">
                <a:solidFill>
                  <a:srgbClr val="FF0000"/>
                </a:solidFill>
              </a:rPr>
              <a:t>summarize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等总结性的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场景：目标任务标注数据少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前提：存在大量未标注的数据。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问题：目标任务标注数据少，无法直接在目标任务上训练得到一个有泛化能力的模型。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classification 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It was 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great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see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some of my favorite stars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30 years ago 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including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John Ritter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retrieval 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It was great to see some 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of my favorite stars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30 years ago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including John Ritter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提出：条件句子表示，能充分利用未标注数据。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思路：迁移学习，充分利用未标注数据。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预训练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+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微调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源任务到目标任务的迁移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思路一：预训练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+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微调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方法：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预训练：在有大量数据的预训练任务上训练，学习一个能够生成通用的句子表示的模型。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微调：下游任务有少量标注数据，学习下游任务所需的句子表示。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缺点：预训练的归纳偏置。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BERT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[MASK]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SimCSE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Dropout + Contrastive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解决方法：设计数据增强和优化对比学习损失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现有的实验</a:t>
            </a:r>
            <a:r>
              <a:rPr lang="en-US" altLang="zh-CN" sz="11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[1]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15D7D9-25C3-E6AD-7DD1-7DD6C793A098}"/>
              </a:ext>
            </a:extLst>
          </p:cNvPr>
          <p:cNvSpPr txBox="1"/>
          <p:nvPr/>
        </p:nvSpPr>
        <p:spPr>
          <a:xfrm>
            <a:off x="122555" y="5718175"/>
            <a:ext cx="1196403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MTEB: Massive Text Embedding Benchmark. EACL 2023.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B71B3C0-5207-9669-6B47-8F7385C8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832057"/>
            <a:ext cx="6526156" cy="15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思路二：源任务到目标任务的迁移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方法：在多个源任务上训练，在目标任务上迁移。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缺点：任务之间的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negative transfer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解决方法：相似任务之间进行迁移，防止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negative transfer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发生。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出发点：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如何提取任务特征进行迁移。（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任务之间哪些有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positive transfer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，哪些有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negative transfer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。（任务之间的相似性）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78E4D-5AC7-0614-9943-B43BBA98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3" y="2283046"/>
            <a:ext cx="2416090" cy="19883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87651B-8D84-71C5-8561-627494C17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883" y="2430882"/>
            <a:ext cx="4906193" cy="16927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29406F-7FFC-C781-FC8C-C16E646ECD98}"/>
              </a:ext>
            </a:extLst>
          </p:cNvPr>
          <p:cNvSpPr txBox="1"/>
          <p:nvPr/>
        </p:nvSpPr>
        <p:spPr>
          <a:xfrm>
            <a:off x="122555" y="5718175"/>
            <a:ext cx="119640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Parameter-efficient Multi-task Fine-tuning for Transformers via Shared Hypernetworks. ACL2021 Long Paper.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[2] Parameter-efficient Weight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Ensembling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Facilitates Task-level Knowledge Transfer. ACL2023 Short Paper</a:t>
            </a:r>
          </a:p>
          <a:p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6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探究一：任务之间的相似性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14DD9-4A80-4C4E-1272-D7287C15318A}"/>
              </a:ext>
            </a:extLst>
          </p:cNvPr>
          <p:cNvSpPr txBox="1"/>
          <p:nvPr/>
        </p:nvSpPr>
        <p:spPr>
          <a:xfrm>
            <a:off x="594360" y="1033780"/>
            <a:ext cx="1133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方法：利用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Hard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探究任务相关参数的相似性。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任务分类结果：两类，检索类任务和非检索类任务。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151FEFB-6CA3-1065-E326-542113342EC4}"/>
              </a:ext>
            </a:extLst>
          </p:cNvPr>
          <p:cNvSpPr/>
          <p:nvPr/>
        </p:nvSpPr>
        <p:spPr>
          <a:xfrm>
            <a:off x="594361" y="1545920"/>
            <a:ext cx="1088533" cy="431830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Hard-prompt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35852F1-C197-1586-49E5-CA18DB32FFCA}"/>
              </a:ext>
            </a:extLst>
          </p:cNvPr>
          <p:cNvSpPr/>
          <p:nvPr/>
        </p:nvSpPr>
        <p:spPr>
          <a:xfrm>
            <a:off x="594360" y="2688578"/>
            <a:ext cx="1088533" cy="4318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Text-input</a:t>
            </a:r>
            <a:endParaRPr lang="zh-CN" altLang="en-US" sz="1000" dirty="0"/>
          </a:p>
        </p:txBody>
      </p:sp>
      <p:sp>
        <p:nvSpPr>
          <p:cNvPr id="7" name="流程图: 或者 6">
            <a:extLst>
              <a:ext uri="{FF2B5EF4-FFF2-40B4-BE49-F238E27FC236}">
                <a16:creationId xmlns:a16="http://schemas.microsoft.com/office/drawing/2014/main" id="{5D87FC3C-C1DF-E4BF-A65A-6F7F58475675}"/>
              </a:ext>
            </a:extLst>
          </p:cNvPr>
          <p:cNvSpPr/>
          <p:nvPr/>
        </p:nvSpPr>
        <p:spPr>
          <a:xfrm>
            <a:off x="997255" y="2200800"/>
            <a:ext cx="282742" cy="294776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7F9405-2BEE-F099-856E-E25FB5DF8421}"/>
              </a:ext>
            </a:extLst>
          </p:cNvPr>
          <p:cNvSpPr/>
          <p:nvPr/>
        </p:nvSpPr>
        <p:spPr>
          <a:xfrm>
            <a:off x="2013787" y="2026002"/>
            <a:ext cx="1642284" cy="6625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T5-Encoder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E1661DE-2071-145F-B133-BA3EB3B4CBDF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1138626" y="1977750"/>
            <a:ext cx="2" cy="22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F767A4-713A-19C6-47C7-7A841994798F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1138626" y="2495576"/>
            <a:ext cx="1" cy="1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4A5409-3132-8B74-C056-21AB197DE3BB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1279997" y="2348188"/>
            <a:ext cx="733790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89220380-5042-738E-4636-5A69B60A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53" y="719851"/>
            <a:ext cx="4764392" cy="2961898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C7E2400F-CD77-7D92-F5F9-61EFCFC84613}"/>
              </a:ext>
            </a:extLst>
          </p:cNvPr>
          <p:cNvSpPr/>
          <p:nvPr/>
        </p:nvSpPr>
        <p:spPr>
          <a:xfrm>
            <a:off x="555972" y="4227390"/>
            <a:ext cx="3875602" cy="13201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STS</a:t>
            </a:r>
            <a:r>
              <a:rPr lang="zh-CN" altLang="en-US" dirty="0"/>
              <a:t>，</a:t>
            </a:r>
            <a:r>
              <a:rPr lang="en-US" altLang="zh-CN" dirty="0"/>
              <a:t>Classification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Text_Evaluation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/>
              <a:t>Prompt Retrieval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237EF93-475C-B41E-6FC8-9FD9D3B059FA}"/>
              </a:ext>
            </a:extLst>
          </p:cNvPr>
          <p:cNvSpPr/>
          <p:nvPr/>
        </p:nvSpPr>
        <p:spPr>
          <a:xfrm>
            <a:off x="4738464" y="4563476"/>
            <a:ext cx="2527216" cy="64795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Reranking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01588FF-0AF7-E612-8F93-C49863C17919}"/>
              </a:ext>
            </a:extLst>
          </p:cNvPr>
          <p:cNvSpPr/>
          <p:nvPr/>
        </p:nvSpPr>
        <p:spPr>
          <a:xfrm>
            <a:off x="7572570" y="4214609"/>
            <a:ext cx="3597043" cy="13201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Clustering</a:t>
            </a:r>
            <a:r>
              <a:rPr lang="zh-CN" altLang="en-US" dirty="0"/>
              <a:t>，</a:t>
            </a:r>
            <a:r>
              <a:rPr lang="en-US" altLang="zh-CN" dirty="0"/>
              <a:t> Retrieval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dirty="0" err="1"/>
              <a:t>Pair_Classification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99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探究二：任务参数迁移效果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08589-EEF7-A674-49B9-35D5BEE1C729}"/>
              </a:ext>
            </a:extLst>
          </p:cNvPr>
          <p:cNvSpPr txBox="1"/>
          <p:nvPr/>
        </p:nvSpPr>
        <p:spPr>
          <a:xfrm>
            <a:off x="594360" y="1033780"/>
            <a:ext cx="11338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模型：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T5-small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encoder-decoder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训练方法：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text-to-text+soft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句子表示：采用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encoder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最后一层的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mean-pooling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结果：得到任务相关的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100*512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训练任务：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个分类任务，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个检索任务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个分类任务：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imdb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amazon_polarity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emotion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6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个检索任务：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fiqa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nfcorpus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scifact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验证任务：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STS16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TwentyNewsgroupsClustering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CECBC7-1916-129B-636C-922DEB9E5CED}"/>
              </a:ext>
            </a:extLst>
          </p:cNvPr>
          <p:cNvSpPr txBox="1"/>
          <p:nvPr/>
        </p:nvSpPr>
        <p:spPr>
          <a:xfrm>
            <a:off x="122555" y="5718175"/>
            <a:ext cx="1196403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The Power of Scale for Parameter-Efficient Prompt Tuning. ACL2021 Long Paper</a:t>
            </a:r>
          </a:p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[2] Exploring the Limits of Transfer Learning with a Unified Text-to-Text Transformer.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BABCE-FF1E-B674-2294-CEB55E7D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015" y="1768594"/>
            <a:ext cx="4118810" cy="14346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EFB343-4722-1593-72B3-E6AD0E0B9E66}"/>
              </a:ext>
            </a:extLst>
          </p:cNvPr>
          <p:cNvSpPr txBox="1"/>
          <p:nvPr/>
        </p:nvSpPr>
        <p:spPr>
          <a:xfrm>
            <a:off x="5710537" y="3183596"/>
            <a:ext cx="60970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we found that changing the exact wording of the prefix had limited impact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4A5F78-2AEA-19BA-96C4-044DABAF11D7}"/>
              </a:ext>
            </a:extLst>
          </p:cNvPr>
          <p:cNvSpPr/>
          <p:nvPr/>
        </p:nvSpPr>
        <p:spPr>
          <a:xfrm>
            <a:off x="812483" y="1816768"/>
            <a:ext cx="950495" cy="4318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Text-input</a:t>
            </a:r>
            <a:endParaRPr lang="zh-CN" altLang="en-US" sz="10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341CE90-C09C-A0AD-2ED5-A09BC760C336}"/>
              </a:ext>
            </a:extLst>
          </p:cNvPr>
          <p:cNvSpPr/>
          <p:nvPr/>
        </p:nvSpPr>
        <p:spPr>
          <a:xfrm>
            <a:off x="2039679" y="1816768"/>
            <a:ext cx="950495" cy="4318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Text-embedding</a:t>
            </a:r>
            <a:endParaRPr lang="zh-CN" altLang="en-US" sz="10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E9D2006-A9EC-864A-2C48-89C40D822805}"/>
              </a:ext>
            </a:extLst>
          </p:cNvPr>
          <p:cNvSpPr/>
          <p:nvPr/>
        </p:nvSpPr>
        <p:spPr>
          <a:xfrm>
            <a:off x="2039678" y="2917519"/>
            <a:ext cx="950495" cy="4318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Soft-prompt</a:t>
            </a:r>
          </a:p>
          <a:p>
            <a:pPr algn="ctr"/>
            <a:r>
              <a:rPr lang="en-US" altLang="zh-CN" sz="1000" dirty="0"/>
              <a:t>embedding</a:t>
            </a:r>
            <a:endParaRPr lang="zh-CN" altLang="en-US" sz="10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8DAA2C8-2ACF-0D08-0B12-EEF470442ADB}"/>
              </a:ext>
            </a:extLst>
          </p:cNvPr>
          <p:cNvSpPr/>
          <p:nvPr/>
        </p:nvSpPr>
        <p:spPr>
          <a:xfrm>
            <a:off x="3314724" y="1768594"/>
            <a:ext cx="625642" cy="16122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B8FFD57-77DC-CCA2-349D-3BBD56E57E25}"/>
              </a:ext>
            </a:extLst>
          </p:cNvPr>
          <p:cNvSpPr/>
          <p:nvPr/>
        </p:nvSpPr>
        <p:spPr>
          <a:xfrm>
            <a:off x="4217054" y="2356731"/>
            <a:ext cx="950495" cy="4318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Text-output</a:t>
            </a:r>
            <a:endParaRPr lang="zh-CN" altLang="en-US" sz="1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402E9D2-4E39-0AAC-FB59-9161BDE6ED57}"/>
              </a:ext>
            </a:extLst>
          </p:cNvPr>
          <p:cNvCxnSpPr>
            <a:stCxn id="18" idx="3"/>
          </p:cNvCxnSpPr>
          <p:nvPr/>
        </p:nvCxnSpPr>
        <p:spPr>
          <a:xfrm>
            <a:off x="1762978" y="2032683"/>
            <a:ext cx="27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或者 24">
            <a:extLst>
              <a:ext uri="{FF2B5EF4-FFF2-40B4-BE49-F238E27FC236}">
                <a16:creationId xmlns:a16="http://schemas.microsoft.com/office/drawing/2014/main" id="{2EFA94B3-592A-584A-9E73-EE4208BFAF22}"/>
              </a:ext>
            </a:extLst>
          </p:cNvPr>
          <p:cNvSpPr/>
          <p:nvPr/>
        </p:nvSpPr>
        <p:spPr>
          <a:xfrm>
            <a:off x="2373554" y="2425258"/>
            <a:ext cx="282742" cy="294776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E7FCCBC-A03F-BD76-7AD2-A5E9AB9E7B8A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2514925" y="2248598"/>
            <a:ext cx="2" cy="17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2D37143-1FEB-0AB0-B436-414B54D2B53D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H="1" flipV="1">
            <a:off x="2514925" y="2720034"/>
            <a:ext cx="1" cy="19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035A4D8-523C-C494-036E-E61C78D33871}"/>
              </a:ext>
            </a:extLst>
          </p:cNvPr>
          <p:cNvCxnSpPr>
            <a:stCxn id="25" idx="6"/>
            <a:endCxn id="21" idx="1"/>
          </p:cNvCxnSpPr>
          <p:nvPr/>
        </p:nvCxnSpPr>
        <p:spPr>
          <a:xfrm>
            <a:off x="2656296" y="2572646"/>
            <a:ext cx="658428" cy="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287DD0E-7FC3-662B-95D7-A65544064BC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940366" y="2572646"/>
            <a:ext cx="276688" cy="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CA97EF3-6746-8EEF-D0A1-7882A4E7E3EE}"/>
              </a:ext>
            </a:extLst>
          </p:cNvPr>
          <p:cNvSpPr/>
          <p:nvPr/>
        </p:nvSpPr>
        <p:spPr>
          <a:xfrm>
            <a:off x="814785" y="2917380"/>
            <a:ext cx="950495" cy="4318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Text-prefix</a:t>
            </a:r>
            <a:endParaRPr lang="zh-CN" altLang="en-US" sz="10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10C99D-581B-2A49-62AE-FFECB65EF13F}"/>
              </a:ext>
            </a:extLst>
          </p:cNvPr>
          <p:cNvCxnSpPr>
            <a:cxnSpLocks/>
            <a:stCxn id="42" idx="0"/>
            <a:endCxn id="18" idx="2"/>
          </p:cNvCxnSpPr>
          <p:nvPr/>
        </p:nvCxnSpPr>
        <p:spPr>
          <a:xfrm flipH="1" flipV="1">
            <a:off x="1287731" y="2248598"/>
            <a:ext cx="2302" cy="66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0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探究二：任务参数迁移效果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08589-EEF7-A674-49B9-35D5BEE1C729}"/>
              </a:ext>
            </a:extLst>
          </p:cNvPr>
          <p:cNvSpPr txBox="1"/>
          <p:nvPr/>
        </p:nvSpPr>
        <p:spPr>
          <a:xfrm>
            <a:off x="594360" y="1033780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训练过程：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2E5F32-03C7-32B9-7A69-E5FDAE668E9C}"/>
              </a:ext>
            </a:extLst>
          </p:cNvPr>
          <p:cNvSpPr txBox="1"/>
          <p:nvPr/>
        </p:nvSpPr>
        <p:spPr>
          <a:xfrm>
            <a:off x="426720" y="5944669"/>
            <a:ext cx="1133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选取最后一个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epoch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所训练出的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作为任务相关参数。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987350-3FE1-2E33-AD36-361B9F7A8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1303150"/>
            <a:ext cx="7436558" cy="45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探究二：任务参数迁移效果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08589-EEF7-A674-49B9-35D5BEE1C729}"/>
              </a:ext>
            </a:extLst>
          </p:cNvPr>
          <p:cNvSpPr txBox="1"/>
          <p:nvPr/>
        </p:nvSpPr>
        <p:spPr>
          <a:xfrm>
            <a:off x="594360" y="1033780"/>
            <a:ext cx="1133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参数迁移评估：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315845-CD67-031D-0D2F-99113810BD6B}"/>
              </a:ext>
            </a:extLst>
          </p:cNvPr>
          <p:cNvSpPr/>
          <p:nvPr/>
        </p:nvSpPr>
        <p:spPr>
          <a:xfrm>
            <a:off x="848226" y="1549964"/>
            <a:ext cx="3597442" cy="12212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分类任务：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imdb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amazon_polarity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emotion</a:t>
            </a:r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6E6B87-712B-6CB9-E61B-5DDD8119237D}"/>
              </a:ext>
            </a:extLst>
          </p:cNvPr>
          <p:cNvSpPr/>
          <p:nvPr/>
        </p:nvSpPr>
        <p:spPr>
          <a:xfrm>
            <a:off x="5452310" y="1549964"/>
            <a:ext cx="3597442" cy="1221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检索任务：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fiqa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nfcorpus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scifact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1C34B1-5827-DF5C-9858-27856B52D06F}"/>
              </a:ext>
            </a:extLst>
          </p:cNvPr>
          <p:cNvSpPr/>
          <p:nvPr/>
        </p:nvSpPr>
        <p:spPr>
          <a:xfrm>
            <a:off x="1085348" y="3562350"/>
            <a:ext cx="3123198" cy="800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STS16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7181B9-A251-58BF-60F5-1EA0FD4B12BD}"/>
              </a:ext>
            </a:extLst>
          </p:cNvPr>
          <p:cNvSpPr/>
          <p:nvPr/>
        </p:nvSpPr>
        <p:spPr>
          <a:xfrm>
            <a:off x="5689432" y="3562350"/>
            <a:ext cx="3123198" cy="800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BiorxivClusteringS2S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57293B-DBB1-852B-99C3-7F6BEF73CDF7}"/>
              </a:ext>
            </a:extLst>
          </p:cNvPr>
          <p:cNvSpPr txBox="1"/>
          <p:nvPr/>
        </p:nvSpPr>
        <p:spPr>
          <a:xfrm>
            <a:off x="482600" y="4900891"/>
            <a:ext cx="11338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评估内容：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对于每个分类任务的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迁移到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Clustering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对于每个检索任务的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迁移到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任务和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Clustering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586031-9C4F-93F7-E437-35BD6386F182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2646947" y="2771169"/>
            <a:ext cx="4604084" cy="7911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6001A1-4C8F-C9FA-3D8C-EB6C6CD9CE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646947" y="2771169"/>
            <a:ext cx="4604084" cy="7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1C6803E-D206-38FF-866B-3486C3808413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2646947" y="2771169"/>
            <a:ext cx="0" cy="791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1B2F1A-E35B-C33D-62E2-235DA2FA3848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251031" y="2771169"/>
            <a:ext cx="0" cy="79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2381E184-A11E-6E3B-8A31-267AB1BD43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375920"/>
            <a:ext cx="1135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探究二：任务参数迁移效果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08589-EEF7-A674-49B9-35D5BEE1C729}"/>
              </a:ext>
            </a:extLst>
          </p:cNvPr>
          <p:cNvSpPr txBox="1"/>
          <p:nvPr/>
        </p:nvSpPr>
        <p:spPr>
          <a:xfrm>
            <a:off x="594360" y="1033780"/>
            <a:ext cx="1133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迁移结果：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Baseline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：词表初始化前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100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个</a:t>
            </a:r>
            <a:r>
              <a:rPr lang="en-US" altLang="zh-CN" dirty="0" err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token_id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对应的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token embedding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作为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 prompt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AB0356-C5F2-631B-08E4-0FB95EAC0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627"/>
              </p:ext>
            </p:extLst>
          </p:nvPr>
        </p:nvGraphicFramePr>
        <p:xfrm>
          <a:off x="482600" y="1760220"/>
          <a:ext cx="100535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766">
                  <a:extLst>
                    <a:ext uri="{9D8B030D-6E8A-4147-A177-3AD203B41FA5}">
                      <a16:colId xmlns:a16="http://schemas.microsoft.com/office/drawing/2014/main" val="1324065445"/>
                    </a:ext>
                  </a:extLst>
                </a:gridCol>
                <a:gridCol w="2541760">
                  <a:extLst>
                    <a:ext uri="{9D8B030D-6E8A-4147-A177-3AD203B41FA5}">
                      <a16:colId xmlns:a16="http://schemas.microsoft.com/office/drawing/2014/main" val="2821478000"/>
                    </a:ext>
                  </a:extLst>
                </a:gridCol>
                <a:gridCol w="5198062">
                  <a:extLst>
                    <a:ext uri="{9D8B030D-6E8A-4147-A177-3AD203B41FA5}">
                      <a16:colId xmlns:a16="http://schemas.microsoft.com/office/drawing/2014/main" val="3091096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STS16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BiorxivClusteringS2S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5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no_prompt</a:t>
                      </a:r>
                      <a:endParaRPr lang="en-US" altLang="zh-CN" dirty="0">
                        <a:latin typeface="Times New Roman" panose="02020603050405020304" charset="0"/>
                        <a:ea typeface="楷体" panose="0201060906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0.3534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3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imdb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0.3146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5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amazon_polarity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0.3310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0.0535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4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emotion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0.3215</a:t>
                      </a:r>
                      <a:endParaRPr lang="zh-CN" altLang="en-US" sz="1800" b="0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6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fiqa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0.2782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0.0561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nfcorpus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0.1843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0.0379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3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楷体" panose="02010609060101010101" charset="-122"/>
                          <a:cs typeface="Times New Roman" panose="02020603050405020304" charset="0"/>
                        </a:rPr>
                        <a:t>scifact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0.2807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3692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F88D612-071B-17C6-AD8B-6CB2762763CD}"/>
              </a:ext>
            </a:extLst>
          </p:cNvPr>
          <p:cNvSpPr txBox="1"/>
          <p:nvPr/>
        </p:nvSpPr>
        <p:spPr>
          <a:xfrm>
            <a:off x="426720" y="4891907"/>
            <a:ext cx="11338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结果分析：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检索任务对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任务有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negative transfer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，任务相似度不高。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分类任务对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STS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任务有</a:t>
            </a:r>
            <a:r>
              <a:rPr lang="en-US" altLang="zh-CN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positive transfer </a:t>
            </a:r>
            <a:r>
              <a:rPr lang="zh-CN" altLang="en-US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，任务比较相似。</a:t>
            </a: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99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1743</Words>
  <Application>Microsoft Office PowerPoint</Application>
  <PresentationFormat>宽屏</PresentationFormat>
  <Paragraphs>169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等线 Light</vt:lpstr>
      <vt:lpstr>微软雅黑</vt:lpstr>
      <vt:lpstr>Arial</vt:lpstr>
      <vt:lpstr>Times New Roman</vt:lpstr>
      <vt:lpstr>Office 主题​​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py z</dc:creator>
  <cp:lastModifiedBy>py z</cp:lastModifiedBy>
  <cp:revision>217</cp:revision>
  <dcterms:created xsi:type="dcterms:W3CDTF">2024-01-26T05:30:40Z</dcterms:created>
  <dcterms:modified xsi:type="dcterms:W3CDTF">2024-01-28T05:11:30Z</dcterms:modified>
</cp:coreProperties>
</file>