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D08F2-B323-3605-5067-16EF7FB4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6D709-876B-144A-75C2-C97E23DD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F63F8-4512-AAC4-78BA-701D895F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0785E-849B-12CE-CECB-A0024AD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65C4D-0BC5-25A4-7D3C-311FD95F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1790-9A37-DBEB-EBDE-0CC80B41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39057-DBD1-92C5-1543-C97C16C6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BCCEC-EEEB-DC3C-8F8F-D67EBD4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39E59-1340-8767-34A6-A6E9054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B5FB6-02A7-D3E8-4271-CB4151FE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4FA14-5CC7-28B9-E0AE-CE37DC5C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7B6E3-5167-51AA-E598-70F064B3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8A85-52CE-9CEA-F725-60B5527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C7A74-A14E-D89B-9CC6-AAA0B9D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6E74-5188-82B8-390D-D34DDCDE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88B3-3764-333E-E2BA-3ECA1D38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4B0B3-629A-1721-0165-E0183166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59C1A-6A9A-E7D5-F931-AA35FFC4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414A1-A937-B014-FAA3-D7F0D006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F51D4-B75C-8AF4-DB5F-F20E5E16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DEDB-8D77-299C-6BBB-854086B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B32ED-3664-CDC5-062C-56A01FE2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285E9-FF0F-8095-4A92-611BC4F5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E165A-C37D-4592-B95D-761CB9A4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7154-0AE3-BE2E-F308-2EFF036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BE61-8A95-3ADC-8845-E1AC89D8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090BD-D3BF-0256-17DF-50A3C5B8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DA0AC-5337-F2A5-00D7-D3C9840A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382A7-75A0-EBD9-C03B-049956EF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C5088-32C3-7168-833F-160A5407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50DA6-0AE1-BEA1-F4A0-5E532F8D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13373-D932-A302-F125-3863D29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BA189-DF55-8722-21FA-0F84BD2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19947-EF09-09C1-7C7E-C27E54F6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06234-AE2F-2B14-187D-F73C6468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44BDA-A748-D68E-5170-75DDB251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25613-DB1D-A30D-C2A9-7C045EB5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55A73-883A-C155-B113-887B666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CC48-9665-EEAB-5083-F5E75DE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FE905-EE3E-8068-CC01-3A98F8F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6EAA5-B95F-5052-E287-F69B646A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3B751-0747-C7E0-3B8A-C5450D2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F961D-E7EB-A307-0581-35F0A6C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23E1E-4920-5051-378A-1AB71606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F229F-2B5F-C2AE-C528-FD177F34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2B76E-20C5-A084-B6CB-C50421C5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D758-DAAA-DA6D-3C88-32A83EB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0642F-F53A-748C-B0B3-94D00B59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9FD5A-CEA4-0E90-0B21-5A5C03FF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ED045-D031-7C3C-8883-BFFF809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81434-4331-658A-A112-EB937338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A417A-F26B-7E16-A81E-7FF65B1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2906-71B6-0EE4-2341-55158C7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B1B87E-2773-A63F-D38F-A9E6EBF0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F515B-3E5C-7441-5299-A0F25C99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5AF6C-98FF-5998-C275-4CDCB0B2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D43A6-73B9-F922-222A-F5F39EDF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AD83B-03C1-FA75-41E3-4FBD9CF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AF1FF-68DA-52E4-9B83-D4054B16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DB9C3-A306-6414-78F5-D7B7BC8C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FF1E9-F5A5-3805-C956-0EF2E5B7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E225E-28C5-5E14-7228-C493F939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47DBC-6519-82E6-0DF6-3029FC6A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9771EB-097A-F0E7-CDE8-017B62EA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35" y="1991360"/>
            <a:ext cx="10488930" cy="1493520"/>
          </a:xfrm>
        </p:spPr>
        <p:txBody>
          <a:bodyPr anchor="ctr" anchorCtr="0"/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组会汇报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EAAE87-9CCF-9DA3-3EFC-5E509218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80" y="4826635"/>
            <a:ext cx="9799320" cy="1387676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张沛毅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88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内容一：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Domain adaptation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Domain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源域泛化误差：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目标域泛化误差：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研究内容：源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Domain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和目标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Domain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数据分布不一致，但是任务相同。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对于二分类任务：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其中：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相似任务：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D8CF5E-A988-95A5-0D3C-2EBA191755EC}"/>
              </a:ext>
            </a:extLst>
          </p:cNvPr>
          <p:cNvSpPr txBox="1"/>
          <p:nvPr/>
        </p:nvSpPr>
        <p:spPr>
          <a:xfrm>
            <a:off x="122555" y="5718175"/>
            <a:ext cx="119640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A theory of learning from different domains</a:t>
            </a:r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: an Integrated Framework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. Mach Learn (2010).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[2] A Principled Approach for Learning Task Similarity in Multitask Learning. IJCAI (2019).</a:t>
            </a:r>
          </a:p>
          <a:p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F7E3F-6DB4-7A18-5211-0297CD07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56" y="1101317"/>
            <a:ext cx="2887727" cy="2582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EDDEE5-50BE-FE23-4FA4-41B62251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23" y="1639197"/>
            <a:ext cx="2479219" cy="2582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51FE5F-B495-F645-783E-015A713A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22" y="1370257"/>
            <a:ext cx="2549411" cy="2582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FA4C27-4E27-1721-E25D-A7A0AE7D4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123" y="2641358"/>
            <a:ext cx="5998210" cy="387875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3354E3-2916-45EC-B808-81C0784D473E}"/>
              </a:ext>
            </a:extLst>
          </p:cNvPr>
          <p:cNvCxnSpPr/>
          <p:nvPr/>
        </p:nvCxnSpPr>
        <p:spPr>
          <a:xfrm flipV="1">
            <a:off x="594360" y="2478505"/>
            <a:ext cx="11088303" cy="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C0C2B02-A2D9-6415-E569-F0A283367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754" y="4076100"/>
            <a:ext cx="5780190" cy="33855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CAB0B4-8151-ED24-45EA-4ED3F2A640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420" y="3226718"/>
            <a:ext cx="3668808" cy="4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内容二：实验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实验过程：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选取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13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个任务，分别训练任务单独的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T5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模型冻结。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两两任务进行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迁移，并微调。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采样数据，计算相似任务得分：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C12E7-FFE1-3E1B-1F14-9ACC5C9F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92" y="2420489"/>
            <a:ext cx="5780190" cy="3385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F8592E-1B6F-955E-A13E-C744058E8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938" y="2701478"/>
            <a:ext cx="2863934" cy="3921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FB1784-8A4B-12F1-4EC9-726A6582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21" y="3017800"/>
            <a:ext cx="2812071" cy="3385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CBF9E0-01DD-96A0-FA15-A7FD533A9E7A}"/>
              </a:ext>
            </a:extLst>
          </p:cNvPr>
          <p:cNvSpPr txBox="1"/>
          <p:nvPr/>
        </p:nvSpPr>
        <p:spPr>
          <a:xfrm>
            <a:off x="122555" y="5718175"/>
            <a:ext cx="119640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A theory of learning from different domains</a:t>
            </a:r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: an Integrated Framework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. Mach Learn (2010).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[2] A Principled Approach for Learning Task Similarity in Multitask Learning. IJCAI (2019).</a:t>
            </a:r>
          </a:p>
          <a:p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内容二：实验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79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迁移结果：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D8CF5E-A988-95A5-0D3C-2EBA191755EC}"/>
              </a:ext>
            </a:extLst>
          </p:cNvPr>
          <p:cNvSpPr txBox="1"/>
          <p:nvPr/>
        </p:nvSpPr>
        <p:spPr>
          <a:xfrm>
            <a:off x="122555" y="5718175"/>
            <a:ext cx="1196403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A theory of learning from different domains</a:t>
            </a:r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: an Integrated Framework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. Mach Learn (2010).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AB1567-39FE-2C60-0CD5-B76458EC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362961"/>
            <a:ext cx="11020926" cy="24029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12C221-9EF7-23C6-72D8-8EE5FAD3D17C}"/>
              </a:ext>
            </a:extLst>
          </p:cNvPr>
          <p:cNvSpPr txBox="1"/>
          <p:nvPr/>
        </p:nvSpPr>
        <p:spPr>
          <a:xfrm>
            <a:off x="576714" y="3917348"/>
            <a:ext cx="1133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非对称性：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S-&gt;T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与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T-&gt;S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效果提升是不一致的。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任务分难度等级，任务关系不仅仅是聚类。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4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内容二：实验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79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相似任务度量：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AB1567-39FE-2C60-0CD5-B76458EC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356945"/>
            <a:ext cx="11020926" cy="17832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D1764C-C570-C9BC-F5A7-EF101214C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33" y="993775"/>
            <a:ext cx="2863934" cy="392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4DF746-98DB-CCF9-08A0-66537793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" y="3334739"/>
            <a:ext cx="11070256" cy="1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7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内容二：实验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79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相似任务度量：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AB1567-39FE-2C60-0CD5-B76458EC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356945"/>
            <a:ext cx="11020926" cy="17832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06CC58-2103-0241-7F0C-AE008322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49" y="1018390"/>
            <a:ext cx="2812071" cy="3385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CE072D-43B1-DCEB-8FDB-D621AB8B5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" y="3331309"/>
            <a:ext cx="11020926" cy="17832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BB5052-4985-C7EF-8EBD-DB73605D28E9}"/>
              </a:ext>
            </a:extLst>
          </p:cNvPr>
          <p:cNvSpPr txBox="1"/>
          <p:nvPr/>
        </p:nvSpPr>
        <p:spPr>
          <a:xfrm>
            <a:off x="594360" y="5224056"/>
            <a:ext cx="1133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Mse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与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的计算结果非常类似。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迁移效果与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Mse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计算相似度结果有关，但不完全。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内容三：多任务学习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D8CF5E-A988-95A5-0D3C-2EBA191755EC}"/>
              </a:ext>
            </a:extLst>
          </p:cNvPr>
          <p:cNvSpPr txBox="1"/>
          <p:nvPr/>
        </p:nvSpPr>
        <p:spPr>
          <a:xfrm>
            <a:off x="122555" y="5718175"/>
            <a:ext cx="1196403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Efficiently Identifying Task Groupings for Multi-Task Learning.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NeurIPS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(2021).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[2] Vygotsky Distance: Measure for Benchmark Task Similarity.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arXiv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(2024).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[3]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Taskonomy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: Disentangling Task Transfer Learning. CVPR (2021).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[4] Hierarchical Prompt Learning for Multi-Task Learning. CVPR (2023).</a:t>
            </a:r>
          </a:p>
          <a:p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BFF07-3BC3-A4A8-180F-6CDBFE16C762}"/>
              </a:ext>
            </a:extLst>
          </p:cNvPr>
          <p:cNvSpPr txBox="1"/>
          <p:nvPr/>
        </p:nvSpPr>
        <p:spPr>
          <a:xfrm>
            <a:off x="498475" y="1152799"/>
            <a:ext cx="11338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假设：任务之间存在共性。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任务的目标：同时提升多个任务的性能。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优化目标：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定义任务相似性方式：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[2]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采用模型来衡量任务之间的相似性。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2579C-4E6D-36E4-EAF9-96691DC2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46" y="1738942"/>
            <a:ext cx="2702509" cy="476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7D2420-F107-9D82-A9C8-974CE9055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579" y="2722459"/>
            <a:ext cx="2128213" cy="5660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6A679E-88B6-2AD5-FD34-89EC0B41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880" y="3921996"/>
            <a:ext cx="3238585" cy="3701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2E880E-8B85-6C19-73BF-928386880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579" y="4264311"/>
            <a:ext cx="2895676" cy="30480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22A3EF8-BD06-68D8-6CA3-D8CCED3A55F2}"/>
              </a:ext>
            </a:extLst>
          </p:cNvPr>
          <p:cNvSpPr txBox="1"/>
          <p:nvPr/>
        </p:nvSpPr>
        <p:spPr>
          <a:xfrm>
            <a:off x="482600" y="4566480"/>
            <a:ext cx="1133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任务迁移是非对称的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[1][3]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梯度方向起着重要作用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[1][4]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任务关系不仅仅是聚类而是分等级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9438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内容四：任务相似度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BFF07-3BC3-A4A8-180F-6CDBFE16C762}"/>
              </a:ext>
            </a:extLst>
          </p:cNvPr>
          <p:cNvSpPr txBox="1"/>
          <p:nvPr/>
        </p:nvSpPr>
        <p:spPr>
          <a:xfrm>
            <a:off x="498475" y="1152799"/>
            <a:ext cx="1133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任务相似度：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问题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：迁移的非对称性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问题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：没有利用到梯度信息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问题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：任务之间无法区分等级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428E29-2AD9-F87D-74B0-2B25182B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78" y="1146743"/>
            <a:ext cx="6461478" cy="3784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38B16C-7255-C528-2497-6FD499BE979C}"/>
              </a:ext>
            </a:extLst>
          </p:cNvPr>
          <p:cNvSpPr txBox="1"/>
          <p:nvPr/>
        </p:nvSpPr>
        <p:spPr>
          <a:xfrm>
            <a:off x="498475" y="2538913"/>
            <a:ext cx="1133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所有任务公共参数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      ,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源任务私有参数      ，目标任务私有参数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私有参数理解为与分布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相关的参数。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时间步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对应梯度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考虑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对应梯度：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6571CB-4061-8383-FD07-44D1812D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419" y="2592208"/>
            <a:ext cx="394610" cy="2791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E58F3C-4921-B28F-892E-085A73DBB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3" y="2582963"/>
            <a:ext cx="298364" cy="2791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D81AED4-B08F-DC6D-CE40-0D2FAE55A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105" y="2582962"/>
            <a:ext cx="351478" cy="27911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2E3A195-D5DA-4EB8-C10D-7993D2D3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937" y="3335536"/>
            <a:ext cx="2950778" cy="38710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8DF3123-8C35-4B50-EB72-1A54AA7F1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897" y="3328713"/>
            <a:ext cx="3129107" cy="38710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8FAB2E5-52EE-963F-8ECE-2342367CBC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1004" y="4454190"/>
            <a:ext cx="4094996" cy="3567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1BDBE13-F6DA-954C-C8C1-74A2F9E8BE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0089" y="3682646"/>
            <a:ext cx="599635" cy="26383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71AB01B-2D1F-FFDB-4BBF-7842719BD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4418" y="4817548"/>
            <a:ext cx="596001" cy="249676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615D9A5-C7E1-BB3B-6EFD-9369DB8380B2}"/>
              </a:ext>
            </a:extLst>
          </p:cNvPr>
          <p:cNvCxnSpPr/>
          <p:nvPr/>
        </p:nvCxnSpPr>
        <p:spPr>
          <a:xfrm flipH="1">
            <a:off x="4807639" y="5417186"/>
            <a:ext cx="522515" cy="8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C19A1A4-8DFA-C172-EA52-CF42C817F025}"/>
              </a:ext>
            </a:extLst>
          </p:cNvPr>
          <p:cNvCxnSpPr>
            <a:cxnSpLocks/>
          </p:cNvCxnSpPr>
          <p:nvPr/>
        </p:nvCxnSpPr>
        <p:spPr>
          <a:xfrm>
            <a:off x="5330154" y="5417186"/>
            <a:ext cx="0" cy="9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23A3D6-5A28-3BA9-BF74-CECC98658297}"/>
              </a:ext>
            </a:extLst>
          </p:cNvPr>
          <p:cNvCxnSpPr>
            <a:cxnSpLocks/>
          </p:cNvCxnSpPr>
          <p:nvPr/>
        </p:nvCxnSpPr>
        <p:spPr>
          <a:xfrm>
            <a:off x="5330154" y="5417186"/>
            <a:ext cx="625460" cy="8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CB69868-BB7E-A360-792A-F00B571CC81C}"/>
              </a:ext>
            </a:extLst>
          </p:cNvPr>
          <p:cNvCxnSpPr/>
          <p:nvPr/>
        </p:nvCxnSpPr>
        <p:spPr>
          <a:xfrm flipH="1">
            <a:off x="8548914" y="5310021"/>
            <a:ext cx="522515" cy="8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6BBCD85-C5E6-B53D-C066-24278CAFA170}"/>
              </a:ext>
            </a:extLst>
          </p:cNvPr>
          <p:cNvCxnSpPr>
            <a:cxnSpLocks/>
          </p:cNvCxnSpPr>
          <p:nvPr/>
        </p:nvCxnSpPr>
        <p:spPr>
          <a:xfrm>
            <a:off x="9071429" y="5310021"/>
            <a:ext cx="0" cy="9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863E064-25D5-05D3-0BA4-922B82C7A6AC}"/>
              </a:ext>
            </a:extLst>
          </p:cNvPr>
          <p:cNvCxnSpPr>
            <a:cxnSpLocks/>
          </p:cNvCxnSpPr>
          <p:nvPr/>
        </p:nvCxnSpPr>
        <p:spPr>
          <a:xfrm>
            <a:off x="9071429" y="5310021"/>
            <a:ext cx="625460" cy="8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34E04381-61CB-4D0B-FA20-029DB8690E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8836" y="5913764"/>
            <a:ext cx="266707" cy="16873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4AEC2EAB-370D-2CCA-EB08-CDFECF0173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9943" y="6102587"/>
            <a:ext cx="250378" cy="16873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8EBC10E-5316-BE71-DC56-49E8908D39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8855" y="6453506"/>
            <a:ext cx="454029" cy="190201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DA26CC6-15FF-AF76-68FA-9C43814627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5023" y="6325376"/>
            <a:ext cx="266707" cy="168733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2DD005DE-A114-0E7D-9D57-F102CB5DDC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9300" y="5961648"/>
            <a:ext cx="454029" cy="19020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E986451-76E1-0BDA-94D1-19A592416F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0482" y="6259014"/>
            <a:ext cx="250378" cy="168733"/>
          </a:xfrm>
          <a:prstGeom prst="rect">
            <a:avLst/>
          </a:prstGeom>
        </p:spPr>
      </p:pic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B65B8CB-B47B-EF7F-43E2-18D37BAD5503}"/>
              </a:ext>
            </a:extLst>
          </p:cNvPr>
          <p:cNvCxnSpPr>
            <a:cxnSpLocks/>
          </p:cNvCxnSpPr>
          <p:nvPr/>
        </p:nvCxnSpPr>
        <p:spPr>
          <a:xfrm flipH="1">
            <a:off x="8533705" y="964508"/>
            <a:ext cx="45042" cy="422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D0AA2A0-38CF-807E-AA8F-2EEBFDED917A}"/>
              </a:ext>
            </a:extLst>
          </p:cNvPr>
          <p:cNvCxnSpPr/>
          <p:nvPr/>
        </p:nvCxnSpPr>
        <p:spPr>
          <a:xfrm>
            <a:off x="498475" y="5196114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769459F-8F51-C2B1-0722-BABECB0BBB6F}"/>
              </a:ext>
            </a:extLst>
          </p:cNvPr>
          <p:cNvSpPr/>
          <p:nvPr/>
        </p:nvSpPr>
        <p:spPr>
          <a:xfrm>
            <a:off x="9746792" y="940814"/>
            <a:ext cx="937537" cy="102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81896D6-2275-AC37-B014-2B7D5D929D4D}"/>
              </a:ext>
            </a:extLst>
          </p:cNvPr>
          <p:cNvCxnSpPr/>
          <p:nvPr/>
        </p:nvCxnSpPr>
        <p:spPr>
          <a:xfrm flipH="1">
            <a:off x="1354201" y="5459269"/>
            <a:ext cx="522515" cy="8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5C8D95-FBA9-8E7F-8978-768A531C9DDE}"/>
              </a:ext>
            </a:extLst>
          </p:cNvPr>
          <p:cNvCxnSpPr>
            <a:cxnSpLocks/>
          </p:cNvCxnSpPr>
          <p:nvPr/>
        </p:nvCxnSpPr>
        <p:spPr>
          <a:xfrm>
            <a:off x="1876716" y="5459269"/>
            <a:ext cx="0" cy="9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B7AEED1-9B49-B5AA-DBB8-5235730A901D}"/>
              </a:ext>
            </a:extLst>
          </p:cNvPr>
          <p:cNvCxnSpPr>
            <a:cxnSpLocks/>
          </p:cNvCxnSpPr>
          <p:nvPr/>
        </p:nvCxnSpPr>
        <p:spPr>
          <a:xfrm>
            <a:off x="1876716" y="5459269"/>
            <a:ext cx="625460" cy="8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76522E90-8741-2952-A294-004CFA73DE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7493" y="5813196"/>
            <a:ext cx="266707" cy="168733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223A13AD-64AB-8AB1-79AC-B37F5E32B0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7154" y="6515229"/>
            <a:ext cx="250378" cy="16873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5E31FE59-9E15-EEB8-0A59-AC1854D7B3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4427" y="6028333"/>
            <a:ext cx="454029" cy="190201"/>
          </a:xfrm>
          <a:prstGeom prst="rect">
            <a:avLst/>
          </a:prstGeom>
        </p:spPr>
      </p:pic>
      <p:sp>
        <p:nvSpPr>
          <p:cNvPr id="85" name="椭圆 84">
            <a:extLst>
              <a:ext uri="{FF2B5EF4-FFF2-40B4-BE49-F238E27FC236}">
                <a16:creationId xmlns:a16="http://schemas.microsoft.com/office/drawing/2014/main" id="{85793321-D97D-6DAE-9AA9-6C59CB19A6A0}"/>
              </a:ext>
            </a:extLst>
          </p:cNvPr>
          <p:cNvSpPr/>
          <p:nvPr/>
        </p:nvSpPr>
        <p:spPr>
          <a:xfrm>
            <a:off x="9788721" y="1077181"/>
            <a:ext cx="770422" cy="2830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p_{s}</a:t>
            </a:r>
            <a:endParaRPr lang="zh-CN" altLang="en-US" sz="8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9436BA0-681C-BC18-D010-EDA369E3F24E}"/>
              </a:ext>
            </a:extLst>
          </p:cNvPr>
          <p:cNvSpPr/>
          <p:nvPr/>
        </p:nvSpPr>
        <p:spPr>
          <a:xfrm>
            <a:off x="9813865" y="1581037"/>
            <a:ext cx="770422" cy="2830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p_{ds}</a:t>
            </a:r>
            <a:endParaRPr lang="zh-CN" altLang="en-US" sz="8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57FDFDE-49F9-7DBC-6225-35EF39F6222F}"/>
              </a:ext>
            </a:extLst>
          </p:cNvPr>
          <p:cNvSpPr/>
          <p:nvPr/>
        </p:nvSpPr>
        <p:spPr>
          <a:xfrm>
            <a:off x="9746792" y="2254398"/>
            <a:ext cx="937537" cy="102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266132E-42DE-9BC2-3A11-7C573C8C4B4F}"/>
              </a:ext>
            </a:extLst>
          </p:cNvPr>
          <p:cNvSpPr/>
          <p:nvPr/>
        </p:nvSpPr>
        <p:spPr>
          <a:xfrm>
            <a:off x="9857370" y="2390904"/>
            <a:ext cx="683412" cy="2830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p_{t}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39534BE-FFF3-9EF0-CA2C-7E8E2A527F22}"/>
              </a:ext>
            </a:extLst>
          </p:cNvPr>
          <p:cNvSpPr/>
          <p:nvPr/>
        </p:nvSpPr>
        <p:spPr>
          <a:xfrm>
            <a:off x="9857370" y="2894760"/>
            <a:ext cx="701773" cy="2830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P_{dt}</a:t>
            </a:r>
            <a:endParaRPr lang="zh-CN" altLang="en-US" sz="8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8C065DE-B6D4-1709-9995-DB7B966C4870}"/>
              </a:ext>
            </a:extLst>
          </p:cNvPr>
          <p:cNvSpPr/>
          <p:nvPr/>
        </p:nvSpPr>
        <p:spPr>
          <a:xfrm>
            <a:off x="9760676" y="3680298"/>
            <a:ext cx="937537" cy="102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C8A4811-CCF1-6FF3-4D90-13816F2951D1}"/>
              </a:ext>
            </a:extLst>
          </p:cNvPr>
          <p:cNvSpPr/>
          <p:nvPr/>
        </p:nvSpPr>
        <p:spPr>
          <a:xfrm>
            <a:off x="9871254" y="3816804"/>
            <a:ext cx="687889" cy="2830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P_{s}</a:t>
            </a:r>
            <a:endParaRPr lang="zh-CN" altLang="en-US" sz="8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BD85182-0E13-309F-991C-91E1E7054D4C}"/>
              </a:ext>
            </a:extLst>
          </p:cNvPr>
          <p:cNvSpPr/>
          <p:nvPr/>
        </p:nvSpPr>
        <p:spPr>
          <a:xfrm>
            <a:off x="9871254" y="4320660"/>
            <a:ext cx="687889" cy="2830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P_{dt}</a:t>
            </a:r>
            <a:endParaRPr lang="zh-CN" altLang="en-US" sz="80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DF1CEE17-CD50-F59C-759B-CB3BFEC481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2040" y="1391550"/>
            <a:ext cx="485965" cy="38183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96D00498-5861-1E2C-8425-7BF22CF063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22294" y="2631610"/>
            <a:ext cx="455022" cy="332943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4538F5ED-7CF4-0A30-73AE-14A5EFE0C1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22294" y="4030953"/>
            <a:ext cx="455022" cy="332943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BE6BD8CE-6491-4A30-FF27-1E6E882787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32305" y="2582962"/>
            <a:ext cx="376504" cy="366596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84934BD-757F-14FA-2394-BFB95E5F92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78339" y="3987919"/>
            <a:ext cx="317738" cy="30937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9FEF8FB-F81D-1236-F429-83CBFF50F0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05464" y="1388582"/>
            <a:ext cx="390613" cy="363361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BC427907-1E40-B956-0321-E2CC4DA22E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27421" y="1384546"/>
            <a:ext cx="408480" cy="359851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0652F9E8-3F64-0A81-06D2-5B5BF07A37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27421" y="2575684"/>
            <a:ext cx="442406" cy="387105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03BCC54E-6441-D8C4-92B3-A1C5BB0510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08791" y="4024854"/>
            <a:ext cx="490719" cy="339042"/>
          </a:xfrm>
          <a:prstGeom prst="rect">
            <a:avLst/>
          </a:prstGeom>
        </p:spPr>
      </p:pic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19167E4-020C-D56D-574B-BAC9753A981D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11235901" y="1564472"/>
            <a:ext cx="269563" cy="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B19758B-7CBC-16E7-8E9B-B0C4D2D3C253}"/>
              </a:ext>
            </a:extLst>
          </p:cNvPr>
          <p:cNvCxnSpPr>
            <a:cxnSpLocks/>
          </p:cNvCxnSpPr>
          <p:nvPr/>
        </p:nvCxnSpPr>
        <p:spPr>
          <a:xfrm>
            <a:off x="11222889" y="2790619"/>
            <a:ext cx="269563" cy="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26EEED1-C45F-D58A-8795-8395F4EEBBB8}"/>
              </a:ext>
            </a:extLst>
          </p:cNvPr>
          <p:cNvCxnSpPr>
            <a:cxnSpLocks/>
          </p:cNvCxnSpPr>
          <p:nvPr/>
        </p:nvCxnSpPr>
        <p:spPr>
          <a:xfrm>
            <a:off x="10973595" y="3111998"/>
            <a:ext cx="0" cy="83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81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499</Words>
  <Application>Microsoft Office PowerPoint</Application>
  <PresentationFormat>宽屏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py z</dc:creator>
  <cp:lastModifiedBy>py z</cp:lastModifiedBy>
  <cp:revision>119</cp:revision>
  <dcterms:created xsi:type="dcterms:W3CDTF">2024-01-26T05:30:40Z</dcterms:created>
  <dcterms:modified xsi:type="dcterms:W3CDTF">2024-04-02T09:24:47Z</dcterms:modified>
</cp:coreProperties>
</file>