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theme/themeOverride3.xml" ContentType="application/vnd.openxmlformats-officedocument.themeOverr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ags/tag22.xml" ContentType="application/vnd.openxmlformats-officedocument.presentationml.tags+xml"/>
  <Override PartName="/ppt/theme/themeOverride4.xml" ContentType="application/vnd.openxmlformats-officedocument.themeOverride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63" r:id="rId2"/>
    <p:sldId id="259" r:id="rId3"/>
    <p:sldId id="258" r:id="rId4"/>
    <p:sldId id="316" r:id="rId5"/>
    <p:sldId id="318" r:id="rId6"/>
    <p:sldId id="584" r:id="rId7"/>
    <p:sldId id="319" r:id="rId8"/>
    <p:sldId id="326" r:id="rId9"/>
    <p:sldId id="322" r:id="rId10"/>
    <p:sldId id="325" r:id="rId11"/>
    <p:sldId id="317" r:id="rId12"/>
    <p:sldId id="323" r:id="rId13"/>
    <p:sldId id="324" r:id="rId14"/>
    <p:sldId id="309" r:id="rId15"/>
    <p:sldId id="264" r:id="rId16"/>
    <p:sldId id="310" r:id="rId17"/>
    <p:sldId id="311" r:id="rId18"/>
    <p:sldId id="315" r:id="rId19"/>
    <p:sldId id="312" r:id="rId20"/>
    <p:sldId id="313" r:id="rId21"/>
    <p:sldId id="314" r:id="rId22"/>
    <p:sldId id="262" r:id="rId23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856" userDrawn="1">
          <p15:clr>
            <a:srgbClr val="A4A3A4"/>
          </p15:clr>
        </p15:guide>
        <p15:guide id="3" orient="horz" pos="11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495F"/>
    <a:srgbClr val="1B233A"/>
    <a:srgbClr val="080D10"/>
    <a:srgbClr val="161A1C"/>
    <a:srgbClr val="C83126"/>
    <a:srgbClr val="00AEC4"/>
    <a:srgbClr val="00DFEC"/>
    <a:srgbClr val="00DCEA"/>
    <a:srgbClr val="53D9ED"/>
    <a:srgbClr val="01AD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6366" autoAdjust="0"/>
  </p:normalViewPr>
  <p:slideViewPr>
    <p:cSldViewPr snapToGrid="0" showGuides="1">
      <p:cViewPr varScale="1">
        <p:scale>
          <a:sx n="77" d="100"/>
          <a:sy n="77" d="100"/>
        </p:scale>
        <p:origin x="72" y="749"/>
      </p:cViewPr>
      <p:guideLst>
        <p:guide pos="6856"/>
        <p:guide orient="horz" pos="1117"/>
      </p:guideLst>
    </p:cSldViewPr>
  </p:slideViewPr>
  <p:outlineViewPr>
    <p:cViewPr>
      <p:scale>
        <a:sx n="33" d="100"/>
        <a:sy n="33" d="100"/>
      </p:scale>
      <p:origin x="0" y="-72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13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30015504\Desktop\2018-2022&#24405;&#21462;&#22270;&#34920;&#20998;&#26512;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30015504\Desktop\2018-2022&#24405;&#21462;&#22270;&#34920;&#20998;&#26512;(1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30015504\Desktop\2018-2022&#24405;&#21462;&#22270;&#34920;&#20998;&#26512;(1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30015504\Desktop\2018-2022&#24405;&#21462;&#22270;&#34920;&#20998;&#26512;(1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30015504\Desktop\2018-2022&#24405;&#21462;&#22270;&#34920;&#20998;&#26512;(1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30015504\Desktop\2018-2022&#24405;&#21462;&#22270;&#34920;&#20998;&#26512;(1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r>
              <a:rPr lang="zh-CN"/>
              <a:t>毕业生成绩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Text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1"/>
            <c:marker>
              <c:symbol val="circle"/>
              <c:size val="7"/>
              <c:spPr>
                <a:solidFill>
                  <a:schemeClr val="accent1"/>
                </a:solidFill>
                <a:ln w="101600">
                  <a:solidFill>
                    <a:schemeClr val="accent1">
                      <a:alpha val="2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F4D-42B0-8925-7ECCA8301C4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40</c:v>
                </c:pt>
                <c:pt idx="1">
                  <c:v>42</c:v>
                </c:pt>
                <c:pt idx="2">
                  <c:v>43</c:v>
                </c:pt>
                <c:pt idx="3">
                  <c:v>42</c:v>
                </c:pt>
                <c:pt idx="4">
                  <c:v>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D-42B0-8925-7ECCA8301C4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2113814592"/>
        <c:axId val="2113811312"/>
      </c:lineChart>
      <c:catAx>
        <c:axId val="21138145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defRPr>
                </a:pPr>
                <a:r>
                  <a:rPr lang="en-US"/>
                  <a:t>Year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CN"/>
          </a:p>
        </c:txPr>
        <c:crossAx val="2113811312"/>
        <c:crosses val="autoZero"/>
        <c:auto val="1"/>
        <c:lblAlgn val="ctr"/>
        <c:lblOffset val="100"/>
        <c:tickMarkSkip val="10"/>
        <c:noMultiLvlLbl val="0"/>
      </c:catAx>
      <c:valAx>
        <c:axId val="2113811312"/>
        <c:scaling>
          <c:orientation val="minMax"/>
          <c:max val="45"/>
          <c:min val="40"/>
        </c:scaling>
        <c:delete val="0"/>
        <c:axPos val="l"/>
        <c:majorGridlines>
          <c:spPr>
            <a:ln w="9525" cap="flat" cmpd="sng" algn="ctr">
              <a:solidFill>
                <a:schemeClr val="tx2">
                  <a:alpha val="1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defRPr>
                </a:pPr>
                <a:r>
                  <a:rPr lang="en-US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alpha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CN"/>
          </a:p>
        </c:txPr>
        <c:crossAx val="2113814592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zh-CN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r>
              <a:rPr lang="en-US"/>
              <a:t>2020</a:t>
            </a:r>
            <a:r>
              <a:rPr lang="zh-CN"/>
              <a:t>成绩分布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'2020'!$E$1</c:f>
              <c:strCache>
                <c:ptCount val="1"/>
                <c:pt idx="0">
                  <c:v>人数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35D-45B2-9708-003461EBAE12}"/>
              </c:ext>
            </c:extLst>
          </c:dPt>
          <c:dPt>
            <c:idx val="1"/>
            <c:bubble3D val="0"/>
            <c:spPr>
              <a:solidFill>
                <a:schemeClr val="accent2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35D-45B2-9708-003461EBAE12}"/>
              </c:ext>
            </c:extLst>
          </c:dPt>
          <c:dPt>
            <c:idx val="2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35D-45B2-9708-003461EBAE12}"/>
              </c:ext>
            </c:extLst>
          </c:dPt>
          <c:dPt>
            <c:idx val="3"/>
            <c:bubble3D val="0"/>
            <c:spPr>
              <a:solidFill>
                <a:schemeClr val="accent2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35D-45B2-9708-003461EBAE12}"/>
              </c:ext>
            </c:extLst>
          </c:dPt>
          <c:dPt>
            <c:idx val="4"/>
            <c:bubble3D val="0"/>
            <c:spPr>
              <a:solidFill>
                <a:schemeClr val="accent2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35D-45B2-9708-003461EBAE12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ea"/>
                      <a:sym typeface="+mn-lt"/>
                    </a:defRPr>
                  </a:pPr>
                  <a:endParaRPr lang="zh-CN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335D-45B2-9708-003461EBAE12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ea"/>
                      <a:sym typeface="+mn-lt"/>
                    </a:defRPr>
                  </a:pPr>
                  <a:endParaRPr lang="zh-CN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335D-45B2-9708-003461EBAE12}"/>
                </c:ext>
              </c:extLst>
            </c:dLbl>
            <c:dLbl>
              <c:idx val="4"/>
              <c:layout>
                <c:manualLayout>
                  <c:x val="-0.20755905511811024"/>
                  <c:y val="5.4182505204090868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35D-45B2-9708-003461EBAE1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defRPr>
                </a:pPr>
                <a:endParaRPr lang="zh-CN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'2020'!$D$2:$D$6</c:f>
              <c:strCache>
                <c:ptCount val="5"/>
                <c:pt idx="0">
                  <c:v>40分及以上</c:v>
                </c:pt>
                <c:pt idx="1">
                  <c:v>38分-39分</c:v>
                </c:pt>
                <c:pt idx="2">
                  <c:v>36分-37分</c:v>
                </c:pt>
                <c:pt idx="3">
                  <c:v>30分-35分</c:v>
                </c:pt>
                <c:pt idx="4">
                  <c:v>30分以下</c:v>
                </c:pt>
              </c:strCache>
            </c:strRef>
          </c:cat>
          <c:val>
            <c:numRef>
              <c:f>'2020'!$E$2:$E$6</c:f>
              <c:numCache>
                <c:formatCode>General</c:formatCode>
                <c:ptCount val="5"/>
                <c:pt idx="0">
                  <c:v>7</c:v>
                </c:pt>
                <c:pt idx="1">
                  <c:v>4</c:v>
                </c:pt>
                <c:pt idx="2">
                  <c:v>3</c:v>
                </c:pt>
                <c:pt idx="3">
                  <c:v>16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35D-45B2-9708-003461EBAE12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r>
              <a:rPr lang="en-US"/>
              <a:t>2021</a:t>
            </a:r>
            <a:r>
              <a:rPr lang="zh-CN"/>
              <a:t>成绩分布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'2021'!$E$1</c:f>
              <c:strCache>
                <c:ptCount val="1"/>
                <c:pt idx="0">
                  <c:v>人数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F60-476A-8BB3-065E05A93138}"/>
              </c:ext>
            </c:extLst>
          </c:dPt>
          <c:dPt>
            <c:idx val="1"/>
            <c:bubble3D val="0"/>
            <c:spPr>
              <a:solidFill>
                <a:schemeClr val="accent2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F60-476A-8BB3-065E05A93138}"/>
              </c:ext>
            </c:extLst>
          </c:dPt>
          <c:dPt>
            <c:idx val="2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F60-476A-8BB3-065E05A93138}"/>
              </c:ext>
            </c:extLst>
          </c:dPt>
          <c:dPt>
            <c:idx val="3"/>
            <c:bubble3D val="0"/>
            <c:spPr>
              <a:solidFill>
                <a:schemeClr val="accent2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F60-476A-8BB3-065E05A93138}"/>
              </c:ext>
            </c:extLst>
          </c:dPt>
          <c:dPt>
            <c:idx val="4"/>
            <c:bubble3D val="0"/>
            <c:spPr>
              <a:solidFill>
                <a:schemeClr val="accent2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F60-476A-8BB3-065E05A93138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ea"/>
                      <a:sym typeface="+mn-lt"/>
                    </a:defRPr>
                  </a:pPr>
                  <a:endParaRPr lang="zh-CN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CF60-476A-8BB3-065E05A93138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ea"/>
                      <a:sym typeface="+mn-lt"/>
                    </a:defRPr>
                  </a:pPr>
                  <a:endParaRPr lang="zh-CN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CF60-476A-8BB3-065E05A9313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defRPr>
                </a:pPr>
                <a:endParaRPr lang="zh-CN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'2021'!$D$2:$D$6</c:f>
              <c:strCache>
                <c:ptCount val="5"/>
                <c:pt idx="0">
                  <c:v>40分及以上</c:v>
                </c:pt>
                <c:pt idx="1">
                  <c:v>38分-39分</c:v>
                </c:pt>
                <c:pt idx="2">
                  <c:v>36分-37分</c:v>
                </c:pt>
                <c:pt idx="3">
                  <c:v>30分-35分</c:v>
                </c:pt>
                <c:pt idx="4">
                  <c:v>30分以下</c:v>
                </c:pt>
              </c:strCache>
            </c:strRef>
          </c:cat>
          <c:val>
            <c:numRef>
              <c:f>'2021'!$E$2:$E$6</c:f>
              <c:numCache>
                <c:formatCode>General</c:formatCode>
                <c:ptCount val="5"/>
                <c:pt idx="0">
                  <c:v>6</c:v>
                </c:pt>
                <c:pt idx="1">
                  <c:v>4</c:v>
                </c:pt>
                <c:pt idx="2">
                  <c:v>2</c:v>
                </c:pt>
                <c:pt idx="3">
                  <c:v>2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F60-476A-8BB3-065E05A93138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r>
              <a:rPr lang="en-US"/>
              <a:t>2022</a:t>
            </a:r>
            <a:r>
              <a:rPr lang="zh-CN"/>
              <a:t>成绩分布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'2022'!$E$1</c:f>
              <c:strCache>
                <c:ptCount val="1"/>
                <c:pt idx="0">
                  <c:v>人数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E81-4B60-AA14-77E9FEFD6981}"/>
              </c:ext>
            </c:extLst>
          </c:dPt>
          <c:dPt>
            <c:idx val="1"/>
            <c:bubble3D val="0"/>
            <c:spPr>
              <a:solidFill>
                <a:schemeClr val="accent2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E81-4B60-AA14-77E9FEFD6981}"/>
              </c:ext>
            </c:extLst>
          </c:dPt>
          <c:dPt>
            <c:idx val="2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E81-4B60-AA14-77E9FEFD6981}"/>
              </c:ext>
            </c:extLst>
          </c:dPt>
          <c:dPt>
            <c:idx val="3"/>
            <c:bubble3D val="0"/>
            <c:spPr>
              <a:solidFill>
                <a:schemeClr val="accent2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E81-4B60-AA14-77E9FEFD6981}"/>
              </c:ext>
            </c:extLst>
          </c:dPt>
          <c:dPt>
            <c:idx val="4"/>
            <c:bubble3D val="0"/>
            <c:spPr>
              <a:solidFill>
                <a:schemeClr val="accent2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E81-4B60-AA14-77E9FEFD6981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ea"/>
                      <a:sym typeface="+mn-lt"/>
                    </a:defRPr>
                  </a:pPr>
                  <a:endParaRPr lang="zh-CN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CE81-4B60-AA14-77E9FEFD6981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ea"/>
                      <a:sym typeface="+mn-lt"/>
                    </a:defRPr>
                  </a:pPr>
                  <a:endParaRPr lang="zh-CN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CE81-4B60-AA14-77E9FEFD698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defRPr>
                </a:pPr>
                <a:endParaRPr lang="zh-CN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'2022'!$D$2:$D$6</c:f>
              <c:strCache>
                <c:ptCount val="5"/>
                <c:pt idx="0">
                  <c:v>40分及以上</c:v>
                </c:pt>
                <c:pt idx="1">
                  <c:v>38分-39分</c:v>
                </c:pt>
                <c:pt idx="2">
                  <c:v>36分-37分</c:v>
                </c:pt>
                <c:pt idx="3">
                  <c:v>30分-35分</c:v>
                </c:pt>
                <c:pt idx="4">
                  <c:v>30分以下</c:v>
                </c:pt>
              </c:strCache>
            </c:strRef>
          </c:cat>
          <c:val>
            <c:numRef>
              <c:f>'2022'!$E$2:$E$6</c:f>
              <c:numCache>
                <c:formatCode>General</c:formatCode>
                <c:ptCount val="5"/>
                <c:pt idx="0">
                  <c:v>9</c:v>
                </c:pt>
                <c:pt idx="1">
                  <c:v>2</c:v>
                </c:pt>
                <c:pt idx="2">
                  <c:v>5</c:v>
                </c:pt>
                <c:pt idx="3">
                  <c:v>7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E81-4B60-AA14-77E9FEFD6981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r>
              <a:rPr lang="en-US"/>
              <a:t>2020QS</a:t>
            </a:r>
            <a:r>
              <a:rPr lang="zh-CN"/>
              <a:t>排名人数统计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'2020'!$B$36</c:f>
              <c:strCache>
                <c:ptCount val="1"/>
                <c:pt idx="0">
                  <c:v>人数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1EA-4657-A73E-7EACECF1A431}"/>
              </c:ext>
            </c:extLst>
          </c:dPt>
          <c:dPt>
            <c:idx val="1"/>
            <c:bubble3D val="0"/>
            <c:spPr>
              <a:solidFill>
                <a:schemeClr val="accent3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1EA-4657-A73E-7EACECF1A431}"/>
              </c:ext>
            </c:extLst>
          </c:dPt>
          <c:dPt>
            <c:idx val="2"/>
            <c:bubble3D val="0"/>
            <c:spPr>
              <a:solidFill>
                <a:schemeClr val="accent3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1EA-4657-A73E-7EACECF1A431}"/>
              </c:ext>
            </c:extLst>
          </c:dPt>
          <c:dPt>
            <c:idx val="3"/>
            <c:bubble3D val="0"/>
            <c:spPr>
              <a:solidFill>
                <a:schemeClr val="accent3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1EA-4657-A73E-7EACECF1A43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defRPr>
                </a:pPr>
                <a:endParaRPr lang="zh-CN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'2020'!$A$37:$A$40</c:f>
              <c:strCache>
                <c:ptCount val="4"/>
                <c:pt idx="0">
                  <c:v>Top 20</c:v>
                </c:pt>
                <c:pt idx="1">
                  <c:v>Top 21-30</c:v>
                </c:pt>
                <c:pt idx="2">
                  <c:v>Top 31-50</c:v>
                </c:pt>
                <c:pt idx="3">
                  <c:v>Top 51-100</c:v>
                </c:pt>
              </c:strCache>
            </c:strRef>
          </c:cat>
          <c:val>
            <c:numRef>
              <c:f>'2020'!$B$37:$B$40</c:f>
              <c:numCache>
                <c:formatCode>General</c:formatCode>
                <c:ptCount val="4"/>
                <c:pt idx="0">
                  <c:v>9</c:v>
                </c:pt>
                <c:pt idx="1">
                  <c:v>8</c:v>
                </c:pt>
                <c:pt idx="2">
                  <c:v>7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1EA-4657-A73E-7EACECF1A431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r>
              <a:rPr lang="en-US"/>
              <a:t>2021QS</a:t>
            </a:r>
            <a:r>
              <a:rPr lang="zh-CN"/>
              <a:t>排名人数统计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'2021'!$B$26</c:f>
              <c:strCache>
                <c:ptCount val="1"/>
                <c:pt idx="0">
                  <c:v>人数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7B4-4930-8823-098E91DACA2F}"/>
              </c:ext>
            </c:extLst>
          </c:dPt>
          <c:dPt>
            <c:idx val="1"/>
            <c:bubble3D val="0"/>
            <c:spPr>
              <a:solidFill>
                <a:schemeClr val="accent3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7B4-4930-8823-098E91DACA2F}"/>
              </c:ext>
            </c:extLst>
          </c:dPt>
          <c:dPt>
            <c:idx val="2"/>
            <c:bubble3D val="0"/>
            <c:spPr>
              <a:solidFill>
                <a:schemeClr val="accent3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7B4-4930-8823-098E91DACA2F}"/>
              </c:ext>
            </c:extLst>
          </c:dPt>
          <c:dPt>
            <c:idx val="3"/>
            <c:bubble3D val="0"/>
            <c:spPr>
              <a:solidFill>
                <a:schemeClr val="accent3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7B4-4930-8823-098E91DACA2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defRPr>
                </a:pPr>
                <a:endParaRPr lang="zh-CN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'2021'!$A$27:$A$30</c:f>
              <c:strCache>
                <c:ptCount val="4"/>
                <c:pt idx="0">
                  <c:v>Top 20</c:v>
                </c:pt>
                <c:pt idx="1">
                  <c:v>Top 21-30</c:v>
                </c:pt>
                <c:pt idx="2">
                  <c:v>Top 31-50</c:v>
                </c:pt>
                <c:pt idx="3">
                  <c:v>Top 51-100</c:v>
                </c:pt>
              </c:strCache>
            </c:strRef>
          </c:cat>
          <c:val>
            <c:numRef>
              <c:f>'2021'!$B$27:$B$30</c:f>
              <c:numCache>
                <c:formatCode>General</c:formatCode>
                <c:ptCount val="4"/>
                <c:pt idx="0">
                  <c:v>3</c:v>
                </c:pt>
                <c:pt idx="1">
                  <c:v>7</c:v>
                </c:pt>
                <c:pt idx="2">
                  <c:v>3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7B4-4930-8823-098E91DACA2F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r>
              <a:rPr lang="en-US"/>
              <a:t>2022QS</a:t>
            </a:r>
            <a:r>
              <a:rPr lang="zh-CN"/>
              <a:t>排名人数统计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'2022'!$B$29</c:f>
              <c:strCache>
                <c:ptCount val="1"/>
                <c:pt idx="0">
                  <c:v>人数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773-4968-8F20-554C2D24B4C1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773-4968-8F20-554C2D24B4C1}"/>
              </c:ext>
            </c:extLst>
          </c:dPt>
          <c:dPt>
            <c:idx val="2"/>
            <c:bubble3D val="0"/>
            <c:spPr>
              <a:solidFill>
                <a:schemeClr val="accent3">
                  <a:tint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773-4968-8F20-554C2D24B4C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defRPr>
                </a:pPr>
                <a:endParaRPr lang="zh-CN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'2022'!$A$30:$A$32</c:f>
              <c:strCache>
                <c:ptCount val="3"/>
                <c:pt idx="0">
                  <c:v>Top 20</c:v>
                </c:pt>
                <c:pt idx="1">
                  <c:v>Top 21-30</c:v>
                </c:pt>
                <c:pt idx="2">
                  <c:v>Top 31- 50</c:v>
                </c:pt>
              </c:strCache>
            </c:strRef>
          </c:cat>
          <c:val>
            <c:numRef>
              <c:f>'2022'!$B$30:$B$32</c:f>
              <c:numCache>
                <c:formatCode>General</c:formatCode>
                <c:ptCount val="3"/>
                <c:pt idx="0">
                  <c:v>8</c:v>
                </c:pt>
                <c:pt idx="1">
                  <c:v>12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773-4968-8F20-554C2D24B4C1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4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5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6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7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0.15506</cdr:x>
      <cdr:y>0.11172</cdr:y>
    </cdr:from>
    <cdr:to>
      <cdr:x>0.30812</cdr:x>
      <cdr:y>0.41753</cdr:y>
    </cdr:to>
    <cdr:sp macro="" textlink="">
      <cdr:nvSpPr>
        <cdr:cNvPr id="2" name="十角星 4">
          <a:extLst xmlns:a="http://schemas.openxmlformats.org/drawingml/2006/main">
            <a:ext uri="{FF2B5EF4-FFF2-40B4-BE49-F238E27FC236}">
              <a16:creationId xmlns:a16="http://schemas.microsoft.com/office/drawing/2014/main" id="{2774F3B6-F2B0-4442-931B-1D6344952E1E}"/>
            </a:ext>
          </a:extLst>
        </cdr:cNvPr>
        <cdr:cNvSpPr/>
      </cdr:nvSpPr>
      <cdr:spPr>
        <a:xfrm xmlns:a="http://schemas.openxmlformats.org/drawingml/2006/main">
          <a:off x="1167192" y="437322"/>
          <a:ext cx="1152128" cy="1197048"/>
        </a:xfrm>
        <a:prstGeom xmlns:a="http://schemas.openxmlformats.org/drawingml/2006/main" prst="star10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zh-CN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altLang="zh-CN" sz="3600" b="1" dirty="0">
              <a:solidFill>
                <a:prstClr val="white"/>
              </a:solidFill>
              <a:latin typeface="Calibri"/>
              <a:ea typeface="宋体" panose="02010600030101010101" pitchFamily="2" charset="-122"/>
            </a:rPr>
            <a:t>45</a:t>
          </a:r>
          <a:endParaRPr lang="zh-CN" altLang="en-US" sz="3600" b="1" dirty="0">
            <a:solidFill>
              <a:prstClr val="white"/>
            </a:solidFill>
            <a:latin typeface="Calibri"/>
            <a:ea typeface="宋体" panose="02010600030101010101" pitchFamily="2" charset="-122"/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59D74C39-3B15-4CE7-A389-3B1ED4B76DE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D853CF-E253-4F4C-BC60-1A6FD269D5D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0D586-13B1-4C92-B1F5-5AFCDCC4C690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849D32-28C5-4A6E-82C2-12EADA61D0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7A1D0A-0B29-47E8-9D76-E002739D08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7D223-7B7B-4E4A-A2F3-62B8256FF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380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A3D24-6083-4546-8C6D-DEE86BAAAE49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D8765-8EF3-408C-9341-152904E41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542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688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5eddbfb3-6d94-4d3f-8736-9b34fb7d7e4a.source.default.zh-Hans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429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bg>
      <p:bgPr>
        <a:solidFill>
          <a:srgbClr val="D7E0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0F54AD13-D38F-4F78-AD45-8BF0B65B43AD}"/>
              </a:ext>
            </a:extLst>
          </p:cNvPr>
          <p:cNvGrpSpPr/>
          <p:nvPr userDrawn="1"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4560A4DD-BDF2-4331-97F9-564C2B825A7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280" t="15449" r="4280"/>
            <a:stretch/>
          </p:blipFill>
          <p:spPr>
            <a:xfrm>
              <a:off x="12699" y="0"/>
              <a:ext cx="12166599" cy="6858000"/>
            </a:xfrm>
            <a:prstGeom prst="rect">
              <a:avLst/>
            </a:prstGeom>
            <a:gradFill>
              <a:gsLst>
                <a:gs pos="100000">
                  <a:srgbClr val="DEDDDB"/>
                </a:gs>
                <a:gs pos="0">
                  <a:srgbClr val="D8DCDB"/>
                </a:gs>
              </a:gsLst>
              <a:lin ang="9000000" scaled="0"/>
            </a:gradFill>
          </p:spPr>
        </p:pic>
        <p:sp>
          <p:nvSpPr>
            <p:cNvPr id="22" name="íṥḷîḓê">
              <a:extLst>
                <a:ext uri="{FF2B5EF4-FFF2-40B4-BE49-F238E27FC236}">
                  <a16:creationId xmlns:a16="http://schemas.microsoft.com/office/drawing/2014/main" id="{14F14CA2-47A9-4814-852E-73BEA833B896}"/>
                </a:ext>
              </a:extLst>
            </p:cNvPr>
            <p:cNvSpPr/>
            <p:nvPr userDrawn="1"/>
          </p:nvSpPr>
          <p:spPr>
            <a:xfrm>
              <a:off x="0" y="-1"/>
              <a:ext cx="4038600" cy="6858001"/>
            </a:xfrm>
            <a:prstGeom prst="rect">
              <a:avLst/>
            </a:prstGeom>
            <a:gradFill>
              <a:gsLst>
                <a:gs pos="100000">
                  <a:srgbClr val="B9C4C0">
                    <a:alpha val="0"/>
                  </a:srgbClr>
                </a:gs>
                <a:gs pos="0">
                  <a:srgbClr val="B9C4C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iŝliḓé">
              <a:extLst>
                <a:ext uri="{FF2B5EF4-FFF2-40B4-BE49-F238E27FC236}">
                  <a16:creationId xmlns:a16="http://schemas.microsoft.com/office/drawing/2014/main" id="{BA69C456-2C88-4F92-BAC1-B01F061FF169}"/>
                </a:ext>
              </a:extLst>
            </p:cNvPr>
            <p:cNvSpPr/>
            <p:nvPr userDrawn="1"/>
          </p:nvSpPr>
          <p:spPr>
            <a:xfrm rot="5400000">
              <a:off x="4832351" y="-4819649"/>
              <a:ext cx="2540000" cy="12179299"/>
            </a:xfrm>
            <a:prstGeom prst="rect">
              <a:avLst/>
            </a:prstGeom>
            <a:gradFill>
              <a:gsLst>
                <a:gs pos="100000">
                  <a:srgbClr val="B9C4C0">
                    <a:alpha val="0"/>
                  </a:srgbClr>
                </a:gs>
                <a:gs pos="0">
                  <a:srgbClr val="B9C4C0">
                    <a:alpha val="42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îšľiḓe">
            <a:extLst>
              <a:ext uri="{FF2B5EF4-FFF2-40B4-BE49-F238E27FC236}">
                <a16:creationId xmlns:a16="http://schemas.microsoft.com/office/drawing/2014/main" id="{CB9B1F8E-9D50-4066-BB91-043D6897F58F}"/>
              </a:ext>
            </a:extLst>
          </p:cNvPr>
          <p:cNvSpPr/>
          <p:nvPr userDrawn="1"/>
        </p:nvSpPr>
        <p:spPr>
          <a:xfrm flipH="1">
            <a:off x="11176000" y="-1"/>
            <a:ext cx="1003298" cy="6858001"/>
          </a:xfrm>
          <a:prstGeom prst="rect">
            <a:avLst/>
          </a:prstGeom>
          <a:gradFill>
            <a:gsLst>
              <a:gs pos="100000">
                <a:srgbClr val="B9C4C0">
                  <a:alpha val="0"/>
                </a:srgbClr>
              </a:gs>
              <a:gs pos="0">
                <a:srgbClr val="B9C4C0">
                  <a:alpha val="27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iŝliḓê">
            <a:extLst>
              <a:ext uri="{FF2B5EF4-FFF2-40B4-BE49-F238E27FC236}">
                <a16:creationId xmlns:a16="http://schemas.microsoft.com/office/drawing/2014/main" id="{4156F2F6-B798-4EDC-9874-1E85EB7CB1CF}"/>
              </a:ext>
            </a:extLst>
          </p:cNvPr>
          <p:cNvSpPr/>
          <p:nvPr userDrawn="1"/>
        </p:nvSpPr>
        <p:spPr>
          <a:xfrm>
            <a:off x="0" y="5740400"/>
            <a:ext cx="4038600" cy="1117600"/>
          </a:xfrm>
          <a:prstGeom prst="rect">
            <a:avLst/>
          </a:prstGeom>
          <a:solidFill>
            <a:srgbClr val="232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4C4A721-803B-47CB-B99E-1D01E8E016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05950" y="6024064"/>
            <a:ext cx="2012950" cy="296271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r">
              <a:buNone/>
              <a:defRPr lang="en-US" altLang="zh-CN" sz="1200" b="0" smtClean="0">
                <a:solidFill>
                  <a:schemeClr val="tx1"/>
                </a:solidFill>
              </a:defRPr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Speaker name and title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CA939A61-406D-45DC-B757-059EFAA0586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400" y="6045137"/>
            <a:ext cx="5568950" cy="296271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altLang="zh-CN" sz="1200" b="0" smtClean="0">
                <a:solidFill>
                  <a:schemeClr val="bg1"/>
                </a:solidFill>
              </a:defRPr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www.islide.cc</a:t>
            </a:r>
            <a:endParaRPr lang="en-US" altLang="en-US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4EF3F9F2-2DBE-4016-9D2B-F5CF4BE8EB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0400" y="723900"/>
            <a:ext cx="1039091" cy="296271"/>
          </a:xfrm>
        </p:spPr>
        <p:txBody>
          <a:bodyPr vert="horz" wrap="none" lIns="91440" tIns="45720" rIns="91440" bIns="45720" rtlCol="0" anchor="ctr">
            <a:normAutofit/>
          </a:bodyPr>
          <a:lstStyle>
            <a:lvl1pPr marL="0" indent="0">
              <a:buNone/>
              <a:defRPr lang="en-US" altLang="zh-CN" sz="1200" b="0" smtClean="0">
                <a:solidFill>
                  <a:schemeClr val="tx1"/>
                </a:solidFill>
              </a:defRPr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LGOO HERE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0DEDC89B-C571-4634-8D8A-1F3EC0FB8101}"/>
              </a:ext>
            </a:extLst>
          </p:cNvPr>
          <p:cNvGrpSpPr/>
          <p:nvPr userDrawn="1"/>
        </p:nvGrpSpPr>
        <p:grpSpPr>
          <a:xfrm>
            <a:off x="4038600" y="5341508"/>
            <a:ext cx="473266" cy="398892"/>
            <a:chOff x="3520471" y="5405951"/>
            <a:chExt cx="473266" cy="398892"/>
          </a:xfrm>
        </p:grpSpPr>
        <p:sp>
          <p:nvSpPr>
            <p:cNvPr id="28" name="ïṩlíḋê">
              <a:extLst>
                <a:ext uri="{FF2B5EF4-FFF2-40B4-BE49-F238E27FC236}">
                  <a16:creationId xmlns:a16="http://schemas.microsoft.com/office/drawing/2014/main" id="{27BEEF70-CBAA-44E2-823A-AB050A716E1D}"/>
                </a:ext>
              </a:extLst>
            </p:cNvPr>
            <p:cNvSpPr/>
            <p:nvPr userDrawn="1"/>
          </p:nvSpPr>
          <p:spPr>
            <a:xfrm>
              <a:off x="3520471" y="5405951"/>
              <a:ext cx="473266" cy="39889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ï$líḍé">
              <a:extLst>
                <a:ext uri="{FF2B5EF4-FFF2-40B4-BE49-F238E27FC236}">
                  <a16:creationId xmlns:a16="http://schemas.microsoft.com/office/drawing/2014/main" id="{C057F200-0A83-4812-8C44-A0AEB5A8896A}"/>
                </a:ext>
              </a:extLst>
            </p:cNvPr>
            <p:cNvSpPr/>
            <p:nvPr userDrawn="1"/>
          </p:nvSpPr>
          <p:spPr>
            <a:xfrm>
              <a:off x="3618674" y="5523958"/>
              <a:ext cx="251460" cy="81439"/>
            </a:xfrm>
            <a:custGeom>
              <a:avLst/>
              <a:gdLst>
                <a:gd name="connsiteX0" fmla="*/ 0 w 251460"/>
                <a:gd name="connsiteY0" fmla="*/ 38100 h 38100"/>
                <a:gd name="connsiteX1" fmla="*/ 251460 w 251460"/>
                <a:gd name="connsiteY1" fmla="*/ 38100 h 38100"/>
                <a:gd name="connsiteX2" fmla="*/ 175260 w 251460"/>
                <a:gd name="connsiteY2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1460" h="38100">
                  <a:moveTo>
                    <a:pt x="0" y="38100"/>
                  </a:moveTo>
                  <a:lnTo>
                    <a:pt x="251460" y="38100"/>
                  </a:lnTo>
                  <a:lnTo>
                    <a:pt x="17526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E545B57F-7D9D-4AD8-9FE4-E5267D65BB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401" y="3991535"/>
            <a:ext cx="2463799" cy="369332"/>
          </a:xfrm>
        </p:spPr>
        <p:txBody>
          <a:bodyPr vert="horz" wrap="square" lIns="91440" tIns="45720" rIns="91440" bIns="45720" rtlCol="0" anchor="b">
            <a:spAutoFit/>
          </a:bodyPr>
          <a:lstStyle>
            <a:lvl1pPr algn="l">
              <a:defRPr lang="zh-CN" altLang="en-US" sz="2000" b="1" dirty="0">
                <a:solidFill>
                  <a:schemeClr val="tx1"/>
                </a:solidFill>
              </a:defRPr>
            </a:lvl1pPr>
          </a:lstStyle>
          <a:p>
            <a:pPr lvl="0" defTabSz="914354"/>
            <a:r>
              <a:rPr lang="en-US" altLang="zh-CN" dirty="0"/>
              <a:t>Click to edit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4713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DC6DA8-D137-41D2-A934-63CB8FFB8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ED916A-3E34-4B9E-8F9F-7A8921A30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FE6FF3-E480-4C96-9DE0-054940E7C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AEBE-086C-4980-A4E1-E89EE17EFFB9}" type="datetime1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5DFAA1-D4C3-4306-A3AE-0641E3581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3E0EBE-EC20-4150-A2C6-9837F3449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74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>
            <a:extLst>
              <a:ext uri="{FF2B5EF4-FFF2-40B4-BE49-F238E27FC236}">
                <a16:creationId xmlns:a16="http://schemas.microsoft.com/office/drawing/2014/main" id="{FDF03A82-401C-4A0E-BE21-BE588E87414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400" y="1500188"/>
            <a:ext cx="2836562" cy="594626"/>
          </a:xfrm>
        </p:spPr>
        <p:txBody>
          <a:bodyPr>
            <a:normAutofit/>
          </a:bodyPr>
          <a:lstStyle>
            <a:lvl1pPr marL="0" indent="0" algn="r">
              <a:buFont typeface="+mj-lt"/>
              <a:buNone/>
              <a:defRPr sz="2400" b="1"/>
            </a:lvl1pPr>
            <a:lvl2pPr marL="457200" indent="0">
              <a:buFont typeface="+mj-ea"/>
              <a:buNone/>
              <a:defRPr/>
            </a:lvl2pPr>
            <a:lvl3pPr marL="1257300" indent="-342900">
              <a:buFont typeface="+mj-lt"/>
              <a:buAutoNum type="alphaLcParenR"/>
              <a:defRPr/>
            </a:lvl3pPr>
          </a:lstStyle>
          <a:p>
            <a:pPr lvl="0"/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BEF0FD1-3ACE-43A8-AF57-CC0D436DC7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47836" y="1500187"/>
            <a:ext cx="7871045" cy="4633913"/>
          </a:xfrm>
        </p:spPr>
        <p:txBody>
          <a:bodyPr/>
          <a:lstStyle>
            <a:lvl1pPr marL="342900" indent="-342900">
              <a:buFont typeface="+mj-lt"/>
              <a:buAutoNum type="arabicPeriod"/>
              <a:defRPr/>
            </a:lvl1pPr>
            <a:lvl2pPr marL="800100" indent="-342900">
              <a:buFont typeface="+mj-ea"/>
              <a:buAutoNum type="circleNumDbPlain"/>
              <a:defRPr/>
            </a:lvl2pPr>
            <a:lvl3pPr marL="1257300" indent="-342900">
              <a:buFont typeface="+mj-lt"/>
              <a:buAutoNum type="alphaLcParenR"/>
              <a:defRPr/>
            </a:lvl3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EA95BB-0FD6-4D94-81DB-8D38069818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C2568E-3CA5-4FDE-A375-CB503A7EDE3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C4CC43B-9EB6-4465-8B1A-3F7180DAD0DF}" type="datetime1">
              <a:rPr lang="zh-CN" altLang="en-US" smtClean="0"/>
              <a:t>2023/2/21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EAC383-637D-4997-B597-28ADC11AA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cxnSp>
        <p:nvCxnSpPr>
          <p:cNvPr id="10" name="î$ļíďé">
            <a:extLst>
              <a:ext uri="{FF2B5EF4-FFF2-40B4-BE49-F238E27FC236}">
                <a16:creationId xmlns:a16="http://schemas.microsoft.com/office/drawing/2014/main" id="{5866F782-5852-4C4E-B3FE-2AD687E8AC1B}"/>
              </a:ext>
            </a:extLst>
          </p:cNvPr>
          <p:cNvCxnSpPr>
            <a:cxnSpLocks/>
          </p:cNvCxnSpPr>
          <p:nvPr userDrawn="1"/>
        </p:nvCxnSpPr>
        <p:spPr>
          <a:xfrm>
            <a:off x="3621019" y="1500188"/>
            <a:ext cx="0" cy="4633913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iś1iḓe">
            <a:extLst>
              <a:ext uri="{FF2B5EF4-FFF2-40B4-BE49-F238E27FC236}">
                <a16:creationId xmlns:a16="http://schemas.microsoft.com/office/drawing/2014/main" id="{3CCCD118-A808-47B5-869B-310AF975DC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2626456" y="5219207"/>
            <a:ext cx="870506" cy="915667"/>
          </a:xfrm>
          <a:custGeom>
            <a:avLst/>
            <a:gdLst>
              <a:gd name="T0" fmla="*/ 3353 w 5127"/>
              <a:gd name="T1" fmla="*/ 1728 h 5401"/>
              <a:gd name="T2" fmla="*/ 2183 w 5127"/>
              <a:gd name="T3" fmla="*/ 1608 h 5401"/>
              <a:gd name="T4" fmla="*/ 3353 w 5127"/>
              <a:gd name="T5" fmla="*/ 1488 h 5401"/>
              <a:gd name="T6" fmla="*/ 3103 w 5127"/>
              <a:gd name="T7" fmla="*/ 2231 h 5401"/>
              <a:gd name="T8" fmla="*/ 3103 w 5127"/>
              <a:gd name="T9" fmla="*/ 1991 h 5401"/>
              <a:gd name="T10" fmla="*/ 2432 w 5127"/>
              <a:gd name="T11" fmla="*/ 2111 h 5401"/>
              <a:gd name="T12" fmla="*/ 3103 w 5127"/>
              <a:gd name="T13" fmla="*/ 2231 h 5401"/>
              <a:gd name="T14" fmla="*/ 3353 w 5127"/>
              <a:gd name="T15" fmla="*/ 2648 h 5401"/>
              <a:gd name="T16" fmla="*/ 2183 w 5127"/>
              <a:gd name="T17" fmla="*/ 2768 h 5401"/>
              <a:gd name="T18" fmla="*/ 3353 w 5127"/>
              <a:gd name="T19" fmla="*/ 2888 h 5401"/>
              <a:gd name="T20" fmla="*/ 2552 w 5127"/>
              <a:gd name="T21" fmla="*/ 3151 h 5401"/>
              <a:gd name="T22" fmla="*/ 2552 w 5127"/>
              <a:gd name="T23" fmla="*/ 3391 h 5401"/>
              <a:gd name="T24" fmla="*/ 3223 w 5127"/>
              <a:gd name="T25" fmla="*/ 3271 h 5401"/>
              <a:gd name="T26" fmla="*/ 2552 w 5127"/>
              <a:gd name="T27" fmla="*/ 3151 h 5401"/>
              <a:gd name="T28" fmla="*/ 4448 w 5127"/>
              <a:gd name="T29" fmla="*/ 1442 h 5401"/>
              <a:gd name="T30" fmla="*/ 4688 w 5127"/>
              <a:gd name="T31" fmla="*/ 1442 h 5401"/>
              <a:gd name="T32" fmla="*/ 3988 w 5127"/>
              <a:gd name="T33" fmla="*/ 0 h 5401"/>
              <a:gd name="T34" fmla="*/ 0 w 5127"/>
              <a:gd name="T35" fmla="*/ 604 h 5401"/>
              <a:gd name="T36" fmla="*/ 120 w 5127"/>
              <a:gd name="T37" fmla="*/ 1792 h 5401"/>
              <a:gd name="T38" fmla="*/ 686 w 5127"/>
              <a:gd name="T39" fmla="*/ 1672 h 5401"/>
              <a:gd name="T40" fmla="*/ 240 w 5127"/>
              <a:gd name="T41" fmla="*/ 1552 h 5401"/>
              <a:gd name="T42" fmla="*/ 604 w 5127"/>
              <a:gd name="T43" fmla="*/ 240 h 5401"/>
              <a:gd name="T44" fmla="*/ 968 w 5127"/>
              <a:gd name="T45" fmla="*/ 4179 h 5401"/>
              <a:gd name="T46" fmla="*/ 3904 w 5127"/>
              <a:gd name="T47" fmla="*/ 4879 h 5401"/>
              <a:gd name="T48" fmla="*/ 3904 w 5127"/>
              <a:gd name="T49" fmla="*/ 4639 h 5401"/>
              <a:gd name="T50" fmla="*/ 1208 w 5127"/>
              <a:gd name="T51" fmla="*/ 4179 h 5401"/>
              <a:gd name="T52" fmla="*/ 1086 w 5127"/>
              <a:gd name="T53" fmla="*/ 240 h 5401"/>
              <a:gd name="T54" fmla="*/ 4448 w 5127"/>
              <a:gd name="T55" fmla="*/ 700 h 5401"/>
              <a:gd name="T56" fmla="*/ 4568 w 5127"/>
              <a:gd name="T57" fmla="*/ 2000 h 5401"/>
              <a:gd name="T58" fmla="*/ 4568 w 5127"/>
              <a:gd name="T59" fmla="*/ 2240 h 5401"/>
              <a:gd name="T60" fmla="*/ 4887 w 5127"/>
              <a:gd name="T61" fmla="*/ 2340 h 5401"/>
              <a:gd name="T62" fmla="*/ 5007 w 5127"/>
              <a:gd name="T63" fmla="*/ 3838 h 5401"/>
              <a:gd name="T64" fmla="*/ 5127 w 5127"/>
              <a:gd name="T65" fmla="*/ 2340 h 5401"/>
              <a:gd name="T66" fmla="*/ 4568 w 5127"/>
              <a:gd name="T67" fmla="*/ 5139 h 5401"/>
              <a:gd name="T68" fmla="*/ 4448 w 5127"/>
              <a:gd name="T69" fmla="*/ 5281 h 5401"/>
              <a:gd name="T70" fmla="*/ 4688 w 5127"/>
              <a:gd name="T71" fmla="*/ 5281 h 5401"/>
              <a:gd name="T72" fmla="*/ 4568 w 5127"/>
              <a:gd name="T73" fmla="*/ 5139 h 5401"/>
              <a:gd name="T74" fmla="*/ 4448 w 5127"/>
              <a:gd name="T75" fmla="*/ 2559 h 5401"/>
              <a:gd name="T76" fmla="*/ 4568 w 5127"/>
              <a:gd name="T77" fmla="*/ 4974 h 5401"/>
              <a:gd name="T78" fmla="*/ 4688 w 5127"/>
              <a:gd name="T79" fmla="*/ 2559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27" h="5401">
                <a:moveTo>
                  <a:pt x="3473" y="1608"/>
                </a:moveTo>
                <a:cubicBezTo>
                  <a:pt x="3473" y="1674"/>
                  <a:pt x="3419" y="1728"/>
                  <a:pt x="3353" y="1728"/>
                </a:cubicBezTo>
                <a:lnTo>
                  <a:pt x="2303" y="1728"/>
                </a:lnTo>
                <a:cubicBezTo>
                  <a:pt x="2236" y="1728"/>
                  <a:pt x="2183" y="1674"/>
                  <a:pt x="2183" y="1608"/>
                </a:cubicBezTo>
                <a:cubicBezTo>
                  <a:pt x="2183" y="1542"/>
                  <a:pt x="2236" y="1488"/>
                  <a:pt x="2303" y="1488"/>
                </a:cubicBezTo>
                <a:lnTo>
                  <a:pt x="3353" y="1488"/>
                </a:lnTo>
                <a:cubicBezTo>
                  <a:pt x="3419" y="1488"/>
                  <a:pt x="3473" y="1542"/>
                  <a:pt x="3473" y="1608"/>
                </a:cubicBezTo>
                <a:close/>
                <a:moveTo>
                  <a:pt x="3103" y="2231"/>
                </a:moveTo>
                <a:cubicBezTo>
                  <a:pt x="3170" y="2231"/>
                  <a:pt x="3223" y="2178"/>
                  <a:pt x="3223" y="2111"/>
                </a:cubicBezTo>
                <a:cubicBezTo>
                  <a:pt x="3223" y="2045"/>
                  <a:pt x="3170" y="1991"/>
                  <a:pt x="3103" y="1991"/>
                </a:cubicBezTo>
                <a:lnTo>
                  <a:pt x="2552" y="1991"/>
                </a:lnTo>
                <a:cubicBezTo>
                  <a:pt x="2486" y="1991"/>
                  <a:pt x="2432" y="2045"/>
                  <a:pt x="2432" y="2111"/>
                </a:cubicBezTo>
                <a:cubicBezTo>
                  <a:pt x="2432" y="2178"/>
                  <a:pt x="2486" y="2231"/>
                  <a:pt x="2552" y="2231"/>
                </a:cubicBezTo>
                <a:lnTo>
                  <a:pt x="3103" y="2231"/>
                </a:lnTo>
                <a:close/>
                <a:moveTo>
                  <a:pt x="3473" y="2768"/>
                </a:moveTo>
                <a:cubicBezTo>
                  <a:pt x="3473" y="2701"/>
                  <a:pt x="3419" y="2648"/>
                  <a:pt x="3353" y="2648"/>
                </a:cubicBezTo>
                <a:lnTo>
                  <a:pt x="2303" y="2648"/>
                </a:lnTo>
                <a:cubicBezTo>
                  <a:pt x="2236" y="2648"/>
                  <a:pt x="2183" y="2701"/>
                  <a:pt x="2183" y="2768"/>
                </a:cubicBezTo>
                <a:cubicBezTo>
                  <a:pt x="2183" y="2834"/>
                  <a:pt x="2236" y="2888"/>
                  <a:pt x="2303" y="2888"/>
                </a:cubicBezTo>
                <a:lnTo>
                  <a:pt x="3353" y="2888"/>
                </a:lnTo>
                <a:cubicBezTo>
                  <a:pt x="3419" y="2888"/>
                  <a:pt x="3473" y="2834"/>
                  <a:pt x="3473" y="2768"/>
                </a:cubicBezTo>
                <a:close/>
                <a:moveTo>
                  <a:pt x="2552" y="3151"/>
                </a:moveTo>
                <a:cubicBezTo>
                  <a:pt x="2486" y="3151"/>
                  <a:pt x="2432" y="3205"/>
                  <a:pt x="2432" y="3271"/>
                </a:cubicBezTo>
                <a:cubicBezTo>
                  <a:pt x="2432" y="3338"/>
                  <a:pt x="2486" y="3391"/>
                  <a:pt x="2552" y="3391"/>
                </a:cubicBezTo>
                <a:lnTo>
                  <a:pt x="3103" y="3391"/>
                </a:lnTo>
                <a:cubicBezTo>
                  <a:pt x="3170" y="3391"/>
                  <a:pt x="3223" y="3338"/>
                  <a:pt x="3223" y="3271"/>
                </a:cubicBezTo>
                <a:cubicBezTo>
                  <a:pt x="3223" y="3205"/>
                  <a:pt x="3170" y="3151"/>
                  <a:pt x="3103" y="3151"/>
                </a:cubicBezTo>
                <a:lnTo>
                  <a:pt x="2552" y="3151"/>
                </a:lnTo>
                <a:close/>
                <a:moveTo>
                  <a:pt x="4448" y="700"/>
                </a:moveTo>
                <a:lnTo>
                  <a:pt x="4448" y="1442"/>
                </a:lnTo>
                <a:cubicBezTo>
                  <a:pt x="4448" y="1509"/>
                  <a:pt x="4501" y="1562"/>
                  <a:pt x="4568" y="1562"/>
                </a:cubicBezTo>
                <a:cubicBezTo>
                  <a:pt x="4634" y="1562"/>
                  <a:pt x="4688" y="1509"/>
                  <a:pt x="4688" y="1442"/>
                </a:cubicBezTo>
                <a:lnTo>
                  <a:pt x="4688" y="700"/>
                </a:lnTo>
                <a:cubicBezTo>
                  <a:pt x="4688" y="314"/>
                  <a:pt x="4374" y="0"/>
                  <a:pt x="3988" y="0"/>
                </a:cubicBezTo>
                <a:lnTo>
                  <a:pt x="604" y="0"/>
                </a:lnTo>
                <a:cubicBezTo>
                  <a:pt x="271" y="0"/>
                  <a:pt x="0" y="271"/>
                  <a:pt x="0" y="604"/>
                </a:cubicBezTo>
                <a:lnTo>
                  <a:pt x="0" y="1672"/>
                </a:lnTo>
                <a:cubicBezTo>
                  <a:pt x="0" y="1738"/>
                  <a:pt x="53" y="1792"/>
                  <a:pt x="120" y="1792"/>
                </a:cubicBezTo>
                <a:lnTo>
                  <a:pt x="566" y="1792"/>
                </a:lnTo>
                <a:cubicBezTo>
                  <a:pt x="632" y="1792"/>
                  <a:pt x="686" y="1738"/>
                  <a:pt x="686" y="1672"/>
                </a:cubicBezTo>
                <a:cubicBezTo>
                  <a:pt x="686" y="1606"/>
                  <a:pt x="632" y="1552"/>
                  <a:pt x="566" y="1552"/>
                </a:cubicBezTo>
                <a:lnTo>
                  <a:pt x="240" y="1552"/>
                </a:lnTo>
                <a:lnTo>
                  <a:pt x="240" y="604"/>
                </a:lnTo>
                <a:cubicBezTo>
                  <a:pt x="240" y="403"/>
                  <a:pt x="403" y="240"/>
                  <a:pt x="604" y="240"/>
                </a:cubicBezTo>
                <a:cubicBezTo>
                  <a:pt x="805" y="240"/>
                  <a:pt x="968" y="403"/>
                  <a:pt x="968" y="604"/>
                </a:cubicBezTo>
                <a:lnTo>
                  <a:pt x="968" y="4179"/>
                </a:lnTo>
                <a:cubicBezTo>
                  <a:pt x="968" y="4565"/>
                  <a:pt x="1282" y="4879"/>
                  <a:pt x="1668" y="4879"/>
                </a:cubicBezTo>
                <a:lnTo>
                  <a:pt x="3904" y="4879"/>
                </a:lnTo>
                <a:cubicBezTo>
                  <a:pt x="3970" y="4879"/>
                  <a:pt x="4024" y="4825"/>
                  <a:pt x="4024" y="4759"/>
                </a:cubicBezTo>
                <a:cubicBezTo>
                  <a:pt x="4024" y="4693"/>
                  <a:pt x="3970" y="4639"/>
                  <a:pt x="3904" y="4639"/>
                </a:cubicBezTo>
                <a:lnTo>
                  <a:pt x="1668" y="4639"/>
                </a:lnTo>
                <a:cubicBezTo>
                  <a:pt x="1415" y="4639"/>
                  <a:pt x="1208" y="4433"/>
                  <a:pt x="1208" y="4179"/>
                </a:cubicBezTo>
                <a:lnTo>
                  <a:pt x="1208" y="604"/>
                </a:lnTo>
                <a:cubicBezTo>
                  <a:pt x="1208" y="468"/>
                  <a:pt x="1163" y="341"/>
                  <a:pt x="1086" y="240"/>
                </a:cubicBezTo>
                <a:lnTo>
                  <a:pt x="3988" y="240"/>
                </a:lnTo>
                <a:cubicBezTo>
                  <a:pt x="4241" y="240"/>
                  <a:pt x="4448" y="446"/>
                  <a:pt x="4448" y="700"/>
                </a:cubicBezTo>
                <a:close/>
                <a:moveTo>
                  <a:pt x="4787" y="2000"/>
                </a:moveTo>
                <a:lnTo>
                  <a:pt x="4568" y="2000"/>
                </a:lnTo>
                <a:cubicBezTo>
                  <a:pt x="4501" y="2000"/>
                  <a:pt x="4448" y="2054"/>
                  <a:pt x="4448" y="2120"/>
                </a:cubicBezTo>
                <a:cubicBezTo>
                  <a:pt x="4448" y="2187"/>
                  <a:pt x="4501" y="2240"/>
                  <a:pt x="4568" y="2240"/>
                </a:cubicBezTo>
                <a:lnTo>
                  <a:pt x="4787" y="2240"/>
                </a:lnTo>
                <a:cubicBezTo>
                  <a:pt x="4842" y="2240"/>
                  <a:pt x="4887" y="2285"/>
                  <a:pt x="4887" y="2340"/>
                </a:cubicBezTo>
                <a:lnTo>
                  <a:pt x="4887" y="3718"/>
                </a:lnTo>
                <a:cubicBezTo>
                  <a:pt x="4887" y="3785"/>
                  <a:pt x="4941" y="3838"/>
                  <a:pt x="5007" y="3838"/>
                </a:cubicBezTo>
                <a:cubicBezTo>
                  <a:pt x="5073" y="3838"/>
                  <a:pt x="5127" y="3785"/>
                  <a:pt x="5127" y="3718"/>
                </a:cubicBezTo>
                <a:lnTo>
                  <a:pt x="5127" y="2340"/>
                </a:lnTo>
                <a:cubicBezTo>
                  <a:pt x="5127" y="2153"/>
                  <a:pt x="4975" y="2000"/>
                  <a:pt x="4787" y="2000"/>
                </a:cubicBezTo>
                <a:close/>
                <a:moveTo>
                  <a:pt x="4568" y="5139"/>
                </a:moveTo>
                <a:cubicBezTo>
                  <a:pt x="4501" y="5139"/>
                  <a:pt x="4448" y="5193"/>
                  <a:pt x="4448" y="5259"/>
                </a:cubicBezTo>
                <a:lnTo>
                  <a:pt x="4448" y="5281"/>
                </a:lnTo>
                <a:cubicBezTo>
                  <a:pt x="4448" y="5347"/>
                  <a:pt x="4501" y="5401"/>
                  <a:pt x="4568" y="5401"/>
                </a:cubicBezTo>
                <a:cubicBezTo>
                  <a:pt x="4634" y="5401"/>
                  <a:pt x="4688" y="5347"/>
                  <a:pt x="4688" y="5281"/>
                </a:cubicBezTo>
                <a:lnTo>
                  <a:pt x="4688" y="5259"/>
                </a:lnTo>
                <a:cubicBezTo>
                  <a:pt x="4688" y="5193"/>
                  <a:pt x="4634" y="5139"/>
                  <a:pt x="4568" y="5139"/>
                </a:cubicBezTo>
                <a:close/>
                <a:moveTo>
                  <a:pt x="4568" y="2439"/>
                </a:moveTo>
                <a:cubicBezTo>
                  <a:pt x="4501" y="2439"/>
                  <a:pt x="4448" y="2492"/>
                  <a:pt x="4448" y="2559"/>
                </a:cubicBezTo>
                <a:lnTo>
                  <a:pt x="4448" y="4854"/>
                </a:lnTo>
                <a:cubicBezTo>
                  <a:pt x="4448" y="4920"/>
                  <a:pt x="4501" y="4974"/>
                  <a:pt x="4568" y="4974"/>
                </a:cubicBezTo>
                <a:cubicBezTo>
                  <a:pt x="4634" y="4974"/>
                  <a:pt x="4688" y="4920"/>
                  <a:pt x="4688" y="4854"/>
                </a:cubicBezTo>
                <a:lnTo>
                  <a:pt x="4688" y="2559"/>
                </a:lnTo>
                <a:cubicBezTo>
                  <a:pt x="4688" y="2492"/>
                  <a:pt x="4634" y="2439"/>
                  <a:pt x="4568" y="243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9775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ïṥļíďe">
            <a:extLst>
              <a:ext uri="{FF2B5EF4-FFF2-40B4-BE49-F238E27FC236}">
                <a16:creationId xmlns:a16="http://schemas.microsoft.com/office/drawing/2014/main" id="{5C52F283-8C30-47F7-BEE3-0FB72F172358}"/>
              </a:ext>
            </a:extLst>
          </p:cNvPr>
          <p:cNvSpPr/>
          <p:nvPr userDrawn="1"/>
        </p:nvSpPr>
        <p:spPr>
          <a:xfrm>
            <a:off x="-4" y="0"/>
            <a:ext cx="12192004" cy="6858000"/>
          </a:xfrm>
          <a:prstGeom prst="rect">
            <a:avLst/>
          </a:prstGeom>
          <a:solidFill>
            <a:srgbClr val="232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10CD1F4-06D1-4C88-85C9-5E48919CD4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53" t="22428" r="4280" b="8925"/>
          <a:stretch/>
        </p:blipFill>
        <p:spPr>
          <a:xfrm>
            <a:off x="5196115" y="1130300"/>
            <a:ext cx="6284686" cy="4869404"/>
          </a:xfrm>
          <a:prstGeom prst="rect">
            <a:avLst/>
          </a:prstGeom>
          <a:gradFill>
            <a:gsLst>
              <a:gs pos="100000">
                <a:srgbClr val="DEDDDB"/>
              </a:gs>
              <a:gs pos="0">
                <a:srgbClr val="D8DCDB"/>
              </a:gs>
            </a:gsLst>
            <a:lin ang="9000000" scaled="0"/>
          </a:gradFill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00C7662-4F6D-4B06-BB36-235FC06BF816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56342" y="3429000"/>
            <a:ext cx="4158342" cy="1089529"/>
          </a:xfrm>
        </p:spPr>
        <p:txBody>
          <a:bodyPr vert="horz" wrap="square" lIns="91440" tIns="45720" rIns="91440" bIns="45720" rtlCol="0" anchor="b">
            <a:spAutoFit/>
          </a:bodyPr>
          <a:lstStyle>
            <a:lvl1pPr>
              <a:defRPr lang="zh-CN" altLang="en-US" sz="3600">
                <a:solidFill>
                  <a:schemeClr val="bg1"/>
                </a:solidFill>
              </a:defRPr>
            </a:lvl1pPr>
          </a:lstStyle>
          <a:p>
            <a:pPr lvl="0" defTabSz="914354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F9930E-40DF-417D-8161-BD38EB172DC1}"/>
              </a:ext>
            </a:extLst>
          </p:cNvPr>
          <p:cNvSpPr>
            <a:spLocks noGrp="1"/>
          </p:cNvSpPr>
          <p:nvPr userDrawn="1">
            <p:ph type="body" idx="1" hasCustomPrompt="1"/>
          </p:nvPr>
        </p:nvSpPr>
        <p:spPr>
          <a:xfrm>
            <a:off x="856342" y="4518529"/>
            <a:ext cx="4158342" cy="258532"/>
          </a:xfrm>
        </p:spPr>
        <p:txBody>
          <a:bodyPr wrap="square">
            <a:spAutoFit/>
          </a:bodyPr>
          <a:lstStyle>
            <a:lvl1pPr marL="0" indent="0">
              <a:buNone/>
              <a:defRPr lang="en-US" altLang="zh-CN"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279D9A-DC49-4C12-80D3-3D89C2783F3A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6834F10D-3A58-4285-A9DB-D9098A7BEDDD}" type="datetime1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EF8C95-8814-4768-850F-851B6434A9EE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94C1D7-7C5A-49B3-9D05-119C615E16B1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220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2EDE83-63CC-4B33-B715-3953EADE2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14619F-25D0-4307-81CD-C24C74EF1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5987-9647-4253-899C-3B9819D6D8A0}" type="datetime1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02B25F-898B-4C1A-94A9-699B8B55D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842F0A-76EB-4E77-8AF6-5F91F2288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642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9D6027-F7C7-4EF3-85DD-09E27ACEE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CBEB-8597-4EA4-9D29-E1D7025CFAA0}" type="datetime1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262BA1-A5A7-45F4-B365-E880E1C32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0CF1E8-0939-4B4D-A4D3-E47E208F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62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3D4C8735-6938-4158-AEB6-041103931FE6}"/>
              </a:ext>
            </a:extLst>
          </p:cNvPr>
          <p:cNvGrpSpPr/>
          <p:nvPr userDrawn="1"/>
        </p:nvGrpSpPr>
        <p:grpSpPr>
          <a:xfrm flipH="1">
            <a:off x="0" y="-1"/>
            <a:ext cx="12193812" cy="6858001"/>
            <a:chOff x="0" y="-1"/>
            <a:chExt cx="12193812" cy="6858001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266FE142-B254-4AC8-9100-199EBEA8581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280" t="15449" r="4280"/>
            <a:stretch/>
          </p:blipFill>
          <p:spPr>
            <a:xfrm>
              <a:off x="27213" y="0"/>
              <a:ext cx="12166599" cy="6858000"/>
            </a:xfrm>
            <a:prstGeom prst="rect">
              <a:avLst/>
            </a:prstGeom>
            <a:gradFill>
              <a:gsLst>
                <a:gs pos="100000">
                  <a:srgbClr val="DEDDDB"/>
                </a:gs>
                <a:gs pos="0">
                  <a:srgbClr val="D8DCDB"/>
                </a:gs>
              </a:gsLst>
              <a:lin ang="9000000" scaled="0"/>
            </a:gradFill>
          </p:spPr>
        </p:pic>
        <p:sp>
          <p:nvSpPr>
            <p:cNvPr id="13" name="îŝḻïḋe">
              <a:extLst>
                <a:ext uri="{FF2B5EF4-FFF2-40B4-BE49-F238E27FC236}">
                  <a16:creationId xmlns:a16="http://schemas.microsoft.com/office/drawing/2014/main" id="{8115CFD9-4BEC-496B-B526-0F4E2D98AF71}"/>
                </a:ext>
              </a:extLst>
            </p:cNvPr>
            <p:cNvSpPr/>
            <p:nvPr userDrawn="1"/>
          </p:nvSpPr>
          <p:spPr>
            <a:xfrm>
              <a:off x="0" y="-1"/>
              <a:ext cx="4038600" cy="6858001"/>
            </a:xfrm>
            <a:prstGeom prst="rect">
              <a:avLst/>
            </a:prstGeom>
            <a:gradFill>
              <a:gsLst>
                <a:gs pos="100000">
                  <a:srgbClr val="B9C4C0">
                    <a:alpha val="0"/>
                  </a:srgbClr>
                </a:gs>
                <a:gs pos="0">
                  <a:srgbClr val="B9C4C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îS1îḓé">
              <a:extLst>
                <a:ext uri="{FF2B5EF4-FFF2-40B4-BE49-F238E27FC236}">
                  <a16:creationId xmlns:a16="http://schemas.microsoft.com/office/drawing/2014/main" id="{091977BA-F219-4FB0-A6EB-5F18B11DA587}"/>
                </a:ext>
              </a:extLst>
            </p:cNvPr>
            <p:cNvSpPr/>
            <p:nvPr userDrawn="1"/>
          </p:nvSpPr>
          <p:spPr>
            <a:xfrm rot="5400000">
              <a:off x="4832351" y="-4819649"/>
              <a:ext cx="2540000" cy="12179299"/>
            </a:xfrm>
            <a:prstGeom prst="rect">
              <a:avLst/>
            </a:prstGeom>
            <a:gradFill>
              <a:gsLst>
                <a:gs pos="100000">
                  <a:srgbClr val="B9C4C0">
                    <a:alpha val="0"/>
                  </a:srgbClr>
                </a:gs>
                <a:gs pos="0">
                  <a:srgbClr val="B9C4C0">
                    <a:alpha val="42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C2320649-ACD7-42E9-A261-E6ED46ACB4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01481" y="2540001"/>
            <a:ext cx="6236603" cy="1643062"/>
          </a:xfrm>
        </p:spPr>
        <p:txBody>
          <a:bodyPr vert="horz" lIns="91440" tIns="45720" rIns="91440" bIns="45720" rtlCol="0" anchor="b">
            <a:noAutofit/>
          </a:bodyPr>
          <a:lstStyle>
            <a:lvl1pPr marL="0" indent="0" algn="r">
              <a:buNone/>
              <a:defRPr lang="en-US" altLang="zh-CN" sz="4800" b="1" smtClean="0">
                <a:solidFill>
                  <a:srgbClr val="3F495F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n-US" altLang="zh-CN" smtClean="0"/>
            </a:lvl2pPr>
            <a:lvl3pPr>
              <a:defRPr lang="en-US" altLang="zh-CN" smtClean="0"/>
            </a:lvl3pPr>
            <a:lvl4pPr>
              <a:defRPr lang="en-US" altLang="zh-CN" smtClean="0"/>
            </a:lvl4pPr>
            <a:lvl5pPr>
              <a:defRPr lang="zh-CN" altLang="en-US"/>
            </a:lvl5pPr>
          </a:lstStyle>
          <a:p>
            <a:pPr marL="228600" lvl="0" indent="-228600" defTabSz="914354">
              <a:spcBef>
                <a:spcPct val="0"/>
              </a:spcBef>
            </a:pPr>
            <a:r>
              <a:rPr lang="en-US" altLang="zh-CN" dirty="0"/>
              <a:t>Click to edit Master text styles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DC428848-58C6-4501-8214-B803889F273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828312" y="6068416"/>
            <a:ext cx="2692400" cy="24748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r">
              <a:buNone/>
              <a:defRPr lang="en-US" altLang="zh-CN" sz="1200" b="0" smtClean="0"/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Speaker name and title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A01EED25-4D2A-435D-A5F9-01DCC2F0748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0400" y="6044020"/>
            <a:ext cx="2547257" cy="2962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altLang="zh-CN" sz="1200" b="0" smtClean="0"/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www.islide.cc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44805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307103-D92B-4D3C-B386-9FD58793C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 defTabSz="914354"/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8920D0-E0E5-40BB-AEDA-3D7A09092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B16C00-AE39-4635-9F10-B7233D2AC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401" y="6438900"/>
            <a:ext cx="3992171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12D871-753D-4991-B44B-EFAE9F8682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4656" y="6438900"/>
            <a:ext cx="1802924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EBAC152-C384-4126-A41C-02F34DED3069}" type="datetime1">
              <a:rPr lang="zh-CN" altLang="en-US" smtClean="0"/>
              <a:t>2023/2/21</a:t>
            </a:fld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23E9ED-4E00-42D1-BFBF-5EBD27D29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57452" y="6438900"/>
            <a:ext cx="2661448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zh-CN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7915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50" r:id="rId2"/>
    <p:sldLayoutId id="2147483657" r:id="rId3"/>
    <p:sldLayoutId id="2147483651" r:id="rId4"/>
    <p:sldLayoutId id="2147483654" r:id="rId5"/>
    <p:sldLayoutId id="2147483655" r:id="rId6"/>
    <p:sldLayoutId id="2147483656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altLang="en-US"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1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3.xml"/><Relationship Id="rId1" Type="http://schemas.openxmlformats.org/officeDocument/2006/relationships/themeOverride" Target="../theme/themeOverr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DDB"/>
        </a:solidFill>
        <a:effectLst/>
      </p:bgPr>
    </p:bg>
    <p:spTree>
      <p:nvGrpSpPr>
        <p:cNvPr id="1" name="íṣlîḍ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îşľïḓê">
            <a:extLst>
              <a:ext uri="{FF2B5EF4-FFF2-40B4-BE49-F238E27FC236}">
                <a16:creationId xmlns:a16="http://schemas.microsoft.com/office/drawing/2014/main" id="{727FE8D0-F196-4723-A644-E8B521BB747F}"/>
              </a:ext>
            </a:extLst>
          </p:cNvPr>
          <p:cNvSpPr txBox="1">
            <a:spLocks/>
          </p:cNvSpPr>
          <p:nvPr/>
        </p:nvSpPr>
        <p:spPr>
          <a:xfrm>
            <a:off x="612900" y="1657999"/>
            <a:ext cx="5914899" cy="2086725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8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7200" dirty="0">
                <a:solidFill>
                  <a:srgbClr val="222D57"/>
                </a:solidFill>
                <a:latin typeface="+mn-lt"/>
                <a:ea typeface="+mn-ea"/>
                <a:cs typeface="+mn-ea"/>
                <a:sym typeface="+mn-lt"/>
              </a:rPr>
              <a:t>IB &amp; A-Level </a:t>
            </a:r>
            <a:r>
              <a:rPr lang="zh-CN" altLang="en-US" sz="7200" dirty="0">
                <a:solidFill>
                  <a:srgbClr val="222D57"/>
                </a:solidFill>
                <a:latin typeface="+mn-lt"/>
                <a:ea typeface="+mn-ea"/>
                <a:cs typeface="+mn-ea"/>
                <a:sym typeface="+mn-lt"/>
              </a:rPr>
              <a:t>课程介绍</a:t>
            </a:r>
            <a:endParaRPr lang="en-US" altLang="zh-CN" sz="7200" dirty="0">
              <a:solidFill>
                <a:srgbClr val="222D5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716759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śľîd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$ḷiḑè">
            <a:extLst>
              <a:ext uri="{FF2B5EF4-FFF2-40B4-BE49-F238E27FC236}">
                <a16:creationId xmlns:a16="http://schemas.microsoft.com/office/drawing/2014/main" id="{BFCCD4E5-C929-48BE-836A-0BC06B0B8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什么是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A-level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íṧḻîḓé">
            <a:extLst>
              <a:ext uri="{FF2B5EF4-FFF2-40B4-BE49-F238E27FC236}">
                <a16:creationId xmlns:a16="http://schemas.microsoft.com/office/drawing/2014/main" id="{970EA389-DFC0-4FF3-967E-3B2733A2D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>
                <a:cs typeface="+mn-ea"/>
                <a:sym typeface="+mn-lt"/>
              </a:rPr>
              <a:t>10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AutoShape 2" descr="概述图册">
            <a:extLst>
              <a:ext uri="{FF2B5EF4-FFF2-40B4-BE49-F238E27FC236}">
                <a16:creationId xmlns:a16="http://schemas.microsoft.com/office/drawing/2014/main" id="{742095FC-F07D-43D9-A115-D35262190B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AutoShape 4" descr="概述图册">
            <a:extLst>
              <a:ext uri="{FF2B5EF4-FFF2-40B4-BE49-F238E27FC236}">
                <a16:creationId xmlns:a16="http://schemas.microsoft.com/office/drawing/2014/main" id="{DB5B738E-0595-49E9-BDD5-05A8090D0B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pic>
        <p:nvPicPr>
          <p:cNvPr id="2050" name="Picture 2" descr="概述图册">
            <a:extLst>
              <a:ext uri="{FF2B5EF4-FFF2-40B4-BE49-F238E27FC236}">
                <a16:creationId xmlns:a16="http://schemas.microsoft.com/office/drawing/2014/main" id="{D264840D-8E6B-4CE9-BB6A-009140ADC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009" y="457328"/>
            <a:ext cx="1559891" cy="1095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C63FDA8-9D67-4759-8503-1EB18880B5B6}"/>
              </a:ext>
            </a:extLst>
          </p:cNvPr>
          <p:cNvSpPr txBox="1"/>
          <p:nvPr/>
        </p:nvSpPr>
        <p:spPr>
          <a:xfrm>
            <a:off x="673100" y="1323441"/>
            <a:ext cx="77048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英国高中课程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(General Certificate of Education Advanced Level)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，是英国全民课程体系</a:t>
            </a:r>
            <a:r>
              <a:rPr lang="zh-CN" altLang="en-US" sz="2000" dirty="0">
                <a:solidFill>
                  <a:srgbClr val="000000"/>
                </a:solidFill>
                <a:cs typeface="+mn-ea"/>
                <a:sym typeface="+mn-lt"/>
              </a:rPr>
              <a:t>，也是英国学生的大学入学考试课程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对于在英国以外学习的学生，考试委员会为他们提供了国际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A Level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考试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Y10 (IGCSE)         Y11 (AS)         Y12 (A2)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rPr>
              <a:t>考试为每年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cs typeface="+mn-ea"/>
                <a:sym typeface="+mn-lt"/>
              </a:rPr>
              <a:t>1-2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cs typeface="+mn-ea"/>
                <a:sym typeface="+mn-lt"/>
              </a:rPr>
              <a:t>月份、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cs typeface="+mn-ea"/>
                <a:sym typeface="+mn-lt"/>
              </a:rPr>
              <a:t>5-6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cs typeface="+mn-ea"/>
                <a:sym typeface="+mn-lt"/>
              </a:rPr>
              <a:t>月份两次。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EABF47FA-6EA9-476F-B5BD-28797F9D6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909168" y="3545035"/>
            <a:ext cx="2762132" cy="2690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95633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śľîd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$ḷiḑè">
            <a:extLst>
              <a:ext uri="{FF2B5EF4-FFF2-40B4-BE49-F238E27FC236}">
                <a16:creationId xmlns:a16="http://schemas.microsoft.com/office/drawing/2014/main" id="{BFCCD4E5-C929-48BE-836A-0BC06B0B8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IGCSE to A-level  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高一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高三</a:t>
            </a:r>
          </a:p>
        </p:txBody>
      </p:sp>
      <p:sp>
        <p:nvSpPr>
          <p:cNvPr id="3" name="íṧḻîḓé">
            <a:extLst>
              <a:ext uri="{FF2B5EF4-FFF2-40B4-BE49-F238E27FC236}">
                <a16:creationId xmlns:a16="http://schemas.microsoft.com/office/drawing/2014/main" id="{970EA389-DFC0-4FF3-967E-3B2733A2D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>
                <a:cs typeface="+mn-ea"/>
                <a:sym typeface="+mn-lt"/>
              </a:rPr>
              <a:t>11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AutoShape 2" descr="概述图册">
            <a:extLst>
              <a:ext uri="{FF2B5EF4-FFF2-40B4-BE49-F238E27FC236}">
                <a16:creationId xmlns:a16="http://schemas.microsoft.com/office/drawing/2014/main" id="{742095FC-F07D-43D9-A115-D35262190B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AutoShape 4" descr="概述图册">
            <a:extLst>
              <a:ext uri="{FF2B5EF4-FFF2-40B4-BE49-F238E27FC236}">
                <a16:creationId xmlns:a16="http://schemas.microsoft.com/office/drawing/2014/main" id="{DB5B738E-0595-49E9-BDD5-05A8090D0B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pic>
        <p:nvPicPr>
          <p:cNvPr id="2050" name="Picture 2" descr="概述图册">
            <a:extLst>
              <a:ext uri="{FF2B5EF4-FFF2-40B4-BE49-F238E27FC236}">
                <a16:creationId xmlns:a16="http://schemas.microsoft.com/office/drawing/2014/main" id="{D264840D-8E6B-4CE9-BB6A-009140ADC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009" y="457328"/>
            <a:ext cx="1559891" cy="1095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C557F99-9CAD-4524-A1BB-A772617ABA08}"/>
              </a:ext>
            </a:extLst>
          </p:cNvPr>
          <p:cNvSpPr/>
          <p:nvPr/>
        </p:nvSpPr>
        <p:spPr>
          <a:xfrm>
            <a:off x="779131" y="1245439"/>
            <a:ext cx="9409045" cy="5301411"/>
          </a:xfrm>
          <a:prstGeom prst="rect">
            <a:avLst/>
          </a:prstGeom>
        </p:spPr>
        <p:txBody>
          <a:bodyPr wrap="square" lIns="121880" tIns="60940" rIns="121880" bIns="60940">
            <a:spAutoFit/>
          </a:bodyPr>
          <a:lstStyle/>
          <a:p>
            <a:pPr marL="0" marR="0" lvl="0" indent="0" algn="l" defTabSz="91408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900" b="0" i="0" u="none" strike="noStrike" kern="1200" cap="none" spc="0" normalizeH="0" baseline="0" noProof="0" dirty="0">
              <a:ln>
                <a:noFill/>
              </a:ln>
              <a:solidFill>
                <a:srgbClr val="272A36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285657" marR="0" lvl="0" indent="-285657" algn="l" defTabSz="91408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rPr>
              <a:t>IGCSE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rPr>
              <a:t>是英国普通初级中学毕业文凭，相当于中国国内的初中毕业考试文凭。对于准备最终以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rPr>
              <a:t>A-Level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rPr>
              <a:t>成绩申请学校的学生来说，通常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rPr>
              <a:t>IGCSE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rPr>
              <a:t>会选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rPr>
              <a:t>5-6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rPr>
              <a:t>门课。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rPr>
              <a:t>IGCSE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rPr>
              <a:t>阶段</a:t>
            </a:r>
            <a:endParaRPr lang="en-US" altLang="zh-CN" sz="2400" dirty="0">
              <a:solidFill>
                <a:srgbClr val="FF0000"/>
              </a:solidFill>
              <a:cs typeface="+mn-ea"/>
              <a:sym typeface="+mn-lt"/>
            </a:endParaRPr>
          </a:p>
          <a:p>
            <a:pPr marL="285657" marR="0" lvl="0" indent="-285657" algn="l" defTabSz="91408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IGCSE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A-Level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关系密切，可以说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A-Level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是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IGCSE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的延续，如果没有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IGCSE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的基础，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A-Level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的学习会比较困难。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A-Level </a:t>
            </a:r>
            <a:r>
              <a:rPr lang="zh-CN" altLang="en-US" sz="2000" dirty="0">
                <a:solidFill>
                  <a:srgbClr val="000000"/>
                </a:solidFill>
                <a:cs typeface="+mn-ea"/>
                <a:sym typeface="+mn-lt"/>
              </a:rPr>
              <a:t>阶段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课程涵盖范围广泛，</a:t>
            </a:r>
            <a:r>
              <a:rPr lang="zh-CN" altLang="en-US" sz="2000" b="0" i="0" dirty="0">
                <a:solidFill>
                  <a:srgbClr val="222222"/>
                </a:solidFill>
                <a:effectLst/>
                <a:cs typeface="+mn-ea"/>
                <a:sym typeface="+mn-lt"/>
              </a:rPr>
              <a:t>学生自主选课，根据将来想要选择的大学专业方向、强项和个人兴趣选择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cs typeface="+mn-ea"/>
                <a:sym typeface="+mn-lt"/>
              </a:rPr>
              <a:t>3-4</a:t>
            </a:r>
            <a:r>
              <a:rPr lang="zh-CN" altLang="en-US" sz="2000" b="0" i="0" dirty="0">
                <a:solidFill>
                  <a:srgbClr val="222222"/>
                </a:solidFill>
                <a:effectLst/>
                <a:cs typeface="+mn-ea"/>
                <a:sym typeface="+mn-lt"/>
              </a:rPr>
              <a:t>门课程进行学习并参加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cs typeface="+mn-ea"/>
                <a:sym typeface="+mn-lt"/>
              </a:rPr>
              <a:t>A-level</a:t>
            </a:r>
            <a:r>
              <a:rPr lang="zh-CN" altLang="en-US" sz="2000" b="0" i="0" dirty="0">
                <a:solidFill>
                  <a:srgbClr val="222222"/>
                </a:solidFill>
                <a:effectLst/>
                <a:cs typeface="+mn-ea"/>
                <a:sym typeface="+mn-lt"/>
              </a:rPr>
              <a:t>考试 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cs typeface="+mn-ea"/>
                <a:sym typeface="+mn-lt"/>
              </a:rPr>
              <a:t>(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A-level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学制两年：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第一年称为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AS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水准，学生通常选择自己最擅长且最有兴趣的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3—4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门课，通过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5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6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月考试后获得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AS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证书；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第二年称为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A2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水准，学生可选择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AS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水准中优秀的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3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门课继续学习，通过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5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6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月的考试后获得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A-Level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证书。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2500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śľîd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$ḷiḑè">
            <a:extLst>
              <a:ext uri="{FF2B5EF4-FFF2-40B4-BE49-F238E27FC236}">
                <a16:creationId xmlns:a16="http://schemas.microsoft.com/office/drawing/2014/main" id="{BFCCD4E5-C929-48BE-836A-0BC06B0B8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A-level</a:t>
            </a:r>
            <a:r>
              <a:rPr lang="zh-CN" altLang="en-US" dirty="0">
                <a:cs typeface="+mn-ea"/>
                <a:sym typeface="+mn-lt"/>
              </a:rPr>
              <a:t>课程：高一（</a:t>
            </a:r>
            <a:r>
              <a:rPr lang="en-US" altLang="zh-CN" dirty="0">
                <a:cs typeface="+mn-ea"/>
                <a:sym typeface="+mn-lt"/>
              </a:rPr>
              <a:t>IGCSE)</a:t>
            </a:r>
            <a:r>
              <a:rPr lang="zh-CN" altLang="en-US" dirty="0">
                <a:cs typeface="+mn-ea"/>
                <a:sym typeface="+mn-lt"/>
              </a:rPr>
              <a:t>开设课程</a:t>
            </a:r>
          </a:p>
        </p:txBody>
      </p:sp>
      <p:sp>
        <p:nvSpPr>
          <p:cNvPr id="3" name="íṧḻîḓé">
            <a:extLst>
              <a:ext uri="{FF2B5EF4-FFF2-40B4-BE49-F238E27FC236}">
                <a16:creationId xmlns:a16="http://schemas.microsoft.com/office/drawing/2014/main" id="{970EA389-DFC0-4FF3-967E-3B2733A2D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>
                <a:cs typeface="+mn-ea"/>
                <a:sym typeface="+mn-lt"/>
              </a:rPr>
              <a:t>12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AutoShape 2" descr="概述图册">
            <a:extLst>
              <a:ext uri="{FF2B5EF4-FFF2-40B4-BE49-F238E27FC236}">
                <a16:creationId xmlns:a16="http://schemas.microsoft.com/office/drawing/2014/main" id="{742095FC-F07D-43D9-A115-D35262190B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AutoShape 4" descr="概述图册">
            <a:extLst>
              <a:ext uri="{FF2B5EF4-FFF2-40B4-BE49-F238E27FC236}">
                <a16:creationId xmlns:a16="http://schemas.microsoft.com/office/drawing/2014/main" id="{DB5B738E-0595-49E9-BDD5-05A8090D0B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pic>
        <p:nvPicPr>
          <p:cNvPr id="2050" name="Picture 2" descr="概述图册">
            <a:extLst>
              <a:ext uri="{FF2B5EF4-FFF2-40B4-BE49-F238E27FC236}">
                <a16:creationId xmlns:a16="http://schemas.microsoft.com/office/drawing/2014/main" id="{D264840D-8E6B-4CE9-BB6A-009140ADC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009" y="457328"/>
            <a:ext cx="1559891" cy="1095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8B2D85E7-2538-4300-86D5-6ACBDF4660CF}"/>
              </a:ext>
            </a:extLst>
          </p:cNvPr>
          <p:cNvGrpSpPr/>
          <p:nvPr/>
        </p:nvGrpSpPr>
        <p:grpSpPr>
          <a:xfrm>
            <a:off x="1721486" y="1827133"/>
            <a:ext cx="2343775" cy="1529663"/>
            <a:chOff x="6333491" y="2170668"/>
            <a:chExt cx="2343775" cy="1529663"/>
          </a:xfrm>
        </p:grpSpPr>
        <p:sp>
          <p:nvSpPr>
            <p:cNvPr id="8" name="Oval 17">
              <a:extLst>
                <a:ext uri="{FF2B5EF4-FFF2-40B4-BE49-F238E27FC236}">
                  <a16:creationId xmlns:a16="http://schemas.microsoft.com/office/drawing/2014/main" id="{7AE08A5D-6017-43FC-BEE3-63A6B5562BF5}"/>
                </a:ext>
              </a:extLst>
            </p:cNvPr>
            <p:cNvSpPr/>
            <p:nvPr/>
          </p:nvSpPr>
          <p:spPr>
            <a:xfrm>
              <a:off x="6333491" y="2170668"/>
              <a:ext cx="644056" cy="644056"/>
            </a:xfrm>
            <a:prstGeom prst="ellipse">
              <a:avLst/>
            </a:prstGeom>
            <a:solidFill>
              <a:srgbClr val="475F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9" name="Freeform 193">
              <a:extLst>
                <a:ext uri="{FF2B5EF4-FFF2-40B4-BE49-F238E27FC236}">
                  <a16:creationId xmlns:a16="http://schemas.microsoft.com/office/drawing/2014/main" id="{9C776306-C448-4290-919E-3EA30DA650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0360" y="2369449"/>
              <a:ext cx="290318" cy="246494"/>
            </a:xfrm>
            <a:custGeom>
              <a:avLst/>
              <a:gdLst>
                <a:gd name="T0" fmla="*/ 117 w 232"/>
                <a:gd name="T1" fmla="*/ 196 h 197"/>
                <a:gd name="T2" fmla="*/ 25 w 232"/>
                <a:gd name="T3" fmla="*/ 104 h 197"/>
                <a:gd name="T4" fmla="*/ 25 w 232"/>
                <a:gd name="T5" fmla="*/ 104 h 197"/>
                <a:gd name="T6" fmla="*/ 25 w 232"/>
                <a:gd name="T7" fmla="*/ 22 h 197"/>
                <a:gd name="T8" fmla="*/ 25 w 232"/>
                <a:gd name="T9" fmla="*/ 22 h 197"/>
                <a:gd name="T10" fmla="*/ 107 w 232"/>
                <a:gd name="T11" fmla="*/ 22 h 197"/>
                <a:gd name="T12" fmla="*/ 117 w 232"/>
                <a:gd name="T13" fmla="*/ 32 h 197"/>
                <a:gd name="T14" fmla="*/ 127 w 232"/>
                <a:gd name="T15" fmla="*/ 22 h 197"/>
                <a:gd name="T16" fmla="*/ 127 w 232"/>
                <a:gd name="T17" fmla="*/ 22 h 197"/>
                <a:gd name="T18" fmla="*/ 209 w 232"/>
                <a:gd name="T19" fmla="*/ 22 h 197"/>
                <a:gd name="T20" fmla="*/ 209 w 232"/>
                <a:gd name="T21" fmla="*/ 22 h 197"/>
                <a:gd name="T22" fmla="*/ 209 w 232"/>
                <a:gd name="T23" fmla="*/ 104 h 197"/>
                <a:gd name="T24" fmla="*/ 117 w 232"/>
                <a:gd name="T25" fmla="*/ 196 h 197"/>
                <a:gd name="T26" fmla="*/ 66 w 232"/>
                <a:gd name="T27" fmla="*/ 14 h 197"/>
                <a:gd name="T28" fmla="*/ 66 w 232"/>
                <a:gd name="T29" fmla="*/ 14 h 197"/>
                <a:gd name="T30" fmla="*/ 31 w 232"/>
                <a:gd name="T31" fmla="*/ 98 h 197"/>
                <a:gd name="T32" fmla="*/ 117 w 232"/>
                <a:gd name="T33" fmla="*/ 184 h 197"/>
                <a:gd name="T34" fmla="*/ 203 w 232"/>
                <a:gd name="T35" fmla="*/ 98 h 197"/>
                <a:gd name="T36" fmla="*/ 203 w 232"/>
                <a:gd name="T37" fmla="*/ 98 h 197"/>
                <a:gd name="T38" fmla="*/ 203 w 232"/>
                <a:gd name="T39" fmla="*/ 28 h 197"/>
                <a:gd name="T40" fmla="*/ 203 w 232"/>
                <a:gd name="T41" fmla="*/ 28 h 197"/>
                <a:gd name="T42" fmla="*/ 133 w 232"/>
                <a:gd name="T43" fmla="*/ 28 h 197"/>
                <a:gd name="T44" fmla="*/ 117 w 232"/>
                <a:gd name="T45" fmla="*/ 44 h 197"/>
                <a:gd name="T46" fmla="*/ 101 w 232"/>
                <a:gd name="T47" fmla="*/ 28 h 197"/>
                <a:gd name="T48" fmla="*/ 101 w 232"/>
                <a:gd name="T49" fmla="*/ 28 h 197"/>
                <a:gd name="T50" fmla="*/ 66 w 232"/>
                <a:gd name="T51" fmla="*/ 14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32" h="197">
                  <a:moveTo>
                    <a:pt x="117" y="196"/>
                  </a:moveTo>
                  <a:lnTo>
                    <a:pt x="25" y="104"/>
                  </a:lnTo>
                  <a:lnTo>
                    <a:pt x="25" y="104"/>
                  </a:lnTo>
                  <a:cubicBezTo>
                    <a:pt x="3" y="81"/>
                    <a:pt x="3" y="45"/>
                    <a:pt x="25" y="22"/>
                  </a:cubicBezTo>
                  <a:lnTo>
                    <a:pt x="25" y="22"/>
                  </a:lnTo>
                  <a:cubicBezTo>
                    <a:pt x="48" y="0"/>
                    <a:pt x="84" y="0"/>
                    <a:pt x="107" y="22"/>
                  </a:cubicBezTo>
                  <a:lnTo>
                    <a:pt x="117" y="32"/>
                  </a:lnTo>
                  <a:lnTo>
                    <a:pt x="127" y="22"/>
                  </a:lnTo>
                  <a:lnTo>
                    <a:pt x="127" y="22"/>
                  </a:lnTo>
                  <a:cubicBezTo>
                    <a:pt x="149" y="0"/>
                    <a:pt x="186" y="0"/>
                    <a:pt x="209" y="22"/>
                  </a:cubicBezTo>
                  <a:lnTo>
                    <a:pt x="209" y="22"/>
                  </a:lnTo>
                  <a:cubicBezTo>
                    <a:pt x="231" y="45"/>
                    <a:pt x="231" y="81"/>
                    <a:pt x="209" y="104"/>
                  </a:cubicBezTo>
                  <a:lnTo>
                    <a:pt x="117" y="196"/>
                  </a:lnTo>
                  <a:close/>
                  <a:moveTo>
                    <a:pt x="66" y="14"/>
                  </a:moveTo>
                  <a:lnTo>
                    <a:pt x="66" y="14"/>
                  </a:lnTo>
                  <a:cubicBezTo>
                    <a:pt x="22" y="14"/>
                    <a:pt x="0" y="67"/>
                    <a:pt x="31" y="98"/>
                  </a:cubicBezTo>
                  <a:lnTo>
                    <a:pt x="117" y="184"/>
                  </a:lnTo>
                  <a:lnTo>
                    <a:pt x="203" y="98"/>
                  </a:lnTo>
                  <a:lnTo>
                    <a:pt x="203" y="98"/>
                  </a:lnTo>
                  <a:cubicBezTo>
                    <a:pt x="221" y="79"/>
                    <a:pt x="221" y="47"/>
                    <a:pt x="203" y="28"/>
                  </a:cubicBezTo>
                  <a:lnTo>
                    <a:pt x="203" y="28"/>
                  </a:lnTo>
                  <a:cubicBezTo>
                    <a:pt x="183" y="9"/>
                    <a:pt x="152" y="9"/>
                    <a:pt x="133" y="28"/>
                  </a:cubicBezTo>
                  <a:lnTo>
                    <a:pt x="117" y="44"/>
                  </a:lnTo>
                  <a:lnTo>
                    <a:pt x="101" y="28"/>
                  </a:lnTo>
                  <a:lnTo>
                    <a:pt x="101" y="28"/>
                  </a:lnTo>
                  <a:cubicBezTo>
                    <a:pt x="92" y="19"/>
                    <a:pt x="79" y="14"/>
                    <a:pt x="66" y="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0" name="Rectangle 11">
              <a:extLst>
                <a:ext uri="{FF2B5EF4-FFF2-40B4-BE49-F238E27FC236}">
                  <a16:creationId xmlns:a16="http://schemas.microsoft.com/office/drawing/2014/main" id="{800EE5CB-6B7B-4B3C-9D03-2EF76BA84176}"/>
                </a:ext>
              </a:extLst>
            </p:cNvPr>
            <p:cNvSpPr/>
            <p:nvPr/>
          </p:nvSpPr>
          <p:spPr>
            <a:xfrm>
              <a:off x="6333491" y="3070411"/>
              <a:ext cx="2343775" cy="62992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English 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英语</a:t>
              </a:r>
            </a:p>
            <a:p>
              <a:pPr>
                <a:lnSpc>
                  <a:spcPct val="125000"/>
                </a:lnSpc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Chinese 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语文</a:t>
              </a:r>
            </a:p>
          </p:txBody>
        </p:sp>
        <p:sp>
          <p:nvSpPr>
            <p:cNvPr id="11" name="Rectangle 11">
              <a:extLst>
                <a:ext uri="{FF2B5EF4-FFF2-40B4-BE49-F238E27FC236}">
                  <a16:creationId xmlns:a16="http://schemas.microsoft.com/office/drawing/2014/main" id="{2F4EAAC2-EF0E-4998-87D9-5DBC2E0C2830}"/>
                </a:ext>
              </a:extLst>
            </p:cNvPr>
            <p:cNvSpPr/>
            <p:nvPr/>
          </p:nvSpPr>
          <p:spPr>
            <a:xfrm>
              <a:off x="6333491" y="2766298"/>
              <a:ext cx="2089150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</a:pP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LANGUAGE 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语言类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71D1900-FC0E-4816-93DC-AB26BFC59138}"/>
              </a:ext>
            </a:extLst>
          </p:cNvPr>
          <p:cNvGrpSpPr/>
          <p:nvPr/>
        </p:nvGrpSpPr>
        <p:grpSpPr>
          <a:xfrm>
            <a:off x="1721486" y="3763883"/>
            <a:ext cx="2343775" cy="2337383"/>
            <a:chOff x="6333491" y="2170668"/>
            <a:chExt cx="2343775" cy="2337383"/>
          </a:xfrm>
        </p:grpSpPr>
        <p:sp>
          <p:nvSpPr>
            <p:cNvPr id="13" name="Oval 17">
              <a:extLst>
                <a:ext uri="{FF2B5EF4-FFF2-40B4-BE49-F238E27FC236}">
                  <a16:creationId xmlns:a16="http://schemas.microsoft.com/office/drawing/2014/main" id="{9D3535A7-BABB-4EDE-802E-E2F67D5E995E}"/>
                </a:ext>
              </a:extLst>
            </p:cNvPr>
            <p:cNvSpPr/>
            <p:nvPr/>
          </p:nvSpPr>
          <p:spPr>
            <a:xfrm>
              <a:off x="6333491" y="2170668"/>
              <a:ext cx="644056" cy="644056"/>
            </a:xfrm>
            <a:prstGeom prst="ellipse">
              <a:avLst/>
            </a:prstGeom>
            <a:solidFill>
              <a:srgbClr val="475F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14" name="Freeform 193">
              <a:extLst>
                <a:ext uri="{FF2B5EF4-FFF2-40B4-BE49-F238E27FC236}">
                  <a16:creationId xmlns:a16="http://schemas.microsoft.com/office/drawing/2014/main" id="{1DC45092-C5D1-4B3E-AFF3-0D6401A99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0360" y="2369449"/>
              <a:ext cx="290318" cy="246494"/>
            </a:xfrm>
            <a:custGeom>
              <a:avLst/>
              <a:gdLst>
                <a:gd name="T0" fmla="*/ 117 w 232"/>
                <a:gd name="T1" fmla="*/ 196 h 197"/>
                <a:gd name="T2" fmla="*/ 25 w 232"/>
                <a:gd name="T3" fmla="*/ 104 h 197"/>
                <a:gd name="T4" fmla="*/ 25 w 232"/>
                <a:gd name="T5" fmla="*/ 104 h 197"/>
                <a:gd name="T6" fmla="*/ 25 w 232"/>
                <a:gd name="T7" fmla="*/ 22 h 197"/>
                <a:gd name="T8" fmla="*/ 25 w 232"/>
                <a:gd name="T9" fmla="*/ 22 h 197"/>
                <a:gd name="T10" fmla="*/ 107 w 232"/>
                <a:gd name="T11" fmla="*/ 22 h 197"/>
                <a:gd name="T12" fmla="*/ 117 w 232"/>
                <a:gd name="T13" fmla="*/ 32 h 197"/>
                <a:gd name="T14" fmla="*/ 127 w 232"/>
                <a:gd name="T15" fmla="*/ 22 h 197"/>
                <a:gd name="T16" fmla="*/ 127 w 232"/>
                <a:gd name="T17" fmla="*/ 22 h 197"/>
                <a:gd name="T18" fmla="*/ 209 w 232"/>
                <a:gd name="T19" fmla="*/ 22 h 197"/>
                <a:gd name="T20" fmla="*/ 209 w 232"/>
                <a:gd name="T21" fmla="*/ 22 h 197"/>
                <a:gd name="T22" fmla="*/ 209 w 232"/>
                <a:gd name="T23" fmla="*/ 104 h 197"/>
                <a:gd name="T24" fmla="*/ 117 w 232"/>
                <a:gd name="T25" fmla="*/ 196 h 197"/>
                <a:gd name="T26" fmla="*/ 66 w 232"/>
                <a:gd name="T27" fmla="*/ 14 h 197"/>
                <a:gd name="T28" fmla="*/ 66 w 232"/>
                <a:gd name="T29" fmla="*/ 14 h 197"/>
                <a:gd name="T30" fmla="*/ 31 w 232"/>
                <a:gd name="T31" fmla="*/ 98 h 197"/>
                <a:gd name="T32" fmla="*/ 117 w 232"/>
                <a:gd name="T33" fmla="*/ 184 h 197"/>
                <a:gd name="T34" fmla="*/ 203 w 232"/>
                <a:gd name="T35" fmla="*/ 98 h 197"/>
                <a:gd name="T36" fmla="*/ 203 w 232"/>
                <a:gd name="T37" fmla="*/ 98 h 197"/>
                <a:gd name="T38" fmla="*/ 203 w 232"/>
                <a:gd name="T39" fmla="*/ 28 h 197"/>
                <a:gd name="T40" fmla="*/ 203 w 232"/>
                <a:gd name="T41" fmla="*/ 28 h 197"/>
                <a:gd name="T42" fmla="*/ 133 w 232"/>
                <a:gd name="T43" fmla="*/ 28 h 197"/>
                <a:gd name="T44" fmla="*/ 117 w 232"/>
                <a:gd name="T45" fmla="*/ 44 h 197"/>
                <a:gd name="T46" fmla="*/ 101 w 232"/>
                <a:gd name="T47" fmla="*/ 28 h 197"/>
                <a:gd name="T48" fmla="*/ 101 w 232"/>
                <a:gd name="T49" fmla="*/ 28 h 197"/>
                <a:gd name="T50" fmla="*/ 66 w 232"/>
                <a:gd name="T51" fmla="*/ 14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32" h="197">
                  <a:moveTo>
                    <a:pt x="117" y="196"/>
                  </a:moveTo>
                  <a:lnTo>
                    <a:pt x="25" y="104"/>
                  </a:lnTo>
                  <a:lnTo>
                    <a:pt x="25" y="104"/>
                  </a:lnTo>
                  <a:cubicBezTo>
                    <a:pt x="3" y="81"/>
                    <a:pt x="3" y="45"/>
                    <a:pt x="25" y="22"/>
                  </a:cubicBezTo>
                  <a:lnTo>
                    <a:pt x="25" y="22"/>
                  </a:lnTo>
                  <a:cubicBezTo>
                    <a:pt x="48" y="0"/>
                    <a:pt x="84" y="0"/>
                    <a:pt x="107" y="22"/>
                  </a:cubicBezTo>
                  <a:lnTo>
                    <a:pt x="117" y="32"/>
                  </a:lnTo>
                  <a:lnTo>
                    <a:pt x="127" y="22"/>
                  </a:lnTo>
                  <a:lnTo>
                    <a:pt x="127" y="22"/>
                  </a:lnTo>
                  <a:cubicBezTo>
                    <a:pt x="149" y="0"/>
                    <a:pt x="186" y="0"/>
                    <a:pt x="209" y="22"/>
                  </a:cubicBezTo>
                  <a:lnTo>
                    <a:pt x="209" y="22"/>
                  </a:lnTo>
                  <a:cubicBezTo>
                    <a:pt x="231" y="45"/>
                    <a:pt x="231" y="81"/>
                    <a:pt x="209" y="104"/>
                  </a:cubicBezTo>
                  <a:lnTo>
                    <a:pt x="117" y="196"/>
                  </a:lnTo>
                  <a:close/>
                  <a:moveTo>
                    <a:pt x="66" y="14"/>
                  </a:moveTo>
                  <a:lnTo>
                    <a:pt x="66" y="14"/>
                  </a:lnTo>
                  <a:cubicBezTo>
                    <a:pt x="22" y="14"/>
                    <a:pt x="0" y="67"/>
                    <a:pt x="31" y="98"/>
                  </a:cubicBezTo>
                  <a:lnTo>
                    <a:pt x="117" y="184"/>
                  </a:lnTo>
                  <a:lnTo>
                    <a:pt x="203" y="98"/>
                  </a:lnTo>
                  <a:lnTo>
                    <a:pt x="203" y="98"/>
                  </a:lnTo>
                  <a:cubicBezTo>
                    <a:pt x="221" y="79"/>
                    <a:pt x="221" y="47"/>
                    <a:pt x="203" y="28"/>
                  </a:cubicBezTo>
                  <a:lnTo>
                    <a:pt x="203" y="28"/>
                  </a:lnTo>
                  <a:cubicBezTo>
                    <a:pt x="183" y="9"/>
                    <a:pt x="152" y="9"/>
                    <a:pt x="133" y="28"/>
                  </a:cubicBezTo>
                  <a:lnTo>
                    <a:pt x="117" y="44"/>
                  </a:lnTo>
                  <a:lnTo>
                    <a:pt x="101" y="28"/>
                  </a:lnTo>
                  <a:lnTo>
                    <a:pt x="101" y="28"/>
                  </a:lnTo>
                  <a:cubicBezTo>
                    <a:pt x="92" y="19"/>
                    <a:pt x="79" y="14"/>
                    <a:pt x="66" y="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5" name="Rectangle 11">
              <a:extLst>
                <a:ext uri="{FF2B5EF4-FFF2-40B4-BE49-F238E27FC236}">
                  <a16:creationId xmlns:a16="http://schemas.microsoft.com/office/drawing/2014/main" id="{E84198FE-9318-49F0-A3AC-EDC65E529E1C}"/>
                </a:ext>
              </a:extLst>
            </p:cNvPr>
            <p:cNvSpPr/>
            <p:nvPr/>
          </p:nvSpPr>
          <p:spPr>
            <a:xfrm>
              <a:off x="6333491" y="3070411"/>
              <a:ext cx="2343775" cy="143764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</a:pP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Arts 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文学</a:t>
              </a:r>
            </a:p>
            <a:p>
              <a:pPr>
                <a:lnSpc>
                  <a:spcPct val="125000"/>
                </a:lnSpc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Politics 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政治</a:t>
              </a:r>
            </a:p>
            <a:p>
              <a:pPr>
                <a:lnSpc>
                  <a:spcPct val="125000"/>
                </a:lnSpc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Economics 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经济学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AS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Film 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电影学</a:t>
              </a:r>
            </a:p>
          </p:txBody>
        </p:sp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id="{7A080494-6310-4AA5-9317-D4F95E6958F9}"/>
                </a:ext>
              </a:extLst>
            </p:cNvPr>
            <p:cNvSpPr/>
            <p:nvPr/>
          </p:nvSpPr>
          <p:spPr>
            <a:xfrm>
              <a:off x="6333491" y="2766298"/>
              <a:ext cx="2240280" cy="70675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</a:pP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ARTS  AND SOCIAL SCIENCE 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人文社科类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D341727-3024-4640-BAA2-7D205137B863}"/>
              </a:ext>
            </a:extLst>
          </p:cNvPr>
          <p:cNvGrpSpPr/>
          <p:nvPr/>
        </p:nvGrpSpPr>
        <p:grpSpPr>
          <a:xfrm>
            <a:off x="6289676" y="1827133"/>
            <a:ext cx="3301365" cy="2337435"/>
            <a:chOff x="6333491" y="2170668"/>
            <a:chExt cx="3301365" cy="2337435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EA7BA59-FA37-4A1A-B42C-BFBF304D0764}"/>
                </a:ext>
              </a:extLst>
            </p:cNvPr>
            <p:cNvSpPr/>
            <p:nvPr/>
          </p:nvSpPr>
          <p:spPr>
            <a:xfrm>
              <a:off x="6333491" y="2170668"/>
              <a:ext cx="644056" cy="644056"/>
            </a:xfrm>
            <a:prstGeom prst="ellipse">
              <a:avLst/>
            </a:prstGeom>
            <a:solidFill>
              <a:srgbClr val="475F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19" name="Freeform 193">
              <a:extLst>
                <a:ext uri="{FF2B5EF4-FFF2-40B4-BE49-F238E27FC236}">
                  <a16:creationId xmlns:a16="http://schemas.microsoft.com/office/drawing/2014/main" id="{98DE483D-E27C-485D-8D7A-C8B95CDE9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0360" y="2369449"/>
              <a:ext cx="290318" cy="246494"/>
            </a:xfrm>
            <a:custGeom>
              <a:avLst/>
              <a:gdLst>
                <a:gd name="T0" fmla="*/ 117 w 232"/>
                <a:gd name="T1" fmla="*/ 196 h 197"/>
                <a:gd name="T2" fmla="*/ 25 w 232"/>
                <a:gd name="T3" fmla="*/ 104 h 197"/>
                <a:gd name="T4" fmla="*/ 25 w 232"/>
                <a:gd name="T5" fmla="*/ 104 h 197"/>
                <a:gd name="T6" fmla="*/ 25 w 232"/>
                <a:gd name="T7" fmla="*/ 22 h 197"/>
                <a:gd name="T8" fmla="*/ 25 w 232"/>
                <a:gd name="T9" fmla="*/ 22 h 197"/>
                <a:gd name="T10" fmla="*/ 107 w 232"/>
                <a:gd name="T11" fmla="*/ 22 h 197"/>
                <a:gd name="T12" fmla="*/ 117 w 232"/>
                <a:gd name="T13" fmla="*/ 32 h 197"/>
                <a:gd name="T14" fmla="*/ 127 w 232"/>
                <a:gd name="T15" fmla="*/ 22 h 197"/>
                <a:gd name="T16" fmla="*/ 127 w 232"/>
                <a:gd name="T17" fmla="*/ 22 h 197"/>
                <a:gd name="T18" fmla="*/ 209 w 232"/>
                <a:gd name="T19" fmla="*/ 22 h 197"/>
                <a:gd name="T20" fmla="*/ 209 w 232"/>
                <a:gd name="T21" fmla="*/ 22 h 197"/>
                <a:gd name="T22" fmla="*/ 209 w 232"/>
                <a:gd name="T23" fmla="*/ 104 h 197"/>
                <a:gd name="T24" fmla="*/ 117 w 232"/>
                <a:gd name="T25" fmla="*/ 196 h 197"/>
                <a:gd name="T26" fmla="*/ 66 w 232"/>
                <a:gd name="T27" fmla="*/ 14 h 197"/>
                <a:gd name="T28" fmla="*/ 66 w 232"/>
                <a:gd name="T29" fmla="*/ 14 h 197"/>
                <a:gd name="T30" fmla="*/ 31 w 232"/>
                <a:gd name="T31" fmla="*/ 98 h 197"/>
                <a:gd name="T32" fmla="*/ 117 w 232"/>
                <a:gd name="T33" fmla="*/ 184 h 197"/>
                <a:gd name="T34" fmla="*/ 203 w 232"/>
                <a:gd name="T35" fmla="*/ 98 h 197"/>
                <a:gd name="T36" fmla="*/ 203 w 232"/>
                <a:gd name="T37" fmla="*/ 98 h 197"/>
                <a:gd name="T38" fmla="*/ 203 w 232"/>
                <a:gd name="T39" fmla="*/ 28 h 197"/>
                <a:gd name="T40" fmla="*/ 203 w 232"/>
                <a:gd name="T41" fmla="*/ 28 h 197"/>
                <a:gd name="T42" fmla="*/ 133 w 232"/>
                <a:gd name="T43" fmla="*/ 28 h 197"/>
                <a:gd name="T44" fmla="*/ 117 w 232"/>
                <a:gd name="T45" fmla="*/ 44 h 197"/>
                <a:gd name="T46" fmla="*/ 101 w 232"/>
                <a:gd name="T47" fmla="*/ 28 h 197"/>
                <a:gd name="T48" fmla="*/ 101 w 232"/>
                <a:gd name="T49" fmla="*/ 28 h 197"/>
                <a:gd name="T50" fmla="*/ 66 w 232"/>
                <a:gd name="T51" fmla="*/ 14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32" h="197">
                  <a:moveTo>
                    <a:pt x="117" y="196"/>
                  </a:moveTo>
                  <a:lnTo>
                    <a:pt x="25" y="104"/>
                  </a:lnTo>
                  <a:lnTo>
                    <a:pt x="25" y="104"/>
                  </a:lnTo>
                  <a:cubicBezTo>
                    <a:pt x="3" y="81"/>
                    <a:pt x="3" y="45"/>
                    <a:pt x="25" y="22"/>
                  </a:cubicBezTo>
                  <a:lnTo>
                    <a:pt x="25" y="22"/>
                  </a:lnTo>
                  <a:cubicBezTo>
                    <a:pt x="48" y="0"/>
                    <a:pt x="84" y="0"/>
                    <a:pt x="107" y="22"/>
                  </a:cubicBezTo>
                  <a:lnTo>
                    <a:pt x="117" y="32"/>
                  </a:lnTo>
                  <a:lnTo>
                    <a:pt x="127" y="22"/>
                  </a:lnTo>
                  <a:lnTo>
                    <a:pt x="127" y="22"/>
                  </a:lnTo>
                  <a:cubicBezTo>
                    <a:pt x="149" y="0"/>
                    <a:pt x="186" y="0"/>
                    <a:pt x="209" y="22"/>
                  </a:cubicBezTo>
                  <a:lnTo>
                    <a:pt x="209" y="22"/>
                  </a:lnTo>
                  <a:cubicBezTo>
                    <a:pt x="231" y="45"/>
                    <a:pt x="231" y="81"/>
                    <a:pt x="209" y="104"/>
                  </a:cubicBezTo>
                  <a:lnTo>
                    <a:pt x="117" y="196"/>
                  </a:lnTo>
                  <a:close/>
                  <a:moveTo>
                    <a:pt x="66" y="14"/>
                  </a:moveTo>
                  <a:lnTo>
                    <a:pt x="66" y="14"/>
                  </a:lnTo>
                  <a:cubicBezTo>
                    <a:pt x="22" y="14"/>
                    <a:pt x="0" y="67"/>
                    <a:pt x="31" y="98"/>
                  </a:cubicBezTo>
                  <a:lnTo>
                    <a:pt x="117" y="184"/>
                  </a:lnTo>
                  <a:lnTo>
                    <a:pt x="203" y="98"/>
                  </a:lnTo>
                  <a:lnTo>
                    <a:pt x="203" y="98"/>
                  </a:lnTo>
                  <a:cubicBezTo>
                    <a:pt x="221" y="79"/>
                    <a:pt x="221" y="47"/>
                    <a:pt x="203" y="28"/>
                  </a:cubicBezTo>
                  <a:lnTo>
                    <a:pt x="203" y="28"/>
                  </a:lnTo>
                  <a:cubicBezTo>
                    <a:pt x="183" y="9"/>
                    <a:pt x="152" y="9"/>
                    <a:pt x="133" y="28"/>
                  </a:cubicBezTo>
                  <a:lnTo>
                    <a:pt x="117" y="44"/>
                  </a:lnTo>
                  <a:lnTo>
                    <a:pt x="101" y="28"/>
                  </a:lnTo>
                  <a:lnTo>
                    <a:pt x="101" y="28"/>
                  </a:lnTo>
                  <a:cubicBezTo>
                    <a:pt x="92" y="19"/>
                    <a:pt x="79" y="14"/>
                    <a:pt x="66" y="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0" name="Rectangle 11">
              <a:extLst>
                <a:ext uri="{FF2B5EF4-FFF2-40B4-BE49-F238E27FC236}">
                  <a16:creationId xmlns:a16="http://schemas.microsoft.com/office/drawing/2014/main" id="{46346303-D1DB-499D-832A-6BDC0563B03F}"/>
                </a:ext>
              </a:extLst>
            </p:cNvPr>
            <p:cNvSpPr/>
            <p:nvPr/>
          </p:nvSpPr>
          <p:spPr>
            <a:xfrm>
              <a:off x="6333491" y="3070463"/>
              <a:ext cx="3301365" cy="143764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Math 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数学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AS/IG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Physics 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物理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AS/IG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Chemistry 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化学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AS/IG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Biology 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生物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AS/IG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Computer Science 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计算机科学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IG</a:t>
              </a:r>
            </a:p>
          </p:txBody>
        </p:sp>
        <p:sp>
          <p:nvSpPr>
            <p:cNvPr id="21" name="Rectangle 11">
              <a:extLst>
                <a:ext uri="{FF2B5EF4-FFF2-40B4-BE49-F238E27FC236}">
                  <a16:creationId xmlns:a16="http://schemas.microsoft.com/office/drawing/2014/main" id="{98B7C8C9-7583-42E9-8956-B4E5A77B1850}"/>
                </a:ext>
              </a:extLst>
            </p:cNvPr>
            <p:cNvSpPr/>
            <p:nvPr/>
          </p:nvSpPr>
          <p:spPr>
            <a:xfrm>
              <a:off x="6333491" y="2766298"/>
              <a:ext cx="2089150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</a:pP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SCIENCE 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科学类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38339EAE-6609-4156-8138-D57C75B6701F}"/>
              </a:ext>
            </a:extLst>
          </p:cNvPr>
          <p:cNvGrpSpPr/>
          <p:nvPr/>
        </p:nvGrpSpPr>
        <p:grpSpPr>
          <a:xfrm>
            <a:off x="6289676" y="4548108"/>
            <a:ext cx="2343775" cy="1529663"/>
            <a:chOff x="6333491" y="2170668"/>
            <a:chExt cx="2343775" cy="1529663"/>
          </a:xfrm>
        </p:grpSpPr>
        <p:sp>
          <p:nvSpPr>
            <p:cNvPr id="23" name="Oval 17">
              <a:extLst>
                <a:ext uri="{FF2B5EF4-FFF2-40B4-BE49-F238E27FC236}">
                  <a16:creationId xmlns:a16="http://schemas.microsoft.com/office/drawing/2014/main" id="{450EA13A-E480-437B-993D-D62F21A7B0AC}"/>
                </a:ext>
              </a:extLst>
            </p:cNvPr>
            <p:cNvSpPr/>
            <p:nvPr/>
          </p:nvSpPr>
          <p:spPr>
            <a:xfrm>
              <a:off x="6333491" y="2170668"/>
              <a:ext cx="644056" cy="644056"/>
            </a:xfrm>
            <a:prstGeom prst="ellipse">
              <a:avLst/>
            </a:prstGeom>
            <a:solidFill>
              <a:srgbClr val="475F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24" name="Freeform 193">
              <a:extLst>
                <a:ext uri="{FF2B5EF4-FFF2-40B4-BE49-F238E27FC236}">
                  <a16:creationId xmlns:a16="http://schemas.microsoft.com/office/drawing/2014/main" id="{C24F2FDF-9F9E-43A8-B33A-5A873432C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0360" y="2369449"/>
              <a:ext cx="290318" cy="246494"/>
            </a:xfrm>
            <a:custGeom>
              <a:avLst/>
              <a:gdLst>
                <a:gd name="T0" fmla="*/ 117 w 232"/>
                <a:gd name="T1" fmla="*/ 196 h 197"/>
                <a:gd name="T2" fmla="*/ 25 w 232"/>
                <a:gd name="T3" fmla="*/ 104 h 197"/>
                <a:gd name="T4" fmla="*/ 25 w 232"/>
                <a:gd name="T5" fmla="*/ 104 h 197"/>
                <a:gd name="T6" fmla="*/ 25 w 232"/>
                <a:gd name="T7" fmla="*/ 22 h 197"/>
                <a:gd name="T8" fmla="*/ 25 w 232"/>
                <a:gd name="T9" fmla="*/ 22 h 197"/>
                <a:gd name="T10" fmla="*/ 107 w 232"/>
                <a:gd name="T11" fmla="*/ 22 h 197"/>
                <a:gd name="T12" fmla="*/ 117 w 232"/>
                <a:gd name="T13" fmla="*/ 32 h 197"/>
                <a:gd name="T14" fmla="*/ 127 w 232"/>
                <a:gd name="T15" fmla="*/ 22 h 197"/>
                <a:gd name="T16" fmla="*/ 127 w 232"/>
                <a:gd name="T17" fmla="*/ 22 h 197"/>
                <a:gd name="T18" fmla="*/ 209 w 232"/>
                <a:gd name="T19" fmla="*/ 22 h 197"/>
                <a:gd name="T20" fmla="*/ 209 w 232"/>
                <a:gd name="T21" fmla="*/ 22 h 197"/>
                <a:gd name="T22" fmla="*/ 209 w 232"/>
                <a:gd name="T23" fmla="*/ 104 h 197"/>
                <a:gd name="T24" fmla="*/ 117 w 232"/>
                <a:gd name="T25" fmla="*/ 196 h 197"/>
                <a:gd name="T26" fmla="*/ 66 w 232"/>
                <a:gd name="T27" fmla="*/ 14 h 197"/>
                <a:gd name="T28" fmla="*/ 66 w 232"/>
                <a:gd name="T29" fmla="*/ 14 h 197"/>
                <a:gd name="T30" fmla="*/ 31 w 232"/>
                <a:gd name="T31" fmla="*/ 98 h 197"/>
                <a:gd name="T32" fmla="*/ 117 w 232"/>
                <a:gd name="T33" fmla="*/ 184 h 197"/>
                <a:gd name="T34" fmla="*/ 203 w 232"/>
                <a:gd name="T35" fmla="*/ 98 h 197"/>
                <a:gd name="T36" fmla="*/ 203 w 232"/>
                <a:gd name="T37" fmla="*/ 98 h 197"/>
                <a:gd name="T38" fmla="*/ 203 w 232"/>
                <a:gd name="T39" fmla="*/ 28 h 197"/>
                <a:gd name="T40" fmla="*/ 203 w 232"/>
                <a:gd name="T41" fmla="*/ 28 h 197"/>
                <a:gd name="T42" fmla="*/ 133 w 232"/>
                <a:gd name="T43" fmla="*/ 28 h 197"/>
                <a:gd name="T44" fmla="*/ 117 w 232"/>
                <a:gd name="T45" fmla="*/ 44 h 197"/>
                <a:gd name="T46" fmla="*/ 101 w 232"/>
                <a:gd name="T47" fmla="*/ 28 h 197"/>
                <a:gd name="T48" fmla="*/ 101 w 232"/>
                <a:gd name="T49" fmla="*/ 28 h 197"/>
                <a:gd name="T50" fmla="*/ 66 w 232"/>
                <a:gd name="T51" fmla="*/ 14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32" h="197">
                  <a:moveTo>
                    <a:pt x="117" y="196"/>
                  </a:moveTo>
                  <a:lnTo>
                    <a:pt x="25" y="104"/>
                  </a:lnTo>
                  <a:lnTo>
                    <a:pt x="25" y="104"/>
                  </a:lnTo>
                  <a:cubicBezTo>
                    <a:pt x="3" y="81"/>
                    <a:pt x="3" y="45"/>
                    <a:pt x="25" y="22"/>
                  </a:cubicBezTo>
                  <a:lnTo>
                    <a:pt x="25" y="22"/>
                  </a:lnTo>
                  <a:cubicBezTo>
                    <a:pt x="48" y="0"/>
                    <a:pt x="84" y="0"/>
                    <a:pt x="107" y="22"/>
                  </a:cubicBezTo>
                  <a:lnTo>
                    <a:pt x="117" y="32"/>
                  </a:lnTo>
                  <a:lnTo>
                    <a:pt x="127" y="22"/>
                  </a:lnTo>
                  <a:lnTo>
                    <a:pt x="127" y="22"/>
                  </a:lnTo>
                  <a:cubicBezTo>
                    <a:pt x="149" y="0"/>
                    <a:pt x="186" y="0"/>
                    <a:pt x="209" y="22"/>
                  </a:cubicBezTo>
                  <a:lnTo>
                    <a:pt x="209" y="22"/>
                  </a:lnTo>
                  <a:cubicBezTo>
                    <a:pt x="231" y="45"/>
                    <a:pt x="231" y="81"/>
                    <a:pt x="209" y="104"/>
                  </a:cubicBezTo>
                  <a:lnTo>
                    <a:pt x="117" y="196"/>
                  </a:lnTo>
                  <a:close/>
                  <a:moveTo>
                    <a:pt x="66" y="14"/>
                  </a:moveTo>
                  <a:lnTo>
                    <a:pt x="66" y="14"/>
                  </a:lnTo>
                  <a:cubicBezTo>
                    <a:pt x="22" y="14"/>
                    <a:pt x="0" y="67"/>
                    <a:pt x="31" y="98"/>
                  </a:cubicBezTo>
                  <a:lnTo>
                    <a:pt x="117" y="184"/>
                  </a:lnTo>
                  <a:lnTo>
                    <a:pt x="203" y="98"/>
                  </a:lnTo>
                  <a:lnTo>
                    <a:pt x="203" y="98"/>
                  </a:lnTo>
                  <a:cubicBezTo>
                    <a:pt x="221" y="79"/>
                    <a:pt x="221" y="47"/>
                    <a:pt x="203" y="28"/>
                  </a:cubicBezTo>
                  <a:lnTo>
                    <a:pt x="203" y="28"/>
                  </a:lnTo>
                  <a:cubicBezTo>
                    <a:pt x="183" y="9"/>
                    <a:pt x="152" y="9"/>
                    <a:pt x="133" y="28"/>
                  </a:cubicBezTo>
                  <a:lnTo>
                    <a:pt x="117" y="44"/>
                  </a:lnTo>
                  <a:lnTo>
                    <a:pt x="101" y="28"/>
                  </a:lnTo>
                  <a:lnTo>
                    <a:pt x="101" y="28"/>
                  </a:lnTo>
                  <a:cubicBezTo>
                    <a:pt x="92" y="19"/>
                    <a:pt x="79" y="14"/>
                    <a:pt x="66" y="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5" name="Rectangle 11">
              <a:extLst>
                <a:ext uri="{FF2B5EF4-FFF2-40B4-BE49-F238E27FC236}">
                  <a16:creationId xmlns:a16="http://schemas.microsoft.com/office/drawing/2014/main" id="{07388AAF-D818-4A73-B2B8-D7D5BA70C3C9}"/>
                </a:ext>
              </a:extLst>
            </p:cNvPr>
            <p:cNvSpPr/>
            <p:nvPr/>
          </p:nvSpPr>
          <p:spPr>
            <a:xfrm>
              <a:off x="6333491" y="3070411"/>
              <a:ext cx="2343775" cy="62992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PE 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体育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Business 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商学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6" name="Rectangle 11">
              <a:extLst>
                <a:ext uri="{FF2B5EF4-FFF2-40B4-BE49-F238E27FC236}">
                  <a16:creationId xmlns:a16="http://schemas.microsoft.com/office/drawing/2014/main" id="{460BB4E3-AF3A-44CB-B986-FB19E6577175}"/>
                </a:ext>
              </a:extLst>
            </p:cNvPr>
            <p:cNvSpPr/>
            <p:nvPr/>
          </p:nvSpPr>
          <p:spPr>
            <a:xfrm>
              <a:off x="6333491" y="2766298"/>
              <a:ext cx="2089150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</a:pP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OTHERS 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其他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23306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śľîd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$ḷiḑè">
            <a:extLst>
              <a:ext uri="{FF2B5EF4-FFF2-40B4-BE49-F238E27FC236}">
                <a16:creationId xmlns:a16="http://schemas.microsoft.com/office/drawing/2014/main" id="{BFCCD4E5-C929-48BE-836A-0BC06B0B8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A-level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课程评分</a:t>
            </a:r>
          </a:p>
        </p:txBody>
      </p:sp>
      <p:sp>
        <p:nvSpPr>
          <p:cNvPr id="3" name="íṧḻîḓé">
            <a:extLst>
              <a:ext uri="{FF2B5EF4-FFF2-40B4-BE49-F238E27FC236}">
                <a16:creationId xmlns:a16="http://schemas.microsoft.com/office/drawing/2014/main" id="{970EA389-DFC0-4FF3-967E-3B2733A2D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>
                <a:cs typeface="+mn-ea"/>
                <a:sym typeface="+mn-lt"/>
              </a:rPr>
              <a:t>13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AutoShape 2" descr="概述图册">
            <a:extLst>
              <a:ext uri="{FF2B5EF4-FFF2-40B4-BE49-F238E27FC236}">
                <a16:creationId xmlns:a16="http://schemas.microsoft.com/office/drawing/2014/main" id="{742095FC-F07D-43D9-A115-D35262190B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AutoShape 4" descr="概述图册">
            <a:extLst>
              <a:ext uri="{FF2B5EF4-FFF2-40B4-BE49-F238E27FC236}">
                <a16:creationId xmlns:a16="http://schemas.microsoft.com/office/drawing/2014/main" id="{DB5B738E-0595-49E9-BDD5-05A8090D0B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pic>
        <p:nvPicPr>
          <p:cNvPr id="2050" name="Picture 2" descr="概述图册">
            <a:extLst>
              <a:ext uri="{FF2B5EF4-FFF2-40B4-BE49-F238E27FC236}">
                <a16:creationId xmlns:a16="http://schemas.microsoft.com/office/drawing/2014/main" id="{D264840D-8E6B-4CE9-BB6A-009140ADC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009" y="457328"/>
            <a:ext cx="1559891" cy="1095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84976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sḷiḑ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ïśḻïḋé">
            <a:extLst>
              <a:ext uri="{FF2B5EF4-FFF2-40B4-BE49-F238E27FC236}">
                <a16:creationId xmlns:a16="http://schemas.microsoft.com/office/drawing/2014/main" id="{3E7816B9-4368-481C-AF7D-011CB1B5D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342" y="3927598"/>
            <a:ext cx="4158342" cy="590931"/>
          </a:xfrm>
        </p:spPr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两大课程对比</a:t>
            </a:r>
          </a:p>
        </p:txBody>
      </p:sp>
      <p:sp>
        <p:nvSpPr>
          <p:cNvPr id="2" name="iṥľïḓe">
            <a:extLst>
              <a:ext uri="{FF2B5EF4-FFF2-40B4-BE49-F238E27FC236}">
                <a16:creationId xmlns:a16="http://schemas.microsoft.com/office/drawing/2014/main" id="{1BC2B274-6096-4E6F-B8DF-3F118E2D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>
                <a:cs typeface="+mn-ea"/>
                <a:sym typeface="+mn-lt"/>
              </a:rPr>
              <a:t>14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iṩ1idè">
            <a:extLst>
              <a:ext uri="{FF2B5EF4-FFF2-40B4-BE49-F238E27FC236}">
                <a16:creationId xmlns:a16="http://schemas.microsoft.com/office/drawing/2014/main" id="{1F67515F-70EE-419B-8770-5735A84D6AB9}"/>
              </a:ext>
            </a:extLst>
          </p:cNvPr>
          <p:cNvSpPr txBox="1">
            <a:spLocks/>
          </p:cNvSpPr>
          <p:nvPr/>
        </p:nvSpPr>
        <p:spPr>
          <a:xfrm>
            <a:off x="856342" y="1416142"/>
            <a:ext cx="2293258" cy="1754326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zh-CN" sz="12000" dirty="0">
                <a:solidFill>
                  <a:schemeClr val="bg1">
                    <a:alpha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  <a:endParaRPr lang="en-GB" sz="12000" dirty="0">
              <a:solidFill>
                <a:schemeClr val="bg1">
                  <a:alpha val="4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0986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śľîd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$ḷiḑè">
            <a:extLst>
              <a:ext uri="{FF2B5EF4-FFF2-40B4-BE49-F238E27FC236}">
                <a16:creationId xmlns:a16="http://schemas.microsoft.com/office/drawing/2014/main" id="{BFCCD4E5-C929-48BE-836A-0BC06B0B8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IB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课程和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A-level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课程对比</a:t>
            </a:r>
          </a:p>
        </p:txBody>
      </p:sp>
      <p:sp>
        <p:nvSpPr>
          <p:cNvPr id="3" name="íṧḻîḓé">
            <a:extLst>
              <a:ext uri="{FF2B5EF4-FFF2-40B4-BE49-F238E27FC236}">
                <a16:creationId xmlns:a16="http://schemas.microsoft.com/office/drawing/2014/main" id="{970EA389-DFC0-4FF3-967E-3B2733A2D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>
                <a:cs typeface="+mn-ea"/>
                <a:sym typeface="+mn-lt"/>
              </a:rPr>
              <a:t>15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CAF45F6-A857-4654-BFEF-4D35D6D78DFE}"/>
              </a:ext>
            </a:extLst>
          </p:cNvPr>
          <p:cNvGrpSpPr/>
          <p:nvPr/>
        </p:nvGrpSpPr>
        <p:grpSpPr>
          <a:xfrm>
            <a:off x="749087" y="1606550"/>
            <a:ext cx="10692419" cy="4051300"/>
            <a:chOff x="749087" y="1606550"/>
            <a:chExt cx="10692419" cy="4051300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85613EA9-5657-4E30-98D7-EA4E79DDB8ED}"/>
                </a:ext>
              </a:extLst>
            </p:cNvPr>
            <p:cNvSpPr/>
            <p:nvPr/>
          </p:nvSpPr>
          <p:spPr>
            <a:xfrm>
              <a:off x="4070350" y="1606550"/>
              <a:ext cx="4051300" cy="4051300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B18B3F29-7F20-4213-A91D-3F802921197A}"/>
                </a:ext>
              </a:extLst>
            </p:cNvPr>
            <p:cNvGrpSpPr/>
            <p:nvPr/>
          </p:nvGrpSpPr>
          <p:grpSpPr>
            <a:xfrm>
              <a:off x="3886689" y="2004119"/>
              <a:ext cx="4417214" cy="3256162"/>
              <a:chOff x="3923633" y="2272875"/>
              <a:chExt cx="4417214" cy="3256162"/>
            </a:xfrm>
          </p:grpSpPr>
          <p:sp>
            <p:nvSpPr>
              <p:cNvPr id="15" name="任意多边形 13">
                <a:extLst>
                  <a:ext uri="{FF2B5EF4-FFF2-40B4-BE49-F238E27FC236}">
                    <a16:creationId xmlns:a16="http://schemas.microsoft.com/office/drawing/2014/main" id="{AF7D842F-9C79-427A-9ED9-91D4E96DE294}"/>
                  </a:ext>
                </a:extLst>
              </p:cNvPr>
              <p:cNvSpPr/>
              <p:nvPr/>
            </p:nvSpPr>
            <p:spPr>
              <a:xfrm>
                <a:off x="4504159" y="2272875"/>
                <a:ext cx="3256162" cy="3256162"/>
              </a:xfrm>
              <a:custGeom>
                <a:avLst/>
                <a:gdLst>
                  <a:gd name="connsiteX0" fmla="*/ 2002971 w 4005942"/>
                  <a:gd name="connsiteY0" fmla="*/ 747259 h 4005942"/>
                  <a:gd name="connsiteX1" fmla="*/ 747259 w 4005942"/>
                  <a:gd name="connsiteY1" fmla="*/ 2002971 h 4005942"/>
                  <a:gd name="connsiteX2" fmla="*/ 2002971 w 4005942"/>
                  <a:gd name="connsiteY2" fmla="*/ 3258683 h 4005942"/>
                  <a:gd name="connsiteX3" fmla="*/ 3258683 w 4005942"/>
                  <a:gd name="connsiteY3" fmla="*/ 2002971 h 4005942"/>
                  <a:gd name="connsiteX4" fmla="*/ 2002971 w 4005942"/>
                  <a:gd name="connsiteY4" fmla="*/ 747259 h 4005942"/>
                  <a:gd name="connsiteX5" fmla="*/ 2002971 w 4005942"/>
                  <a:gd name="connsiteY5" fmla="*/ 0 h 4005942"/>
                  <a:gd name="connsiteX6" fmla="*/ 4005942 w 4005942"/>
                  <a:gd name="connsiteY6" fmla="*/ 2002971 h 4005942"/>
                  <a:gd name="connsiteX7" fmla="*/ 2002971 w 4005942"/>
                  <a:gd name="connsiteY7" fmla="*/ 4005942 h 4005942"/>
                  <a:gd name="connsiteX8" fmla="*/ 0 w 4005942"/>
                  <a:gd name="connsiteY8" fmla="*/ 2002971 h 4005942"/>
                  <a:gd name="connsiteX9" fmla="*/ 2002971 w 4005942"/>
                  <a:gd name="connsiteY9" fmla="*/ 0 h 4005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005942" h="4005942">
                    <a:moveTo>
                      <a:pt x="2002971" y="747259"/>
                    </a:moveTo>
                    <a:cubicBezTo>
                      <a:pt x="1309460" y="747259"/>
                      <a:pt x="747259" y="1309460"/>
                      <a:pt x="747259" y="2002971"/>
                    </a:cubicBezTo>
                    <a:cubicBezTo>
                      <a:pt x="747259" y="2696482"/>
                      <a:pt x="1309460" y="3258683"/>
                      <a:pt x="2002971" y="3258683"/>
                    </a:cubicBezTo>
                    <a:cubicBezTo>
                      <a:pt x="2696482" y="3258683"/>
                      <a:pt x="3258683" y="2696482"/>
                      <a:pt x="3258683" y="2002971"/>
                    </a:cubicBezTo>
                    <a:cubicBezTo>
                      <a:pt x="3258683" y="1309460"/>
                      <a:pt x="2696482" y="747259"/>
                      <a:pt x="2002971" y="747259"/>
                    </a:cubicBezTo>
                    <a:close/>
                    <a:moveTo>
                      <a:pt x="2002971" y="0"/>
                    </a:moveTo>
                    <a:cubicBezTo>
                      <a:pt x="3109181" y="0"/>
                      <a:pt x="4005942" y="896761"/>
                      <a:pt x="4005942" y="2002971"/>
                    </a:cubicBezTo>
                    <a:cubicBezTo>
                      <a:pt x="4005942" y="3109181"/>
                      <a:pt x="3109181" y="4005942"/>
                      <a:pt x="2002971" y="4005942"/>
                    </a:cubicBezTo>
                    <a:cubicBezTo>
                      <a:pt x="896761" y="4005942"/>
                      <a:pt x="0" y="3109181"/>
                      <a:pt x="0" y="2002971"/>
                    </a:cubicBezTo>
                    <a:cubicBezTo>
                      <a:pt x="0" y="896761"/>
                      <a:pt x="896761" y="0"/>
                      <a:pt x="2002971" y="0"/>
                    </a:cubicBez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70FA3CF7-749D-4443-A95C-E64EC08AD0E2}"/>
                  </a:ext>
                </a:extLst>
              </p:cNvPr>
              <p:cNvSpPr/>
              <p:nvPr/>
            </p:nvSpPr>
            <p:spPr>
              <a:xfrm>
                <a:off x="7252276" y="3356671"/>
                <a:ext cx="1088571" cy="108857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600" b="1" dirty="0">
                    <a:cs typeface="+mn-ea"/>
                    <a:sym typeface="+mn-lt"/>
                  </a:rPr>
                  <a:t>A-Level</a:t>
                </a:r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FE15EF12-3D2F-4925-AC1F-8001ED34ECE1}"/>
                  </a:ext>
                </a:extLst>
              </p:cNvPr>
              <p:cNvSpPr/>
              <p:nvPr/>
            </p:nvSpPr>
            <p:spPr>
              <a:xfrm>
                <a:off x="3923633" y="3356671"/>
                <a:ext cx="1088571" cy="108857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600" b="1" dirty="0">
                    <a:cs typeface="+mn-ea"/>
                    <a:sym typeface="+mn-lt"/>
                  </a:rPr>
                  <a:t>IB</a:t>
                </a:r>
                <a:endParaRPr lang="en-US" sz="1400" b="1" dirty="0">
                  <a:cs typeface="+mn-ea"/>
                  <a:sym typeface="+mn-lt"/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2284DAD-6721-44D6-9C95-4D665862D478}"/>
                  </a:ext>
                </a:extLst>
              </p:cNvPr>
              <p:cNvSpPr txBox="1"/>
              <p:nvPr/>
            </p:nvSpPr>
            <p:spPr>
              <a:xfrm>
                <a:off x="5243434" y="3198825"/>
                <a:ext cx="1777611" cy="1397001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zh-CN" altLang="en-US" sz="1600" b="1" dirty="0">
                    <a:cs typeface="+mn-ea"/>
                    <a:sym typeface="+mn-lt"/>
                  </a:rPr>
                  <a:t>两大课程都受到各个国家的大学青睐，两者成绩都可以用于大学申请</a:t>
                </a:r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13DD6812-7536-4CFE-8675-3C68438B1500}"/>
                </a:ext>
              </a:extLst>
            </p:cNvPr>
            <p:cNvGrpSpPr/>
            <p:nvPr/>
          </p:nvGrpSpPr>
          <p:grpSpPr>
            <a:xfrm>
              <a:off x="749087" y="2517775"/>
              <a:ext cx="2978150" cy="2228850"/>
              <a:chOff x="749087" y="1847850"/>
              <a:chExt cx="2978150" cy="2228850"/>
            </a:xfrm>
          </p:grpSpPr>
          <p:sp>
            <p:nvSpPr>
              <p:cNvPr id="12" name="圆角矩形 15">
                <a:extLst>
                  <a:ext uri="{FF2B5EF4-FFF2-40B4-BE49-F238E27FC236}">
                    <a16:creationId xmlns:a16="http://schemas.microsoft.com/office/drawing/2014/main" id="{FD32E97D-0087-42C4-9D2D-BC538C0F6B60}"/>
                  </a:ext>
                </a:extLst>
              </p:cNvPr>
              <p:cNvSpPr/>
              <p:nvPr/>
            </p:nvSpPr>
            <p:spPr>
              <a:xfrm>
                <a:off x="749087" y="1847850"/>
                <a:ext cx="2978150" cy="647700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600" b="1" dirty="0">
                    <a:solidFill>
                      <a:schemeClr val="tx1"/>
                    </a:solidFill>
                    <a:cs typeface="+mn-ea"/>
                    <a:sym typeface="+mn-lt"/>
                  </a:rPr>
                  <a:t>学习科目多，难度相对较高</a:t>
                </a:r>
              </a:p>
            </p:txBody>
          </p:sp>
          <p:sp>
            <p:nvSpPr>
              <p:cNvPr id="13" name="圆角矩形 16">
                <a:extLst>
                  <a:ext uri="{FF2B5EF4-FFF2-40B4-BE49-F238E27FC236}">
                    <a16:creationId xmlns:a16="http://schemas.microsoft.com/office/drawing/2014/main" id="{624DCC61-49B6-4088-8F60-AD59F9E759F5}"/>
                  </a:ext>
                </a:extLst>
              </p:cNvPr>
              <p:cNvSpPr/>
              <p:nvPr/>
            </p:nvSpPr>
            <p:spPr>
              <a:xfrm>
                <a:off x="749087" y="2638425"/>
                <a:ext cx="2399030" cy="647700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600" b="1" dirty="0">
                    <a:solidFill>
                      <a:schemeClr val="tx1"/>
                    </a:solidFill>
                    <a:cs typeface="+mn-ea"/>
                    <a:sym typeface="+mn-lt"/>
                  </a:rPr>
                  <a:t>讲究全能，要求学习</a:t>
                </a:r>
                <a:r>
                  <a:rPr lang="en-US" altLang="zh-CN" sz="1600" b="1" dirty="0">
                    <a:solidFill>
                      <a:schemeClr val="tx1"/>
                    </a:solidFill>
                    <a:cs typeface="+mn-ea"/>
                    <a:sym typeface="+mn-lt"/>
                  </a:rPr>
                  <a:t>6</a:t>
                </a:r>
                <a:r>
                  <a:rPr lang="zh-CN" altLang="en-US" sz="1600" b="1" dirty="0">
                    <a:solidFill>
                      <a:schemeClr val="tx1"/>
                    </a:solidFill>
                    <a:cs typeface="+mn-ea"/>
                    <a:sym typeface="+mn-lt"/>
                  </a:rPr>
                  <a:t>个学科 </a:t>
                </a:r>
                <a:r>
                  <a:rPr lang="en-US" altLang="zh-CN" sz="1100" b="1" dirty="0">
                    <a:solidFill>
                      <a:schemeClr val="tx1"/>
                    </a:solidFill>
                    <a:cs typeface="+mn-ea"/>
                    <a:sym typeface="+mn-lt"/>
                  </a:rPr>
                  <a:t>(</a:t>
                </a:r>
                <a:r>
                  <a:rPr lang="zh-CN" altLang="en-US" sz="1100" b="1" dirty="0">
                    <a:solidFill>
                      <a:schemeClr val="tx1"/>
                    </a:solidFill>
                    <a:cs typeface="+mn-ea"/>
                    <a:sym typeface="+mn-lt"/>
                  </a:rPr>
                  <a:t>语言和文学，语言习得，个人和社会，科学，数学，艺术</a:t>
                </a:r>
                <a:r>
                  <a:rPr lang="en-US" altLang="zh-CN" sz="1100" b="1" dirty="0">
                    <a:solidFill>
                      <a:schemeClr val="tx1"/>
                    </a:solidFill>
                    <a:cs typeface="+mn-ea"/>
                    <a:sym typeface="+mn-lt"/>
                  </a:rPr>
                  <a:t>)</a:t>
                </a:r>
                <a:r>
                  <a:rPr lang="zh-CN" altLang="en-US" sz="1600" b="1" dirty="0">
                    <a:solidFill>
                      <a:schemeClr val="tx1"/>
                    </a:solidFill>
                    <a:cs typeface="+mn-ea"/>
                    <a:sym typeface="+mn-lt"/>
                  </a:rPr>
                  <a:t>和</a:t>
                </a:r>
                <a:r>
                  <a:rPr lang="en-US" altLang="zh-CN" sz="1600" b="1" dirty="0">
                    <a:solidFill>
                      <a:schemeClr val="tx1"/>
                    </a:solidFill>
                    <a:cs typeface="+mn-ea"/>
                    <a:sym typeface="+mn-lt"/>
                  </a:rPr>
                  <a:t>3</a:t>
                </a:r>
                <a:r>
                  <a:rPr lang="zh-CN" altLang="en-US" sz="1600" b="1" dirty="0">
                    <a:solidFill>
                      <a:schemeClr val="tx1"/>
                    </a:solidFill>
                    <a:cs typeface="+mn-ea"/>
                    <a:sym typeface="+mn-lt"/>
                  </a:rPr>
                  <a:t>个核心课程</a:t>
                </a:r>
              </a:p>
            </p:txBody>
          </p:sp>
          <p:sp>
            <p:nvSpPr>
              <p:cNvPr id="14" name="圆角矩形 17">
                <a:extLst>
                  <a:ext uri="{FF2B5EF4-FFF2-40B4-BE49-F238E27FC236}">
                    <a16:creationId xmlns:a16="http://schemas.microsoft.com/office/drawing/2014/main" id="{CEE3F23A-0115-4699-AAEE-3F130930B32C}"/>
                  </a:ext>
                </a:extLst>
              </p:cNvPr>
              <p:cNvSpPr/>
              <p:nvPr/>
            </p:nvSpPr>
            <p:spPr>
              <a:xfrm>
                <a:off x="749087" y="3429000"/>
                <a:ext cx="2978150" cy="647700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600" b="1" dirty="0">
                    <a:solidFill>
                      <a:schemeClr val="tx1"/>
                    </a:solidFill>
                    <a:cs typeface="+mn-ea"/>
                    <a:sym typeface="+mn-lt"/>
                  </a:rPr>
                  <a:t>提供的教育领域比</a:t>
                </a:r>
                <a:r>
                  <a:rPr lang="en-US" altLang="zh-CN" sz="1600" b="1" dirty="0">
                    <a:solidFill>
                      <a:schemeClr val="tx1"/>
                    </a:solidFill>
                    <a:cs typeface="+mn-ea"/>
                    <a:sym typeface="+mn-lt"/>
                  </a:rPr>
                  <a:t>A Level</a:t>
                </a:r>
                <a:r>
                  <a:rPr lang="zh-CN" altLang="en-US" sz="1600" b="1" dirty="0">
                    <a:solidFill>
                      <a:schemeClr val="tx1"/>
                    </a:solidFill>
                    <a:cs typeface="+mn-ea"/>
                    <a:sym typeface="+mn-lt"/>
                  </a:rPr>
                  <a:t>考试更广阔</a:t>
                </a: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40861F78-8FC9-497B-B1AF-A1CDD11D5656}"/>
                </a:ext>
              </a:extLst>
            </p:cNvPr>
            <p:cNvGrpSpPr/>
            <p:nvPr/>
          </p:nvGrpSpPr>
          <p:grpSpPr>
            <a:xfrm flipH="1">
              <a:off x="8463356" y="2517775"/>
              <a:ext cx="2978150" cy="2228850"/>
              <a:chOff x="749087" y="1847850"/>
              <a:chExt cx="2978150" cy="2228850"/>
            </a:xfrm>
          </p:grpSpPr>
          <p:sp>
            <p:nvSpPr>
              <p:cNvPr id="9" name="圆角矩形 20">
                <a:extLst>
                  <a:ext uri="{FF2B5EF4-FFF2-40B4-BE49-F238E27FC236}">
                    <a16:creationId xmlns:a16="http://schemas.microsoft.com/office/drawing/2014/main" id="{BF42CA14-0D0A-4D0D-82BD-22C4F49F6FEC}"/>
                  </a:ext>
                </a:extLst>
              </p:cNvPr>
              <p:cNvSpPr/>
              <p:nvPr/>
            </p:nvSpPr>
            <p:spPr>
              <a:xfrm>
                <a:off x="749087" y="1847850"/>
                <a:ext cx="2978150" cy="647700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1600" b="1" dirty="0">
                    <a:solidFill>
                      <a:schemeClr val="tx1"/>
                    </a:solidFill>
                    <a:cs typeface="+mn-ea"/>
                    <a:sym typeface="+mn-lt"/>
                  </a:rPr>
                  <a:t>学习科目少，</a:t>
                </a:r>
                <a:r>
                  <a:rPr lang="en-US" altLang="zh-CN" sz="1600" b="1" dirty="0">
                    <a:solidFill>
                      <a:schemeClr val="tx1"/>
                    </a:solidFill>
                    <a:cs typeface="+mn-ea"/>
                    <a:sym typeface="+mn-lt"/>
                  </a:rPr>
                  <a:t>3-4</a:t>
                </a:r>
                <a:r>
                  <a:rPr lang="zh-CN" altLang="en-US" sz="1600" b="1" dirty="0">
                    <a:solidFill>
                      <a:schemeClr val="tx1"/>
                    </a:solidFill>
                    <a:cs typeface="+mn-ea"/>
                    <a:sym typeface="+mn-lt"/>
                  </a:rPr>
                  <a:t>门</a:t>
                </a:r>
              </a:p>
            </p:txBody>
          </p:sp>
          <p:sp>
            <p:nvSpPr>
              <p:cNvPr id="10" name="圆角矩形 21">
                <a:extLst>
                  <a:ext uri="{FF2B5EF4-FFF2-40B4-BE49-F238E27FC236}">
                    <a16:creationId xmlns:a16="http://schemas.microsoft.com/office/drawing/2014/main" id="{A594B3B5-5FC5-488B-896D-C1708F73E78F}"/>
                  </a:ext>
                </a:extLst>
              </p:cNvPr>
              <p:cNvSpPr/>
              <p:nvPr/>
            </p:nvSpPr>
            <p:spPr>
              <a:xfrm>
                <a:off x="749087" y="2638425"/>
                <a:ext cx="2399030" cy="647700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1600" b="1" dirty="0">
                    <a:solidFill>
                      <a:schemeClr val="tx1"/>
                    </a:solidFill>
                    <a:cs typeface="+mn-ea"/>
                    <a:sym typeface="+mn-lt"/>
                  </a:rPr>
                  <a:t>课程灵活，选课不受限制</a:t>
                </a:r>
              </a:p>
            </p:txBody>
          </p:sp>
          <p:sp>
            <p:nvSpPr>
              <p:cNvPr id="11" name="圆角矩形 22">
                <a:extLst>
                  <a:ext uri="{FF2B5EF4-FFF2-40B4-BE49-F238E27FC236}">
                    <a16:creationId xmlns:a16="http://schemas.microsoft.com/office/drawing/2014/main" id="{789C04D8-72B8-4646-9446-7D25FA01570F}"/>
                  </a:ext>
                </a:extLst>
              </p:cNvPr>
              <p:cNvSpPr/>
              <p:nvPr/>
            </p:nvSpPr>
            <p:spPr>
              <a:xfrm>
                <a:off x="749087" y="3429000"/>
                <a:ext cx="2978150" cy="647700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1600" b="1" dirty="0">
                    <a:solidFill>
                      <a:schemeClr val="tx1"/>
                    </a:solidFill>
                    <a:cs typeface="+mn-ea"/>
                    <a:sym typeface="+mn-lt"/>
                  </a:rPr>
                  <a:t>考试为学生自主选择</a:t>
                </a:r>
                <a:r>
                  <a:rPr lang="en-US" altLang="zh-CN" sz="1600" b="1" dirty="0">
                    <a:solidFill>
                      <a:schemeClr val="tx1"/>
                    </a:solidFill>
                    <a:cs typeface="+mn-ea"/>
                    <a:sym typeface="+mn-lt"/>
                  </a:rPr>
                  <a:t>3</a:t>
                </a:r>
                <a:r>
                  <a:rPr lang="zh-CN" altLang="en-US" sz="1600" b="1" dirty="0">
                    <a:solidFill>
                      <a:schemeClr val="tx1"/>
                    </a:solidFill>
                    <a:cs typeface="+mn-ea"/>
                    <a:sym typeface="+mn-lt"/>
                  </a:rPr>
                  <a:t>或</a:t>
                </a:r>
                <a:r>
                  <a:rPr lang="en-US" altLang="zh-CN" sz="1600" b="1" dirty="0">
                    <a:solidFill>
                      <a:schemeClr val="tx1"/>
                    </a:solidFill>
                    <a:cs typeface="+mn-ea"/>
                    <a:sym typeface="+mn-lt"/>
                  </a:rPr>
                  <a:t>4</a:t>
                </a:r>
                <a:r>
                  <a:rPr lang="zh-CN" altLang="en-US" sz="1600" b="1" dirty="0">
                    <a:solidFill>
                      <a:schemeClr val="tx1"/>
                    </a:solidFill>
                    <a:cs typeface="+mn-ea"/>
                    <a:sym typeface="+mn-lt"/>
                  </a:rPr>
                  <a:t>门学科，允许学生放弃较弱的科目</a:t>
                </a: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433417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sḷiḑ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ïśḻïḋé">
            <a:extLst>
              <a:ext uri="{FF2B5EF4-FFF2-40B4-BE49-F238E27FC236}">
                <a16:creationId xmlns:a16="http://schemas.microsoft.com/office/drawing/2014/main" id="{3E7816B9-4368-481C-AF7D-011CB1B5D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342" y="3927598"/>
            <a:ext cx="4158342" cy="590931"/>
          </a:xfrm>
        </p:spPr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大学申请要求分析</a:t>
            </a:r>
          </a:p>
        </p:txBody>
      </p:sp>
      <p:sp>
        <p:nvSpPr>
          <p:cNvPr id="2" name="iṥľïḓe">
            <a:extLst>
              <a:ext uri="{FF2B5EF4-FFF2-40B4-BE49-F238E27FC236}">
                <a16:creationId xmlns:a16="http://schemas.microsoft.com/office/drawing/2014/main" id="{1BC2B274-6096-4E6F-B8DF-3F118E2D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>
                <a:cs typeface="+mn-ea"/>
                <a:sym typeface="+mn-lt"/>
              </a:rPr>
              <a:t>16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iṩ1idè">
            <a:extLst>
              <a:ext uri="{FF2B5EF4-FFF2-40B4-BE49-F238E27FC236}">
                <a16:creationId xmlns:a16="http://schemas.microsoft.com/office/drawing/2014/main" id="{1F67515F-70EE-419B-8770-5735A84D6AB9}"/>
              </a:ext>
            </a:extLst>
          </p:cNvPr>
          <p:cNvSpPr txBox="1">
            <a:spLocks/>
          </p:cNvSpPr>
          <p:nvPr/>
        </p:nvSpPr>
        <p:spPr>
          <a:xfrm>
            <a:off x="856342" y="1416142"/>
            <a:ext cx="2293258" cy="1754326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zh-CN" sz="12000" dirty="0">
                <a:solidFill>
                  <a:schemeClr val="bg1">
                    <a:alpha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  <a:endParaRPr lang="en-GB" sz="12000" dirty="0">
              <a:solidFill>
                <a:schemeClr val="bg1">
                  <a:alpha val="4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3005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sḷiḑ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ïśḻïḋé">
            <a:extLst>
              <a:ext uri="{FF2B5EF4-FFF2-40B4-BE49-F238E27FC236}">
                <a16:creationId xmlns:a16="http://schemas.microsoft.com/office/drawing/2014/main" id="{3E7816B9-4368-481C-AF7D-011CB1B5D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342" y="3687533"/>
            <a:ext cx="4158342" cy="1089529"/>
          </a:xfrm>
        </p:spPr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园外毕业生录取信息分享</a:t>
            </a:r>
          </a:p>
        </p:txBody>
      </p:sp>
      <p:sp>
        <p:nvSpPr>
          <p:cNvPr id="2" name="iṥľïḓe">
            <a:extLst>
              <a:ext uri="{FF2B5EF4-FFF2-40B4-BE49-F238E27FC236}">
                <a16:creationId xmlns:a16="http://schemas.microsoft.com/office/drawing/2014/main" id="{1BC2B274-6096-4E6F-B8DF-3F118E2D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>
                <a:cs typeface="+mn-ea"/>
                <a:sym typeface="+mn-lt"/>
              </a:rPr>
              <a:t>17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iṩ1idè">
            <a:extLst>
              <a:ext uri="{FF2B5EF4-FFF2-40B4-BE49-F238E27FC236}">
                <a16:creationId xmlns:a16="http://schemas.microsoft.com/office/drawing/2014/main" id="{1F67515F-70EE-419B-8770-5735A84D6AB9}"/>
              </a:ext>
            </a:extLst>
          </p:cNvPr>
          <p:cNvSpPr txBox="1">
            <a:spLocks/>
          </p:cNvSpPr>
          <p:nvPr/>
        </p:nvSpPr>
        <p:spPr>
          <a:xfrm>
            <a:off x="856342" y="1416142"/>
            <a:ext cx="2293258" cy="1754326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zh-CN" sz="12000" dirty="0">
                <a:solidFill>
                  <a:schemeClr val="bg1">
                    <a:alpha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04</a:t>
            </a:r>
            <a:endParaRPr lang="en-GB" sz="12000" dirty="0">
              <a:solidFill>
                <a:schemeClr val="bg1">
                  <a:alpha val="4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8068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D3B04-F60C-4FA2-8DBD-869629BED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园外往届毕业生成绩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B3B5226-9874-464B-AAE4-F533439E9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>
                <a:cs typeface="+mn-ea"/>
                <a:sym typeface="+mn-lt"/>
              </a:rPr>
              <a:t>18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" name="fb1167d1-d2a8-42e8-84c0-b9dd6de7f237">
            <a:extLst>
              <a:ext uri="{FF2B5EF4-FFF2-40B4-BE49-F238E27FC236}">
                <a16:creationId xmlns:a16="http://schemas.microsoft.com/office/drawing/2014/main" id="{05210293-34FE-4AF3-AAF6-A552C55115F3}"/>
              </a:ext>
            </a:extLst>
          </p:cNvPr>
          <p:cNvGrpSpPr>
            <a:grpSpLocks noChangeAspect="1"/>
          </p:cNvGrpSpPr>
          <p:nvPr/>
        </p:nvGrpSpPr>
        <p:grpSpPr>
          <a:xfrm>
            <a:off x="1573544" y="1773239"/>
            <a:ext cx="9840083" cy="4208462"/>
            <a:chOff x="1678820" y="2535085"/>
            <a:chExt cx="9840083" cy="3599016"/>
          </a:xfrm>
        </p:grpSpPr>
        <p:graphicFrame>
          <p:nvGraphicFramePr>
            <p:cNvPr id="21" name="图表 20">
              <a:extLst>
                <a:ext uri="{FF2B5EF4-FFF2-40B4-BE49-F238E27FC236}">
                  <a16:creationId xmlns:a16="http://schemas.microsoft.com/office/drawing/2014/main" id="{783A8ED9-5C5B-49BF-B7FF-49E3F45CD4A2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41747952"/>
                </p:ext>
              </p:extLst>
            </p:nvPr>
          </p:nvGraphicFramePr>
          <p:xfrm>
            <a:off x="3425914" y="2535085"/>
            <a:ext cx="8092989" cy="359901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E9EC220-D941-424D-9FCE-A979CCA36FCD}"/>
                </a:ext>
              </a:extLst>
            </p:cNvPr>
            <p:cNvSpPr>
              <a:spLocks/>
            </p:cNvSpPr>
            <p:nvPr/>
          </p:nvSpPr>
          <p:spPr>
            <a:xfrm>
              <a:off x="1678820" y="3399469"/>
              <a:ext cx="1766641" cy="2895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b" anchorCtr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zh-CN" sz="1600" b="1" dirty="0">
                  <a:solidFill>
                    <a:schemeClr val="tx1"/>
                  </a:solidFill>
                  <a:cs typeface="+mn-ea"/>
                  <a:sym typeface="+mn-lt"/>
                </a:rPr>
                <a:t>XXXX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60306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śľîd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$ḷiḑè">
            <a:extLst>
              <a:ext uri="{FF2B5EF4-FFF2-40B4-BE49-F238E27FC236}">
                <a16:creationId xmlns:a16="http://schemas.microsoft.com/office/drawing/2014/main" id="{BFCCD4E5-C929-48BE-836A-0BC06B0B8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园外往届毕业生成绩</a:t>
            </a:r>
          </a:p>
        </p:txBody>
      </p:sp>
      <p:sp>
        <p:nvSpPr>
          <p:cNvPr id="3" name="íṧḻîḓé">
            <a:extLst>
              <a:ext uri="{FF2B5EF4-FFF2-40B4-BE49-F238E27FC236}">
                <a16:creationId xmlns:a16="http://schemas.microsoft.com/office/drawing/2014/main" id="{970EA389-DFC0-4FF3-967E-3B2733A2D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>
                <a:cs typeface="+mn-ea"/>
                <a:sym typeface="+mn-lt"/>
              </a:rPr>
              <a:t>19</a:t>
            </a:fld>
            <a:endParaRPr lang="zh-CN" altLang="en-US">
              <a:cs typeface="+mn-ea"/>
              <a:sym typeface="+mn-lt"/>
            </a:endParaRPr>
          </a:p>
        </p:txBody>
      </p:sp>
      <p:graphicFrame>
        <p:nvGraphicFramePr>
          <p:cNvPr id="21" name="内容占位符 4">
            <a:extLst>
              <a:ext uri="{FF2B5EF4-FFF2-40B4-BE49-F238E27FC236}">
                <a16:creationId xmlns:a16="http://schemas.microsoft.com/office/drawing/2014/main" id="{E7BABAA9-1EF9-4631-BAA7-839B268B44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5443604"/>
              </p:ext>
            </p:extLst>
          </p:nvPr>
        </p:nvGraphicFramePr>
        <p:xfrm>
          <a:off x="3017100" y="1230339"/>
          <a:ext cx="4410402" cy="47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6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Year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SIPFLS Highest Score</a:t>
                      </a:r>
                      <a:endParaRPr lang="zh-CN" altLang="en-US" sz="1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38100" marB="381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2018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40</a:t>
                      </a:r>
                    </a:p>
                  </a:txBody>
                  <a:tcPr marT="38100" marB="381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2019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42</a:t>
                      </a:r>
                    </a:p>
                  </a:txBody>
                  <a:tcPr marT="38100" marB="381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2020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43</a:t>
                      </a:r>
                    </a:p>
                  </a:txBody>
                  <a:tcPr marT="38100" marB="381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2021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42</a:t>
                      </a:r>
                    </a:p>
                  </a:txBody>
                  <a:tcPr marT="38100" marB="381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2022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43</a:t>
                      </a:r>
                    </a:p>
                  </a:txBody>
                  <a:tcPr marT="38100" marB="38100" anchor="ctr"/>
                </a:tc>
                <a:extLst>
                  <a:ext uri="{0D108BD9-81ED-4DB2-BD59-A6C34878D82A}">
                    <a16:rowId xmlns:a16="http://schemas.microsoft.com/office/drawing/2014/main" val="1579983914"/>
                  </a:ext>
                </a:extLst>
              </a:tr>
            </a:tbl>
          </a:graphicData>
        </a:graphic>
      </p:graphicFrame>
      <p:sp>
        <p:nvSpPr>
          <p:cNvPr id="22" name="十角星 4">
            <a:extLst>
              <a:ext uri="{FF2B5EF4-FFF2-40B4-BE49-F238E27FC236}">
                <a16:creationId xmlns:a16="http://schemas.microsoft.com/office/drawing/2014/main" id="{146A6CA5-92F9-4D3C-BD56-BEB9352122B8}"/>
              </a:ext>
            </a:extLst>
          </p:cNvPr>
          <p:cNvSpPr/>
          <p:nvPr/>
        </p:nvSpPr>
        <p:spPr>
          <a:xfrm>
            <a:off x="7913644" y="2274235"/>
            <a:ext cx="1152128" cy="1152128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prstClr val="white"/>
                </a:solidFill>
                <a:cs typeface="+mn-ea"/>
                <a:sym typeface="+mn-lt"/>
              </a:rPr>
              <a:t>45</a:t>
            </a:r>
            <a:endParaRPr lang="zh-CN" altLang="en-US" sz="36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1653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ṩľîd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$ḻíḓè">
            <a:extLst>
              <a:ext uri="{FF2B5EF4-FFF2-40B4-BE49-F238E27FC236}">
                <a16:creationId xmlns:a16="http://schemas.microsoft.com/office/drawing/2014/main" id="{7E146E7C-0D83-410E-B360-7847E2675D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222D57"/>
                </a:solidFill>
                <a:cs typeface="+mn-ea"/>
                <a:sym typeface="+mn-lt"/>
              </a:rPr>
              <a:t>两大课程介绍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222D57"/>
                </a:solidFill>
                <a:cs typeface="+mn-ea"/>
                <a:sym typeface="+mn-lt"/>
              </a:rPr>
              <a:t>两大课程对比</a:t>
            </a:r>
            <a:endParaRPr lang="en-US" altLang="zh-CN" sz="2000" dirty="0">
              <a:solidFill>
                <a:srgbClr val="222D57"/>
              </a:solidFill>
              <a:cs typeface="+mn-ea"/>
              <a:sym typeface="+mn-lt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222D57"/>
                </a:solidFill>
                <a:cs typeface="+mn-ea"/>
                <a:sym typeface="+mn-lt"/>
              </a:rPr>
              <a:t>大学申请要求分析</a:t>
            </a:r>
            <a:endParaRPr lang="en-US" altLang="zh-CN" sz="2000" dirty="0">
              <a:solidFill>
                <a:srgbClr val="222D57"/>
              </a:solidFill>
              <a:cs typeface="+mn-ea"/>
              <a:sym typeface="+mn-lt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222D57"/>
                </a:solidFill>
                <a:cs typeface="+mn-ea"/>
                <a:sym typeface="+mn-lt"/>
              </a:rPr>
              <a:t>园外毕业生录取信息分享</a:t>
            </a:r>
          </a:p>
        </p:txBody>
      </p:sp>
      <p:sp>
        <p:nvSpPr>
          <p:cNvPr id="5" name="ïslïḓê">
            <a:extLst>
              <a:ext uri="{FF2B5EF4-FFF2-40B4-BE49-F238E27FC236}">
                <a16:creationId xmlns:a16="http://schemas.microsoft.com/office/drawing/2014/main" id="{7BBC5F1D-2F12-47ED-BD76-3F60ED1D99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altLang="zh-CN" dirty="0">
                <a:cs typeface="+mn-ea"/>
                <a:sym typeface="+mn-lt"/>
              </a:rPr>
              <a:t>CONTENTS</a:t>
            </a:r>
          </a:p>
        </p:txBody>
      </p:sp>
      <p:sp>
        <p:nvSpPr>
          <p:cNvPr id="2" name="ïṧḻîdê">
            <a:extLst>
              <a:ext uri="{FF2B5EF4-FFF2-40B4-BE49-F238E27FC236}">
                <a16:creationId xmlns:a16="http://schemas.microsoft.com/office/drawing/2014/main" id="{0B40080D-F44F-4286-BA93-F1AF2537C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>
                <a:cs typeface="+mn-ea"/>
                <a:sym typeface="+mn-lt"/>
              </a:rPr>
              <a:pPr/>
              <a:t>2</a:t>
            </a:fld>
            <a:endParaRPr lang="en-US" altLang="zh-CN">
              <a:cs typeface="+mn-ea"/>
              <a:sym typeface="+mn-lt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290999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śľîd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$ḷiḑè">
            <a:extLst>
              <a:ext uri="{FF2B5EF4-FFF2-40B4-BE49-F238E27FC236}">
                <a16:creationId xmlns:a16="http://schemas.microsoft.com/office/drawing/2014/main" id="{BFCCD4E5-C929-48BE-836A-0BC06B0B8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园外往届毕业生成绩及录取信息</a:t>
            </a:r>
          </a:p>
        </p:txBody>
      </p:sp>
      <p:sp>
        <p:nvSpPr>
          <p:cNvPr id="3" name="íṧḻîḓé">
            <a:extLst>
              <a:ext uri="{FF2B5EF4-FFF2-40B4-BE49-F238E27FC236}">
                <a16:creationId xmlns:a16="http://schemas.microsoft.com/office/drawing/2014/main" id="{970EA389-DFC0-4FF3-967E-3B2733A2D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>
                <a:cs typeface="+mn-ea"/>
                <a:sym typeface="+mn-lt"/>
              </a:rPr>
              <a:t>20</a:t>
            </a:fld>
            <a:endParaRPr lang="zh-CN" altLang="en-US">
              <a:cs typeface="+mn-ea"/>
              <a:sym typeface="+mn-lt"/>
            </a:endParaRPr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00000000-0008-0000-02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1623142"/>
              </p:ext>
            </p:extLst>
          </p:nvPr>
        </p:nvGraphicFramePr>
        <p:xfrm>
          <a:off x="1294245" y="1082040"/>
          <a:ext cx="3238500" cy="2651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00000000-0008-0000-03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3318173"/>
              </p:ext>
            </p:extLst>
          </p:nvPr>
        </p:nvGraphicFramePr>
        <p:xfrm>
          <a:off x="4072810" y="1117496"/>
          <a:ext cx="4038600" cy="2651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00000000-0008-0000-04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9808689"/>
              </p:ext>
            </p:extLst>
          </p:nvPr>
        </p:nvGraphicFramePr>
        <p:xfrm>
          <a:off x="7245876" y="1082040"/>
          <a:ext cx="4038600" cy="2651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1834243B-3E57-77F2-DF3E-3B2D4620E8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674902"/>
              </p:ext>
            </p:extLst>
          </p:nvPr>
        </p:nvGraphicFramePr>
        <p:xfrm>
          <a:off x="1126936" y="3587922"/>
          <a:ext cx="3573117" cy="2742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8BC2DEDC-4F62-AB8B-F6E7-443E243C17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9207229"/>
              </p:ext>
            </p:extLst>
          </p:nvPr>
        </p:nvGraphicFramePr>
        <p:xfrm>
          <a:off x="4271843" y="3607634"/>
          <a:ext cx="3640534" cy="2742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AC668CD0-617A-08A7-2BC9-409B22F99C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7134590"/>
              </p:ext>
            </p:extLst>
          </p:nvPr>
        </p:nvGraphicFramePr>
        <p:xfrm>
          <a:off x="7478618" y="3582952"/>
          <a:ext cx="3573117" cy="2742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6030469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śľîd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$ḷiḑè">
            <a:extLst>
              <a:ext uri="{FF2B5EF4-FFF2-40B4-BE49-F238E27FC236}">
                <a16:creationId xmlns:a16="http://schemas.microsoft.com/office/drawing/2014/main" id="{BFCCD4E5-C929-48BE-836A-0BC06B0B8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园外往届毕业生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申请案例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íṧḻîḓé">
            <a:extLst>
              <a:ext uri="{FF2B5EF4-FFF2-40B4-BE49-F238E27FC236}">
                <a16:creationId xmlns:a16="http://schemas.microsoft.com/office/drawing/2014/main" id="{970EA389-DFC0-4FF3-967E-3B2733A2D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>
                <a:cs typeface="+mn-ea"/>
                <a:sym typeface="+mn-lt"/>
              </a:rPr>
              <a:t>21</a:t>
            </a:fld>
            <a:endParaRPr lang="zh-CN" altLang="en-US"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56112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ṡľïḑ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íṧlîďe">
            <a:extLst>
              <a:ext uri="{FF2B5EF4-FFF2-40B4-BE49-F238E27FC236}">
                <a16:creationId xmlns:a16="http://schemas.microsoft.com/office/drawing/2014/main" id="{DFD52094-98C0-4141-A04B-98B9DF4DFA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01481" y="2540001"/>
            <a:ext cx="6236603" cy="1643062"/>
          </a:xfrm>
        </p:spPr>
        <p:txBody>
          <a:bodyPr/>
          <a:lstStyle/>
          <a:p>
            <a:r>
              <a:rPr lang="en-GB" altLang="zh-CN" dirty="0">
                <a:latin typeface="+mn-lt"/>
                <a:ea typeface="+mn-ea"/>
                <a:cs typeface="+mn-ea"/>
                <a:sym typeface="+mn-lt"/>
              </a:rPr>
              <a:t>Thank you for </a:t>
            </a:r>
          </a:p>
          <a:p>
            <a:r>
              <a:rPr lang="en-GB" altLang="zh-CN" dirty="0">
                <a:latin typeface="+mn-lt"/>
                <a:ea typeface="+mn-ea"/>
                <a:cs typeface="+mn-ea"/>
                <a:sym typeface="+mn-lt"/>
              </a:rPr>
              <a:t>watching.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446543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sḷiḑ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ïśḻïḋé">
            <a:extLst>
              <a:ext uri="{FF2B5EF4-FFF2-40B4-BE49-F238E27FC236}">
                <a16:creationId xmlns:a16="http://schemas.microsoft.com/office/drawing/2014/main" id="{3E7816B9-4368-481C-AF7D-011CB1B5D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342" y="3927598"/>
            <a:ext cx="4158342" cy="590931"/>
          </a:xfrm>
        </p:spPr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两大课程介绍</a:t>
            </a:r>
          </a:p>
        </p:txBody>
      </p:sp>
      <p:sp>
        <p:nvSpPr>
          <p:cNvPr id="2" name="iṥľïḓe">
            <a:extLst>
              <a:ext uri="{FF2B5EF4-FFF2-40B4-BE49-F238E27FC236}">
                <a16:creationId xmlns:a16="http://schemas.microsoft.com/office/drawing/2014/main" id="{1BC2B274-6096-4E6F-B8DF-3F118E2D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>
                <a:cs typeface="+mn-ea"/>
                <a:sym typeface="+mn-lt"/>
              </a:rPr>
              <a:t>3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iṩ1idè">
            <a:extLst>
              <a:ext uri="{FF2B5EF4-FFF2-40B4-BE49-F238E27FC236}">
                <a16:creationId xmlns:a16="http://schemas.microsoft.com/office/drawing/2014/main" id="{1F67515F-70EE-419B-8770-5735A84D6AB9}"/>
              </a:ext>
            </a:extLst>
          </p:cNvPr>
          <p:cNvSpPr txBox="1">
            <a:spLocks/>
          </p:cNvSpPr>
          <p:nvPr/>
        </p:nvSpPr>
        <p:spPr>
          <a:xfrm>
            <a:off x="856342" y="1416142"/>
            <a:ext cx="2293258" cy="1754326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zh-CN" sz="12000" dirty="0">
                <a:solidFill>
                  <a:schemeClr val="bg1">
                    <a:alpha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  <a:endParaRPr lang="en-GB" sz="12000" dirty="0">
              <a:solidFill>
                <a:schemeClr val="bg1">
                  <a:alpha val="4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42089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śľîd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$ḷiḑè">
            <a:extLst>
              <a:ext uri="{FF2B5EF4-FFF2-40B4-BE49-F238E27FC236}">
                <a16:creationId xmlns:a16="http://schemas.microsoft.com/office/drawing/2014/main" id="{BFCCD4E5-C929-48BE-836A-0BC06B0B8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什么是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IBDP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课程</a:t>
            </a:r>
          </a:p>
        </p:txBody>
      </p:sp>
      <p:sp>
        <p:nvSpPr>
          <p:cNvPr id="3" name="íṧḻîḓé">
            <a:extLst>
              <a:ext uri="{FF2B5EF4-FFF2-40B4-BE49-F238E27FC236}">
                <a16:creationId xmlns:a16="http://schemas.microsoft.com/office/drawing/2014/main" id="{970EA389-DFC0-4FF3-967E-3B2733A2D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>
                <a:cs typeface="+mn-ea"/>
                <a:sym typeface="+mn-lt"/>
              </a:rPr>
              <a:t>4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AutoShape 2" descr="概述图册">
            <a:extLst>
              <a:ext uri="{FF2B5EF4-FFF2-40B4-BE49-F238E27FC236}">
                <a16:creationId xmlns:a16="http://schemas.microsoft.com/office/drawing/2014/main" id="{742095FC-F07D-43D9-A115-D35262190B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AutoShape 4" descr="概述图册">
            <a:extLst>
              <a:ext uri="{FF2B5EF4-FFF2-40B4-BE49-F238E27FC236}">
                <a16:creationId xmlns:a16="http://schemas.microsoft.com/office/drawing/2014/main" id="{DB5B738E-0595-49E9-BDD5-05A8090D0B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pic>
        <p:nvPicPr>
          <p:cNvPr id="1030" name="Picture 6" descr="IB">
            <a:extLst>
              <a:ext uri="{FF2B5EF4-FFF2-40B4-BE49-F238E27FC236}">
                <a16:creationId xmlns:a16="http://schemas.microsoft.com/office/drawing/2014/main" id="{755E1FC9-4B56-4466-8564-6012EBDE1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8176" y="393331"/>
            <a:ext cx="1302578" cy="127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3514115-B632-40F5-B50D-470B71A99E68}"/>
              </a:ext>
            </a:extLst>
          </p:cNvPr>
          <p:cNvSpPr txBox="1"/>
          <p:nvPr/>
        </p:nvSpPr>
        <p:spPr>
          <a:xfrm>
            <a:off x="701246" y="1379127"/>
            <a:ext cx="770485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cs typeface="+mn-ea"/>
                <a:sym typeface="+mn-lt"/>
              </a:rPr>
              <a:t>First offered: 1968 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000000"/>
              </a:solidFill>
              <a:cs typeface="+mn-ea"/>
              <a:sym typeface="+mn-lt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cs typeface="+mn-ea"/>
                <a:sym typeface="+mn-lt"/>
              </a:rPr>
              <a:t>1968</a:t>
            </a:r>
            <a:r>
              <a:rPr lang="zh-CN" altLang="en-US" sz="2000" dirty="0">
                <a:solidFill>
                  <a:srgbClr val="000000"/>
                </a:solidFill>
                <a:cs typeface="+mn-ea"/>
                <a:sym typeface="+mn-lt"/>
              </a:rPr>
              <a:t>年开始实施，是由联合国教科文组织承认的国际文凭组织</a:t>
            </a:r>
            <a:r>
              <a:rPr lang="en-US" altLang="zh-CN" sz="2000" dirty="0">
                <a:solidFill>
                  <a:srgbClr val="000000"/>
                </a:solidFill>
                <a:cs typeface="+mn-ea"/>
                <a:sym typeface="+mn-lt"/>
              </a:rPr>
              <a:t>IBO</a:t>
            </a:r>
            <a:r>
              <a:rPr lang="zh-CN" altLang="en-US" sz="2000" dirty="0">
                <a:solidFill>
                  <a:srgbClr val="000000"/>
                </a:solidFill>
                <a:cs typeface="+mn-ea"/>
                <a:sym typeface="+mn-lt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cs typeface="+mn-ea"/>
                <a:sym typeface="+mn-lt"/>
              </a:rPr>
              <a:t>International Baccalaureate Organization</a:t>
            </a:r>
            <a:r>
              <a:rPr lang="zh-CN" altLang="en-US" sz="2000" dirty="0">
                <a:solidFill>
                  <a:srgbClr val="000000"/>
                </a:solidFill>
                <a:cs typeface="+mn-ea"/>
                <a:sym typeface="+mn-lt"/>
              </a:rPr>
              <a:t>）所设计</a:t>
            </a:r>
            <a:r>
              <a:rPr lang="en-US" altLang="zh-CN" sz="2000" dirty="0">
                <a:solidFill>
                  <a:srgbClr val="000000"/>
                </a:solidFill>
                <a:cs typeface="+mn-ea"/>
                <a:sym typeface="+mn-lt"/>
              </a:rPr>
              <a:t>,</a:t>
            </a:r>
            <a:r>
              <a:rPr lang="zh-CN" altLang="en-US" sz="2000" dirty="0">
                <a:solidFill>
                  <a:srgbClr val="000000"/>
                </a:solidFill>
                <a:cs typeface="+mn-ea"/>
                <a:sym typeface="+mn-lt"/>
              </a:rPr>
              <a:t>获得</a:t>
            </a:r>
            <a:r>
              <a:rPr lang="zh-CN" altLang="en-US" sz="2000" dirty="0">
                <a:solidFill>
                  <a:srgbClr val="333333"/>
                </a:solidFill>
                <a:cs typeface="+mn-ea"/>
                <a:sym typeface="+mn-lt"/>
              </a:rPr>
              <a:t>世界各国大学的认可</a:t>
            </a:r>
            <a:endParaRPr lang="en-US" altLang="zh-CN" sz="2000" dirty="0">
              <a:solidFill>
                <a:srgbClr val="000000"/>
              </a:solidFill>
              <a:cs typeface="+mn-ea"/>
              <a:sym typeface="+mn-lt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000" dirty="0">
              <a:solidFill>
                <a:srgbClr val="000000"/>
              </a:solidFill>
              <a:cs typeface="+mn-ea"/>
              <a:sym typeface="+mn-lt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cs typeface="+mn-ea"/>
                <a:sym typeface="+mn-lt"/>
              </a:rPr>
              <a:t>Y10 (Pre-IB)         Y11 (IB)         Y12 (IB)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000000"/>
              </a:solidFill>
              <a:cs typeface="+mn-ea"/>
              <a:sym typeface="+mn-lt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cs typeface="+mn-ea"/>
                <a:sym typeface="+mn-lt"/>
              </a:rPr>
              <a:t>Subjects: Six subjects + TOK + EE + CAS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000000"/>
              </a:solidFill>
              <a:cs typeface="+mn-ea"/>
              <a:sym typeface="+mn-lt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cs typeface="+mn-ea"/>
                <a:sym typeface="+mn-lt"/>
              </a:rPr>
              <a:t>课程：</a:t>
            </a:r>
            <a:r>
              <a:rPr lang="en-US" altLang="zh-CN" sz="2000" dirty="0">
                <a:solidFill>
                  <a:srgbClr val="000000"/>
                </a:solidFill>
                <a:cs typeface="+mn-ea"/>
                <a:sym typeface="+mn-lt"/>
              </a:rPr>
              <a:t>6</a:t>
            </a:r>
            <a:r>
              <a:rPr lang="zh-CN" altLang="en-US" sz="2000" dirty="0">
                <a:solidFill>
                  <a:srgbClr val="000000"/>
                </a:solidFill>
                <a:cs typeface="+mn-ea"/>
                <a:sym typeface="+mn-lt"/>
              </a:rPr>
              <a:t>门课程 </a:t>
            </a:r>
            <a:r>
              <a:rPr lang="en-US" altLang="zh-CN" sz="2000" dirty="0">
                <a:solidFill>
                  <a:srgbClr val="000000"/>
                </a:solidFill>
                <a:cs typeface="+mn-ea"/>
                <a:sym typeface="+mn-lt"/>
              </a:rPr>
              <a:t>+ TOK + EE + CAS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000000"/>
              </a:solidFill>
              <a:cs typeface="+mn-ea"/>
              <a:sym typeface="+mn-lt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cs typeface="+mn-ea"/>
                <a:sym typeface="+mn-lt"/>
              </a:rPr>
              <a:t>5</a:t>
            </a:r>
            <a:r>
              <a:rPr lang="zh-CN" altLang="en-US" sz="2000" dirty="0">
                <a:solidFill>
                  <a:srgbClr val="000000"/>
                </a:solidFill>
                <a:cs typeface="+mn-ea"/>
                <a:sym typeface="+mn-lt"/>
              </a:rPr>
              <a:t>月大考 </a:t>
            </a:r>
            <a:endParaRPr lang="en-US" altLang="zh-CN" sz="2000" dirty="0">
              <a:solidFill>
                <a:srgbClr val="000000"/>
              </a:solidFill>
              <a:cs typeface="+mn-ea"/>
              <a:sym typeface="+mn-lt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cs typeface="+mn-ea"/>
                <a:sym typeface="+mn-lt"/>
              </a:rPr>
              <a:t> </a:t>
            </a:r>
            <a:endParaRPr lang="zh-CN" altLang="en-US" sz="200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693AF289-0D38-405A-9BF6-550EFC3C6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354" y="2391386"/>
            <a:ext cx="3657640" cy="3685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98004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śľîd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$ḷiḑè">
            <a:extLst>
              <a:ext uri="{FF2B5EF4-FFF2-40B4-BE49-F238E27FC236}">
                <a16:creationId xmlns:a16="http://schemas.microsoft.com/office/drawing/2014/main" id="{BFCCD4E5-C929-48BE-836A-0BC06B0B8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IBDP Curriculum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课程介绍</a:t>
            </a:r>
          </a:p>
        </p:txBody>
      </p:sp>
      <p:sp>
        <p:nvSpPr>
          <p:cNvPr id="3" name="íṧḻîḓé">
            <a:extLst>
              <a:ext uri="{FF2B5EF4-FFF2-40B4-BE49-F238E27FC236}">
                <a16:creationId xmlns:a16="http://schemas.microsoft.com/office/drawing/2014/main" id="{970EA389-DFC0-4FF3-967E-3B2733A2D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>
                <a:cs typeface="+mn-ea"/>
                <a:sym typeface="+mn-lt"/>
              </a:rPr>
              <a:t>5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AutoShape 2" descr="概述图册">
            <a:extLst>
              <a:ext uri="{FF2B5EF4-FFF2-40B4-BE49-F238E27FC236}">
                <a16:creationId xmlns:a16="http://schemas.microsoft.com/office/drawing/2014/main" id="{742095FC-F07D-43D9-A115-D35262190B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AutoShape 4" descr="概述图册">
            <a:extLst>
              <a:ext uri="{FF2B5EF4-FFF2-40B4-BE49-F238E27FC236}">
                <a16:creationId xmlns:a16="http://schemas.microsoft.com/office/drawing/2014/main" id="{DB5B738E-0595-49E9-BDD5-05A8090D0B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pic>
        <p:nvPicPr>
          <p:cNvPr id="1030" name="Picture 6" descr="IB">
            <a:extLst>
              <a:ext uri="{FF2B5EF4-FFF2-40B4-BE49-F238E27FC236}">
                <a16:creationId xmlns:a16="http://schemas.microsoft.com/office/drawing/2014/main" id="{755E1FC9-4B56-4466-8564-6012EBDE1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8176" y="393331"/>
            <a:ext cx="1302578" cy="127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4A1CC22-273D-4CCA-88DD-966C74FA5459}"/>
              </a:ext>
            </a:extLst>
          </p:cNvPr>
          <p:cNvSpPr/>
          <p:nvPr/>
        </p:nvSpPr>
        <p:spPr>
          <a:xfrm>
            <a:off x="813655" y="1095831"/>
            <a:ext cx="6768752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99CC"/>
                </a:solidFill>
                <a:cs typeface="+mn-ea"/>
                <a:sym typeface="+mn-lt"/>
              </a:rPr>
              <a:t>Group 1: Language and literature  </a:t>
            </a:r>
            <a:r>
              <a:rPr lang="zh-CN" altLang="en-US" sz="1600" dirty="0">
                <a:solidFill>
                  <a:srgbClr val="0099CC"/>
                </a:solidFill>
                <a:cs typeface="+mn-ea"/>
                <a:sym typeface="+mn-lt"/>
              </a:rPr>
              <a:t>语言与文学</a:t>
            </a:r>
            <a:endParaRPr lang="en-US" altLang="zh-CN" sz="1600" dirty="0">
              <a:solidFill>
                <a:srgbClr val="0099CC"/>
              </a:solidFill>
              <a:cs typeface="+mn-ea"/>
              <a:sym typeface="+mn-lt"/>
            </a:endParaRPr>
          </a:p>
          <a:p>
            <a:r>
              <a:rPr lang="en-US" altLang="zh-CN" sz="1600" dirty="0">
                <a:solidFill>
                  <a:prstClr val="black"/>
                </a:solidFill>
                <a:cs typeface="+mn-ea"/>
                <a:sym typeface="+mn-lt"/>
              </a:rPr>
              <a:t>English A HL/SL, Chinese A HL/SL </a:t>
            </a:r>
            <a:r>
              <a:rPr lang="zh-CN" altLang="en-US" sz="1600" dirty="0">
                <a:solidFill>
                  <a:prstClr val="black"/>
                </a:solidFill>
                <a:cs typeface="+mn-ea"/>
                <a:sym typeface="+mn-lt"/>
              </a:rPr>
              <a:t>（英文</a:t>
            </a:r>
            <a:r>
              <a:rPr lang="en-US" altLang="zh-CN" sz="1600" dirty="0">
                <a:solidFill>
                  <a:prstClr val="black"/>
                </a:solidFill>
                <a:cs typeface="+mn-ea"/>
                <a:sym typeface="+mn-lt"/>
              </a:rPr>
              <a:t>/</a:t>
            </a:r>
            <a:r>
              <a:rPr lang="zh-CN" altLang="en-US" sz="1600" dirty="0">
                <a:solidFill>
                  <a:prstClr val="black"/>
                </a:solidFill>
                <a:cs typeface="+mn-ea"/>
                <a:sym typeface="+mn-lt"/>
              </a:rPr>
              <a:t>中文）</a:t>
            </a:r>
            <a:endParaRPr lang="en-US" altLang="zh-CN" sz="1600" dirty="0">
              <a:solidFill>
                <a:prstClr val="black"/>
              </a:solidFill>
              <a:cs typeface="+mn-ea"/>
              <a:sym typeface="+mn-lt"/>
            </a:endParaRPr>
          </a:p>
          <a:p>
            <a:endParaRPr lang="en-US" altLang="zh-CN" sz="1600" dirty="0">
              <a:solidFill>
                <a:srgbClr val="F79646">
                  <a:lumMod val="75000"/>
                </a:srgbClr>
              </a:solidFill>
              <a:cs typeface="+mn-ea"/>
              <a:sym typeface="+mn-lt"/>
            </a:endParaRPr>
          </a:p>
          <a:p>
            <a:r>
              <a:rPr lang="en-US" altLang="zh-CN" sz="2000" b="1" dirty="0">
                <a:solidFill>
                  <a:srgbClr val="0099CC"/>
                </a:solidFill>
                <a:cs typeface="+mn-ea"/>
                <a:sym typeface="+mn-lt"/>
              </a:rPr>
              <a:t>Group 2: Language acquisition  </a:t>
            </a:r>
            <a:r>
              <a:rPr lang="zh-CN" altLang="en-US" sz="1600" dirty="0">
                <a:solidFill>
                  <a:srgbClr val="0099CC"/>
                </a:solidFill>
                <a:cs typeface="+mn-ea"/>
                <a:sym typeface="+mn-lt"/>
              </a:rPr>
              <a:t>语言习得</a:t>
            </a:r>
            <a:endParaRPr lang="en-US" altLang="zh-CN" sz="1600" dirty="0">
              <a:solidFill>
                <a:srgbClr val="0099CC"/>
              </a:solidFill>
              <a:cs typeface="+mn-ea"/>
              <a:sym typeface="+mn-lt"/>
            </a:endParaRPr>
          </a:p>
          <a:p>
            <a:r>
              <a:rPr lang="en-US" altLang="zh-CN" sz="1600" dirty="0">
                <a:solidFill>
                  <a:prstClr val="black"/>
                </a:solidFill>
                <a:cs typeface="+mn-ea"/>
                <a:sym typeface="+mn-lt"/>
              </a:rPr>
              <a:t>English B HL/SL, Chinese B HL/SL </a:t>
            </a:r>
            <a:r>
              <a:rPr lang="zh-CN" altLang="en-US" sz="1600" dirty="0">
                <a:solidFill>
                  <a:prstClr val="black"/>
                </a:solidFill>
                <a:cs typeface="+mn-ea"/>
                <a:sym typeface="+mn-lt"/>
              </a:rPr>
              <a:t>（英文</a:t>
            </a:r>
            <a:r>
              <a:rPr lang="en-US" altLang="zh-CN" sz="1600" dirty="0">
                <a:solidFill>
                  <a:prstClr val="black"/>
                </a:solidFill>
                <a:cs typeface="+mn-ea"/>
                <a:sym typeface="+mn-lt"/>
              </a:rPr>
              <a:t>/</a:t>
            </a:r>
            <a:r>
              <a:rPr lang="zh-CN" altLang="en-US" sz="1600" dirty="0">
                <a:solidFill>
                  <a:prstClr val="black"/>
                </a:solidFill>
                <a:cs typeface="+mn-ea"/>
                <a:sym typeface="+mn-lt"/>
              </a:rPr>
              <a:t>中文）</a:t>
            </a:r>
            <a:endParaRPr lang="en-US" altLang="zh-CN" sz="1600" dirty="0">
              <a:solidFill>
                <a:prstClr val="black"/>
              </a:solidFill>
              <a:cs typeface="+mn-ea"/>
              <a:sym typeface="+mn-lt"/>
            </a:endParaRPr>
          </a:p>
          <a:p>
            <a:endParaRPr lang="en-US" altLang="zh-CN" sz="1600" dirty="0">
              <a:solidFill>
                <a:srgbClr val="F79646">
                  <a:lumMod val="75000"/>
                </a:srgbClr>
              </a:solidFill>
              <a:cs typeface="+mn-ea"/>
              <a:sym typeface="+mn-lt"/>
            </a:endParaRPr>
          </a:p>
          <a:p>
            <a:r>
              <a:rPr lang="en-US" altLang="zh-CN" sz="2000" b="1" dirty="0">
                <a:solidFill>
                  <a:srgbClr val="0099CC"/>
                </a:solidFill>
                <a:cs typeface="+mn-ea"/>
                <a:sym typeface="+mn-lt"/>
              </a:rPr>
              <a:t>Group 3: Individuals and societies  </a:t>
            </a:r>
            <a:r>
              <a:rPr lang="zh-CN" altLang="en-US" sz="1600" dirty="0">
                <a:solidFill>
                  <a:srgbClr val="0099CC"/>
                </a:solidFill>
                <a:cs typeface="+mn-ea"/>
                <a:sym typeface="+mn-lt"/>
              </a:rPr>
              <a:t>个体与社会</a:t>
            </a:r>
            <a:endParaRPr lang="en-US" altLang="zh-CN" sz="1600" dirty="0">
              <a:solidFill>
                <a:srgbClr val="0099CC"/>
              </a:solidFill>
              <a:cs typeface="+mn-ea"/>
              <a:sym typeface="+mn-lt"/>
            </a:endParaRPr>
          </a:p>
          <a:p>
            <a:r>
              <a:rPr lang="en-US" altLang="zh-CN" sz="1600" dirty="0">
                <a:solidFill>
                  <a:prstClr val="black"/>
                </a:solidFill>
                <a:cs typeface="+mn-ea"/>
                <a:sym typeface="+mn-lt"/>
              </a:rPr>
              <a:t>Economics HL/SL, Business Management HL/SL </a:t>
            </a:r>
            <a:r>
              <a:rPr lang="zh-CN" altLang="en-US" sz="1600" dirty="0">
                <a:solidFill>
                  <a:prstClr val="black"/>
                </a:solidFill>
                <a:cs typeface="+mn-ea"/>
                <a:sym typeface="+mn-lt"/>
              </a:rPr>
              <a:t>（经济</a:t>
            </a:r>
            <a:r>
              <a:rPr lang="en-US" altLang="zh-CN" sz="1600" dirty="0">
                <a:solidFill>
                  <a:prstClr val="black"/>
                </a:solidFill>
                <a:cs typeface="+mn-ea"/>
                <a:sym typeface="+mn-lt"/>
              </a:rPr>
              <a:t>/</a:t>
            </a:r>
            <a:r>
              <a:rPr lang="zh-CN" altLang="en-US" sz="1600" dirty="0">
                <a:solidFill>
                  <a:prstClr val="black"/>
                </a:solidFill>
                <a:cs typeface="+mn-ea"/>
                <a:sym typeface="+mn-lt"/>
              </a:rPr>
              <a:t>商管）</a:t>
            </a:r>
            <a:endParaRPr lang="en-US" altLang="zh-CN" sz="1600" dirty="0">
              <a:solidFill>
                <a:prstClr val="black"/>
              </a:solidFill>
              <a:cs typeface="+mn-ea"/>
              <a:sym typeface="+mn-lt"/>
            </a:endParaRPr>
          </a:p>
          <a:p>
            <a:endParaRPr lang="en-US" altLang="zh-CN" sz="1600" dirty="0">
              <a:solidFill>
                <a:srgbClr val="F79646">
                  <a:lumMod val="75000"/>
                </a:srgbClr>
              </a:solidFill>
              <a:cs typeface="+mn-ea"/>
              <a:sym typeface="+mn-lt"/>
            </a:endParaRPr>
          </a:p>
          <a:p>
            <a:r>
              <a:rPr lang="en-US" altLang="zh-CN" sz="2000" b="1" dirty="0">
                <a:solidFill>
                  <a:srgbClr val="0099CC"/>
                </a:solidFill>
                <a:cs typeface="+mn-ea"/>
                <a:sym typeface="+mn-lt"/>
              </a:rPr>
              <a:t>Group 4: Sciences  </a:t>
            </a:r>
            <a:r>
              <a:rPr lang="zh-CN" altLang="en-US" sz="1600" dirty="0">
                <a:solidFill>
                  <a:srgbClr val="0099CC"/>
                </a:solidFill>
                <a:cs typeface="+mn-ea"/>
                <a:sym typeface="+mn-lt"/>
              </a:rPr>
              <a:t>科学学科</a:t>
            </a:r>
            <a:endParaRPr lang="en-US" altLang="zh-CN" sz="1600" dirty="0">
              <a:solidFill>
                <a:srgbClr val="0099CC"/>
              </a:solidFill>
              <a:cs typeface="+mn-ea"/>
              <a:sym typeface="+mn-lt"/>
            </a:endParaRPr>
          </a:p>
          <a:p>
            <a:r>
              <a:rPr lang="en-US" altLang="zh-CN" sz="1600" dirty="0">
                <a:solidFill>
                  <a:prstClr val="black"/>
                </a:solidFill>
                <a:cs typeface="+mn-ea"/>
                <a:sym typeface="+mn-lt"/>
              </a:rPr>
              <a:t>Physics HL/SL, Chemistry HL/SL, Biology HL/SL </a:t>
            </a:r>
            <a:r>
              <a:rPr lang="zh-CN" altLang="en-US" sz="1600" dirty="0">
                <a:solidFill>
                  <a:prstClr val="black"/>
                </a:solidFill>
                <a:cs typeface="+mn-ea"/>
                <a:sym typeface="+mn-lt"/>
              </a:rPr>
              <a:t>（物理</a:t>
            </a:r>
            <a:r>
              <a:rPr lang="en-US" altLang="zh-CN" sz="1600" dirty="0">
                <a:solidFill>
                  <a:prstClr val="black"/>
                </a:solidFill>
                <a:cs typeface="+mn-ea"/>
                <a:sym typeface="+mn-lt"/>
              </a:rPr>
              <a:t>/</a:t>
            </a:r>
            <a:r>
              <a:rPr lang="zh-CN" altLang="en-US" sz="1600" dirty="0">
                <a:solidFill>
                  <a:prstClr val="black"/>
                </a:solidFill>
                <a:cs typeface="+mn-ea"/>
                <a:sym typeface="+mn-lt"/>
              </a:rPr>
              <a:t>化学</a:t>
            </a:r>
            <a:r>
              <a:rPr lang="en-US" altLang="zh-CN" sz="1600" dirty="0">
                <a:solidFill>
                  <a:prstClr val="black"/>
                </a:solidFill>
                <a:cs typeface="+mn-ea"/>
                <a:sym typeface="+mn-lt"/>
              </a:rPr>
              <a:t>/</a:t>
            </a:r>
            <a:r>
              <a:rPr lang="zh-CN" altLang="en-US" sz="1600" dirty="0">
                <a:solidFill>
                  <a:prstClr val="black"/>
                </a:solidFill>
                <a:cs typeface="+mn-ea"/>
                <a:sym typeface="+mn-lt"/>
              </a:rPr>
              <a:t>生物）</a:t>
            </a:r>
            <a:endParaRPr lang="en-US" altLang="zh-CN" sz="1600" dirty="0">
              <a:solidFill>
                <a:prstClr val="black"/>
              </a:solidFill>
              <a:cs typeface="+mn-ea"/>
              <a:sym typeface="+mn-lt"/>
            </a:endParaRPr>
          </a:p>
          <a:p>
            <a:endParaRPr lang="en-US" altLang="zh-CN" sz="1600" dirty="0">
              <a:solidFill>
                <a:prstClr val="black"/>
              </a:solidFill>
              <a:cs typeface="+mn-ea"/>
              <a:sym typeface="+mn-lt"/>
            </a:endParaRPr>
          </a:p>
          <a:p>
            <a:r>
              <a:rPr lang="en-US" altLang="zh-CN" sz="2000" b="1" dirty="0">
                <a:solidFill>
                  <a:srgbClr val="0099CC"/>
                </a:solidFill>
                <a:cs typeface="+mn-ea"/>
                <a:sym typeface="+mn-lt"/>
              </a:rPr>
              <a:t>Group 5: Mathematics  </a:t>
            </a:r>
            <a:r>
              <a:rPr lang="zh-CN" altLang="en-US" sz="1600" dirty="0">
                <a:solidFill>
                  <a:srgbClr val="0099CC"/>
                </a:solidFill>
                <a:cs typeface="+mn-ea"/>
                <a:sym typeface="+mn-lt"/>
              </a:rPr>
              <a:t>数学</a:t>
            </a:r>
            <a:endParaRPr lang="en-US" altLang="zh-CN" sz="1600" dirty="0">
              <a:solidFill>
                <a:srgbClr val="0099CC"/>
              </a:solidFill>
              <a:cs typeface="+mn-ea"/>
              <a:sym typeface="+mn-lt"/>
            </a:endParaRPr>
          </a:p>
          <a:p>
            <a:r>
              <a:rPr lang="en-US" altLang="zh-CN" sz="1600" dirty="0">
                <a:solidFill>
                  <a:prstClr val="black"/>
                </a:solidFill>
                <a:cs typeface="+mn-ea"/>
                <a:sym typeface="+mn-lt"/>
              </a:rPr>
              <a:t>Mathematics HL/SL </a:t>
            </a:r>
            <a:r>
              <a:rPr lang="zh-CN" altLang="en-US" sz="1600" dirty="0">
                <a:solidFill>
                  <a:prstClr val="black"/>
                </a:solidFill>
                <a:cs typeface="+mn-ea"/>
                <a:sym typeface="+mn-lt"/>
              </a:rPr>
              <a:t>（数学）</a:t>
            </a:r>
            <a:endParaRPr lang="en-US" altLang="zh-CN" sz="1600" dirty="0">
              <a:solidFill>
                <a:prstClr val="black"/>
              </a:solidFill>
              <a:cs typeface="+mn-ea"/>
              <a:sym typeface="+mn-lt"/>
            </a:endParaRPr>
          </a:p>
          <a:p>
            <a:endParaRPr lang="en-US" altLang="zh-CN" sz="1600" dirty="0">
              <a:solidFill>
                <a:prstClr val="black"/>
              </a:solidFill>
              <a:cs typeface="+mn-ea"/>
              <a:sym typeface="+mn-lt"/>
            </a:endParaRPr>
          </a:p>
          <a:p>
            <a:r>
              <a:rPr lang="en-US" altLang="zh-CN" sz="2000" b="1" dirty="0">
                <a:solidFill>
                  <a:srgbClr val="0099CC"/>
                </a:solidFill>
                <a:cs typeface="+mn-ea"/>
                <a:sym typeface="+mn-lt"/>
              </a:rPr>
              <a:t>Group 6: The Arts and Electives  </a:t>
            </a:r>
            <a:r>
              <a:rPr lang="zh-CN" altLang="en-US" sz="1600" dirty="0">
                <a:solidFill>
                  <a:srgbClr val="0099CC"/>
                </a:solidFill>
                <a:cs typeface="+mn-ea"/>
                <a:sym typeface="+mn-lt"/>
              </a:rPr>
              <a:t>艺术与选修</a:t>
            </a:r>
            <a:endParaRPr lang="en-US" altLang="zh-CN" sz="1600" dirty="0">
              <a:solidFill>
                <a:srgbClr val="0099CC"/>
              </a:solidFill>
              <a:cs typeface="+mn-ea"/>
              <a:sym typeface="+mn-lt"/>
            </a:endParaRPr>
          </a:p>
          <a:p>
            <a:r>
              <a:rPr lang="en-US" altLang="zh-CN" sz="1600" dirty="0">
                <a:solidFill>
                  <a:prstClr val="black"/>
                </a:solidFill>
                <a:cs typeface="+mn-ea"/>
                <a:sym typeface="+mn-lt"/>
              </a:rPr>
              <a:t>Visual arts HL/SL, Music HL/SL, German ab, Japanese ab, Spanish ab, or an additional science HL/SL (from Group 4)  </a:t>
            </a:r>
            <a:r>
              <a:rPr lang="zh-CN" altLang="en-US" sz="1600" dirty="0">
                <a:solidFill>
                  <a:prstClr val="black"/>
                </a:solidFill>
                <a:cs typeface="+mn-ea"/>
                <a:sym typeface="+mn-lt"/>
              </a:rPr>
              <a:t>（视觉艺术</a:t>
            </a:r>
            <a:r>
              <a:rPr lang="en-US" altLang="zh-CN" sz="1600" dirty="0">
                <a:solidFill>
                  <a:prstClr val="black"/>
                </a:solidFill>
                <a:cs typeface="+mn-ea"/>
                <a:sym typeface="+mn-lt"/>
              </a:rPr>
              <a:t>/</a:t>
            </a:r>
            <a:r>
              <a:rPr lang="zh-CN" altLang="en-US" sz="1600" dirty="0">
                <a:solidFill>
                  <a:prstClr val="black"/>
                </a:solidFill>
                <a:cs typeface="+mn-ea"/>
                <a:sym typeface="+mn-lt"/>
              </a:rPr>
              <a:t>音乐</a:t>
            </a:r>
            <a:r>
              <a:rPr lang="en-US" altLang="zh-CN" sz="1600" dirty="0">
                <a:solidFill>
                  <a:prstClr val="black"/>
                </a:solidFill>
                <a:cs typeface="+mn-ea"/>
                <a:sym typeface="+mn-lt"/>
              </a:rPr>
              <a:t>/</a:t>
            </a:r>
            <a:r>
              <a:rPr lang="zh-CN" altLang="en-US" sz="1600" dirty="0">
                <a:solidFill>
                  <a:prstClr val="black"/>
                </a:solidFill>
                <a:cs typeface="+mn-ea"/>
                <a:sym typeface="+mn-lt"/>
              </a:rPr>
              <a:t>德语</a:t>
            </a:r>
            <a:r>
              <a:rPr lang="en-US" altLang="zh-CN" sz="1600" dirty="0">
                <a:solidFill>
                  <a:prstClr val="black"/>
                </a:solidFill>
                <a:cs typeface="+mn-ea"/>
                <a:sym typeface="+mn-lt"/>
              </a:rPr>
              <a:t>/</a:t>
            </a:r>
            <a:r>
              <a:rPr lang="zh-CN" altLang="en-US" sz="1600" dirty="0">
                <a:solidFill>
                  <a:prstClr val="black"/>
                </a:solidFill>
                <a:cs typeface="+mn-ea"/>
                <a:sym typeface="+mn-lt"/>
              </a:rPr>
              <a:t>日语</a:t>
            </a:r>
            <a:r>
              <a:rPr lang="en-US" altLang="zh-CN" sz="1600" dirty="0">
                <a:solidFill>
                  <a:prstClr val="black"/>
                </a:solidFill>
                <a:cs typeface="+mn-ea"/>
                <a:sym typeface="+mn-lt"/>
              </a:rPr>
              <a:t>/</a:t>
            </a:r>
            <a:r>
              <a:rPr lang="zh-CN" altLang="en-US" sz="1600" dirty="0">
                <a:solidFill>
                  <a:prstClr val="black"/>
                </a:solidFill>
                <a:cs typeface="+mn-ea"/>
                <a:sym typeface="+mn-lt"/>
              </a:rPr>
              <a:t>西班牙语</a:t>
            </a:r>
            <a:r>
              <a:rPr lang="en-US" altLang="zh-CN" sz="1600" dirty="0">
                <a:solidFill>
                  <a:prstClr val="black"/>
                </a:solidFill>
                <a:cs typeface="+mn-ea"/>
                <a:sym typeface="+mn-lt"/>
              </a:rPr>
              <a:t>/</a:t>
            </a:r>
            <a:r>
              <a:rPr lang="zh-CN" altLang="en-US" sz="1600" dirty="0">
                <a:solidFill>
                  <a:prstClr val="black"/>
                </a:solidFill>
                <a:cs typeface="+mn-ea"/>
                <a:sym typeface="+mn-lt"/>
              </a:rPr>
              <a:t>从第四组再选一门课）</a:t>
            </a:r>
            <a:endParaRPr lang="en-US" altLang="zh-CN" sz="160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0" name="十角星 3">
            <a:extLst>
              <a:ext uri="{FF2B5EF4-FFF2-40B4-BE49-F238E27FC236}">
                <a16:creationId xmlns:a16="http://schemas.microsoft.com/office/drawing/2014/main" id="{CABD4796-2608-4031-99AE-630A4D91E57B}"/>
              </a:ext>
            </a:extLst>
          </p:cNvPr>
          <p:cNvSpPr/>
          <p:nvPr/>
        </p:nvSpPr>
        <p:spPr>
          <a:xfrm>
            <a:off x="7918512" y="1449100"/>
            <a:ext cx="1152128" cy="1152128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>
                <a:solidFill>
                  <a:srgbClr val="FFFFFF"/>
                </a:solidFill>
                <a:cs typeface="+mn-ea"/>
                <a:sym typeface="+mn-lt"/>
              </a:rPr>
              <a:t>42</a:t>
            </a:r>
            <a:endParaRPr lang="zh-CN" altLang="en-US" sz="36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FD078343-851F-43A8-AE3B-B7D121988273}"/>
              </a:ext>
            </a:extLst>
          </p:cNvPr>
          <p:cNvSpPr txBox="1"/>
          <p:nvPr/>
        </p:nvSpPr>
        <p:spPr>
          <a:xfrm>
            <a:off x="7805279" y="3056618"/>
            <a:ext cx="2303747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ctr" fontAlgn="base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ü"/>
              <a:defRPr/>
            </a:pPr>
            <a:r>
              <a:rPr lang="en-US" dirty="0">
                <a:solidFill>
                  <a:srgbClr val="000000"/>
                </a:solidFill>
                <a:cs typeface="+mn-ea"/>
                <a:sym typeface="+mn-lt"/>
              </a:rPr>
              <a:t>Take 6 S</a:t>
            </a:r>
            <a:r>
              <a:rPr lang="en-US" altLang="zh-CN" dirty="0">
                <a:solidFill>
                  <a:srgbClr val="000000"/>
                </a:solidFill>
                <a:cs typeface="+mn-ea"/>
                <a:sym typeface="+mn-lt"/>
              </a:rPr>
              <a:t>ubjects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cs typeface="+mn-ea"/>
                <a:sym typeface="+mn-lt"/>
              </a:rPr>
              <a:t>Score: 1-7</a:t>
            </a: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3E49358F-65B7-421C-B7DE-4A9965B1D9FC}"/>
              </a:ext>
            </a:extLst>
          </p:cNvPr>
          <p:cNvSpPr txBox="1"/>
          <p:nvPr/>
        </p:nvSpPr>
        <p:spPr>
          <a:xfrm>
            <a:off x="8314556" y="3665765"/>
            <a:ext cx="2303747" cy="2031325"/>
          </a:xfrm>
          <a:prstGeom prst="rect">
            <a:avLst/>
          </a:prstGeom>
          <a:noFill/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x-none" dirty="0">
              <a:solidFill>
                <a:srgbClr val="000000"/>
              </a:solidFill>
              <a:cs typeface="+mn-ea"/>
              <a:sym typeface="+mn-lt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000000"/>
                </a:solidFill>
                <a:cs typeface="+mn-ea"/>
                <a:sym typeface="+mn-lt"/>
              </a:rPr>
              <a:t>3 </a:t>
            </a:r>
            <a:r>
              <a:rPr lang="zh-CN" altLang="en-US" b="1" dirty="0">
                <a:solidFill>
                  <a:srgbClr val="000000"/>
                </a:solidFill>
                <a:cs typeface="+mn-ea"/>
                <a:sym typeface="+mn-lt"/>
              </a:rPr>
              <a:t>高阶</a:t>
            </a:r>
            <a:r>
              <a:rPr lang="en-US" altLang="zh-CN" b="1" dirty="0">
                <a:solidFill>
                  <a:srgbClr val="000000"/>
                </a:solidFill>
                <a:cs typeface="+mn-ea"/>
                <a:sym typeface="+mn-lt"/>
              </a:rPr>
              <a:t>+3 </a:t>
            </a:r>
            <a:r>
              <a:rPr lang="zh-CN" altLang="en-US" b="1" dirty="0">
                <a:solidFill>
                  <a:srgbClr val="000000"/>
                </a:solidFill>
                <a:cs typeface="+mn-ea"/>
                <a:sym typeface="+mn-lt"/>
              </a:rPr>
              <a:t>标阶</a:t>
            </a:r>
            <a:endParaRPr lang="en-US" altLang="zh-CN" b="1" dirty="0">
              <a:solidFill>
                <a:srgbClr val="000000"/>
              </a:solidFill>
              <a:cs typeface="+mn-ea"/>
              <a:sym typeface="+mn-lt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zh-CN" b="1" dirty="0">
              <a:solidFill>
                <a:srgbClr val="000000"/>
              </a:solidFill>
              <a:cs typeface="+mn-ea"/>
              <a:sym typeface="+mn-lt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000000"/>
                </a:solidFill>
                <a:cs typeface="+mn-ea"/>
                <a:sym typeface="+mn-lt"/>
              </a:rPr>
              <a:t>TOK+EE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zh-CN" b="1" dirty="0">
              <a:solidFill>
                <a:srgbClr val="000000"/>
              </a:solidFill>
              <a:cs typeface="+mn-ea"/>
              <a:sym typeface="+mn-lt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000000"/>
                </a:solidFill>
                <a:cs typeface="+mn-ea"/>
                <a:sym typeface="+mn-lt"/>
              </a:rPr>
              <a:t>CAS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x-none" dirty="0">
              <a:solidFill>
                <a:srgbClr val="000000"/>
              </a:solidFill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9965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š1îḋ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íṩḻiďé">
            <a:extLst>
              <a:ext uri="{FF2B5EF4-FFF2-40B4-BE49-F238E27FC236}">
                <a16:creationId xmlns:a16="http://schemas.microsoft.com/office/drawing/2014/main" id="{BE42ED85-E28F-0D8E-82AD-67B2E25F6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57452" y="6438900"/>
            <a:ext cx="2661448" cy="215900"/>
          </a:xfrm>
        </p:spPr>
        <p:txBody>
          <a:bodyPr/>
          <a:lstStyle/>
          <a:p>
            <a:fld id="{7F65B630-C7FF-41C0-9923-C5E5E29EED81}" type="slidenum">
              <a:rPr lang="zh-CN" altLang="en-US" smtClean="0"/>
              <a:t>6</a:t>
            </a:fld>
            <a:endParaRPr lang="zh-CN" altLang="en-US"/>
          </a:p>
        </p:txBody>
      </p:sp>
      <p:grpSp>
        <p:nvGrpSpPr>
          <p:cNvPr id="2" name="ïŝľîḋê">
            <a:extLst>
              <a:ext uri="{FF2B5EF4-FFF2-40B4-BE49-F238E27FC236}">
                <a16:creationId xmlns:a16="http://schemas.microsoft.com/office/drawing/2014/main" id="{9713B98F-BCA5-2A69-1F85-3E8830B429D0}"/>
              </a:ext>
            </a:extLst>
          </p:cNvPr>
          <p:cNvGrpSpPr/>
          <p:nvPr/>
        </p:nvGrpSpPr>
        <p:grpSpPr>
          <a:xfrm>
            <a:off x="666750" y="1197135"/>
            <a:ext cx="10858500" cy="4412103"/>
            <a:chOff x="666750" y="1197135"/>
            <a:chExt cx="10858500" cy="4412103"/>
          </a:xfrm>
        </p:grpSpPr>
        <p:sp>
          <p:nvSpPr>
            <p:cNvPr id="4" name="iṡḷiḑê">
              <a:extLst>
                <a:ext uri="{FF2B5EF4-FFF2-40B4-BE49-F238E27FC236}">
                  <a16:creationId xmlns:a16="http://schemas.microsoft.com/office/drawing/2014/main" id="{6750187C-B196-518E-CD1D-D99AD768A022}"/>
                </a:ext>
              </a:extLst>
            </p:cNvPr>
            <p:cNvSpPr/>
            <p:nvPr/>
          </p:nvSpPr>
          <p:spPr>
            <a:xfrm>
              <a:off x="675855" y="2193861"/>
              <a:ext cx="2604433" cy="1455230"/>
            </a:xfrm>
            <a:prstGeom prst="homePlate">
              <a:avLst/>
            </a:prstGeom>
            <a:solidFill>
              <a:schemeClr val="tx2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tx1"/>
                  </a:solidFill>
                </a:rPr>
                <a:t>Language and literature</a:t>
              </a:r>
            </a:p>
            <a:p>
              <a:pPr algn="ctr"/>
              <a:r>
                <a:rPr kumimoji="1" lang="zh-CN" altLang="en-US" sz="1600" b="1" dirty="0">
                  <a:solidFill>
                    <a:schemeClr val="tx1"/>
                  </a:solidFill>
                </a:rPr>
                <a:t>语言与文学</a:t>
              </a:r>
              <a:endParaRPr kumimoji="1" lang="en-US" altLang="zh-CN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i$ľiḑè">
              <a:extLst>
                <a:ext uri="{FF2B5EF4-FFF2-40B4-BE49-F238E27FC236}">
                  <a16:creationId xmlns:a16="http://schemas.microsoft.com/office/drawing/2014/main" id="{37510ABA-0B89-910D-B176-AEEF5DB89C7A}"/>
                </a:ext>
              </a:extLst>
            </p:cNvPr>
            <p:cNvSpPr/>
            <p:nvPr/>
          </p:nvSpPr>
          <p:spPr>
            <a:xfrm>
              <a:off x="5874379" y="2193861"/>
              <a:ext cx="2351433" cy="1455230"/>
            </a:xfrm>
            <a:prstGeom prst="chevron">
              <a:avLst>
                <a:gd name="adj" fmla="val 39072"/>
              </a:avLst>
            </a:prstGeom>
            <a:solidFill>
              <a:schemeClr val="tx2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tx1"/>
                  </a:solidFill>
                </a:rPr>
                <a:t>Sciences</a:t>
              </a:r>
            </a:p>
            <a:p>
              <a:pPr algn="ctr"/>
              <a:r>
                <a:rPr kumimoji="1" lang="en-US" altLang="zh-CN" sz="1600" b="1" dirty="0">
                  <a:solidFill>
                    <a:schemeClr val="tx1"/>
                  </a:solidFill>
                </a:rPr>
                <a:t> </a:t>
              </a:r>
              <a:r>
                <a:rPr kumimoji="1" lang="zh-CN" altLang="en-US" sz="1600" b="1" dirty="0">
                  <a:solidFill>
                    <a:schemeClr val="tx1"/>
                  </a:solidFill>
                </a:rPr>
                <a:t>科学学科</a:t>
              </a:r>
              <a:endParaRPr kumimoji="1" lang="en-US" altLang="zh-CN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íṥ1iďe">
              <a:extLst>
                <a:ext uri="{FF2B5EF4-FFF2-40B4-BE49-F238E27FC236}">
                  <a16:creationId xmlns:a16="http://schemas.microsoft.com/office/drawing/2014/main" id="{2857AA2A-60B1-91FF-F2B0-BA37DE4C4DC3}"/>
                </a:ext>
              </a:extLst>
            </p:cNvPr>
            <p:cNvSpPr/>
            <p:nvPr/>
          </p:nvSpPr>
          <p:spPr>
            <a:xfrm>
              <a:off x="9173816" y="2193861"/>
              <a:ext cx="2351433" cy="1455230"/>
            </a:xfrm>
            <a:prstGeom prst="chevron">
              <a:avLst>
                <a:gd name="adj" fmla="val 3770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rgbClr val="FFFFFF"/>
                  </a:solidFill>
                </a:rPr>
                <a:t>The Arts and Electives</a:t>
              </a:r>
            </a:p>
            <a:p>
              <a:pPr algn="ctr"/>
              <a:r>
                <a:rPr kumimoji="1" lang="zh-CN" altLang="en-US" sz="1600" b="1" dirty="0">
                  <a:solidFill>
                    <a:srgbClr val="FFFFFF"/>
                  </a:solidFill>
                </a:rPr>
                <a:t>艺术与选修</a:t>
              </a:r>
              <a:endParaRPr kumimoji="1" lang="en-US" altLang="zh-CN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7" name="islïḑe">
              <a:extLst>
                <a:ext uri="{FF2B5EF4-FFF2-40B4-BE49-F238E27FC236}">
                  <a16:creationId xmlns:a16="http://schemas.microsoft.com/office/drawing/2014/main" id="{14A0A43A-F055-B765-A715-C0011742E3BE}"/>
                </a:ext>
              </a:extLst>
            </p:cNvPr>
            <p:cNvSpPr txBox="1"/>
            <p:nvPr/>
          </p:nvSpPr>
          <p:spPr>
            <a:xfrm>
              <a:off x="666750" y="1197135"/>
              <a:ext cx="10858500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spAutoFit/>
            </a:bodyPr>
            <a:lstStyle/>
            <a:p>
              <a:pPr lvl="0" algn="ctr" defTabSz="913765">
                <a:buSzPct val="25000"/>
                <a:defRPr/>
              </a:pPr>
              <a:r>
                <a:rPr lang="en-US" altLang="zh-CN" sz="3200" b="1" dirty="0">
                  <a:solidFill>
                    <a:schemeClr val="accent1"/>
                  </a:solidFill>
                </a:rPr>
                <a:t>IBDP Curriculum </a:t>
              </a:r>
              <a:r>
                <a:rPr lang="zh-CN" altLang="en-US" sz="3200" b="1" dirty="0">
                  <a:solidFill>
                    <a:schemeClr val="accent1"/>
                  </a:solidFill>
                </a:rPr>
                <a:t>课程介绍</a:t>
              </a:r>
              <a:endParaRPr kumimoji="0" lang="en-US" altLang="zh-CN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8" name="ïšḷïḍè">
              <a:extLst>
                <a:ext uri="{FF2B5EF4-FFF2-40B4-BE49-F238E27FC236}">
                  <a16:creationId xmlns:a16="http://schemas.microsoft.com/office/drawing/2014/main" id="{C5F911F5-B6BE-112A-6429-F114D3AC1DCF}"/>
                </a:ext>
              </a:extLst>
            </p:cNvPr>
            <p:cNvSpPr/>
            <p:nvPr/>
          </p:nvSpPr>
          <p:spPr>
            <a:xfrm>
              <a:off x="944211" y="3734393"/>
              <a:ext cx="1689248" cy="9145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8000" tIns="108000" rIns="108000" bIns="108000" rtlCol="0" anchor="t" anchorCtr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kumimoji="1" lang="en-US" altLang="zh-CN" sz="1200" dirty="0">
                  <a:solidFill>
                    <a:schemeClr val="tx1"/>
                  </a:solidFill>
                </a:rPr>
                <a:t>English A HL/SL, Chinese A HL/SL </a:t>
              </a:r>
              <a:r>
                <a:rPr kumimoji="1" lang="zh-CN" altLang="en-US" sz="1200" dirty="0">
                  <a:solidFill>
                    <a:schemeClr val="tx1"/>
                  </a:solidFill>
                </a:rPr>
                <a:t>（英文</a:t>
              </a:r>
              <a:r>
                <a:rPr kumimoji="1" lang="en-US" altLang="zh-CN" sz="1200" dirty="0">
                  <a:solidFill>
                    <a:schemeClr val="tx1"/>
                  </a:solidFill>
                </a:rPr>
                <a:t>/</a:t>
              </a:r>
              <a:r>
                <a:rPr kumimoji="1" lang="zh-CN" altLang="en-US" sz="1200" dirty="0">
                  <a:solidFill>
                    <a:schemeClr val="tx1"/>
                  </a:solidFill>
                </a:rPr>
                <a:t>中文）</a:t>
              </a:r>
            </a:p>
          </p:txBody>
        </p:sp>
        <p:sp>
          <p:nvSpPr>
            <p:cNvPr id="11" name="i$ľiḑè">
              <a:extLst>
                <a:ext uri="{FF2B5EF4-FFF2-40B4-BE49-F238E27FC236}">
                  <a16:creationId xmlns:a16="http://schemas.microsoft.com/office/drawing/2014/main" id="{F4D86EB3-5A51-4CD1-8608-98B5FCB06FCA}"/>
                </a:ext>
              </a:extLst>
            </p:cNvPr>
            <p:cNvSpPr/>
            <p:nvPr/>
          </p:nvSpPr>
          <p:spPr>
            <a:xfrm>
              <a:off x="4231123" y="2193861"/>
              <a:ext cx="2351433" cy="1455230"/>
            </a:xfrm>
            <a:prstGeom prst="chevron">
              <a:avLst>
                <a:gd name="adj" fmla="val 37706"/>
              </a:avLst>
            </a:prstGeom>
            <a:solidFill>
              <a:schemeClr val="tx2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tx1"/>
                  </a:solidFill>
                </a:rPr>
                <a:t>Individuals and societies  </a:t>
              </a:r>
              <a:r>
                <a:rPr kumimoji="1" lang="zh-CN" altLang="en-US" sz="1600" b="1" dirty="0">
                  <a:solidFill>
                    <a:schemeClr val="tx1"/>
                  </a:solidFill>
                </a:rPr>
                <a:t>个体与社会</a:t>
              </a:r>
              <a:endParaRPr kumimoji="1" lang="en-US" altLang="zh-CN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i$ľiḑè">
              <a:extLst>
                <a:ext uri="{FF2B5EF4-FFF2-40B4-BE49-F238E27FC236}">
                  <a16:creationId xmlns:a16="http://schemas.microsoft.com/office/drawing/2014/main" id="{A8432D31-1D0C-4450-8D14-EAE266A80D7D}"/>
                </a:ext>
              </a:extLst>
            </p:cNvPr>
            <p:cNvSpPr/>
            <p:nvPr/>
          </p:nvSpPr>
          <p:spPr>
            <a:xfrm>
              <a:off x="7518624" y="2193861"/>
              <a:ext cx="2351433" cy="1455230"/>
            </a:xfrm>
            <a:prstGeom prst="chevron">
              <a:avLst>
                <a:gd name="adj" fmla="val 30876"/>
              </a:avLst>
            </a:prstGeom>
            <a:solidFill>
              <a:schemeClr val="tx2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tx1"/>
                  </a:solidFill>
                </a:rPr>
                <a:t>Mathematics</a:t>
              </a:r>
            </a:p>
            <a:p>
              <a:pPr algn="ctr"/>
              <a:r>
                <a:rPr kumimoji="1" lang="zh-CN" altLang="en-US" sz="1600" b="1" dirty="0">
                  <a:solidFill>
                    <a:schemeClr val="tx1"/>
                  </a:solidFill>
                </a:rPr>
                <a:t>数学</a:t>
              </a:r>
              <a:endParaRPr kumimoji="1" lang="en-US" altLang="zh-CN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i$ľiḑè">
              <a:extLst>
                <a:ext uri="{FF2B5EF4-FFF2-40B4-BE49-F238E27FC236}">
                  <a16:creationId xmlns:a16="http://schemas.microsoft.com/office/drawing/2014/main" id="{BAD4A510-8CB6-48EF-94E4-2B0B299B07DD}"/>
                </a:ext>
              </a:extLst>
            </p:cNvPr>
            <p:cNvSpPr/>
            <p:nvPr/>
          </p:nvSpPr>
          <p:spPr>
            <a:xfrm>
              <a:off x="2574942" y="2193861"/>
              <a:ext cx="2351433" cy="1455230"/>
            </a:xfrm>
            <a:prstGeom prst="chevron">
              <a:avLst>
                <a:gd name="adj" fmla="val 28144"/>
              </a:avLst>
            </a:prstGeom>
            <a:solidFill>
              <a:schemeClr val="tx2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tx1"/>
                  </a:solidFill>
                </a:rPr>
                <a:t>Language acquisition</a:t>
              </a:r>
            </a:p>
            <a:p>
              <a:pPr algn="ctr"/>
              <a:r>
                <a:rPr kumimoji="1" lang="zh-CN" altLang="en-US" sz="1600" b="1" dirty="0">
                  <a:solidFill>
                    <a:schemeClr val="tx1"/>
                  </a:solidFill>
                </a:rPr>
                <a:t>语言习得</a:t>
              </a:r>
              <a:endParaRPr kumimoji="1" lang="en-US" altLang="zh-CN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ïšḷïḍè">
              <a:extLst>
                <a:ext uri="{FF2B5EF4-FFF2-40B4-BE49-F238E27FC236}">
                  <a16:creationId xmlns:a16="http://schemas.microsoft.com/office/drawing/2014/main" id="{EDAA716A-69C9-4372-9093-4127E1FC3CAF}"/>
                </a:ext>
              </a:extLst>
            </p:cNvPr>
            <p:cNvSpPr/>
            <p:nvPr/>
          </p:nvSpPr>
          <p:spPr>
            <a:xfrm>
              <a:off x="2664393" y="3734393"/>
              <a:ext cx="1689248" cy="9145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8000" tIns="108000" rIns="108000" bIns="108000" rtlCol="0" anchor="t" anchorCtr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kumimoji="1" lang="en-US" altLang="zh-CN" sz="1200" dirty="0">
                  <a:solidFill>
                    <a:schemeClr val="tx1"/>
                  </a:solidFill>
                </a:rPr>
                <a:t>English B HL/SL, Chinese B HL/SL </a:t>
              </a:r>
              <a:r>
                <a:rPr kumimoji="1" lang="zh-CN" altLang="en-US" sz="1200" dirty="0">
                  <a:solidFill>
                    <a:schemeClr val="tx1"/>
                  </a:solidFill>
                </a:rPr>
                <a:t>（英文</a:t>
              </a:r>
              <a:r>
                <a:rPr kumimoji="1" lang="en-US" altLang="zh-CN" sz="1200" dirty="0">
                  <a:solidFill>
                    <a:schemeClr val="tx1"/>
                  </a:solidFill>
                </a:rPr>
                <a:t>/</a:t>
              </a:r>
              <a:r>
                <a:rPr kumimoji="1" lang="zh-CN" altLang="en-US" sz="1200" dirty="0">
                  <a:solidFill>
                    <a:schemeClr val="tx1"/>
                  </a:solidFill>
                </a:rPr>
                <a:t>中文）</a:t>
              </a:r>
            </a:p>
          </p:txBody>
        </p:sp>
        <p:sp>
          <p:nvSpPr>
            <p:cNvPr id="27" name="ïšḷïḍè">
              <a:extLst>
                <a:ext uri="{FF2B5EF4-FFF2-40B4-BE49-F238E27FC236}">
                  <a16:creationId xmlns:a16="http://schemas.microsoft.com/office/drawing/2014/main" id="{70A4DFC8-3852-4F0B-8F29-C63C2A2F50D3}"/>
                </a:ext>
              </a:extLst>
            </p:cNvPr>
            <p:cNvSpPr/>
            <p:nvPr/>
          </p:nvSpPr>
          <p:spPr>
            <a:xfrm>
              <a:off x="4406752" y="3734393"/>
              <a:ext cx="1689248" cy="11546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8000" tIns="108000" rIns="108000" bIns="108000" rtlCol="0" anchor="t" anchorCtr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kumimoji="1" lang="en-US" altLang="zh-CN" sz="1200" dirty="0">
                  <a:solidFill>
                    <a:schemeClr val="tx1"/>
                  </a:solidFill>
                </a:rPr>
                <a:t>Economics HL/SL, Business Management HL/SL </a:t>
              </a:r>
              <a:r>
                <a:rPr kumimoji="1" lang="zh-CN" altLang="en-US" sz="1200" dirty="0">
                  <a:solidFill>
                    <a:schemeClr val="tx1"/>
                  </a:solidFill>
                </a:rPr>
                <a:t>（经济</a:t>
              </a:r>
              <a:r>
                <a:rPr kumimoji="1" lang="en-US" altLang="zh-CN" sz="1200" dirty="0">
                  <a:solidFill>
                    <a:schemeClr val="tx1"/>
                  </a:solidFill>
                </a:rPr>
                <a:t>/</a:t>
              </a:r>
              <a:r>
                <a:rPr kumimoji="1" lang="zh-CN" altLang="en-US" sz="1200" dirty="0">
                  <a:solidFill>
                    <a:schemeClr val="tx1"/>
                  </a:solidFill>
                </a:rPr>
                <a:t>商管）</a:t>
              </a:r>
            </a:p>
          </p:txBody>
        </p:sp>
        <p:sp>
          <p:nvSpPr>
            <p:cNvPr id="28" name="ïšḷïḍè">
              <a:extLst>
                <a:ext uri="{FF2B5EF4-FFF2-40B4-BE49-F238E27FC236}">
                  <a16:creationId xmlns:a16="http://schemas.microsoft.com/office/drawing/2014/main" id="{AB153297-E391-4697-A301-65623060836E}"/>
                </a:ext>
              </a:extLst>
            </p:cNvPr>
            <p:cNvSpPr/>
            <p:nvPr/>
          </p:nvSpPr>
          <p:spPr>
            <a:xfrm>
              <a:off x="5964183" y="3734393"/>
              <a:ext cx="1689248" cy="11546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8000" tIns="108000" rIns="108000" bIns="108000" rtlCol="0" anchor="t" anchorCtr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kumimoji="1" lang="en-US" altLang="zh-CN" sz="1200" dirty="0">
                  <a:solidFill>
                    <a:schemeClr val="tx1"/>
                  </a:solidFill>
                </a:rPr>
                <a:t>Physics HL/SL, Chemistry HL/SL, Biology HL/SL </a:t>
              </a:r>
              <a:r>
                <a:rPr kumimoji="1" lang="zh-CN" altLang="en-US" sz="1200" dirty="0">
                  <a:solidFill>
                    <a:schemeClr val="tx1"/>
                  </a:solidFill>
                </a:rPr>
                <a:t>（物理</a:t>
              </a:r>
              <a:r>
                <a:rPr kumimoji="1" lang="en-US" altLang="zh-CN" sz="1200" dirty="0">
                  <a:solidFill>
                    <a:schemeClr val="tx1"/>
                  </a:solidFill>
                </a:rPr>
                <a:t>/</a:t>
              </a:r>
              <a:r>
                <a:rPr kumimoji="1" lang="zh-CN" altLang="en-US" sz="1200" dirty="0">
                  <a:solidFill>
                    <a:schemeClr val="tx1"/>
                  </a:solidFill>
                </a:rPr>
                <a:t>化学</a:t>
              </a:r>
              <a:r>
                <a:rPr kumimoji="1" lang="en-US" altLang="zh-CN" sz="1200" dirty="0">
                  <a:solidFill>
                    <a:schemeClr val="tx1"/>
                  </a:solidFill>
                </a:rPr>
                <a:t>/</a:t>
              </a:r>
              <a:r>
                <a:rPr kumimoji="1" lang="zh-CN" altLang="en-US" sz="1200" dirty="0">
                  <a:solidFill>
                    <a:schemeClr val="tx1"/>
                  </a:solidFill>
                </a:rPr>
                <a:t>生物）</a:t>
              </a:r>
            </a:p>
          </p:txBody>
        </p:sp>
        <p:sp>
          <p:nvSpPr>
            <p:cNvPr id="29" name="ïšḷïḍè">
              <a:extLst>
                <a:ext uri="{FF2B5EF4-FFF2-40B4-BE49-F238E27FC236}">
                  <a16:creationId xmlns:a16="http://schemas.microsoft.com/office/drawing/2014/main" id="{127E0BAB-BF2E-4ED9-96DD-8D9485B2BE4F}"/>
                </a:ext>
              </a:extLst>
            </p:cNvPr>
            <p:cNvSpPr/>
            <p:nvPr/>
          </p:nvSpPr>
          <p:spPr>
            <a:xfrm>
              <a:off x="7657769" y="3734393"/>
              <a:ext cx="1689248" cy="6745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8000" tIns="108000" rIns="108000" bIns="108000" rtlCol="0" anchor="t" anchorCtr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kumimoji="1" lang="en-US" altLang="zh-CN" sz="1200" dirty="0">
                  <a:solidFill>
                    <a:schemeClr val="tx1"/>
                  </a:solidFill>
                </a:rPr>
                <a:t>Mathematics HL/SL </a:t>
              </a:r>
              <a:r>
                <a:rPr kumimoji="1" lang="zh-CN" altLang="en-US" sz="1200" dirty="0">
                  <a:solidFill>
                    <a:schemeClr val="tx1"/>
                  </a:solidFill>
                </a:rPr>
                <a:t>（数学）</a:t>
              </a:r>
            </a:p>
          </p:txBody>
        </p:sp>
        <p:sp>
          <p:nvSpPr>
            <p:cNvPr id="30" name="ïšḷïḍè">
              <a:extLst>
                <a:ext uri="{FF2B5EF4-FFF2-40B4-BE49-F238E27FC236}">
                  <a16:creationId xmlns:a16="http://schemas.microsoft.com/office/drawing/2014/main" id="{AC2E44AA-7551-497D-8E66-5E83F9F73E05}"/>
                </a:ext>
              </a:extLst>
            </p:cNvPr>
            <p:cNvSpPr/>
            <p:nvPr/>
          </p:nvSpPr>
          <p:spPr>
            <a:xfrm>
              <a:off x="9210862" y="3734393"/>
              <a:ext cx="2308038" cy="18748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8000" tIns="108000" rIns="108000" bIns="108000" rtlCol="0" anchor="t" anchorCtr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kumimoji="1" lang="en-US" altLang="zh-CN" sz="1200" dirty="0">
                  <a:solidFill>
                    <a:schemeClr val="tx1"/>
                  </a:solidFill>
                </a:rPr>
                <a:t>Visual arts HL/SL, Music HL/SL, German ab, Japanese ab, Spanish ab, or an additional science HL/SL (from Group 4)  </a:t>
              </a:r>
              <a:r>
                <a:rPr kumimoji="1" lang="zh-CN" altLang="en-US" sz="1200" dirty="0">
                  <a:solidFill>
                    <a:schemeClr val="tx1"/>
                  </a:solidFill>
                </a:rPr>
                <a:t>（视觉艺术</a:t>
              </a:r>
              <a:r>
                <a:rPr kumimoji="1" lang="en-US" altLang="zh-CN" sz="1200" dirty="0">
                  <a:solidFill>
                    <a:schemeClr val="tx1"/>
                  </a:solidFill>
                </a:rPr>
                <a:t>/</a:t>
              </a:r>
              <a:r>
                <a:rPr kumimoji="1" lang="zh-CN" altLang="en-US" sz="1200" dirty="0">
                  <a:solidFill>
                    <a:schemeClr val="tx1"/>
                  </a:solidFill>
                </a:rPr>
                <a:t>音乐</a:t>
              </a:r>
              <a:r>
                <a:rPr kumimoji="1" lang="en-US" altLang="zh-CN" sz="1200" dirty="0">
                  <a:solidFill>
                    <a:schemeClr val="tx1"/>
                  </a:solidFill>
                </a:rPr>
                <a:t>/</a:t>
              </a:r>
              <a:r>
                <a:rPr kumimoji="1" lang="zh-CN" altLang="en-US" sz="1200" dirty="0">
                  <a:solidFill>
                    <a:schemeClr val="tx1"/>
                  </a:solidFill>
                </a:rPr>
                <a:t>德语</a:t>
              </a:r>
              <a:r>
                <a:rPr kumimoji="1" lang="en-US" altLang="zh-CN" sz="1200" dirty="0">
                  <a:solidFill>
                    <a:schemeClr val="tx1"/>
                  </a:solidFill>
                </a:rPr>
                <a:t>/</a:t>
              </a:r>
              <a:r>
                <a:rPr kumimoji="1" lang="zh-CN" altLang="en-US" sz="1200" dirty="0">
                  <a:solidFill>
                    <a:schemeClr val="tx1"/>
                  </a:solidFill>
                </a:rPr>
                <a:t>日语</a:t>
              </a:r>
              <a:r>
                <a:rPr kumimoji="1" lang="en-US" altLang="zh-CN" sz="1200" dirty="0">
                  <a:solidFill>
                    <a:schemeClr val="tx1"/>
                  </a:solidFill>
                </a:rPr>
                <a:t>/</a:t>
              </a:r>
              <a:r>
                <a:rPr kumimoji="1" lang="zh-CN" altLang="en-US" sz="1200" dirty="0">
                  <a:solidFill>
                    <a:schemeClr val="tx1"/>
                  </a:solidFill>
                </a:rPr>
                <a:t>西班牙语</a:t>
              </a:r>
              <a:r>
                <a:rPr kumimoji="1" lang="en-US" altLang="zh-CN" sz="1200" dirty="0">
                  <a:solidFill>
                    <a:schemeClr val="tx1"/>
                  </a:solidFill>
                </a:rPr>
                <a:t>/</a:t>
              </a:r>
              <a:r>
                <a:rPr kumimoji="1" lang="zh-CN" altLang="en-US" sz="1200" dirty="0">
                  <a:solidFill>
                    <a:schemeClr val="tx1"/>
                  </a:solidFill>
                </a:rPr>
                <a:t>从第四组再选一门课）</a:t>
              </a:r>
            </a:p>
          </p:txBody>
        </p:sp>
      </p:grpSp>
      <p:sp>
        <p:nvSpPr>
          <p:cNvPr id="31" name="í$ḷiḑè">
            <a:extLst>
              <a:ext uri="{FF2B5EF4-FFF2-40B4-BE49-F238E27FC236}">
                <a16:creationId xmlns:a16="http://schemas.microsoft.com/office/drawing/2014/main" id="{5E1AD940-F301-46D8-A85C-EEE065D6E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IBDP Curriculum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课程介绍</a:t>
            </a:r>
          </a:p>
        </p:txBody>
      </p:sp>
      <p:sp>
        <p:nvSpPr>
          <p:cNvPr id="32" name="十角星 3">
            <a:extLst>
              <a:ext uri="{FF2B5EF4-FFF2-40B4-BE49-F238E27FC236}">
                <a16:creationId xmlns:a16="http://schemas.microsoft.com/office/drawing/2014/main" id="{6448A423-57C4-46F4-8B7D-0ED8E8CCC9E1}"/>
              </a:ext>
            </a:extLst>
          </p:cNvPr>
          <p:cNvSpPr/>
          <p:nvPr/>
        </p:nvSpPr>
        <p:spPr>
          <a:xfrm>
            <a:off x="1402007" y="4889041"/>
            <a:ext cx="1152128" cy="1152128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>
                <a:solidFill>
                  <a:srgbClr val="FFFFFF"/>
                </a:solidFill>
                <a:cs typeface="+mn-ea"/>
                <a:sym typeface="+mn-lt"/>
              </a:rPr>
              <a:t>42</a:t>
            </a:r>
            <a:endParaRPr lang="zh-CN" altLang="en-US" sz="36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3" name="TextBox 5">
            <a:extLst>
              <a:ext uri="{FF2B5EF4-FFF2-40B4-BE49-F238E27FC236}">
                <a16:creationId xmlns:a16="http://schemas.microsoft.com/office/drawing/2014/main" id="{AAD0ACA4-8F05-4479-84F9-0CED203AD2C5}"/>
              </a:ext>
            </a:extLst>
          </p:cNvPr>
          <p:cNvSpPr txBox="1"/>
          <p:nvPr/>
        </p:nvSpPr>
        <p:spPr>
          <a:xfrm>
            <a:off x="2915243" y="5141939"/>
            <a:ext cx="2303747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ctr" fontAlgn="base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ü"/>
              <a:defRPr/>
            </a:pPr>
            <a:r>
              <a:rPr lang="en-US" dirty="0">
                <a:solidFill>
                  <a:srgbClr val="000000"/>
                </a:solidFill>
                <a:cs typeface="+mn-ea"/>
                <a:sym typeface="+mn-lt"/>
              </a:rPr>
              <a:t>Take 6 S</a:t>
            </a:r>
            <a:r>
              <a:rPr lang="en-US" altLang="zh-CN" dirty="0">
                <a:solidFill>
                  <a:srgbClr val="000000"/>
                </a:solidFill>
                <a:cs typeface="+mn-ea"/>
                <a:sym typeface="+mn-lt"/>
              </a:rPr>
              <a:t>ubjects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cs typeface="+mn-ea"/>
                <a:sym typeface="+mn-lt"/>
              </a:rPr>
              <a:t>Score: 1-7</a:t>
            </a:r>
          </a:p>
        </p:txBody>
      </p:sp>
      <p:sp>
        <p:nvSpPr>
          <p:cNvPr id="34" name="TextBox 8">
            <a:extLst>
              <a:ext uri="{FF2B5EF4-FFF2-40B4-BE49-F238E27FC236}">
                <a16:creationId xmlns:a16="http://schemas.microsoft.com/office/drawing/2014/main" id="{FE07FA89-9B4C-4F77-9068-6422BB50201E}"/>
              </a:ext>
            </a:extLst>
          </p:cNvPr>
          <p:cNvSpPr txBox="1"/>
          <p:nvPr/>
        </p:nvSpPr>
        <p:spPr>
          <a:xfrm>
            <a:off x="5821138" y="5027540"/>
            <a:ext cx="2303747" cy="923330"/>
          </a:xfrm>
          <a:prstGeom prst="rect">
            <a:avLst/>
          </a:prstGeom>
          <a:noFill/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000000"/>
                </a:solidFill>
                <a:cs typeface="+mn-ea"/>
                <a:sym typeface="+mn-lt"/>
              </a:rPr>
              <a:t>3 </a:t>
            </a:r>
            <a:r>
              <a:rPr lang="zh-CN" altLang="en-US" b="1" dirty="0">
                <a:solidFill>
                  <a:srgbClr val="000000"/>
                </a:solidFill>
                <a:cs typeface="+mn-ea"/>
                <a:sym typeface="+mn-lt"/>
              </a:rPr>
              <a:t>高阶</a:t>
            </a:r>
            <a:r>
              <a:rPr lang="en-US" altLang="zh-CN" b="1" dirty="0">
                <a:solidFill>
                  <a:srgbClr val="000000"/>
                </a:solidFill>
                <a:cs typeface="+mn-ea"/>
                <a:sym typeface="+mn-lt"/>
              </a:rPr>
              <a:t>+3 </a:t>
            </a:r>
            <a:r>
              <a:rPr lang="zh-CN" altLang="en-US" b="1" dirty="0">
                <a:solidFill>
                  <a:srgbClr val="000000"/>
                </a:solidFill>
                <a:cs typeface="+mn-ea"/>
                <a:sym typeface="+mn-lt"/>
              </a:rPr>
              <a:t>标阶</a:t>
            </a:r>
            <a:endParaRPr lang="en-US" altLang="zh-CN" b="1" dirty="0">
              <a:solidFill>
                <a:srgbClr val="000000"/>
              </a:solidFill>
              <a:cs typeface="+mn-ea"/>
              <a:sym typeface="+mn-lt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000000"/>
                </a:solidFill>
                <a:cs typeface="+mn-ea"/>
                <a:sym typeface="+mn-lt"/>
              </a:rPr>
              <a:t>TOK+EE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000000"/>
                </a:solidFill>
                <a:cs typeface="+mn-ea"/>
                <a:sym typeface="+mn-lt"/>
              </a:rPr>
              <a:t>CAS</a:t>
            </a:r>
            <a:endParaRPr lang="en-US" altLang="x-none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pic>
        <p:nvPicPr>
          <p:cNvPr id="35" name="Picture 6" descr="IB">
            <a:extLst>
              <a:ext uri="{FF2B5EF4-FFF2-40B4-BE49-F238E27FC236}">
                <a16:creationId xmlns:a16="http://schemas.microsoft.com/office/drawing/2014/main" id="{C3268591-CB31-465B-937F-D4FBDCD64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8176" y="393331"/>
            <a:ext cx="1302578" cy="127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93761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śľîd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$ḷiḑè">
            <a:extLst>
              <a:ext uri="{FF2B5EF4-FFF2-40B4-BE49-F238E27FC236}">
                <a16:creationId xmlns:a16="http://schemas.microsoft.com/office/drawing/2014/main" id="{BFCCD4E5-C929-48BE-836A-0BC06B0B8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IBDP Curriculum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课程介绍</a:t>
            </a:r>
          </a:p>
        </p:txBody>
      </p:sp>
      <p:sp>
        <p:nvSpPr>
          <p:cNvPr id="3" name="íṧḻîḓé">
            <a:extLst>
              <a:ext uri="{FF2B5EF4-FFF2-40B4-BE49-F238E27FC236}">
                <a16:creationId xmlns:a16="http://schemas.microsoft.com/office/drawing/2014/main" id="{970EA389-DFC0-4FF3-967E-3B2733A2D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>
                <a:cs typeface="+mn-ea"/>
                <a:sym typeface="+mn-lt"/>
              </a:rPr>
              <a:t>7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AutoShape 2" descr="概述图册">
            <a:extLst>
              <a:ext uri="{FF2B5EF4-FFF2-40B4-BE49-F238E27FC236}">
                <a16:creationId xmlns:a16="http://schemas.microsoft.com/office/drawing/2014/main" id="{742095FC-F07D-43D9-A115-D35262190B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AutoShape 4" descr="概述图册">
            <a:extLst>
              <a:ext uri="{FF2B5EF4-FFF2-40B4-BE49-F238E27FC236}">
                <a16:creationId xmlns:a16="http://schemas.microsoft.com/office/drawing/2014/main" id="{DB5B738E-0595-49E9-BDD5-05A8090D0B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pic>
        <p:nvPicPr>
          <p:cNvPr id="1030" name="Picture 6" descr="IB">
            <a:extLst>
              <a:ext uri="{FF2B5EF4-FFF2-40B4-BE49-F238E27FC236}">
                <a16:creationId xmlns:a16="http://schemas.microsoft.com/office/drawing/2014/main" id="{755E1FC9-4B56-4466-8564-6012EBDE1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8176" y="393331"/>
            <a:ext cx="1302578" cy="127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CEF2FDE3-22F8-406D-B635-9562CCD3ADF6}"/>
              </a:ext>
            </a:extLst>
          </p:cNvPr>
          <p:cNvSpPr/>
          <p:nvPr/>
        </p:nvSpPr>
        <p:spPr>
          <a:xfrm>
            <a:off x="1826242" y="1597388"/>
            <a:ext cx="410804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99CC"/>
                </a:solidFill>
                <a:cs typeface="+mn-ea"/>
                <a:sym typeface="+mn-lt"/>
              </a:rPr>
              <a:t>Theory of knowledge(TOK)</a:t>
            </a:r>
          </a:p>
          <a:p>
            <a:r>
              <a:rPr lang="zh-CN" altLang="en-US" sz="2000" b="1" dirty="0">
                <a:solidFill>
                  <a:prstClr val="black"/>
                </a:solidFill>
                <a:cs typeface="+mn-ea"/>
                <a:sym typeface="+mn-lt"/>
              </a:rPr>
              <a:t>                    知识理论</a:t>
            </a:r>
            <a:endParaRPr lang="en-US" altLang="zh-CN" sz="2000" b="1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C0C8CC5-178B-4C39-BB29-B25A1BAD091F}"/>
              </a:ext>
            </a:extLst>
          </p:cNvPr>
          <p:cNvSpPr/>
          <p:nvPr/>
        </p:nvSpPr>
        <p:spPr>
          <a:xfrm>
            <a:off x="2078546" y="2445859"/>
            <a:ext cx="40968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cs typeface="+mn-ea"/>
                <a:sym typeface="+mn-lt"/>
              </a:rPr>
              <a:t>TOK is assessed through an oral presentation and a 1,600 word essay.</a:t>
            </a:r>
            <a:endParaRPr lang="zh-CN" altLang="en-US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CD14AF7-D03E-4C25-A2D6-E1BB72798FB2}"/>
              </a:ext>
            </a:extLst>
          </p:cNvPr>
          <p:cNvSpPr/>
          <p:nvPr/>
        </p:nvSpPr>
        <p:spPr>
          <a:xfrm>
            <a:off x="6493930" y="1589429"/>
            <a:ext cx="315849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99CC"/>
                </a:solidFill>
                <a:cs typeface="+mn-ea"/>
                <a:sym typeface="+mn-lt"/>
              </a:rPr>
              <a:t>Extended essay(EE)</a:t>
            </a:r>
          </a:p>
          <a:p>
            <a:r>
              <a:rPr lang="zh-CN" altLang="en-US" sz="2000" b="1" dirty="0">
                <a:solidFill>
                  <a:prstClr val="black"/>
                </a:solidFill>
                <a:cs typeface="+mn-ea"/>
                <a:sym typeface="+mn-lt"/>
              </a:rPr>
              <a:t>           专题论文</a:t>
            </a:r>
            <a:endParaRPr lang="en-US" altLang="zh-CN" sz="2000" b="1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907C164-D9E0-41E5-A7CA-D51D1D297F7B}"/>
              </a:ext>
            </a:extLst>
          </p:cNvPr>
          <p:cNvSpPr/>
          <p:nvPr/>
        </p:nvSpPr>
        <p:spPr>
          <a:xfrm>
            <a:off x="6502927" y="2381071"/>
            <a:ext cx="34955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cs typeface="+mn-ea"/>
                <a:sym typeface="+mn-lt"/>
              </a:rPr>
              <a:t>EE is an independent, self-directed piece of research, finishing with a 4,000-word paper.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94CEEB7-9DE7-4395-9445-8EE1A432DDA3}"/>
              </a:ext>
            </a:extLst>
          </p:cNvPr>
          <p:cNvSpPr/>
          <p:nvPr/>
        </p:nvSpPr>
        <p:spPr>
          <a:xfrm>
            <a:off x="2934107" y="3969519"/>
            <a:ext cx="486306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99CC"/>
                </a:solidFill>
                <a:cs typeface="+mn-ea"/>
                <a:sym typeface="+mn-lt"/>
              </a:rPr>
              <a:t>Creativity, activity, service(CAS)</a:t>
            </a:r>
          </a:p>
          <a:p>
            <a:r>
              <a:rPr lang="zh-CN" altLang="en-US" sz="2000" b="1" dirty="0">
                <a:solidFill>
                  <a:prstClr val="black"/>
                </a:solidFill>
                <a:cs typeface="+mn-ea"/>
                <a:sym typeface="+mn-lt"/>
              </a:rPr>
              <a:t>                 创造、活动与服务</a:t>
            </a:r>
            <a:endParaRPr lang="en-US" altLang="zh-CN" sz="2000" b="1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EB74D0B-B767-420D-B0D7-03180AC7CC03}"/>
              </a:ext>
            </a:extLst>
          </p:cNvPr>
          <p:cNvSpPr/>
          <p:nvPr/>
        </p:nvSpPr>
        <p:spPr>
          <a:xfrm>
            <a:off x="2469514" y="4855531"/>
            <a:ext cx="59766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cs typeface="+mn-ea"/>
                <a:sym typeface="+mn-lt"/>
              </a:rPr>
              <a:t>CAS is one of the three essential elements that every student must complete as part of the Diploma </a:t>
            </a:r>
            <a:r>
              <a:rPr lang="en-US" altLang="zh-CN" dirty="0" err="1">
                <a:solidFill>
                  <a:prstClr val="black"/>
                </a:solidFill>
                <a:cs typeface="+mn-ea"/>
                <a:sym typeface="+mn-lt"/>
              </a:rPr>
              <a:t>Programme</a:t>
            </a:r>
            <a:r>
              <a:rPr lang="en-US" altLang="zh-CN" dirty="0">
                <a:solidFill>
                  <a:prstClr val="black"/>
                </a:solidFill>
                <a:cs typeface="+mn-ea"/>
                <a:sym typeface="+mn-lt"/>
              </a:rPr>
              <a:t> (DP).</a:t>
            </a:r>
            <a:endParaRPr lang="zh-CN" altLang="en-US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9" name="十角星 13">
            <a:extLst>
              <a:ext uri="{FF2B5EF4-FFF2-40B4-BE49-F238E27FC236}">
                <a16:creationId xmlns:a16="http://schemas.microsoft.com/office/drawing/2014/main" id="{05632DE5-380A-416F-B473-EB8396F8C080}"/>
              </a:ext>
            </a:extLst>
          </p:cNvPr>
          <p:cNvSpPr/>
          <p:nvPr/>
        </p:nvSpPr>
        <p:spPr>
          <a:xfrm>
            <a:off x="8747720" y="3684588"/>
            <a:ext cx="914400" cy="914400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prstClr val="white"/>
                </a:solidFill>
                <a:cs typeface="+mn-ea"/>
                <a:sym typeface="+mn-lt"/>
              </a:rPr>
              <a:t>3</a:t>
            </a:r>
            <a:endParaRPr lang="zh-CN" altLang="en-US" sz="36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4558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AA95BC-4BC5-467A-BE7A-B647AC645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IBDP Curriculum </a:t>
            </a:r>
            <a:r>
              <a:rPr lang="zh-CN" altLang="en-US" dirty="0">
                <a:cs typeface="+mn-ea"/>
                <a:sym typeface="+mn-lt"/>
              </a:rPr>
              <a:t>课程介绍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9216DB5-0F12-4BF9-A6C7-11240BB6A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4" name="íśļîḑé">
            <a:extLst>
              <a:ext uri="{FF2B5EF4-FFF2-40B4-BE49-F238E27FC236}">
                <a16:creationId xmlns:a16="http://schemas.microsoft.com/office/drawing/2014/main" id="{80E7CFA5-5CF5-40E2-A13D-5E56C55E0070}"/>
              </a:ext>
            </a:extLst>
          </p:cNvPr>
          <p:cNvSpPr txBox="1">
            <a:spLocks/>
          </p:cNvSpPr>
          <p:nvPr/>
        </p:nvSpPr>
        <p:spPr>
          <a:xfrm>
            <a:off x="8857452" y="6438900"/>
            <a:ext cx="2661448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lang="zh-CN" altLang="en-US" sz="10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F65B630-C7FF-41C0-9923-C5E5E29EED81}" type="slidenum">
              <a:rPr lang="en-US" altLang="zh-CN" smtClean="0"/>
              <a:pPr/>
              <a:t>8</a:t>
            </a:fld>
            <a:endParaRPr lang="zh-CN" altLang="en-US"/>
          </a:p>
        </p:txBody>
      </p:sp>
      <p:grpSp>
        <p:nvGrpSpPr>
          <p:cNvPr id="5" name="îš1íḑè">
            <a:extLst>
              <a:ext uri="{FF2B5EF4-FFF2-40B4-BE49-F238E27FC236}">
                <a16:creationId xmlns:a16="http://schemas.microsoft.com/office/drawing/2014/main" id="{4925A6BA-97E5-41DB-BA77-7212668EA461}"/>
              </a:ext>
            </a:extLst>
          </p:cNvPr>
          <p:cNvGrpSpPr/>
          <p:nvPr/>
        </p:nvGrpSpPr>
        <p:grpSpPr>
          <a:xfrm>
            <a:off x="660400" y="1163784"/>
            <a:ext cx="10858500" cy="4562782"/>
            <a:chOff x="660400" y="1163784"/>
            <a:chExt cx="10858500" cy="4562782"/>
          </a:xfrm>
        </p:grpSpPr>
        <p:sp>
          <p:nvSpPr>
            <p:cNvPr id="6" name="í$ḷiḍe">
              <a:extLst>
                <a:ext uri="{FF2B5EF4-FFF2-40B4-BE49-F238E27FC236}">
                  <a16:creationId xmlns:a16="http://schemas.microsoft.com/office/drawing/2014/main" id="{531199EF-79EC-41F6-A486-2F60BB4D6764}"/>
                </a:ext>
              </a:extLst>
            </p:cNvPr>
            <p:cNvSpPr txBox="1"/>
            <p:nvPr/>
          </p:nvSpPr>
          <p:spPr>
            <a:xfrm>
              <a:off x="660400" y="1163784"/>
              <a:ext cx="1085850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 defTabSz="913765">
                <a:buSzPct val="25000"/>
                <a:defRPr/>
              </a:pPr>
              <a:r>
                <a:rPr lang="en-US" altLang="zh-CN" sz="3200" b="1" dirty="0">
                  <a:solidFill>
                    <a:schemeClr val="accent1"/>
                  </a:solidFill>
                </a:rPr>
                <a:t>IBDP Curriculum </a:t>
              </a:r>
              <a:r>
                <a:rPr lang="zh-CN" altLang="en-US" sz="3200" b="1" dirty="0">
                  <a:solidFill>
                    <a:schemeClr val="accent1"/>
                  </a:solidFill>
                </a:rPr>
                <a:t>课程介绍</a:t>
              </a:r>
              <a:endParaRPr kumimoji="0" lang="en-US" altLang="zh-CN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grpSp>
          <p:nvGrpSpPr>
            <p:cNvPr id="7" name="íŝļîḑê">
              <a:extLst>
                <a:ext uri="{FF2B5EF4-FFF2-40B4-BE49-F238E27FC236}">
                  <a16:creationId xmlns:a16="http://schemas.microsoft.com/office/drawing/2014/main" id="{947DA530-E7DE-4B02-9679-32E21D950E1F}"/>
                </a:ext>
              </a:extLst>
            </p:cNvPr>
            <p:cNvGrpSpPr/>
            <p:nvPr/>
          </p:nvGrpSpPr>
          <p:grpSpPr>
            <a:xfrm>
              <a:off x="943809" y="1934028"/>
              <a:ext cx="10548444" cy="3792538"/>
              <a:chOff x="943809" y="1934028"/>
              <a:chExt cx="10548444" cy="3792538"/>
            </a:xfrm>
          </p:grpSpPr>
          <p:grpSp>
            <p:nvGrpSpPr>
              <p:cNvPr id="8" name="îSļïďè">
                <a:extLst>
                  <a:ext uri="{FF2B5EF4-FFF2-40B4-BE49-F238E27FC236}">
                    <a16:creationId xmlns:a16="http://schemas.microsoft.com/office/drawing/2014/main" id="{C49E4938-7417-4FAE-B2C2-2E69D7B73696}"/>
                  </a:ext>
                </a:extLst>
              </p:cNvPr>
              <p:cNvGrpSpPr/>
              <p:nvPr/>
            </p:nvGrpSpPr>
            <p:grpSpPr>
              <a:xfrm>
                <a:off x="4319612" y="1934028"/>
                <a:ext cx="4456112" cy="3792538"/>
                <a:chOff x="3870326" y="1905000"/>
                <a:chExt cx="4456112" cy="3792538"/>
              </a:xfrm>
            </p:grpSpPr>
            <p:grpSp>
              <p:nvGrpSpPr>
                <p:cNvPr id="21" name="íšľídê">
                  <a:extLst>
                    <a:ext uri="{FF2B5EF4-FFF2-40B4-BE49-F238E27FC236}">
                      <a16:creationId xmlns:a16="http://schemas.microsoft.com/office/drawing/2014/main" id="{505FF55C-7E5C-422D-9E8C-9AA3213CB255}"/>
                    </a:ext>
                  </a:extLst>
                </p:cNvPr>
                <p:cNvGrpSpPr/>
                <p:nvPr/>
              </p:nvGrpSpPr>
              <p:grpSpPr>
                <a:xfrm>
                  <a:off x="3870326" y="1905000"/>
                  <a:ext cx="4456112" cy="3792538"/>
                  <a:chOff x="3870326" y="1905000"/>
                  <a:chExt cx="4456112" cy="3792538"/>
                </a:xfrm>
              </p:grpSpPr>
              <p:sp>
                <p:nvSpPr>
                  <p:cNvPr id="25" name="îSlidé">
                    <a:extLst>
                      <a:ext uri="{FF2B5EF4-FFF2-40B4-BE49-F238E27FC236}">
                        <a16:creationId xmlns:a16="http://schemas.microsoft.com/office/drawing/2014/main" id="{EBB65EB5-16B0-4571-8490-A2C5F70619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16776" y="3290888"/>
                    <a:ext cx="1588" cy="1588"/>
                  </a:xfrm>
                  <a:prstGeom prst="rect">
                    <a:avLst/>
                  </a:prstGeom>
                  <a:solidFill>
                    <a:srgbClr val="44444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6" name="ïSļiḓe">
                    <a:extLst>
                      <a:ext uri="{FF2B5EF4-FFF2-40B4-BE49-F238E27FC236}">
                        <a16:creationId xmlns:a16="http://schemas.microsoft.com/office/drawing/2014/main" id="{B6B1E86C-84ED-4B4E-97FA-7C684949398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616451" y="1905000"/>
                    <a:ext cx="2597150" cy="2770188"/>
                  </a:xfrm>
                  <a:custGeom>
                    <a:avLst/>
                    <a:gdLst>
                      <a:gd name="T0" fmla="*/ 525 w 688"/>
                      <a:gd name="T1" fmla="*/ 306 h 734"/>
                      <a:gd name="T2" fmla="*/ 688 w 688"/>
                      <a:gd name="T3" fmla="*/ 366 h 734"/>
                      <a:gd name="T4" fmla="*/ 536 w 688"/>
                      <a:gd name="T5" fmla="*/ 109 h 734"/>
                      <a:gd name="T6" fmla="*/ 250 w 688"/>
                      <a:gd name="T7" fmla="*/ 109 h 734"/>
                      <a:gd name="T8" fmla="*/ 19 w 688"/>
                      <a:gd name="T9" fmla="*/ 497 h 734"/>
                      <a:gd name="T10" fmla="*/ 19 w 688"/>
                      <a:gd name="T11" fmla="*/ 497 h 734"/>
                      <a:gd name="T12" fmla="*/ 62 w 688"/>
                      <a:gd name="T13" fmla="*/ 669 h 734"/>
                      <a:gd name="T14" fmla="*/ 192 w 688"/>
                      <a:gd name="T15" fmla="*/ 734 h 734"/>
                      <a:gd name="T16" fmla="*/ 395 w 688"/>
                      <a:gd name="T17" fmla="*/ 392 h 734"/>
                      <a:gd name="T18" fmla="*/ 525 w 688"/>
                      <a:gd name="T19" fmla="*/ 306 h 7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88" h="734">
                        <a:moveTo>
                          <a:pt x="525" y="306"/>
                        </a:moveTo>
                        <a:cubicBezTo>
                          <a:pt x="641" y="298"/>
                          <a:pt x="682" y="357"/>
                          <a:pt x="688" y="366"/>
                        </a:cubicBezTo>
                        <a:cubicBezTo>
                          <a:pt x="536" y="109"/>
                          <a:pt x="536" y="109"/>
                          <a:pt x="536" y="109"/>
                        </a:cubicBezTo>
                        <a:cubicBezTo>
                          <a:pt x="471" y="0"/>
                          <a:pt x="314" y="0"/>
                          <a:pt x="250" y="109"/>
                        </a:cubicBezTo>
                        <a:cubicBezTo>
                          <a:pt x="19" y="497"/>
                          <a:pt x="19" y="497"/>
                          <a:pt x="19" y="497"/>
                        </a:cubicBezTo>
                        <a:cubicBezTo>
                          <a:pt x="19" y="497"/>
                          <a:pt x="19" y="497"/>
                          <a:pt x="19" y="497"/>
                        </a:cubicBezTo>
                        <a:cubicBezTo>
                          <a:pt x="19" y="497"/>
                          <a:pt x="0" y="605"/>
                          <a:pt x="62" y="669"/>
                        </a:cubicBezTo>
                        <a:cubicBezTo>
                          <a:pt x="121" y="728"/>
                          <a:pt x="192" y="734"/>
                          <a:pt x="192" y="734"/>
                        </a:cubicBezTo>
                        <a:cubicBezTo>
                          <a:pt x="395" y="392"/>
                          <a:pt x="395" y="392"/>
                          <a:pt x="395" y="392"/>
                        </a:cubicBezTo>
                        <a:cubicBezTo>
                          <a:pt x="395" y="392"/>
                          <a:pt x="436" y="313"/>
                          <a:pt x="525" y="306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chemeClr val="accent1">
                          <a:lumMod val="60000"/>
                          <a:lumOff val="40000"/>
                        </a:schemeClr>
                      </a:gs>
                      <a:gs pos="71000">
                        <a:schemeClr val="accent1"/>
                      </a:gs>
                    </a:gsLst>
                    <a:lin ang="18900000" scaled="1"/>
                    <a:tileRect/>
                  </a:gradFill>
                  <a:ln>
                    <a:noFill/>
                  </a:ln>
                  <a:effectLst>
                    <a:outerShdw blurRad="177800" dist="152400" dir="2700000" algn="tl" rotWithShape="0">
                      <a:schemeClr val="accent1">
                        <a:alpha val="20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>
                      <a:noFill/>
                    </a:endParaRPr>
                  </a:p>
                </p:txBody>
              </p:sp>
              <p:sp>
                <p:nvSpPr>
                  <p:cNvPr id="27" name="ïSḻíḋê">
                    <a:extLst>
                      <a:ext uri="{FF2B5EF4-FFF2-40B4-BE49-F238E27FC236}">
                        <a16:creationId xmlns:a16="http://schemas.microsoft.com/office/drawing/2014/main" id="{51E524C1-BDC3-40F3-A6B3-3356521D3F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870326" y="3781425"/>
                    <a:ext cx="3100388" cy="1916113"/>
                  </a:xfrm>
                  <a:custGeom>
                    <a:avLst/>
                    <a:gdLst>
                      <a:gd name="T0" fmla="*/ 217 w 822"/>
                      <a:gd name="T1" fmla="*/ 0 h 508"/>
                      <a:gd name="T2" fmla="*/ 66 w 822"/>
                      <a:gd name="T3" fmla="*/ 257 h 508"/>
                      <a:gd name="T4" fmla="*/ 209 w 822"/>
                      <a:gd name="T5" fmla="*/ 508 h 508"/>
                      <a:gd name="T6" fmla="*/ 591 w 822"/>
                      <a:gd name="T7" fmla="*/ 508 h 508"/>
                      <a:gd name="T8" fmla="*/ 652 w 822"/>
                      <a:gd name="T9" fmla="*/ 508 h 508"/>
                      <a:gd name="T10" fmla="*/ 787 w 822"/>
                      <a:gd name="T11" fmla="*/ 405 h 508"/>
                      <a:gd name="T12" fmla="*/ 795 w 822"/>
                      <a:gd name="T13" fmla="*/ 237 h 508"/>
                      <a:gd name="T14" fmla="*/ 593 w 822"/>
                      <a:gd name="T15" fmla="*/ 237 h 508"/>
                      <a:gd name="T16" fmla="*/ 390 w 822"/>
                      <a:gd name="T17" fmla="*/ 237 h 508"/>
                      <a:gd name="T18" fmla="*/ 260 w 822"/>
                      <a:gd name="T19" fmla="*/ 172 h 508"/>
                      <a:gd name="T20" fmla="*/ 217 w 822"/>
                      <a:gd name="T21" fmla="*/ 0 h 5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822" h="508">
                        <a:moveTo>
                          <a:pt x="217" y="0"/>
                        </a:moveTo>
                        <a:cubicBezTo>
                          <a:pt x="66" y="257"/>
                          <a:pt x="66" y="257"/>
                          <a:pt x="66" y="257"/>
                        </a:cubicBezTo>
                        <a:cubicBezTo>
                          <a:pt x="0" y="367"/>
                          <a:pt x="80" y="508"/>
                          <a:pt x="209" y="508"/>
                        </a:cubicBezTo>
                        <a:cubicBezTo>
                          <a:pt x="591" y="508"/>
                          <a:pt x="591" y="508"/>
                          <a:pt x="591" y="508"/>
                        </a:cubicBezTo>
                        <a:cubicBezTo>
                          <a:pt x="652" y="508"/>
                          <a:pt x="652" y="508"/>
                          <a:pt x="652" y="508"/>
                        </a:cubicBezTo>
                        <a:cubicBezTo>
                          <a:pt x="652" y="508"/>
                          <a:pt x="744" y="493"/>
                          <a:pt x="787" y="405"/>
                        </a:cubicBezTo>
                        <a:cubicBezTo>
                          <a:pt x="822" y="334"/>
                          <a:pt x="795" y="237"/>
                          <a:pt x="795" y="237"/>
                        </a:cubicBezTo>
                        <a:cubicBezTo>
                          <a:pt x="593" y="237"/>
                          <a:pt x="593" y="237"/>
                          <a:pt x="593" y="237"/>
                        </a:cubicBezTo>
                        <a:cubicBezTo>
                          <a:pt x="390" y="237"/>
                          <a:pt x="390" y="237"/>
                          <a:pt x="390" y="237"/>
                        </a:cubicBezTo>
                        <a:cubicBezTo>
                          <a:pt x="390" y="237"/>
                          <a:pt x="319" y="231"/>
                          <a:pt x="260" y="172"/>
                        </a:cubicBezTo>
                        <a:cubicBezTo>
                          <a:pt x="198" y="108"/>
                          <a:pt x="217" y="0"/>
                          <a:pt x="217" y="0"/>
                        </a:cubicBezTo>
                      </a:path>
                    </a:pathLst>
                  </a:custGeom>
                  <a:gradFill flip="none" rotWithShape="1">
                    <a:gsLst>
                      <a:gs pos="29000">
                        <a:schemeClr val="accent1">
                          <a:lumMod val="60000"/>
                          <a:lumOff val="40000"/>
                        </a:schemeClr>
                      </a:gs>
                      <a:gs pos="89000">
                        <a:schemeClr val="accent1"/>
                      </a:gs>
                    </a:gsLst>
                    <a:lin ang="10800000" scaled="0"/>
                    <a:tileRect/>
                  </a:gradFill>
                  <a:ln>
                    <a:noFill/>
                  </a:ln>
                  <a:effectLst>
                    <a:outerShdw blurRad="177800" dist="152400" dir="2700000" algn="tl" rotWithShape="0">
                      <a:schemeClr val="accent1">
                        <a:alpha val="20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>
                      <a:noFill/>
                    </a:endParaRPr>
                  </a:p>
                </p:txBody>
              </p:sp>
              <p:sp>
                <p:nvSpPr>
                  <p:cNvPr id="28" name="íṧļîdè">
                    <a:extLst>
                      <a:ext uri="{FF2B5EF4-FFF2-40B4-BE49-F238E27FC236}">
                        <a16:creationId xmlns:a16="http://schemas.microsoft.com/office/drawing/2014/main" id="{DC00AF10-F715-4D22-90AB-236196B369E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107113" y="3030538"/>
                    <a:ext cx="2219325" cy="2667000"/>
                  </a:xfrm>
                  <a:custGeom>
                    <a:avLst/>
                    <a:gdLst>
                      <a:gd name="T0" fmla="*/ 523 w 588"/>
                      <a:gd name="T1" fmla="*/ 456 h 707"/>
                      <a:gd name="T2" fmla="*/ 294 w 588"/>
                      <a:gd name="T3" fmla="*/ 69 h 707"/>
                      <a:gd name="T4" fmla="*/ 294 w 588"/>
                      <a:gd name="T5" fmla="*/ 69 h 707"/>
                      <a:gd name="T6" fmla="*/ 294 w 588"/>
                      <a:gd name="T7" fmla="*/ 69 h 707"/>
                      <a:gd name="T8" fmla="*/ 294 w 588"/>
                      <a:gd name="T9" fmla="*/ 69 h 707"/>
                      <a:gd name="T10" fmla="*/ 293 w 588"/>
                      <a:gd name="T11" fmla="*/ 68 h 707"/>
                      <a:gd name="T12" fmla="*/ 130 w 588"/>
                      <a:gd name="T13" fmla="*/ 8 h 707"/>
                      <a:gd name="T14" fmla="*/ 0 w 588"/>
                      <a:gd name="T15" fmla="*/ 94 h 707"/>
                      <a:gd name="T16" fmla="*/ 202 w 588"/>
                      <a:gd name="T17" fmla="*/ 436 h 707"/>
                      <a:gd name="T18" fmla="*/ 194 w 588"/>
                      <a:gd name="T19" fmla="*/ 604 h 707"/>
                      <a:gd name="T20" fmla="*/ 59 w 588"/>
                      <a:gd name="T21" fmla="*/ 707 h 707"/>
                      <a:gd name="T22" fmla="*/ 380 w 588"/>
                      <a:gd name="T23" fmla="*/ 707 h 707"/>
                      <a:gd name="T24" fmla="*/ 523 w 588"/>
                      <a:gd name="T25" fmla="*/ 456 h 7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588" h="707">
                        <a:moveTo>
                          <a:pt x="523" y="456"/>
                        </a:moveTo>
                        <a:cubicBezTo>
                          <a:pt x="294" y="69"/>
                          <a:pt x="294" y="69"/>
                          <a:pt x="294" y="69"/>
                        </a:cubicBezTo>
                        <a:cubicBezTo>
                          <a:pt x="294" y="69"/>
                          <a:pt x="294" y="69"/>
                          <a:pt x="294" y="69"/>
                        </a:cubicBezTo>
                        <a:cubicBezTo>
                          <a:pt x="294" y="69"/>
                          <a:pt x="294" y="69"/>
                          <a:pt x="294" y="69"/>
                        </a:cubicBezTo>
                        <a:cubicBezTo>
                          <a:pt x="294" y="69"/>
                          <a:pt x="294" y="69"/>
                          <a:pt x="294" y="69"/>
                        </a:cubicBezTo>
                        <a:cubicBezTo>
                          <a:pt x="293" y="68"/>
                          <a:pt x="293" y="68"/>
                          <a:pt x="293" y="68"/>
                        </a:cubicBezTo>
                        <a:cubicBezTo>
                          <a:pt x="287" y="59"/>
                          <a:pt x="246" y="0"/>
                          <a:pt x="130" y="8"/>
                        </a:cubicBezTo>
                        <a:cubicBezTo>
                          <a:pt x="41" y="15"/>
                          <a:pt x="0" y="94"/>
                          <a:pt x="0" y="94"/>
                        </a:cubicBezTo>
                        <a:cubicBezTo>
                          <a:pt x="202" y="436"/>
                          <a:pt x="202" y="436"/>
                          <a:pt x="202" y="436"/>
                        </a:cubicBezTo>
                        <a:cubicBezTo>
                          <a:pt x="202" y="436"/>
                          <a:pt x="229" y="533"/>
                          <a:pt x="194" y="604"/>
                        </a:cubicBezTo>
                        <a:cubicBezTo>
                          <a:pt x="151" y="692"/>
                          <a:pt x="59" y="707"/>
                          <a:pt x="59" y="707"/>
                        </a:cubicBezTo>
                        <a:cubicBezTo>
                          <a:pt x="380" y="707"/>
                          <a:pt x="380" y="707"/>
                          <a:pt x="380" y="707"/>
                        </a:cubicBezTo>
                        <a:cubicBezTo>
                          <a:pt x="509" y="707"/>
                          <a:pt x="588" y="566"/>
                          <a:pt x="523" y="456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10000">
                        <a:schemeClr val="accent1">
                          <a:lumMod val="60000"/>
                          <a:lumOff val="40000"/>
                        </a:schemeClr>
                      </a:gs>
                      <a:gs pos="89000">
                        <a:schemeClr val="accent1"/>
                      </a:gs>
                    </a:gsLst>
                    <a:lin ang="2700000" scaled="1"/>
                    <a:tileRect/>
                  </a:gradFill>
                  <a:ln>
                    <a:noFill/>
                  </a:ln>
                  <a:effectLst>
                    <a:outerShdw blurRad="177800" dist="152400" dir="2700000" algn="tl" rotWithShape="0">
                      <a:schemeClr val="accent1">
                        <a:alpha val="20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dirty="0">
                      <a:noFill/>
                    </a:endParaRPr>
                  </a:p>
                </p:txBody>
              </p:sp>
            </p:grpSp>
            <p:sp>
              <p:nvSpPr>
                <p:cNvPr id="22" name="iŝ1îdé">
                  <a:extLst>
                    <a:ext uri="{FF2B5EF4-FFF2-40B4-BE49-F238E27FC236}">
                      <a16:creationId xmlns:a16="http://schemas.microsoft.com/office/drawing/2014/main" id="{87AD412E-1F65-4B66-9FF6-13415728BF83}"/>
                    </a:ext>
                  </a:extLst>
                </p:cNvPr>
                <p:cNvSpPr/>
                <p:nvPr/>
              </p:nvSpPr>
              <p:spPr>
                <a:xfrm>
                  <a:off x="5521290" y="4940714"/>
                  <a:ext cx="1344624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b" anchorCtr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kumimoji="1" lang="en-US" altLang="zh-CN" sz="1600" b="1" dirty="0">
                      <a:solidFill>
                        <a:srgbClr val="FFFFFF"/>
                      </a:solidFill>
                    </a:rPr>
                    <a:t>Extended essay</a:t>
                  </a:r>
                </a:p>
              </p:txBody>
            </p:sp>
            <p:sp>
              <p:nvSpPr>
                <p:cNvPr id="23" name="iş1iḑè">
                  <a:extLst>
                    <a:ext uri="{FF2B5EF4-FFF2-40B4-BE49-F238E27FC236}">
                      <a16:creationId xmlns:a16="http://schemas.microsoft.com/office/drawing/2014/main" id="{EAE8776A-44DD-46D2-8642-5E619FEFFFC5}"/>
                    </a:ext>
                  </a:extLst>
                </p:cNvPr>
                <p:cNvSpPr/>
                <p:nvPr/>
              </p:nvSpPr>
              <p:spPr>
                <a:xfrm rot="18041037">
                  <a:off x="4726023" y="3222713"/>
                  <a:ext cx="1279485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b" anchorCtr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kumimoji="1" lang="en-US" altLang="zh-CN" sz="1600" b="1" dirty="0">
                      <a:solidFill>
                        <a:srgbClr val="FFFFFF"/>
                      </a:solidFill>
                    </a:rPr>
                    <a:t>Theory of knowledge</a:t>
                  </a:r>
                </a:p>
              </p:txBody>
            </p:sp>
            <p:sp>
              <p:nvSpPr>
                <p:cNvPr id="24" name="ïsļiḓé">
                  <a:extLst>
                    <a:ext uri="{FF2B5EF4-FFF2-40B4-BE49-F238E27FC236}">
                      <a16:creationId xmlns:a16="http://schemas.microsoft.com/office/drawing/2014/main" id="{BBE88094-5440-46EB-9B53-24BA5D03EA35}"/>
                    </a:ext>
                  </a:extLst>
                </p:cNvPr>
                <p:cNvSpPr/>
                <p:nvPr/>
              </p:nvSpPr>
              <p:spPr>
                <a:xfrm rot="3545954">
                  <a:off x="6471966" y="3566537"/>
                  <a:ext cx="1167627" cy="83099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b" anchorCtr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kumimoji="1" lang="en-US" altLang="zh-CN" sz="1600" b="1" dirty="0">
                      <a:solidFill>
                        <a:srgbClr val="FFFFFF"/>
                      </a:solidFill>
                    </a:rPr>
                    <a:t>Creativity Activity</a:t>
                  </a:r>
                </a:p>
                <a:p>
                  <a:r>
                    <a:rPr kumimoji="1" lang="en-US" altLang="zh-CN" sz="1600" b="1" dirty="0">
                      <a:solidFill>
                        <a:srgbClr val="FFFFFF"/>
                      </a:solidFill>
                    </a:rPr>
                    <a:t>Service</a:t>
                  </a:r>
                </a:p>
              </p:txBody>
            </p:sp>
          </p:grpSp>
          <p:grpSp>
            <p:nvGrpSpPr>
              <p:cNvPr id="9" name="íṥlîďê">
                <a:extLst>
                  <a:ext uri="{FF2B5EF4-FFF2-40B4-BE49-F238E27FC236}">
                    <a16:creationId xmlns:a16="http://schemas.microsoft.com/office/drawing/2014/main" id="{61EACF3A-365C-4431-8C3F-58AF65FD1F0B}"/>
                  </a:ext>
                </a:extLst>
              </p:cNvPr>
              <p:cNvGrpSpPr/>
              <p:nvPr/>
            </p:nvGrpSpPr>
            <p:grpSpPr>
              <a:xfrm>
                <a:off x="1199481" y="2208877"/>
                <a:ext cx="3677771" cy="1393651"/>
                <a:chOff x="314487" y="2409048"/>
                <a:chExt cx="3677771" cy="1393651"/>
              </a:xfrm>
            </p:grpSpPr>
            <p:sp>
              <p:nvSpPr>
                <p:cNvPr id="18" name="îşļíďè">
                  <a:extLst>
                    <a:ext uri="{FF2B5EF4-FFF2-40B4-BE49-F238E27FC236}">
                      <a16:creationId xmlns:a16="http://schemas.microsoft.com/office/drawing/2014/main" id="{D896A1C5-FD12-431B-91DB-67A58F78A546}"/>
                    </a:ext>
                  </a:extLst>
                </p:cNvPr>
                <p:cNvSpPr/>
                <p:nvPr/>
              </p:nvSpPr>
              <p:spPr>
                <a:xfrm>
                  <a:off x="314487" y="2409048"/>
                  <a:ext cx="3356910" cy="7721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108000" tIns="108000" rIns="108000" bIns="108000" rtlCol="0" anchor="b" anchorCtr="0">
                  <a:spAutoFit/>
                </a:bodyPr>
                <a:lstStyle/>
                <a:p>
                  <a:pPr algn="ctr"/>
                  <a:r>
                    <a:rPr kumimoji="1" lang="en-US" altLang="zh-CN" b="1" dirty="0">
                      <a:solidFill>
                        <a:schemeClr val="tx1"/>
                      </a:solidFill>
                    </a:rPr>
                    <a:t>Theory of knowledge(TOK)</a:t>
                  </a:r>
                </a:p>
                <a:p>
                  <a:pPr algn="ctr"/>
                  <a:r>
                    <a:rPr kumimoji="1" lang="zh-CN" altLang="en-US" b="1" dirty="0">
                      <a:solidFill>
                        <a:schemeClr val="tx1"/>
                      </a:solidFill>
                    </a:rPr>
                    <a:t>知识理论</a:t>
                  </a:r>
                </a:p>
              </p:txBody>
            </p:sp>
            <p:sp>
              <p:nvSpPr>
                <p:cNvPr id="19" name="işḻïdè">
                  <a:extLst>
                    <a:ext uri="{FF2B5EF4-FFF2-40B4-BE49-F238E27FC236}">
                      <a16:creationId xmlns:a16="http://schemas.microsoft.com/office/drawing/2014/main" id="{8DD1ABAF-2B61-47C0-8AEE-2BB4FDA16001}"/>
                    </a:ext>
                  </a:extLst>
                </p:cNvPr>
                <p:cNvSpPr/>
                <p:nvPr/>
              </p:nvSpPr>
              <p:spPr>
                <a:xfrm>
                  <a:off x="660400" y="3129400"/>
                  <a:ext cx="3072891" cy="6732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108000" tIns="108000" rIns="108000" bIns="108000" rtlCol="0" anchor="t" anchorCtr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:r>
                    <a:rPr kumimoji="1" lang="en-US" altLang="zh-CN" sz="1200" dirty="0">
                      <a:solidFill>
                        <a:schemeClr val="tx1"/>
                      </a:solidFill>
                    </a:rPr>
                    <a:t>TOK is assessed through an oral presentation and a 1,600 word essay.</a:t>
                  </a:r>
                </a:p>
              </p:txBody>
            </p:sp>
            <p:sp>
              <p:nvSpPr>
                <p:cNvPr id="20" name="îs1ïdê">
                  <a:extLst>
                    <a:ext uri="{FF2B5EF4-FFF2-40B4-BE49-F238E27FC236}">
                      <a16:creationId xmlns:a16="http://schemas.microsoft.com/office/drawing/2014/main" id="{3C4B556E-1B5B-422D-AF95-F95786F43024}"/>
                    </a:ext>
                  </a:extLst>
                </p:cNvPr>
                <p:cNvSpPr txBox="1"/>
                <p:nvPr/>
              </p:nvSpPr>
              <p:spPr>
                <a:xfrm>
                  <a:off x="3236923" y="2709767"/>
                  <a:ext cx="755335" cy="707886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 rtlCol="0" anchor="ctr" anchorCtr="0">
                  <a:spAutoFit/>
                </a:bodyPr>
                <a:lstStyle/>
                <a:p>
                  <a:pPr algn="r"/>
                  <a:r>
                    <a:rPr kumimoji="1" lang="en-US" altLang="zh-CN" sz="4000" b="1" dirty="0">
                      <a:solidFill>
                        <a:schemeClr val="accent1"/>
                      </a:solidFill>
                    </a:rPr>
                    <a:t>01</a:t>
                  </a:r>
                  <a:endParaRPr kumimoji="1" lang="zh-CN" altLang="en-US" sz="4000" b="1" dirty="0"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10" name="işľîḍe">
                <a:extLst>
                  <a:ext uri="{FF2B5EF4-FFF2-40B4-BE49-F238E27FC236}">
                    <a16:creationId xmlns:a16="http://schemas.microsoft.com/office/drawing/2014/main" id="{3A692CA6-4760-4EBD-A41A-C3CA0C3231DA}"/>
                  </a:ext>
                </a:extLst>
              </p:cNvPr>
              <p:cNvGrpSpPr/>
              <p:nvPr/>
            </p:nvGrpSpPr>
            <p:grpSpPr>
              <a:xfrm>
                <a:off x="943809" y="4007012"/>
                <a:ext cx="3310784" cy="1698030"/>
                <a:chOff x="-6815915" y="3527230"/>
                <a:chExt cx="3310784" cy="1698030"/>
              </a:xfrm>
            </p:grpSpPr>
            <p:sp>
              <p:nvSpPr>
                <p:cNvPr id="15" name="íśḻiḋé">
                  <a:extLst>
                    <a:ext uri="{FF2B5EF4-FFF2-40B4-BE49-F238E27FC236}">
                      <a16:creationId xmlns:a16="http://schemas.microsoft.com/office/drawing/2014/main" id="{2A04656B-7EC6-414C-BBA6-6DD91E4845B6}"/>
                    </a:ext>
                  </a:extLst>
                </p:cNvPr>
                <p:cNvSpPr/>
                <p:nvPr/>
              </p:nvSpPr>
              <p:spPr>
                <a:xfrm>
                  <a:off x="-6815915" y="3527230"/>
                  <a:ext cx="2920999" cy="7721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108000" tIns="108000" rIns="108000" bIns="108000" rtlCol="0" anchor="b" anchorCtr="0">
                  <a:spAutoFit/>
                </a:bodyPr>
                <a:lstStyle/>
                <a:p>
                  <a:pPr algn="ctr"/>
                  <a:r>
                    <a:rPr kumimoji="1" lang="en-US" altLang="zh-CN" b="1" dirty="0">
                      <a:solidFill>
                        <a:schemeClr val="tx1"/>
                      </a:solidFill>
                    </a:rPr>
                    <a:t>Extended essay(EE)</a:t>
                  </a:r>
                </a:p>
                <a:p>
                  <a:pPr algn="ctr"/>
                  <a:r>
                    <a:rPr kumimoji="1" lang="zh-CN" altLang="en-US" b="1" dirty="0">
                      <a:solidFill>
                        <a:schemeClr val="tx1"/>
                      </a:solidFill>
                    </a:rPr>
                    <a:t>专题论文</a:t>
                  </a:r>
                </a:p>
              </p:txBody>
            </p:sp>
            <p:sp>
              <p:nvSpPr>
                <p:cNvPr id="16" name="iṣḷide">
                  <a:extLst>
                    <a:ext uri="{FF2B5EF4-FFF2-40B4-BE49-F238E27FC236}">
                      <a16:creationId xmlns:a16="http://schemas.microsoft.com/office/drawing/2014/main" id="{A7BB2CB9-879C-4780-8D20-0E7432CE1494}"/>
                    </a:ext>
                  </a:extLst>
                </p:cNvPr>
                <p:cNvSpPr/>
                <p:nvPr/>
              </p:nvSpPr>
              <p:spPr>
                <a:xfrm>
                  <a:off x="-6716798" y="4311896"/>
                  <a:ext cx="3072891" cy="91336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108000" tIns="108000" rIns="108000" bIns="108000" rtlCol="0" anchor="t" anchorCtr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:r>
                    <a:rPr kumimoji="1" lang="en-US" altLang="zh-CN" sz="1200" dirty="0">
                      <a:solidFill>
                        <a:schemeClr val="tx1"/>
                      </a:solidFill>
                    </a:rPr>
                    <a:t>EE is an independent, self-directed piece of research, finishing with a 4,000-word paper.</a:t>
                  </a:r>
                </a:p>
              </p:txBody>
            </p:sp>
            <p:sp>
              <p:nvSpPr>
                <p:cNvPr id="17" name="iŝ1îďé">
                  <a:extLst>
                    <a:ext uri="{FF2B5EF4-FFF2-40B4-BE49-F238E27FC236}">
                      <a16:creationId xmlns:a16="http://schemas.microsoft.com/office/drawing/2014/main" id="{FA0D34F4-A253-45AA-A5FB-620BED072976}"/>
                    </a:ext>
                  </a:extLst>
                </p:cNvPr>
                <p:cNvSpPr txBox="1"/>
                <p:nvPr/>
              </p:nvSpPr>
              <p:spPr>
                <a:xfrm>
                  <a:off x="-4260466" y="3763728"/>
                  <a:ext cx="755335" cy="707886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 rtlCol="0" anchor="ctr" anchorCtr="0">
                  <a:spAutoFit/>
                </a:bodyPr>
                <a:lstStyle/>
                <a:p>
                  <a:pPr algn="r"/>
                  <a:r>
                    <a:rPr kumimoji="1" lang="en-US" altLang="zh-CN" sz="4000" b="1" dirty="0">
                      <a:solidFill>
                        <a:schemeClr val="accent1"/>
                      </a:solidFill>
                    </a:rPr>
                    <a:t>02</a:t>
                  </a:r>
                  <a:endParaRPr kumimoji="1" lang="zh-CN" altLang="en-US" sz="4000" b="1" dirty="0"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11" name="ís1íḍé">
                <a:extLst>
                  <a:ext uri="{FF2B5EF4-FFF2-40B4-BE49-F238E27FC236}">
                    <a16:creationId xmlns:a16="http://schemas.microsoft.com/office/drawing/2014/main" id="{8F86C79E-A613-46AB-8C3F-D32333ED959A}"/>
                  </a:ext>
                </a:extLst>
              </p:cNvPr>
              <p:cNvGrpSpPr/>
              <p:nvPr/>
            </p:nvGrpSpPr>
            <p:grpSpPr>
              <a:xfrm>
                <a:off x="7725060" y="2601537"/>
                <a:ext cx="3767193" cy="1897645"/>
                <a:chOff x="7625158" y="713465"/>
                <a:chExt cx="3767193" cy="1897645"/>
              </a:xfrm>
            </p:grpSpPr>
            <p:sp>
              <p:nvSpPr>
                <p:cNvPr id="12" name="îṩľíḍê">
                  <a:extLst>
                    <a:ext uri="{FF2B5EF4-FFF2-40B4-BE49-F238E27FC236}">
                      <a16:creationId xmlns:a16="http://schemas.microsoft.com/office/drawing/2014/main" id="{FD9C00BC-0818-47C9-A659-D8D26293A5F3}"/>
                    </a:ext>
                  </a:extLst>
                </p:cNvPr>
                <p:cNvSpPr/>
                <p:nvPr/>
              </p:nvSpPr>
              <p:spPr>
                <a:xfrm>
                  <a:off x="7625158" y="713465"/>
                  <a:ext cx="3767193" cy="7721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108000" tIns="108000" rIns="108000" bIns="108000" rtlCol="0" anchor="b" anchorCtr="0">
                  <a:spAutoFit/>
                </a:bodyPr>
                <a:lstStyle/>
                <a:p>
                  <a:pPr algn="ctr"/>
                  <a:r>
                    <a:rPr kumimoji="1" lang="en-US" altLang="zh-CN" b="1" dirty="0">
                      <a:solidFill>
                        <a:schemeClr val="tx1"/>
                      </a:solidFill>
                    </a:rPr>
                    <a:t>Creativity, Activity, Service(CAS)</a:t>
                  </a:r>
                </a:p>
                <a:p>
                  <a:pPr algn="ctr"/>
                  <a:r>
                    <a:rPr kumimoji="1" lang="zh-CN" altLang="en-US" b="1" dirty="0">
                      <a:solidFill>
                        <a:schemeClr val="tx1"/>
                      </a:solidFill>
                    </a:rPr>
                    <a:t>创造、活动与服务</a:t>
                  </a:r>
                </a:p>
              </p:txBody>
            </p:sp>
            <p:sp>
              <p:nvSpPr>
                <p:cNvPr id="13" name="íSľîdé">
                  <a:extLst>
                    <a:ext uri="{FF2B5EF4-FFF2-40B4-BE49-F238E27FC236}">
                      <a16:creationId xmlns:a16="http://schemas.microsoft.com/office/drawing/2014/main" id="{0453C2FC-D1C6-4453-AA44-4B29E845F260}"/>
                    </a:ext>
                  </a:extLst>
                </p:cNvPr>
                <p:cNvSpPr/>
                <p:nvPr/>
              </p:nvSpPr>
              <p:spPr>
                <a:xfrm>
                  <a:off x="8229148" y="1457680"/>
                  <a:ext cx="3072891" cy="115343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108000" tIns="108000" rIns="108000" bIns="108000" rtlCol="0" anchor="t" anchorCtr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:r>
                    <a:rPr kumimoji="1" lang="en-US" altLang="zh-CN" sz="1200" dirty="0">
                      <a:solidFill>
                        <a:schemeClr val="tx1"/>
                      </a:solidFill>
                    </a:rPr>
                    <a:t>CAS is one of the three essential elements that every student must complete as part of the Diploma </a:t>
                  </a:r>
                  <a:r>
                    <a:rPr kumimoji="1" lang="en-US" altLang="zh-CN" sz="1200" dirty="0" err="1">
                      <a:solidFill>
                        <a:schemeClr val="tx1"/>
                      </a:solidFill>
                    </a:rPr>
                    <a:t>Programme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</a:rPr>
                    <a:t> (DP).</a:t>
                  </a:r>
                </a:p>
              </p:txBody>
            </p:sp>
            <p:sp>
              <p:nvSpPr>
                <p:cNvPr id="14" name="íSļíḑé">
                  <a:extLst>
                    <a:ext uri="{FF2B5EF4-FFF2-40B4-BE49-F238E27FC236}">
                      <a16:creationId xmlns:a16="http://schemas.microsoft.com/office/drawing/2014/main" id="{AE838CA7-A29E-466A-A5B4-D769AA68D940}"/>
                    </a:ext>
                  </a:extLst>
                </p:cNvPr>
                <p:cNvSpPr txBox="1"/>
                <p:nvPr/>
              </p:nvSpPr>
              <p:spPr>
                <a:xfrm>
                  <a:off x="10546704" y="1237791"/>
                  <a:ext cx="755335" cy="707886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 rtlCol="0" anchor="ctr" anchorCtr="0">
                  <a:spAutoFit/>
                </a:bodyPr>
                <a:lstStyle/>
                <a:p>
                  <a:pPr algn="r"/>
                  <a:r>
                    <a:rPr kumimoji="1" lang="en-US" altLang="zh-CN" sz="4000" b="1" dirty="0">
                      <a:solidFill>
                        <a:schemeClr val="accent1"/>
                      </a:solidFill>
                    </a:rPr>
                    <a:t>03</a:t>
                  </a:r>
                  <a:endParaRPr kumimoji="1" lang="zh-CN" altLang="en-US" sz="4000" b="1" dirty="0">
                    <a:solidFill>
                      <a:schemeClr val="accent1"/>
                    </a:solidFill>
                  </a:endParaRPr>
                </a:p>
              </p:txBody>
            </p:sp>
          </p:grpSp>
        </p:grpSp>
      </p:grpSp>
      <p:pic>
        <p:nvPicPr>
          <p:cNvPr id="31" name="Picture 6" descr="IB">
            <a:extLst>
              <a:ext uri="{FF2B5EF4-FFF2-40B4-BE49-F238E27FC236}">
                <a16:creationId xmlns:a16="http://schemas.microsoft.com/office/drawing/2014/main" id="{2A57629D-38EF-4179-A8DC-9C2039A14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8176" y="393331"/>
            <a:ext cx="1302578" cy="127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50532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ECDF20-9399-42DF-9B87-7A103D89A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IBDP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开设课程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B2FCDF9-57EB-4123-BF2A-6C711CE8E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>
                <a:cs typeface="+mn-ea"/>
                <a:sym typeface="+mn-lt"/>
              </a:rPr>
              <a:t>9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9EA8C1B-FCBE-4F99-BC77-71E346F122A3}"/>
              </a:ext>
            </a:extLst>
          </p:cNvPr>
          <p:cNvGrpSpPr/>
          <p:nvPr/>
        </p:nvGrpSpPr>
        <p:grpSpPr>
          <a:xfrm>
            <a:off x="0" y="1"/>
            <a:ext cx="12191999" cy="6857999"/>
            <a:chOff x="0" y="1"/>
            <a:chExt cx="12191999" cy="6857999"/>
          </a:xfrm>
        </p:grpSpPr>
        <p:grpSp>
          <p:nvGrpSpPr>
            <p:cNvPr id="5" name="isļïďé">
              <a:extLst>
                <a:ext uri="{FF2B5EF4-FFF2-40B4-BE49-F238E27FC236}">
                  <a16:creationId xmlns:a16="http://schemas.microsoft.com/office/drawing/2014/main" id="{92027D87-4E4D-4733-B06F-100882708F6F}"/>
                </a:ext>
              </a:extLst>
            </p:cNvPr>
            <p:cNvGrpSpPr/>
            <p:nvPr/>
          </p:nvGrpSpPr>
          <p:grpSpPr>
            <a:xfrm>
              <a:off x="0" y="1"/>
              <a:ext cx="12191999" cy="6857999"/>
              <a:chOff x="0" y="1"/>
              <a:chExt cx="12191999" cy="6857999"/>
            </a:xfrm>
          </p:grpSpPr>
          <p:sp>
            <p:nvSpPr>
              <p:cNvPr id="37" name="iS1ïdê">
                <a:extLst>
                  <a:ext uri="{FF2B5EF4-FFF2-40B4-BE49-F238E27FC236}">
                    <a16:creationId xmlns:a16="http://schemas.microsoft.com/office/drawing/2014/main" id="{B83FEE2F-09CD-4425-B36A-806007C6F839}"/>
                  </a:ext>
                </a:extLst>
              </p:cNvPr>
              <p:cNvSpPr/>
              <p:nvPr/>
            </p:nvSpPr>
            <p:spPr>
              <a:xfrm>
                <a:off x="0" y="1"/>
                <a:ext cx="1867559" cy="1866898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8" name="îṧļîďè">
                <a:extLst>
                  <a:ext uri="{FF2B5EF4-FFF2-40B4-BE49-F238E27FC236}">
                    <a16:creationId xmlns:a16="http://schemas.microsoft.com/office/drawing/2014/main" id="{9E935442-A146-4CDD-BB7F-191FED25F590}"/>
                  </a:ext>
                </a:extLst>
              </p:cNvPr>
              <p:cNvSpPr/>
              <p:nvPr/>
            </p:nvSpPr>
            <p:spPr>
              <a:xfrm>
                <a:off x="11188699" y="5855055"/>
                <a:ext cx="1003300" cy="1002945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ïṥļïḓê">
              <a:extLst>
                <a:ext uri="{FF2B5EF4-FFF2-40B4-BE49-F238E27FC236}">
                  <a16:creationId xmlns:a16="http://schemas.microsoft.com/office/drawing/2014/main" id="{51CB2331-28C9-43A8-B21C-507532166613}"/>
                </a:ext>
              </a:extLst>
            </p:cNvPr>
            <p:cNvGrpSpPr/>
            <p:nvPr/>
          </p:nvGrpSpPr>
          <p:grpSpPr>
            <a:xfrm>
              <a:off x="660399" y="1157968"/>
              <a:ext cx="10858500" cy="3552284"/>
              <a:chOff x="660399" y="1157968"/>
              <a:chExt cx="10858500" cy="3552284"/>
            </a:xfrm>
          </p:grpSpPr>
          <p:sp>
            <p:nvSpPr>
              <p:cNvPr id="7" name="iṧľíḓe">
                <a:extLst>
                  <a:ext uri="{FF2B5EF4-FFF2-40B4-BE49-F238E27FC236}">
                    <a16:creationId xmlns:a16="http://schemas.microsoft.com/office/drawing/2014/main" id="{97A0E722-39AA-4FE2-95F3-07805B8FE596}"/>
                  </a:ext>
                </a:extLst>
              </p:cNvPr>
              <p:cNvSpPr/>
              <p:nvPr/>
            </p:nvSpPr>
            <p:spPr>
              <a:xfrm>
                <a:off x="3198498" y="1157968"/>
                <a:ext cx="5658954" cy="1015663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sz="6000" b="1" dirty="0">
                    <a:cs typeface="+mn-ea"/>
                    <a:sym typeface="+mn-lt"/>
                  </a:rPr>
                  <a:t>IBDP </a:t>
                </a:r>
                <a:r>
                  <a:rPr lang="zh-CN" altLang="en-US" sz="6000" b="1" dirty="0">
                    <a:cs typeface="+mn-ea"/>
                    <a:sym typeface="+mn-lt"/>
                  </a:rPr>
                  <a:t>开设课程</a:t>
                </a:r>
                <a:endParaRPr lang="en-US" altLang="zh-CN" sz="6000" b="1" dirty="0">
                  <a:cs typeface="+mn-ea"/>
                  <a:sym typeface="+mn-lt"/>
                </a:endParaRPr>
              </a:p>
            </p:txBody>
          </p:sp>
          <p:grpSp>
            <p:nvGrpSpPr>
              <p:cNvPr id="8" name="iṡļiḋe">
                <a:extLst>
                  <a:ext uri="{FF2B5EF4-FFF2-40B4-BE49-F238E27FC236}">
                    <a16:creationId xmlns:a16="http://schemas.microsoft.com/office/drawing/2014/main" id="{230761F4-7C1F-46A8-B114-4C3C31791EA5}"/>
                  </a:ext>
                </a:extLst>
              </p:cNvPr>
              <p:cNvGrpSpPr/>
              <p:nvPr/>
            </p:nvGrpSpPr>
            <p:grpSpPr>
              <a:xfrm>
                <a:off x="660399" y="2647259"/>
                <a:ext cx="10858500" cy="2062993"/>
                <a:chOff x="660399" y="2647259"/>
                <a:chExt cx="10858500" cy="2062993"/>
              </a:xfrm>
            </p:grpSpPr>
            <p:grpSp>
              <p:nvGrpSpPr>
                <p:cNvPr id="9" name="íṣ1îḑè">
                  <a:extLst>
                    <a:ext uri="{FF2B5EF4-FFF2-40B4-BE49-F238E27FC236}">
                      <a16:creationId xmlns:a16="http://schemas.microsoft.com/office/drawing/2014/main" id="{54D9E0E9-DE15-4514-815D-1EDD39D555DC}"/>
                    </a:ext>
                  </a:extLst>
                </p:cNvPr>
                <p:cNvGrpSpPr/>
                <p:nvPr/>
              </p:nvGrpSpPr>
              <p:grpSpPr>
                <a:xfrm>
                  <a:off x="660399" y="2647259"/>
                  <a:ext cx="5328302" cy="870515"/>
                  <a:chOff x="3230308" y="1772210"/>
                  <a:chExt cx="8172798" cy="805856"/>
                </a:xfrm>
              </p:grpSpPr>
              <p:sp>
                <p:nvSpPr>
                  <p:cNvPr id="31" name="íšḷídé">
                    <a:extLst>
                      <a:ext uri="{FF2B5EF4-FFF2-40B4-BE49-F238E27FC236}">
                        <a16:creationId xmlns:a16="http://schemas.microsoft.com/office/drawing/2014/main" id="{B29527E7-3CC0-4944-A4D4-5C16A509F4C1}"/>
                      </a:ext>
                    </a:extLst>
                  </p:cNvPr>
                  <p:cNvSpPr/>
                  <p:nvPr/>
                </p:nvSpPr>
                <p:spPr>
                  <a:xfrm>
                    <a:off x="3230308" y="1772210"/>
                    <a:ext cx="8162487" cy="805856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2" name="ïṡļïḓé">
                    <a:extLst>
                      <a:ext uri="{FF2B5EF4-FFF2-40B4-BE49-F238E27FC236}">
                        <a16:creationId xmlns:a16="http://schemas.microsoft.com/office/drawing/2014/main" id="{2676FF09-F601-4FC5-8F25-F9EDC0474C08}"/>
                      </a:ext>
                    </a:extLst>
                  </p:cNvPr>
                  <p:cNvSpPr txBox="1"/>
                  <p:nvPr/>
                </p:nvSpPr>
                <p:spPr>
                  <a:xfrm>
                    <a:off x="3450272" y="1859385"/>
                    <a:ext cx="860721" cy="543808"/>
                  </a:xfrm>
                  <a:prstGeom prst="rect">
                    <a:avLst/>
                  </a:prstGeom>
                  <a:noFill/>
                </p:spPr>
                <p:txBody>
                  <a:bodyPr wrap="none" lIns="108000" tIns="108000" rIns="108000" bIns="108000" rtlCol="0" anchor="b" anchorCtr="1">
                    <a:spAutoFit/>
                  </a:bodyPr>
                  <a:lstStyle/>
                  <a:p>
                    <a:pPr algn="ctr"/>
                    <a:r>
                      <a:rPr kumimoji="1" lang="en-US" altLang="zh-CN" sz="2400" b="1" dirty="0">
                        <a:cs typeface="+mn-ea"/>
                        <a:sym typeface="+mn-lt"/>
                      </a:rPr>
                      <a:t>01</a:t>
                    </a:r>
                    <a:endParaRPr kumimoji="1" lang="zh-CN" altLang="en-US" sz="2400" b="1" dirty="0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5" name="iṧlïďê">
                    <a:extLst>
                      <a:ext uri="{FF2B5EF4-FFF2-40B4-BE49-F238E27FC236}">
                        <a16:creationId xmlns:a16="http://schemas.microsoft.com/office/drawing/2014/main" id="{239F0006-32CC-4DBA-B4E8-2C2A1F4A5AF4}"/>
                      </a:ext>
                    </a:extLst>
                  </p:cNvPr>
                  <p:cNvSpPr/>
                  <p:nvPr/>
                </p:nvSpPr>
                <p:spPr>
                  <a:xfrm>
                    <a:off x="4372245" y="1907404"/>
                    <a:ext cx="6617820" cy="42984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108000" tIns="108000" rIns="108000" bIns="108000" rtlCol="0" anchor="b" anchorCtr="0">
                    <a:spAutoFit/>
                  </a:bodyPr>
                  <a:lstStyle/>
                  <a:p>
                    <a:r>
                      <a:rPr kumimoji="1" lang="en-US" altLang="zh-CN" sz="1600" b="1" dirty="0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Chinese A /English A </a:t>
                    </a:r>
                    <a:r>
                      <a:rPr kumimoji="1" lang="zh-CN" altLang="en-US" sz="1600" b="1" dirty="0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（英文</a:t>
                    </a:r>
                    <a:r>
                      <a:rPr kumimoji="1" lang="en-US" altLang="zh-CN" sz="1600" b="1" dirty="0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/</a:t>
                    </a:r>
                    <a:r>
                      <a:rPr kumimoji="1" lang="zh-CN" altLang="en-US" sz="1600" b="1" dirty="0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中文）</a:t>
                    </a:r>
                  </a:p>
                </p:txBody>
              </p:sp>
              <p:cxnSp>
                <p:nvCxnSpPr>
                  <p:cNvPr id="34" name="í$ḻiḍê">
                    <a:extLst>
                      <a:ext uri="{FF2B5EF4-FFF2-40B4-BE49-F238E27FC236}">
                        <a16:creationId xmlns:a16="http://schemas.microsoft.com/office/drawing/2014/main" id="{7A5C7D34-296A-44D1-B9DE-A6A377B160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30308" y="1772210"/>
                    <a:ext cx="8172798" cy="0"/>
                  </a:xfrm>
                  <a:prstGeom prst="line">
                    <a:avLst/>
                  </a:prstGeom>
                  <a:ln w="25400">
                    <a:solidFill>
                      <a:schemeClr val="tx2">
                        <a:alpha val="8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išļïḑè">
                  <a:extLst>
                    <a:ext uri="{FF2B5EF4-FFF2-40B4-BE49-F238E27FC236}">
                      <a16:creationId xmlns:a16="http://schemas.microsoft.com/office/drawing/2014/main" id="{AEF621F5-F3DE-4E16-B8DA-A38CE6D007DA}"/>
                    </a:ext>
                  </a:extLst>
                </p:cNvPr>
                <p:cNvGrpSpPr/>
                <p:nvPr/>
              </p:nvGrpSpPr>
              <p:grpSpPr>
                <a:xfrm>
                  <a:off x="6190597" y="2647259"/>
                  <a:ext cx="5328302" cy="870515"/>
                  <a:chOff x="3230308" y="1772210"/>
                  <a:chExt cx="8172798" cy="805856"/>
                </a:xfrm>
              </p:grpSpPr>
              <p:sp>
                <p:nvSpPr>
                  <p:cNvPr id="25" name="ísļiḍê">
                    <a:extLst>
                      <a:ext uri="{FF2B5EF4-FFF2-40B4-BE49-F238E27FC236}">
                        <a16:creationId xmlns:a16="http://schemas.microsoft.com/office/drawing/2014/main" id="{D89D6A3B-1502-4090-B347-2C9276794D0A}"/>
                      </a:ext>
                    </a:extLst>
                  </p:cNvPr>
                  <p:cNvSpPr/>
                  <p:nvPr/>
                </p:nvSpPr>
                <p:spPr>
                  <a:xfrm>
                    <a:off x="3230308" y="1772210"/>
                    <a:ext cx="8162487" cy="805856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6" name="ïš1ïḑê">
                    <a:extLst>
                      <a:ext uri="{FF2B5EF4-FFF2-40B4-BE49-F238E27FC236}">
                        <a16:creationId xmlns:a16="http://schemas.microsoft.com/office/drawing/2014/main" id="{26594F4E-3691-478F-ADC1-2209343A0108}"/>
                      </a:ext>
                    </a:extLst>
                  </p:cNvPr>
                  <p:cNvSpPr txBox="1"/>
                  <p:nvPr/>
                </p:nvSpPr>
                <p:spPr>
                  <a:xfrm>
                    <a:off x="3450272" y="1859385"/>
                    <a:ext cx="860721" cy="543808"/>
                  </a:xfrm>
                  <a:prstGeom prst="rect">
                    <a:avLst/>
                  </a:prstGeom>
                  <a:noFill/>
                </p:spPr>
                <p:txBody>
                  <a:bodyPr wrap="none" lIns="108000" tIns="108000" rIns="108000" bIns="108000" rtlCol="0" anchor="b" anchorCtr="1">
                    <a:spAutoFit/>
                  </a:bodyPr>
                  <a:lstStyle/>
                  <a:p>
                    <a:pPr algn="ctr"/>
                    <a:r>
                      <a:rPr kumimoji="1" lang="en-US" altLang="zh-CN" sz="2400" b="1" dirty="0">
                        <a:solidFill>
                          <a:schemeClr val="accent1"/>
                        </a:solidFill>
                        <a:cs typeface="+mn-ea"/>
                        <a:sym typeface="+mn-lt"/>
                      </a:rPr>
                      <a:t>02</a:t>
                    </a:r>
                    <a:endParaRPr kumimoji="1" lang="zh-CN" altLang="en-US" sz="2400" b="1" dirty="0">
                      <a:solidFill>
                        <a:schemeClr val="accent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9" name="iṩlíḍé">
                    <a:extLst>
                      <a:ext uri="{FF2B5EF4-FFF2-40B4-BE49-F238E27FC236}">
                        <a16:creationId xmlns:a16="http://schemas.microsoft.com/office/drawing/2014/main" id="{125824F4-E458-41D8-A0CA-9070D84488A0}"/>
                      </a:ext>
                    </a:extLst>
                  </p:cNvPr>
                  <p:cNvSpPr/>
                  <p:nvPr/>
                </p:nvSpPr>
                <p:spPr>
                  <a:xfrm>
                    <a:off x="4372245" y="1907404"/>
                    <a:ext cx="6617821" cy="42984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108000" tIns="108000" rIns="108000" bIns="108000" rtlCol="0" anchor="b" anchorCtr="0">
                    <a:spAutoFit/>
                  </a:bodyPr>
                  <a:lstStyle/>
                  <a:p>
                    <a:r>
                      <a:rPr kumimoji="1" lang="en-US" altLang="zh-CN" sz="1600" b="1" dirty="0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English B/Chinese B</a:t>
                    </a:r>
                    <a:r>
                      <a:rPr kumimoji="1" lang="zh-CN" altLang="en-US" sz="1600" b="1" dirty="0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（英文</a:t>
                    </a:r>
                    <a:r>
                      <a:rPr kumimoji="1" lang="en-US" altLang="zh-CN" sz="1600" b="1" dirty="0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/</a:t>
                    </a:r>
                    <a:r>
                      <a:rPr kumimoji="1" lang="zh-CN" altLang="en-US" sz="1600" b="1" dirty="0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中文）</a:t>
                    </a:r>
                  </a:p>
                </p:txBody>
              </p:sp>
              <p:cxnSp>
                <p:nvCxnSpPr>
                  <p:cNvPr id="28" name="íṡlîḑé">
                    <a:extLst>
                      <a:ext uri="{FF2B5EF4-FFF2-40B4-BE49-F238E27FC236}">
                        <a16:creationId xmlns:a16="http://schemas.microsoft.com/office/drawing/2014/main" id="{BDC83E9F-B097-4C85-9D58-98B08C6AC9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30308" y="1772210"/>
                    <a:ext cx="8172798" cy="0"/>
                  </a:xfrm>
                  <a:prstGeom prst="line">
                    <a:avLst/>
                  </a:prstGeom>
                  <a:ln w="254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" name="iS1îḑe">
                  <a:extLst>
                    <a:ext uri="{FF2B5EF4-FFF2-40B4-BE49-F238E27FC236}">
                      <a16:creationId xmlns:a16="http://schemas.microsoft.com/office/drawing/2014/main" id="{BC82A0CF-1F77-41AB-B110-E0B8990C6085}"/>
                    </a:ext>
                  </a:extLst>
                </p:cNvPr>
                <p:cNvGrpSpPr/>
                <p:nvPr/>
              </p:nvGrpSpPr>
              <p:grpSpPr>
                <a:xfrm>
                  <a:off x="660399" y="3839732"/>
                  <a:ext cx="5328302" cy="870520"/>
                  <a:chOff x="3230308" y="1183349"/>
                  <a:chExt cx="8172798" cy="805862"/>
                </a:xfrm>
              </p:grpSpPr>
              <p:sp>
                <p:nvSpPr>
                  <p:cNvPr id="19" name="iṥḷide">
                    <a:extLst>
                      <a:ext uri="{FF2B5EF4-FFF2-40B4-BE49-F238E27FC236}">
                        <a16:creationId xmlns:a16="http://schemas.microsoft.com/office/drawing/2014/main" id="{333ACD4E-43E6-402A-9AD8-C2AFC60CD6A7}"/>
                      </a:ext>
                    </a:extLst>
                  </p:cNvPr>
                  <p:cNvSpPr/>
                  <p:nvPr/>
                </p:nvSpPr>
                <p:spPr>
                  <a:xfrm>
                    <a:off x="3230308" y="1183355"/>
                    <a:ext cx="8162487" cy="805856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0" name="ïśḷïḓe">
                    <a:extLst>
                      <a:ext uri="{FF2B5EF4-FFF2-40B4-BE49-F238E27FC236}">
                        <a16:creationId xmlns:a16="http://schemas.microsoft.com/office/drawing/2014/main" id="{D652B7CA-2F05-4672-959E-5C919C33E3BC}"/>
                      </a:ext>
                    </a:extLst>
                  </p:cNvPr>
                  <p:cNvSpPr txBox="1"/>
                  <p:nvPr/>
                </p:nvSpPr>
                <p:spPr>
                  <a:xfrm>
                    <a:off x="3450272" y="1270520"/>
                    <a:ext cx="860721" cy="543809"/>
                  </a:xfrm>
                  <a:prstGeom prst="rect">
                    <a:avLst/>
                  </a:prstGeom>
                  <a:noFill/>
                </p:spPr>
                <p:txBody>
                  <a:bodyPr wrap="none" lIns="108000" tIns="108000" rIns="108000" bIns="108000" rtlCol="0" anchor="b" anchorCtr="1">
                    <a:spAutoFit/>
                  </a:bodyPr>
                  <a:lstStyle/>
                  <a:p>
                    <a:pPr algn="ctr"/>
                    <a:r>
                      <a:rPr kumimoji="1" lang="en-US" altLang="zh-CN" sz="2400" b="1" dirty="0">
                        <a:cs typeface="+mn-ea"/>
                        <a:sym typeface="+mn-lt"/>
                      </a:rPr>
                      <a:t>03</a:t>
                    </a:r>
                    <a:endParaRPr kumimoji="1" lang="zh-CN" altLang="en-US" sz="2400" b="1" dirty="0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3" name="isļíḍe">
                    <a:extLst>
                      <a:ext uri="{FF2B5EF4-FFF2-40B4-BE49-F238E27FC236}">
                        <a16:creationId xmlns:a16="http://schemas.microsoft.com/office/drawing/2014/main" id="{02E51200-A75B-49A7-8E25-8409CCCA167B}"/>
                      </a:ext>
                    </a:extLst>
                  </p:cNvPr>
                  <p:cNvSpPr/>
                  <p:nvPr/>
                </p:nvSpPr>
                <p:spPr>
                  <a:xfrm>
                    <a:off x="4372245" y="1237831"/>
                    <a:ext cx="6617820" cy="65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108000" tIns="108000" rIns="108000" bIns="108000" rtlCol="0" anchor="b" anchorCtr="0">
                    <a:spAutoFit/>
                  </a:bodyPr>
                  <a:lstStyle/>
                  <a:p>
                    <a:r>
                      <a:rPr kumimoji="1" lang="en-US" altLang="zh-CN" sz="1600" b="1" dirty="0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Economics/Business Management </a:t>
                    </a:r>
                    <a:r>
                      <a:rPr kumimoji="1" lang="zh-CN" altLang="en-US" sz="1600" b="1" dirty="0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（经济</a:t>
                    </a:r>
                    <a:r>
                      <a:rPr kumimoji="1" lang="en-US" altLang="zh-CN" sz="1600" b="1" dirty="0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/</a:t>
                    </a:r>
                    <a:r>
                      <a:rPr kumimoji="1" lang="zh-CN" altLang="en-US" sz="1600" b="1" dirty="0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商管）</a:t>
                    </a:r>
                  </a:p>
                </p:txBody>
              </p:sp>
              <p:cxnSp>
                <p:nvCxnSpPr>
                  <p:cNvPr id="22" name="îṡḷidê">
                    <a:extLst>
                      <a:ext uri="{FF2B5EF4-FFF2-40B4-BE49-F238E27FC236}">
                        <a16:creationId xmlns:a16="http://schemas.microsoft.com/office/drawing/2014/main" id="{30663C82-890B-4186-A36F-1A7E75664B2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30308" y="1183349"/>
                    <a:ext cx="8172798" cy="0"/>
                  </a:xfrm>
                  <a:prstGeom prst="line">
                    <a:avLst/>
                  </a:prstGeom>
                  <a:ln w="25400">
                    <a:solidFill>
                      <a:schemeClr val="tx2">
                        <a:alpha val="8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" name="ïśļïďe">
                  <a:extLst>
                    <a:ext uri="{FF2B5EF4-FFF2-40B4-BE49-F238E27FC236}">
                      <a16:creationId xmlns:a16="http://schemas.microsoft.com/office/drawing/2014/main" id="{59D564E7-B730-4B32-96B8-18ECB9E94C71}"/>
                    </a:ext>
                  </a:extLst>
                </p:cNvPr>
                <p:cNvGrpSpPr/>
                <p:nvPr/>
              </p:nvGrpSpPr>
              <p:grpSpPr>
                <a:xfrm>
                  <a:off x="6190597" y="3839737"/>
                  <a:ext cx="5328302" cy="870515"/>
                  <a:chOff x="3230308" y="1183351"/>
                  <a:chExt cx="8172798" cy="805858"/>
                </a:xfrm>
              </p:grpSpPr>
              <p:sp>
                <p:nvSpPr>
                  <p:cNvPr id="13" name="ïṥļiḑè">
                    <a:extLst>
                      <a:ext uri="{FF2B5EF4-FFF2-40B4-BE49-F238E27FC236}">
                        <a16:creationId xmlns:a16="http://schemas.microsoft.com/office/drawing/2014/main" id="{F42B3918-AFED-48D3-85FE-82EDB20889B4}"/>
                      </a:ext>
                    </a:extLst>
                  </p:cNvPr>
                  <p:cNvSpPr/>
                  <p:nvPr/>
                </p:nvSpPr>
                <p:spPr>
                  <a:xfrm>
                    <a:off x="3230308" y="1183353"/>
                    <a:ext cx="8162487" cy="805856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" name="işľiḑé">
                    <a:extLst>
                      <a:ext uri="{FF2B5EF4-FFF2-40B4-BE49-F238E27FC236}">
                        <a16:creationId xmlns:a16="http://schemas.microsoft.com/office/drawing/2014/main" id="{B0791C14-ADA7-4CD9-9387-5028508EBC1C}"/>
                      </a:ext>
                    </a:extLst>
                  </p:cNvPr>
                  <p:cNvSpPr txBox="1"/>
                  <p:nvPr/>
                </p:nvSpPr>
                <p:spPr>
                  <a:xfrm>
                    <a:off x="3450272" y="1270529"/>
                    <a:ext cx="860721" cy="543809"/>
                  </a:xfrm>
                  <a:prstGeom prst="rect">
                    <a:avLst/>
                  </a:prstGeom>
                  <a:noFill/>
                </p:spPr>
                <p:txBody>
                  <a:bodyPr wrap="none" lIns="108000" tIns="108000" rIns="108000" bIns="108000" rtlCol="0" anchor="b" anchorCtr="1">
                    <a:spAutoFit/>
                  </a:bodyPr>
                  <a:lstStyle/>
                  <a:p>
                    <a:pPr algn="ctr"/>
                    <a:r>
                      <a:rPr kumimoji="1" lang="en-US" altLang="zh-CN" sz="2400" b="1" dirty="0">
                        <a:cs typeface="+mn-ea"/>
                        <a:sym typeface="+mn-lt"/>
                      </a:rPr>
                      <a:t>04</a:t>
                    </a:r>
                    <a:endParaRPr kumimoji="1" lang="zh-CN" altLang="en-US" sz="2400" b="1" dirty="0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7" name="iṩľîdè">
                    <a:extLst>
                      <a:ext uri="{FF2B5EF4-FFF2-40B4-BE49-F238E27FC236}">
                        <a16:creationId xmlns:a16="http://schemas.microsoft.com/office/drawing/2014/main" id="{B4953EB3-2927-45BB-BAC0-EFC1E3B65C4A}"/>
                      </a:ext>
                    </a:extLst>
                  </p:cNvPr>
                  <p:cNvSpPr/>
                  <p:nvPr/>
                </p:nvSpPr>
                <p:spPr>
                  <a:xfrm>
                    <a:off x="4372245" y="1318544"/>
                    <a:ext cx="6617821" cy="42984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108000" tIns="108000" rIns="108000" bIns="108000" rtlCol="0" anchor="b" anchorCtr="0">
                    <a:spAutoFit/>
                  </a:bodyPr>
                  <a:lstStyle/>
                  <a:p>
                    <a:r>
                      <a:rPr kumimoji="1" lang="en-US" altLang="zh-CN" sz="1600" b="1" dirty="0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PH/CH/Bio</a:t>
                    </a:r>
                    <a:r>
                      <a:rPr kumimoji="1" lang="zh-CN" altLang="en-US" sz="1600" b="1" dirty="0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（物理</a:t>
                    </a:r>
                    <a:r>
                      <a:rPr kumimoji="1" lang="en-US" altLang="zh-CN" sz="1600" b="1" dirty="0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/</a:t>
                    </a:r>
                    <a:r>
                      <a:rPr kumimoji="1" lang="zh-CN" altLang="en-US" sz="1600" b="1" dirty="0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化学</a:t>
                    </a:r>
                    <a:r>
                      <a:rPr kumimoji="1" lang="en-US" altLang="zh-CN" sz="1600" b="1" dirty="0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/</a:t>
                    </a:r>
                    <a:r>
                      <a:rPr kumimoji="1" lang="zh-CN" altLang="en-US" sz="1600" b="1" dirty="0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生物）</a:t>
                    </a:r>
                  </a:p>
                </p:txBody>
              </p:sp>
              <p:cxnSp>
                <p:nvCxnSpPr>
                  <p:cNvPr id="16" name="íṡlíḍê">
                    <a:extLst>
                      <a:ext uri="{FF2B5EF4-FFF2-40B4-BE49-F238E27FC236}">
                        <a16:creationId xmlns:a16="http://schemas.microsoft.com/office/drawing/2014/main" id="{A8C4B4EF-AE29-4266-9BEE-8D6BC51B9D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30308" y="1183351"/>
                    <a:ext cx="8172798" cy="0"/>
                  </a:xfrm>
                  <a:prstGeom prst="line">
                    <a:avLst/>
                  </a:prstGeom>
                  <a:ln w="25400">
                    <a:solidFill>
                      <a:schemeClr val="tx2">
                        <a:alpha val="8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39" name="iṥḷide">
            <a:extLst>
              <a:ext uri="{FF2B5EF4-FFF2-40B4-BE49-F238E27FC236}">
                <a16:creationId xmlns:a16="http://schemas.microsoft.com/office/drawing/2014/main" id="{9BA13DE7-7A62-4718-9343-962506943686}"/>
              </a:ext>
            </a:extLst>
          </p:cNvPr>
          <p:cNvSpPr/>
          <p:nvPr/>
        </p:nvSpPr>
        <p:spPr>
          <a:xfrm>
            <a:off x="660399" y="5034175"/>
            <a:ext cx="5321580" cy="870512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ïśḷïḓe">
            <a:extLst>
              <a:ext uri="{FF2B5EF4-FFF2-40B4-BE49-F238E27FC236}">
                <a16:creationId xmlns:a16="http://schemas.microsoft.com/office/drawing/2014/main" id="{E2163986-598C-4B82-AE7E-5D604DC4E94F}"/>
              </a:ext>
            </a:extLst>
          </p:cNvPr>
          <p:cNvSpPr txBox="1"/>
          <p:nvPr/>
        </p:nvSpPr>
        <p:spPr>
          <a:xfrm>
            <a:off x="803806" y="5128333"/>
            <a:ext cx="561152" cy="587441"/>
          </a:xfrm>
          <a:prstGeom prst="rect">
            <a:avLst/>
          </a:prstGeom>
          <a:noFill/>
        </p:spPr>
        <p:txBody>
          <a:bodyPr wrap="none" lIns="108000" tIns="108000" rIns="108000" bIns="108000" rtlCol="0" anchor="b" anchorCtr="1">
            <a:spAutoFit/>
          </a:bodyPr>
          <a:lstStyle/>
          <a:p>
            <a:pPr algn="ctr"/>
            <a:r>
              <a:rPr kumimoji="1" lang="en-US" altLang="zh-CN" sz="2400" b="1" dirty="0">
                <a:cs typeface="+mn-ea"/>
                <a:sym typeface="+mn-lt"/>
              </a:rPr>
              <a:t>05</a:t>
            </a:r>
            <a:endParaRPr kumimoji="1" lang="zh-CN" altLang="en-US" sz="2400" b="1" dirty="0">
              <a:cs typeface="+mn-ea"/>
              <a:sym typeface="+mn-lt"/>
            </a:endParaRPr>
          </a:p>
        </p:txBody>
      </p:sp>
      <p:sp>
        <p:nvSpPr>
          <p:cNvPr id="41" name="isļíḍe">
            <a:extLst>
              <a:ext uri="{FF2B5EF4-FFF2-40B4-BE49-F238E27FC236}">
                <a16:creationId xmlns:a16="http://schemas.microsoft.com/office/drawing/2014/main" id="{129581F4-1CF8-47AF-B158-9EFD0BE7F8E1}"/>
              </a:ext>
            </a:extLst>
          </p:cNvPr>
          <p:cNvSpPr/>
          <p:nvPr/>
        </p:nvSpPr>
        <p:spPr>
          <a:xfrm>
            <a:off x="1404891" y="5180217"/>
            <a:ext cx="4314525" cy="464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108000" rIns="108000" bIns="108000" rtlCol="0" anchor="b" anchorCtr="0">
            <a:spAutoFit/>
          </a:bodyPr>
          <a:lstStyle/>
          <a:p>
            <a:r>
              <a:rPr kumimoji="1" lang="en-US" altLang="zh-CN" sz="1600" b="1" dirty="0">
                <a:solidFill>
                  <a:schemeClr val="tx1"/>
                </a:solidFill>
                <a:cs typeface="+mn-ea"/>
                <a:sym typeface="+mn-lt"/>
              </a:rPr>
              <a:t>Math</a:t>
            </a:r>
            <a:r>
              <a:rPr kumimoji="1" lang="zh-CN" altLang="en-US" sz="1600" b="1" dirty="0">
                <a:solidFill>
                  <a:schemeClr val="tx1"/>
                </a:solidFill>
                <a:cs typeface="+mn-ea"/>
                <a:sym typeface="+mn-lt"/>
              </a:rPr>
              <a:t>（数学）</a:t>
            </a:r>
          </a:p>
        </p:txBody>
      </p:sp>
      <p:cxnSp>
        <p:nvCxnSpPr>
          <p:cNvPr id="42" name="îṡḷidê">
            <a:extLst>
              <a:ext uri="{FF2B5EF4-FFF2-40B4-BE49-F238E27FC236}">
                <a16:creationId xmlns:a16="http://schemas.microsoft.com/office/drawing/2014/main" id="{552ACE61-B3C1-4537-9AB5-BCF3392E8703}"/>
              </a:ext>
            </a:extLst>
          </p:cNvPr>
          <p:cNvCxnSpPr>
            <a:cxnSpLocks/>
          </p:cNvCxnSpPr>
          <p:nvPr/>
        </p:nvCxnSpPr>
        <p:spPr>
          <a:xfrm>
            <a:off x="660399" y="5034169"/>
            <a:ext cx="5328302" cy="0"/>
          </a:xfrm>
          <a:prstGeom prst="line">
            <a:avLst/>
          </a:prstGeom>
          <a:ln w="25400">
            <a:solidFill>
              <a:schemeClr val="tx2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ïṥļiḑè">
            <a:extLst>
              <a:ext uri="{FF2B5EF4-FFF2-40B4-BE49-F238E27FC236}">
                <a16:creationId xmlns:a16="http://schemas.microsoft.com/office/drawing/2014/main" id="{1ECAC625-EB32-4A8C-9818-B494F526136A}"/>
              </a:ext>
            </a:extLst>
          </p:cNvPr>
          <p:cNvSpPr/>
          <p:nvPr/>
        </p:nvSpPr>
        <p:spPr>
          <a:xfrm>
            <a:off x="6190597" y="5034179"/>
            <a:ext cx="5321580" cy="870513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4" name="işľiḑé">
            <a:extLst>
              <a:ext uri="{FF2B5EF4-FFF2-40B4-BE49-F238E27FC236}">
                <a16:creationId xmlns:a16="http://schemas.microsoft.com/office/drawing/2014/main" id="{5B16E999-223D-471D-B328-8F0859822E04}"/>
              </a:ext>
            </a:extLst>
          </p:cNvPr>
          <p:cNvSpPr txBox="1"/>
          <p:nvPr/>
        </p:nvSpPr>
        <p:spPr>
          <a:xfrm>
            <a:off x="6334004" y="5128350"/>
            <a:ext cx="561152" cy="587441"/>
          </a:xfrm>
          <a:prstGeom prst="rect">
            <a:avLst/>
          </a:prstGeom>
          <a:noFill/>
        </p:spPr>
        <p:txBody>
          <a:bodyPr wrap="none" lIns="108000" tIns="108000" rIns="108000" bIns="108000" rtlCol="0" anchor="b" anchorCtr="1">
            <a:spAutoFit/>
          </a:bodyPr>
          <a:lstStyle/>
          <a:p>
            <a:pPr algn="ctr"/>
            <a:r>
              <a:rPr kumimoji="1" lang="en-US" altLang="zh-CN" sz="2400" b="1" dirty="0">
                <a:cs typeface="+mn-ea"/>
                <a:sym typeface="+mn-lt"/>
              </a:rPr>
              <a:t>06</a:t>
            </a:r>
            <a:endParaRPr kumimoji="1" lang="zh-CN" altLang="en-US" sz="2400" b="1" dirty="0">
              <a:cs typeface="+mn-ea"/>
              <a:sym typeface="+mn-lt"/>
            </a:endParaRPr>
          </a:p>
        </p:txBody>
      </p:sp>
      <p:sp>
        <p:nvSpPr>
          <p:cNvPr id="45" name="iṩľîdè">
            <a:extLst>
              <a:ext uri="{FF2B5EF4-FFF2-40B4-BE49-F238E27FC236}">
                <a16:creationId xmlns:a16="http://schemas.microsoft.com/office/drawing/2014/main" id="{5D03E957-61CF-4B62-8447-E45C99610F81}"/>
              </a:ext>
            </a:extLst>
          </p:cNvPr>
          <p:cNvSpPr/>
          <p:nvPr/>
        </p:nvSpPr>
        <p:spPr>
          <a:xfrm>
            <a:off x="6935089" y="4995886"/>
            <a:ext cx="4314526" cy="956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108000" rIns="108000" bIns="108000" rtlCol="0" anchor="b" anchorCtr="0">
            <a:spAutoFit/>
          </a:bodyPr>
          <a:lstStyle/>
          <a:p>
            <a:r>
              <a:rPr kumimoji="1" lang="en-US" altLang="zh-CN" sz="1600" b="1" dirty="0">
                <a:solidFill>
                  <a:schemeClr val="tx1"/>
                </a:solidFill>
                <a:cs typeface="+mn-ea"/>
                <a:sym typeface="+mn-lt"/>
              </a:rPr>
              <a:t>VA/Mu/German/Japanese/Spanish/an subject from Group 4  </a:t>
            </a:r>
            <a:r>
              <a:rPr kumimoji="1" lang="zh-CN" altLang="en-US" sz="1600" b="1" dirty="0">
                <a:solidFill>
                  <a:schemeClr val="tx1"/>
                </a:solidFill>
                <a:cs typeface="+mn-ea"/>
                <a:sym typeface="+mn-lt"/>
              </a:rPr>
              <a:t>（视觉艺术</a:t>
            </a:r>
            <a:r>
              <a:rPr kumimoji="1" lang="en-US" altLang="zh-CN" sz="1600" b="1" dirty="0">
                <a:solidFill>
                  <a:schemeClr val="tx1"/>
                </a:solidFill>
                <a:cs typeface="+mn-ea"/>
                <a:sym typeface="+mn-lt"/>
              </a:rPr>
              <a:t>/</a:t>
            </a:r>
            <a:r>
              <a:rPr kumimoji="1" lang="zh-CN" altLang="en-US" sz="1600" b="1" dirty="0">
                <a:solidFill>
                  <a:schemeClr val="tx1"/>
                </a:solidFill>
                <a:cs typeface="+mn-ea"/>
                <a:sym typeface="+mn-lt"/>
              </a:rPr>
              <a:t>音乐</a:t>
            </a:r>
            <a:r>
              <a:rPr kumimoji="1" lang="en-US" altLang="zh-CN" sz="1600" b="1" dirty="0">
                <a:solidFill>
                  <a:schemeClr val="tx1"/>
                </a:solidFill>
                <a:cs typeface="+mn-ea"/>
                <a:sym typeface="+mn-lt"/>
              </a:rPr>
              <a:t>/</a:t>
            </a:r>
            <a:r>
              <a:rPr kumimoji="1" lang="zh-CN" altLang="en-US" sz="1600" b="1" dirty="0">
                <a:solidFill>
                  <a:schemeClr val="tx1"/>
                </a:solidFill>
                <a:cs typeface="+mn-ea"/>
                <a:sym typeface="+mn-lt"/>
              </a:rPr>
              <a:t>德文</a:t>
            </a:r>
            <a:r>
              <a:rPr kumimoji="1" lang="en-US" altLang="zh-CN" sz="1600" b="1" dirty="0">
                <a:solidFill>
                  <a:schemeClr val="tx1"/>
                </a:solidFill>
                <a:cs typeface="+mn-ea"/>
                <a:sym typeface="+mn-lt"/>
              </a:rPr>
              <a:t>/</a:t>
            </a:r>
            <a:r>
              <a:rPr kumimoji="1" lang="zh-CN" altLang="en-US" sz="1600" b="1" dirty="0">
                <a:solidFill>
                  <a:schemeClr val="tx1"/>
                </a:solidFill>
                <a:cs typeface="+mn-ea"/>
                <a:sym typeface="+mn-lt"/>
              </a:rPr>
              <a:t>日文</a:t>
            </a:r>
            <a:r>
              <a:rPr kumimoji="1" lang="en-US" altLang="zh-CN" sz="1600" b="1" dirty="0">
                <a:solidFill>
                  <a:schemeClr val="tx1"/>
                </a:solidFill>
                <a:cs typeface="+mn-ea"/>
                <a:sym typeface="+mn-lt"/>
              </a:rPr>
              <a:t>/</a:t>
            </a:r>
            <a:r>
              <a:rPr kumimoji="1" lang="zh-CN" altLang="en-US" sz="1600" b="1" dirty="0">
                <a:solidFill>
                  <a:schemeClr val="tx1"/>
                </a:solidFill>
                <a:cs typeface="+mn-ea"/>
                <a:sym typeface="+mn-lt"/>
              </a:rPr>
              <a:t>西班牙语</a:t>
            </a:r>
            <a:r>
              <a:rPr kumimoji="1" lang="en-US" altLang="zh-CN" sz="1600" b="1" dirty="0">
                <a:solidFill>
                  <a:schemeClr val="tx1"/>
                </a:solidFill>
                <a:cs typeface="+mn-ea"/>
                <a:sym typeface="+mn-lt"/>
              </a:rPr>
              <a:t>/</a:t>
            </a:r>
            <a:r>
              <a:rPr kumimoji="1" lang="zh-CN" altLang="en-US" sz="1600" b="1" dirty="0">
                <a:solidFill>
                  <a:schemeClr val="tx1"/>
                </a:solidFill>
                <a:cs typeface="+mn-ea"/>
                <a:sym typeface="+mn-lt"/>
              </a:rPr>
              <a:t>第</a:t>
            </a:r>
            <a:r>
              <a:rPr kumimoji="1" lang="en-US" altLang="zh-CN" sz="1600" b="1" dirty="0">
                <a:solidFill>
                  <a:schemeClr val="tx1"/>
                </a:solidFill>
                <a:cs typeface="+mn-ea"/>
                <a:sym typeface="+mn-lt"/>
              </a:rPr>
              <a:t>4</a:t>
            </a:r>
            <a:r>
              <a:rPr kumimoji="1" lang="zh-CN" altLang="en-US" sz="1600" b="1" dirty="0">
                <a:solidFill>
                  <a:schemeClr val="tx1"/>
                </a:solidFill>
                <a:cs typeface="+mn-ea"/>
                <a:sym typeface="+mn-lt"/>
              </a:rPr>
              <a:t>组的另一门课）</a:t>
            </a:r>
          </a:p>
        </p:txBody>
      </p:sp>
      <p:cxnSp>
        <p:nvCxnSpPr>
          <p:cNvPr id="46" name="íṡlíḍê">
            <a:extLst>
              <a:ext uri="{FF2B5EF4-FFF2-40B4-BE49-F238E27FC236}">
                <a16:creationId xmlns:a16="http://schemas.microsoft.com/office/drawing/2014/main" id="{CE275072-2527-4F56-87FF-14CDA5B3359A}"/>
              </a:ext>
            </a:extLst>
          </p:cNvPr>
          <p:cNvCxnSpPr>
            <a:cxnSpLocks/>
          </p:cNvCxnSpPr>
          <p:nvPr/>
        </p:nvCxnSpPr>
        <p:spPr>
          <a:xfrm>
            <a:off x="6190597" y="5034177"/>
            <a:ext cx="5328302" cy="0"/>
          </a:xfrm>
          <a:prstGeom prst="line">
            <a:avLst/>
          </a:prstGeom>
          <a:ln w="25400">
            <a:solidFill>
              <a:schemeClr val="tx2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6" descr="IB">
            <a:extLst>
              <a:ext uri="{FF2B5EF4-FFF2-40B4-BE49-F238E27FC236}">
                <a16:creationId xmlns:a16="http://schemas.microsoft.com/office/drawing/2014/main" id="{1EDDCDC7-B288-426A-B6A3-5F7C0B4FE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8176" y="393331"/>
            <a:ext cx="1302578" cy="127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388567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Kind&quot;:&quot;System&quot;,&quot;OldGuidesSetting&quot;:{&quot;HeaderHeight&quot;:15.0,&quot;FooterHeight&quot;:9.0,&quot;SideMargin&quot;:5.5,&quot;TopMargin&quot;:0.0,&quot;BottomMargin&quot;:0.0,&quot;IntervalMargin&quot;:1.5}}"/>
  <p:tag name="ISLIDE.THEME" val="#79215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954151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950977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914598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954155;"/>
</p:tagLst>
</file>

<file path=ppt/theme/theme1.xml><?xml version="1.0" encoding="utf-8"?>
<a:theme xmlns:a="http://schemas.openxmlformats.org/drawingml/2006/main" name="Designed by iSlide">
  <a:themeElements>
    <a:clrScheme name="iSlide VI标准">
      <a:dk1>
        <a:srgbClr val="2F2F2F"/>
      </a:dk1>
      <a:lt1>
        <a:srgbClr val="FFFFFF"/>
      </a:lt1>
      <a:dk2>
        <a:srgbClr val="778495"/>
      </a:dk2>
      <a:lt2>
        <a:srgbClr val="F0F0F0"/>
      </a:lt2>
      <a:accent1>
        <a:srgbClr val="232C49"/>
      </a:accent1>
      <a:accent2>
        <a:srgbClr val="3F495F"/>
      </a:accent2>
      <a:accent3>
        <a:srgbClr val="FF6B42"/>
      </a:accent3>
      <a:accent4>
        <a:srgbClr val="232C49"/>
      </a:accent4>
      <a:accent5>
        <a:srgbClr val="232C49"/>
      </a:accent5>
      <a:accent6>
        <a:srgbClr val="232C49"/>
      </a:accent6>
      <a:hlink>
        <a:srgbClr val="F84D4D"/>
      </a:hlink>
      <a:folHlink>
        <a:srgbClr val="979797"/>
      </a:folHlink>
    </a:clrScheme>
    <a:fontScheme name="aplc4lme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Default.potx" id="{1D9758C4-BF53-48D5-9F51-21F468A6C710}" vid="{F0E1EFAF-5478-48F0-8152-DA9350739A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232C49"/>
    </a:accent1>
    <a:accent2>
      <a:srgbClr val="3F495F"/>
    </a:accent2>
    <a:accent3>
      <a:srgbClr val="FF6B42"/>
    </a:accent3>
    <a:accent4>
      <a:srgbClr val="232C49"/>
    </a:accent4>
    <a:accent5>
      <a:srgbClr val="232C49"/>
    </a:accent5>
    <a:accent6>
      <a:srgbClr val="232C49"/>
    </a:accent6>
    <a:hlink>
      <a:srgbClr val="F84D4D"/>
    </a:hlink>
    <a:folHlink>
      <a:srgbClr val="979797"/>
    </a:folHlink>
  </a:clrScheme>
</a:themeOverride>
</file>

<file path=ppt/theme/themeOverride2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232C49"/>
    </a:accent1>
    <a:accent2>
      <a:srgbClr val="3F495F"/>
    </a:accent2>
    <a:accent3>
      <a:srgbClr val="FF6B42"/>
    </a:accent3>
    <a:accent4>
      <a:srgbClr val="232C49"/>
    </a:accent4>
    <a:accent5>
      <a:srgbClr val="232C49"/>
    </a:accent5>
    <a:accent6>
      <a:srgbClr val="232C49"/>
    </a:accent6>
    <a:hlink>
      <a:srgbClr val="F84D4D"/>
    </a:hlink>
    <a:folHlink>
      <a:srgbClr val="979797"/>
    </a:folHlink>
  </a:clrScheme>
</a:themeOverride>
</file>

<file path=ppt/theme/themeOverride3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232C49"/>
    </a:accent1>
    <a:accent2>
      <a:srgbClr val="3F495F"/>
    </a:accent2>
    <a:accent3>
      <a:srgbClr val="FF6B42"/>
    </a:accent3>
    <a:accent4>
      <a:srgbClr val="232C49"/>
    </a:accent4>
    <a:accent5>
      <a:srgbClr val="232C49"/>
    </a:accent5>
    <a:accent6>
      <a:srgbClr val="232C49"/>
    </a:accent6>
    <a:hlink>
      <a:srgbClr val="F84D4D"/>
    </a:hlink>
    <a:folHlink>
      <a:srgbClr val="979797"/>
    </a:folHlink>
  </a:clrScheme>
</a:themeOverride>
</file>

<file path=ppt/theme/themeOverride4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232C49"/>
    </a:accent1>
    <a:accent2>
      <a:srgbClr val="3F495F"/>
    </a:accent2>
    <a:accent3>
      <a:srgbClr val="FF6B42"/>
    </a:accent3>
    <a:accent4>
      <a:srgbClr val="232C49"/>
    </a:accent4>
    <a:accent5>
      <a:srgbClr val="232C49"/>
    </a:accent5>
    <a:accent6>
      <a:srgbClr val="232C49"/>
    </a:accent6>
    <a:hlink>
      <a:srgbClr val="F84D4D"/>
    </a:hlink>
    <a:folHlink>
      <a:srgbClr val="97979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Yu</Template>
  <TotalTime>89</TotalTime>
  <Words>1299</Words>
  <Application>Microsoft Office PowerPoint</Application>
  <PresentationFormat>宽屏</PresentationFormat>
  <Paragraphs>221</Paragraphs>
  <Slides>22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等线</vt:lpstr>
      <vt:lpstr>宋体</vt:lpstr>
      <vt:lpstr>微软雅黑</vt:lpstr>
      <vt:lpstr>Arial</vt:lpstr>
      <vt:lpstr>Calibri</vt:lpstr>
      <vt:lpstr>Wingdings</vt:lpstr>
      <vt:lpstr>Designed by iSlide</vt:lpstr>
      <vt:lpstr>PowerPoint 演示文稿</vt:lpstr>
      <vt:lpstr>PowerPoint 演示文稿</vt:lpstr>
      <vt:lpstr>两大课程介绍</vt:lpstr>
      <vt:lpstr>什么是IBDP课程</vt:lpstr>
      <vt:lpstr>IBDP Curriculum 课程介绍</vt:lpstr>
      <vt:lpstr>IBDP Curriculum 课程介绍</vt:lpstr>
      <vt:lpstr>IBDP Curriculum 课程介绍</vt:lpstr>
      <vt:lpstr>IBDP Curriculum 课程介绍</vt:lpstr>
      <vt:lpstr>IBDP 开设课程</vt:lpstr>
      <vt:lpstr>什么是A-level</vt:lpstr>
      <vt:lpstr>IGCSE to A-level   高一-高三</vt:lpstr>
      <vt:lpstr>A-level课程：高一（IGCSE)开设课程</vt:lpstr>
      <vt:lpstr>A-level课程评分</vt:lpstr>
      <vt:lpstr>两大课程对比</vt:lpstr>
      <vt:lpstr>IB课程和A-level课程对比</vt:lpstr>
      <vt:lpstr>大学申请要求分析</vt:lpstr>
      <vt:lpstr>园外毕业生录取信息分享</vt:lpstr>
      <vt:lpstr>园外往届毕业生成绩</vt:lpstr>
      <vt:lpstr>园外往届毕业生成绩</vt:lpstr>
      <vt:lpstr>园外往届毕业生成绩及录取信息</vt:lpstr>
      <vt:lpstr>园外往届毕业生申请案例</vt:lpstr>
      <vt:lpstr>PowerPoint 演示文稿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</dc:creator>
  <cp:lastModifiedBy>Zhangpengyi</cp:lastModifiedBy>
  <cp:revision>21</cp:revision>
  <cp:lastPrinted>2021-12-05T16:00:00Z</cp:lastPrinted>
  <dcterms:created xsi:type="dcterms:W3CDTF">2021-12-05T16:00:00Z</dcterms:created>
  <dcterms:modified xsi:type="dcterms:W3CDTF">2023-02-21T04:43:34Z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45e690c5-5685-460d-b310-cbe67ebf5dcd</vt:lpwstr>
  </property>
  <property fmtid="{D5CDD505-2E9C-101B-9397-08002B2CF9AE}" pid="3" name="_2015_ms_pID_725343">
    <vt:lpwstr>(2)w5PTSaagRYmg2TLnyXx4Wh7tA02tsG3y3DYU/GRvSaNaXWKUrn1JWSlHh122giL8g5BQQsNR
xcvdRs2SU0fL7iUkuuOdjw14SqYkP4efhSnxdvJGD9jkcEdzArdLXJPayErshz1f2/fwp0tY
R/VwsQ+YI2ALZhucvir6HE3OOV6cmtQ5QDMsWpoBu9h3OCdiD9E7vHmCkY1mYzk2dWpKQ5br
O86SDctylI5AoVPsWb</vt:lpwstr>
  </property>
  <property fmtid="{D5CDD505-2E9C-101B-9397-08002B2CF9AE}" pid="4" name="_2015_ms_pID_7253431">
    <vt:lpwstr>oPEaA2gdwMhjdsN6wIPSO+i8j6yUt7xS8XUMGGzyoED+dJ0mqE3zAw
ZHB+w4vXuLj1tQSjSOY16zND2ixDXXncTINCycl7UFwuavLUOkw68A9Xi7cboluL1FEa7cuW
no2ckQdxAPDFxPvjL7ixkf/d9mhw5F6BYEoXv7FWArsGF/12gHqqaedcsKZa8uhxxpqUi9aF
5fPXOUImFAodUCnH</vt:lpwstr>
  </property>
</Properties>
</file>