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9" r:id="rId6"/>
    <p:sldId id="263" r:id="rId7"/>
    <p:sldId id="267" r:id="rId8"/>
    <p:sldId id="264" r:id="rId9"/>
    <p:sldId id="266"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D2B"/>
    <a:srgbClr val="993E3C"/>
    <a:srgbClr val="9F4A48"/>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5" autoAdjust="0"/>
    <p:restoredTop sz="85223" autoAdjust="0"/>
  </p:normalViewPr>
  <p:slideViewPr>
    <p:cSldViewPr>
      <p:cViewPr varScale="1">
        <p:scale>
          <a:sx n="140" d="100"/>
          <a:sy n="140" d="100"/>
        </p:scale>
        <p:origin x="2660" y="96"/>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notesViewPr>
    <p:cSldViewPr>
      <p:cViewPr varScale="1">
        <p:scale>
          <a:sx n="101" d="100"/>
          <a:sy n="101" d="100"/>
        </p:scale>
        <p:origin x="355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AAB92E4-AE0E-4597-BFB8-C8B4DD9C18B0}" type="datetimeFigureOut">
              <a:rPr lang="en-GB"/>
              <a:pPr>
                <a:defRPr/>
              </a:pPr>
              <a:t>27/11/2022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1824A3-7152-4960-BF69-64A3C2461F1F}" type="slidenum">
              <a:rPr lang="en-GB" altLang="en-US"/>
              <a:pPr>
                <a:defRPr/>
              </a:pPr>
              <a:t>‹#›</a:t>
            </a:fld>
            <a:endParaRPr lang="en-GB" altLang="en-US" dirty="0"/>
          </a:p>
        </p:txBody>
      </p:sp>
    </p:spTree>
    <p:extLst>
      <p:ext uri="{BB962C8B-B14F-4D97-AF65-F5344CB8AC3E}">
        <p14:creationId xmlns:p14="http://schemas.microsoft.com/office/powerpoint/2010/main" val="98257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C6A448-BE2F-4781-B00A-6CC78EDADA74}" type="datetimeFigureOut">
              <a:rPr lang="en-GB"/>
              <a:pPr>
                <a:defRPr/>
              </a:pPr>
              <a:t>27/11/2022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A7925E-1572-43E0-9C43-F892C4797A1A}" type="slidenum">
              <a:rPr lang="en-GB" altLang="en-US"/>
              <a:pPr>
                <a:defRPr/>
              </a:pPr>
              <a:t>‹#›</a:t>
            </a:fld>
            <a:endParaRPr lang="en-GB" altLang="en-US" dirty="0"/>
          </a:p>
        </p:txBody>
      </p:sp>
    </p:spTree>
    <p:extLst>
      <p:ext uri="{BB962C8B-B14F-4D97-AF65-F5344CB8AC3E}">
        <p14:creationId xmlns:p14="http://schemas.microsoft.com/office/powerpoint/2010/main" val="425129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5A7925E-1572-43E0-9C43-F892C4797A1A}" type="slidenum">
              <a:rPr lang="en-GB" altLang="en-US" smtClean="0"/>
              <a:pPr>
                <a:defRPr/>
              </a:pPr>
              <a:t>1</a:t>
            </a:fld>
            <a:endParaRPr lang="en-GB" altLang="en-US" dirty="0"/>
          </a:p>
        </p:txBody>
      </p:sp>
    </p:spTree>
    <p:extLst>
      <p:ext uri="{BB962C8B-B14F-4D97-AF65-F5344CB8AC3E}">
        <p14:creationId xmlns:p14="http://schemas.microsoft.com/office/powerpoint/2010/main" val="191196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3</a:t>
            </a:fld>
            <a:endParaRPr lang="en-GB" altLang="en-US" dirty="0"/>
          </a:p>
        </p:txBody>
      </p:sp>
    </p:spTree>
    <p:extLst>
      <p:ext uri="{BB962C8B-B14F-4D97-AF65-F5344CB8AC3E}">
        <p14:creationId xmlns:p14="http://schemas.microsoft.com/office/powerpoint/2010/main" val="396163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A5A7925E-1572-43E0-9C43-F892C4797A1A}" type="slidenum">
              <a:rPr lang="en-GB" altLang="en-US" smtClean="0"/>
              <a:pPr>
                <a:defRPr/>
              </a:pPr>
              <a:t>4</a:t>
            </a:fld>
            <a:endParaRPr lang="en-GB" altLang="en-US" dirty="0"/>
          </a:p>
        </p:txBody>
      </p:sp>
    </p:spTree>
    <p:extLst>
      <p:ext uri="{BB962C8B-B14F-4D97-AF65-F5344CB8AC3E}">
        <p14:creationId xmlns:p14="http://schemas.microsoft.com/office/powerpoint/2010/main" val="421698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43"/>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5" name="Slide Number Placeholder 5"/>
          <p:cNvSpPr>
            <a:spLocks noGrp="1"/>
          </p:cNvSpPr>
          <p:nvPr>
            <p:ph type="sldNum" sz="quarter" idx="11"/>
          </p:nvPr>
        </p:nvSpPr>
        <p:spPr/>
        <p:txBody>
          <a:bodyPr/>
          <a:lstStyle>
            <a:lvl1pPr>
              <a:defRPr/>
            </a:lvl1pPr>
          </a:lstStyle>
          <a:p>
            <a:pPr>
              <a:defRPr/>
            </a:pPr>
            <a:fld id="{1C73FE86-2911-439B-A5AC-792EFE0EE0EB}"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AB909FDE-9F2A-429B-AAFD-0AB058EA8223}" type="datetime4">
              <a:rPr lang="en-GB"/>
              <a:pPr>
                <a:defRPr/>
              </a:pPr>
              <a:t>27 November 2022</a:t>
            </a:fld>
            <a:endParaRPr lang="en-GB" dirty="0"/>
          </a:p>
        </p:txBody>
      </p:sp>
    </p:spTree>
    <p:extLst>
      <p:ext uri="{BB962C8B-B14F-4D97-AF65-F5344CB8AC3E}">
        <p14:creationId xmlns:p14="http://schemas.microsoft.com/office/powerpoint/2010/main" val="41294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0675" y="764704"/>
            <a:ext cx="8651806" cy="576064"/>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1412776"/>
            <a:ext cx="8640960" cy="4968552"/>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C9421E46-382C-4EE9-B45B-87761AE2BCD5}"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EABAC35-51C5-4AC7-9255-2D72D8BB8FCD}" type="datetime4">
              <a:rPr lang="en-GB"/>
              <a:pPr>
                <a:defRPr/>
              </a:pPr>
              <a:t>27 November 2022</a:t>
            </a:fld>
            <a:endParaRPr lang="en-GB" dirty="0"/>
          </a:p>
        </p:txBody>
      </p:sp>
    </p:spTree>
    <p:extLst>
      <p:ext uri="{BB962C8B-B14F-4D97-AF65-F5344CB8AC3E}">
        <p14:creationId xmlns:p14="http://schemas.microsoft.com/office/powerpoint/2010/main" val="39300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544616"/>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93DFB354-A0F7-45FE-A04A-0A4B4256AFDE}"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45C18A2-309E-4E56-AB53-B689DEE00286}" type="datetime4">
              <a:rPr lang="en-GB"/>
              <a:pPr>
                <a:defRPr/>
              </a:pPr>
              <a:t>27 November 2022</a:t>
            </a:fld>
            <a:endParaRPr lang="en-GB" dirty="0"/>
          </a:p>
        </p:txBody>
      </p:sp>
    </p:spTree>
    <p:extLst>
      <p:ext uri="{BB962C8B-B14F-4D97-AF65-F5344CB8AC3E}">
        <p14:creationId xmlns:p14="http://schemas.microsoft.com/office/powerpoint/2010/main" val="174960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1"/>
          </p:nvPr>
        </p:nvSpPr>
        <p:spPr/>
        <p:txBody>
          <a:bodyPr/>
          <a:lstStyle>
            <a:lvl1pPr>
              <a:defRPr/>
            </a:lvl1pPr>
          </a:lstStyle>
          <a:p>
            <a:pPr>
              <a:defRPr/>
            </a:pPr>
            <a:fld id="{84B9CF61-6AA0-49F5-AD67-4377519505D1}"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7B7A8844-33D4-42E8-90B8-B6C8F45C9B89}" type="datetime4">
              <a:rPr lang="en-GB"/>
              <a:pPr>
                <a:defRPr/>
              </a:pPr>
              <a:t>27 November 2022</a:t>
            </a:fld>
            <a:endParaRPr lang="en-GB" dirty="0"/>
          </a:p>
        </p:txBody>
      </p:sp>
    </p:spTree>
    <p:extLst>
      <p:ext uri="{BB962C8B-B14F-4D97-AF65-F5344CB8AC3E}">
        <p14:creationId xmlns:p14="http://schemas.microsoft.com/office/powerpoint/2010/main" val="31513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dirty="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992F2CF2-0DB4-47C0-9F5A-241209E8FF64}"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2A1448C4-10E2-4B06-BC79-9ADA48DA9432}" type="datetime4">
              <a:rPr lang="en-GB"/>
              <a:pPr>
                <a:defRPr/>
              </a:pPr>
              <a:t>27 November 2022</a:t>
            </a:fld>
            <a:endParaRPr lang="en-GB" dirty="0"/>
          </a:p>
        </p:txBody>
      </p:sp>
    </p:spTree>
    <p:extLst>
      <p:ext uri="{BB962C8B-B14F-4D97-AF65-F5344CB8AC3E}">
        <p14:creationId xmlns:p14="http://schemas.microsoft.com/office/powerpoint/2010/main" val="24473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2B5114AE-CEE6-464F-A526-44811AD86549}" type="slidenum">
              <a:rPr lang="en-GB" altLang="en-US"/>
              <a:pPr>
                <a:defRPr/>
              </a:pPr>
              <a:t>‹#›</a:t>
            </a:fld>
            <a:endParaRPr lang="en-GB" altLang="en-US" dirty="0"/>
          </a:p>
        </p:txBody>
      </p:sp>
      <p:sp>
        <p:nvSpPr>
          <p:cNvPr id="4" name="Date Placeholder 6"/>
          <p:cNvSpPr>
            <a:spLocks noGrp="1"/>
          </p:cNvSpPr>
          <p:nvPr>
            <p:ph type="dt" sz="half" idx="12"/>
          </p:nvPr>
        </p:nvSpPr>
        <p:spPr/>
        <p:txBody>
          <a:bodyPr/>
          <a:lstStyle>
            <a:lvl1pPr>
              <a:defRPr/>
            </a:lvl1pPr>
          </a:lstStyle>
          <a:p>
            <a:pPr>
              <a:defRPr/>
            </a:pPr>
            <a:fld id="{BBB5744F-A25B-48EC-AAD4-297BC106F936}" type="datetime4">
              <a:rPr lang="en-GB"/>
              <a:pPr>
                <a:defRPr/>
              </a:pPr>
              <a:t>27 November 2022</a:t>
            </a:fld>
            <a:endParaRPr lang="en-GB" dirty="0"/>
          </a:p>
        </p:txBody>
      </p:sp>
    </p:spTree>
    <p:extLst>
      <p:ext uri="{BB962C8B-B14F-4D97-AF65-F5344CB8AC3E}">
        <p14:creationId xmlns:p14="http://schemas.microsoft.com/office/powerpoint/2010/main" val="8700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1223" y="764704"/>
            <a:ext cx="8615361" cy="51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51223" y="1344124"/>
            <a:ext cx="8615361" cy="503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cxnSp>
        <p:nvCxnSpPr>
          <p:cNvPr id="9" name="Straight Connector 8"/>
          <p:cNvCxnSpPr/>
          <p:nvPr userDrawn="1"/>
        </p:nvCxnSpPr>
        <p:spPr>
          <a:xfrm>
            <a:off x="251223" y="764704"/>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1223" y="6381328"/>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93421" y="6448251"/>
            <a:ext cx="721519"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B20F0D9-EC87-4081-AFA5-A11DF25F8E4A}" type="slidenum">
              <a:rPr lang="en-GB" altLang="en-US"/>
              <a:pPr>
                <a:defRPr/>
              </a:pPr>
              <a:t>‹#›</a:t>
            </a:fld>
            <a:endParaRPr lang="en-GB" altLang="en-US" dirty="0"/>
          </a:p>
        </p:txBody>
      </p:sp>
      <p:sp>
        <p:nvSpPr>
          <p:cNvPr id="20" name="Date Placeholder 6"/>
          <p:cNvSpPr>
            <a:spLocks noGrp="1"/>
          </p:cNvSpPr>
          <p:nvPr>
            <p:ph type="dt" sz="half" idx="2"/>
          </p:nvPr>
        </p:nvSpPr>
        <p:spPr>
          <a:xfrm>
            <a:off x="7236295" y="260649"/>
            <a:ext cx="1630289" cy="216023"/>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fld id="{D50EEC74-261A-4952-9B26-238CA56A605F}" type="datetime4">
              <a:rPr lang="en-GB"/>
              <a:pPr>
                <a:defRPr/>
              </a:pPr>
              <a:t>27 November 2022</a:t>
            </a:fld>
            <a:endParaRPr lang="en-GB" dirty="0"/>
          </a:p>
        </p:txBody>
      </p:sp>
      <p:pic>
        <p:nvPicPr>
          <p:cNvPr id="1034" name="Picture 11" descr="address.gif"/>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312" y="6470476"/>
            <a:ext cx="15124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logo-ltr.tif"/>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4224" y="205444"/>
            <a:ext cx="1321432" cy="3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24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2400">
          <a:solidFill>
            <a:srgbClr val="9A1D2B"/>
          </a:solidFill>
          <a:latin typeface="Arial" charset="0"/>
          <a:cs typeface="Arial" charset="0"/>
        </a:defRPr>
      </a:lvl2pPr>
      <a:lvl3pPr algn="l" rtl="0" eaLnBrk="0" fontAlgn="base" hangingPunct="0">
        <a:spcBef>
          <a:spcPct val="0"/>
        </a:spcBef>
        <a:spcAft>
          <a:spcPct val="0"/>
        </a:spcAft>
        <a:defRPr sz="2400">
          <a:solidFill>
            <a:srgbClr val="9A1D2B"/>
          </a:solidFill>
          <a:latin typeface="Arial" charset="0"/>
          <a:cs typeface="Arial" charset="0"/>
        </a:defRPr>
      </a:lvl3pPr>
      <a:lvl4pPr algn="l" rtl="0" eaLnBrk="0" fontAlgn="base" hangingPunct="0">
        <a:spcBef>
          <a:spcPct val="0"/>
        </a:spcBef>
        <a:spcAft>
          <a:spcPct val="0"/>
        </a:spcAft>
        <a:defRPr sz="2400">
          <a:solidFill>
            <a:srgbClr val="9A1D2B"/>
          </a:solidFill>
          <a:latin typeface="Arial" charset="0"/>
          <a:cs typeface="Arial" charset="0"/>
        </a:defRPr>
      </a:lvl4pPr>
      <a:lvl5pPr algn="l" rtl="0" eaLnBrk="0" fontAlgn="base" hangingPunct="0">
        <a:spcBef>
          <a:spcPct val="0"/>
        </a:spcBef>
        <a:spcAft>
          <a:spcPct val="0"/>
        </a:spcAft>
        <a:defRPr sz="2400">
          <a:solidFill>
            <a:srgbClr val="9A1D2B"/>
          </a:solidFill>
          <a:latin typeface="Arial" charset="0"/>
          <a:cs typeface="Arial" charset="0"/>
        </a:defRPr>
      </a:lvl5pPr>
      <a:lvl6pPr marL="342900" algn="l" rtl="0" fontAlgn="base">
        <a:spcBef>
          <a:spcPct val="0"/>
        </a:spcBef>
        <a:spcAft>
          <a:spcPct val="0"/>
        </a:spcAft>
        <a:defRPr sz="2400">
          <a:solidFill>
            <a:srgbClr val="9A1D2B"/>
          </a:solidFill>
          <a:latin typeface="Arial" charset="0"/>
          <a:cs typeface="Arial" charset="0"/>
        </a:defRPr>
      </a:lvl6pPr>
      <a:lvl7pPr marL="685800" algn="l" rtl="0" fontAlgn="base">
        <a:spcBef>
          <a:spcPct val="0"/>
        </a:spcBef>
        <a:spcAft>
          <a:spcPct val="0"/>
        </a:spcAft>
        <a:defRPr sz="2400">
          <a:solidFill>
            <a:srgbClr val="9A1D2B"/>
          </a:solidFill>
          <a:latin typeface="Arial" charset="0"/>
          <a:cs typeface="Arial" charset="0"/>
        </a:defRPr>
      </a:lvl7pPr>
      <a:lvl8pPr marL="1028700" algn="l" rtl="0" fontAlgn="base">
        <a:spcBef>
          <a:spcPct val="0"/>
        </a:spcBef>
        <a:spcAft>
          <a:spcPct val="0"/>
        </a:spcAft>
        <a:defRPr sz="2400">
          <a:solidFill>
            <a:srgbClr val="9A1D2B"/>
          </a:solidFill>
          <a:latin typeface="Arial" charset="0"/>
          <a:cs typeface="Arial" charset="0"/>
        </a:defRPr>
      </a:lvl8pPr>
      <a:lvl9pPr marL="1371600" algn="l" rtl="0" fontAlgn="base">
        <a:spcBef>
          <a:spcPct val="0"/>
        </a:spcBef>
        <a:spcAft>
          <a:spcPct val="0"/>
        </a:spcAft>
        <a:defRPr sz="2400">
          <a:solidFill>
            <a:srgbClr val="9A1D2B"/>
          </a:solidFill>
          <a:latin typeface="Arial" charset="0"/>
          <a:cs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51223" y="2240757"/>
            <a:ext cx="8641556" cy="1102519"/>
          </a:xfrm>
        </p:spPr>
        <p:txBody>
          <a:bodyPr>
            <a:normAutofit/>
          </a:bodyPr>
          <a:lstStyle/>
          <a:p>
            <a:r>
              <a:rPr lang="en-GB" altLang="en-US" dirty="0"/>
              <a:t>ERTS Final Assessment – Task 1 (Template)</a:t>
            </a:r>
          </a:p>
        </p:txBody>
      </p:sp>
      <p:sp>
        <p:nvSpPr>
          <p:cNvPr id="4099" name="Subtitle 2"/>
          <p:cNvSpPr>
            <a:spLocks noGrp="1"/>
          </p:cNvSpPr>
          <p:nvPr>
            <p:ph type="subTitle" idx="1"/>
          </p:nvPr>
        </p:nvSpPr>
        <p:spPr>
          <a:xfrm>
            <a:off x="251223" y="3375422"/>
            <a:ext cx="8641556" cy="1314450"/>
          </a:xfrm>
        </p:spPr>
        <p:txBody>
          <a:bodyPr/>
          <a:lstStyle/>
          <a:p>
            <a:r>
              <a:rPr lang="en-GB" altLang="en-US" dirty="0"/>
              <a:t>Jiaxi Han gz20779</a:t>
            </a:r>
          </a:p>
          <a:p>
            <a:r>
              <a:rPr lang="en-GB" altLang="en-US" dirty="0" err="1"/>
              <a:t>Yuhao</a:t>
            </a:r>
            <a:r>
              <a:rPr lang="en-GB" altLang="en-US" dirty="0"/>
              <a:t> He kf20807</a:t>
            </a:r>
          </a:p>
          <a:p>
            <a:r>
              <a:rPr lang="en-GB" altLang="en-US" dirty="0"/>
              <a:t>William Zhang rv20386</a:t>
            </a:r>
          </a:p>
        </p:txBody>
      </p:sp>
      <p:sp>
        <p:nvSpPr>
          <p:cNvPr id="41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7FD2-258E-45D2-8CA4-1ED9890F3EE7}" type="slidenum">
              <a:rPr lang="en-GB" altLang="en-US" smtClean="0">
                <a:solidFill>
                  <a:srgbClr val="898989"/>
                </a:solidFill>
              </a:rPr>
              <a:pPr/>
              <a:t>1</a:t>
            </a:fld>
            <a:endParaRPr lang="en-GB" altLang="en-US" dirty="0">
              <a:solidFill>
                <a:srgbClr val="898989"/>
              </a:solidFill>
            </a:endParaRPr>
          </a:p>
        </p:txBody>
      </p:sp>
      <p:sp>
        <p:nvSpPr>
          <p:cNvPr id="4102" name="Date Placeholder 5"/>
          <p:cNvSpPr>
            <a:spLocks noGrp="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5BA3012-14A8-4AFC-B3F3-502EEFFC14A7}" type="datetime4">
              <a:rPr lang="en-GB" altLang="en-US" smtClean="0">
                <a:solidFill>
                  <a:srgbClr val="898989"/>
                </a:solidFill>
              </a:rPr>
              <a:pPr fontAlgn="base">
                <a:spcBef>
                  <a:spcPct val="0"/>
                </a:spcBef>
                <a:spcAft>
                  <a:spcPct val="0"/>
                </a:spcAft>
              </a:pPr>
              <a:t>27 November 2022</a:t>
            </a:fld>
            <a:endParaRPr lang="en-GB"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elements</a:t>
            </a:r>
          </a:p>
        </p:txBody>
      </p:sp>
      <p:sp>
        <p:nvSpPr>
          <p:cNvPr id="3" name="Content Placeholder 2"/>
          <p:cNvSpPr>
            <a:spLocks noGrp="1"/>
          </p:cNvSpPr>
          <p:nvPr>
            <p:ph idx="1"/>
          </p:nvPr>
        </p:nvSpPr>
        <p:spPr/>
        <p:txBody>
          <a:bodyPr/>
          <a:lstStyle/>
          <a:p>
            <a:r>
              <a:rPr lang="en-GB" dirty="0"/>
              <a:t>Show that the robot can move around effectively in both modes of operations</a:t>
            </a:r>
          </a:p>
          <a:p>
            <a:r>
              <a:rPr lang="en-GB" dirty="0"/>
              <a:t>Show that you have made use of the LED &amp; Switches</a:t>
            </a:r>
          </a:p>
          <a:p>
            <a:r>
              <a:rPr lang="en-GB" dirty="0"/>
              <a:t>Is there nay difference in operation when you robot works in polling mode and interrupt mode?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2</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3653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dirty="0"/>
              <a:t>How do you implement operation of robot with polling? Why?</a:t>
            </a:r>
          </a:p>
          <a:p>
            <a:r>
              <a:rPr lang="en-GB" dirty="0">
                <a:solidFill>
                  <a:schemeClr val="tx2"/>
                </a:solidFill>
              </a:rPr>
              <a:t>Turn off the interrupt mode service by </a:t>
            </a:r>
            <a:r>
              <a:rPr lang="en-GB" dirty="0" err="1">
                <a:solidFill>
                  <a:schemeClr val="tx2"/>
                </a:solidFill>
              </a:rPr>
              <a:t>DisableInterrupt</a:t>
            </a:r>
            <a:r>
              <a:rPr lang="en-GB" dirty="0">
                <a:solidFill>
                  <a:schemeClr val="tx2"/>
                </a:solidFill>
              </a:rPr>
              <a:t>()</a:t>
            </a:r>
          </a:p>
          <a:p>
            <a:r>
              <a:rPr lang="en-GB" dirty="0">
                <a:solidFill>
                  <a:schemeClr val="tx2"/>
                </a:solidFill>
              </a:rPr>
              <a:t>Monitor the status of the bumpswitch by using a while loop.</a:t>
            </a:r>
          </a:p>
          <a:p>
            <a:r>
              <a:rPr lang="en-GB" dirty="0">
                <a:solidFill>
                  <a:schemeClr val="tx2"/>
                </a:solidFill>
              </a:rPr>
              <a:t>When one of switch pressed, the program will enter a function called </a:t>
            </a:r>
            <a:r>
              <a:rPr lang="en-GB" dirty="0" err="1">
                <a:solidFill>
                  <a:schemeClr val="tx2"/>
                </a:solidFill>
              </a:rPr>
              <a:t>checkbumpswitch</a:t>
            </a:r>
            <a:r>
              <a:rPr lang="en-GB" dirty="0">
                <a:solidFill>
                  <a:schemeClr val="tx2"/>
                </a:solidFill>
              </a:rPr>
              <a:t>() to progress corresponding movement.</a:t>
            </a:r>
          </a:p>
          <a:p>
            <a:r>
              <a:rPr lang="en-GB" dirty="0"/>
              <a:t>How do you implement operation of robot with interrupts? Why?</a:t>
            </a:r>
          </a:p>
          <a:p>
            <a:r>
              <a:rPr lang="en-GB" dirty="0">
                <a:solidFill>
                  <a:schemeClr val="tx2"/>
                </a:solidFill>
              </a:rPr>
              <a:t>Turn on the interrupt mode service by </a:t>
            </a:r>
            <a:r>
              <a:rPr lang="en-GB" dirty="0" err="1">
                <a:solidFill>
                  <a:schemeClr val="tx2"/>
                </a:solidFill>
              </a:rPr>
              <a:t>Enableinterrupt</a:t>
            </a:r>
            <a:r>
              <a:rPr lang="en-GB" dirty="0">
                <a:solidFill>
                  <a:schemeClr val="tx2"/>
                </a:solidFill>
              </a:rPr>
              <a:t>().</a:t>
            </a:r>
          </a:p>
          <a:p>
            <a:r>
              <a:rPr lang="en-GB" dirty="0">
                <a:solidFill>
                  <a:schemeClr val="tx2"/>
                </a:solidFill>
              </a:rPr>
              <a:t>Similarly use while loop to run the route, but not to monitor the bumpswitch as the interrupt is registered on the device.</a:t>
            </a:r>
          </a:p>
          <a:p>
            <a:r>
              <a:rPr lang="en-GB" dirty="0">
                <a:solidFill>
                  <a:schemeClr val="tx2"/>
                </a:solidFill>
              </a:rPr>
              <a:t>Once one of the bump switches is pressed, an interrupt signal will be sent to microprocessor and device will be immediately stop to run corresponding movement in  PORT4_IRQHandler</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3</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185746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altLang="zh-CN" dirty="0"/>
              <a:t>How have you kept the ISRs minimal?</a:t>
            </a:r>
          </a:p>
          <a:p>
            <a:pPr marL="0" indent="0">
              <a:buNone/>
            </a:pPr>
            <a:r>
              <a:rPr lang="en-GB" altLang="zh-CN" dirty="0">
                <a:solidFill>
                  <a:schemeClr val="tx2"/>
                </a:solidFill>
              </a:rPr>
              <a:t>ISR overhead can be spilt into fixed part and variable part, while there isn’t much compiler than can handle with fixed overhead as it is associated with the CPU actions. The variable overhead is the time spent on stacking and unstacking the registers used in ISR, which indicates that with more register used by compiler, our time for stacking and unstacking registers increase and this can take a large portion of CPU bandwidth. So in our case, only 6 bump switches will be used.</a:t>
            </a:r>
            <a:endParaRPr lang="en-GB" dirty="0">
              <a:solidFill>
                <a:schemeClr val="tx2"/>
              </a:solidFill>
            </a:endParaRP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4</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405635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Delays</a:t>
            </a:r>
          </a:p>
        </p:txBody>
      </p:sp>
      <p:sp>
        <p:nvSpPr>
          <p:cNvPr id="3" name="Content Placeholder 2"/>
          <p:cNvSpPr>
            <a:spLocks noGrp="1"/>
          </p:cNvSpPr>
          <p:nvPr>
            <p:ph idx="1"/>
          </p:nvPr>
        </p:nvSpPr>
        <p:spPr/>
        <p:txBody>
          <a:bodyPr/>
          <a:lstStyle/>
          <a:p>
            <a:r>
              <a:rPr lang="en-GB" dirty="0"/>
              <a:t>Where have delays been used? Why?</a:t>
            </a:r>
          </a:p>
          <a:p>
            <a:r>
              <a:rPr lang="en-GB" dirty="0"/>
              <a:t>I</a:t>
            </a:r>
            <a:r>
              <a:rPr lang="en-GB" altLang="zh-CN" dirty="0"/>
              <a:t>nterrupt: </a:t>
            </a:r>
            <a:r>
              <a:rPr lang="en-GB" altLang="zh-CN" dirty="0">
                <a:solidFill>
                  <a:schemeClr val="tx2"/>
                </a:solidFill>
              </a:rPr>
              <a:t>14 cycles</a:t>
            </a:r>
          </a:p>
          <a:p>
            <a:r>
              <a:rPr lang="en-GB" dirty="0"/>
              <a:t>Polling:</a:t>
            </a:r>
            <a:r>
              <a:rPr lang="en-GB" dirty="0">
                <a:solidFill>
                  <a:schemeClr val="tx2"/>
                </a:solidFill>
              </a:rPr>
              <a:t>217 cycles</a:t>
            </a:r>
          </a:p>
          <a:p>
            <a:r>
              <a:rPr lang="en-GB" dirty="0"/>
              <a:t>We measure the latencies in both mode</a:t>
            </a:r>
            <a:r>
              <a:rPr lang="en-GB" altLang="zh-CN" dirty="0"/>
              <a:t>s</a:t>
            </a:r>
            <a:r>
              <a:rPr lang="en-GB" dirty="0"/>
              <a:t> to </a:t>
            </a:r>
            <a:r>
              <a:rPr lang="en-GB" dirty="0">
                <a:solidFill>
                  <a:schemeClr val="tx2"/>
                </a:solidFill>
              </a:rPr>
              <a:t>compare the time between receiving the request for interrupt and progressing </a:t>
            </a:r>
            <a:r>
              <a:rPr lang="en-GB" dirty="0"/>
              <a:t>corresponding function in either polling or interrupt modes.</a:t>
            </a:r>
          </a:p>
          <a:p>
            <a:r>
              <a:rPr lang="en-GB" dirty="0"/>
              <a:t>It can be demonstrated that the delays in interrupt mode is much lesser, this is because of logic pattern of interrupt mode that instead of monitoring the whole progress, it only run the interrupt process when a interrupt signal is received.</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5</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spTree>
    <p:extLst>
      <p:ext uri="{BB962C8B-B14F-4D97-AF65-F5344CB8AC3E}">
        <p14:creationId xmlns:p14="http://schemas.microsoft.com/office/powerpoint/2010/main" val="36997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6</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27 November 2022</a:t>
            </a:fld>
            <a:endParaRPr lang="en-GB" dirty="0"/>
          </a:p>
        </p:txBody>
      </p:sp>
      <p:graphicFrame>
        <p:nvGraphicFramePr>
          <p:cNvPr id="7" name="Table 7">
            <a:extLst>
              <a:ext uri="{FF2B5EF4-FFF2-40B4-BE49-F238E27FC236}">
                <a16:creationId xmlns:a16="http://schemas.microsoft.com/office/drawing/2014/main" id="{6100294C-7981-D72B-0E37-498A0C23DFCE}"/>
              </a:ext>
            </a:extLst>
          </p:cNvPr>
          <p:cNvGraphicFramePr>
            <a:graphicFrameLocks noGrp="1"/>
          </p:cNvGraphicFramePr>
          <p:nvPr>
            <p:extLst>
              <p:ext uri="{D42A27DB-BD31-4B8C-83A1-F6EECF244321}">
                <p14:modId xmlns:p14="http://schemas.microsoft.com/office/powerpoint/2010/main" val="3947850499"/>
              </p:ext>
            </p:extLst>
          </p:nvPr>
        </p:nvGraphicFramePr>
        <p:xfrm>
          <a:off x="1259632" y="2720923"/>
          <a:ext cx="6096000" cy="171505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1181819"/>
                    </a:ext>
                  </a:extLst>
                </a:gridCol>
                <a:gridCol w="2032000">
                  <a:extLst>
                    <a:ext uri="{9D8B030D-6E8A-4147-A177-3AD203B41FA5}">
                      <a16:colId xmlns:a16="http://schemas.microsoft.com/office/drawing/2014/main" val="3411267478"/>
                    </a:ext>
                  </a:extLst>
                </a:gridCol>
                <a:gridCol w="2032000">
                  <a:extLst>
                    <a:ext uri="{9D8B030D-6E8A-4147-A177-3AD203B41FA5}">
                      <a16:colId xmlns:a16="http://schemas.microsoft.com/office/drawing/2014/main" val="508528532"/>
                    </a:ext>
                  </a:extLst>
                </a:gridCol>
              </a:tblGrid>
              <a:tr h="395798">
                <a:tc>
                  <a:txBody>
                    <a:bodyPr/>
                    <a:lstStyle/>
                    <a:p>
                      <a:endParaRPr lang="zh-CN" altLang="en-US" dirty="0"/>
                    </a:p>
                  </a:txBody>
                  <a:tcPr/>
                </a:tc>
                <a:tc>
                  <a:txBody>
                    <a:bodyPr/>
                    <a:lstStyle/>
                    <a:p>
                      <a:r>
                        <a:rPr lang="en-US" altLang="zh-CN" dirty="0"/>
                        <a:t>Interrupt</a:t>
                      </a:r>
                      <a:endParaRPr lang="zh-CN" altLang="en-US" dirty="0"/>
                    </a:p>
                  </a:txBody>
                  <a:tcPr/>
                </a:tc>
                <a:tc>
                  <a:txBody>
                    <a:bodyPr/>
                    <a:lstStyle/>
                    <a:p>
                      <a:r>
                        <a:rPr lang="en-US" altLang="zh-CN" dirty="0"/>
                        <a:t>Polling</a:t>
                      </a:r>
                      <a:endParaRPr lang="zh-CN" altLang="en-US" dirty="0"/>
                    </a:p>
                  </a:txBody>
                  <a:tcPr/>
                </a:tc>
                <a:extLst>
                  <a:ext uri="{0D108BD9-81ED-4DB2-BD59-A6C34878D82A}">
                    <a16:rowId xmlns:a16="http://schemas.microsoft.com/office/drawing/2014/main" val="3933335725"/>
                  </a:ext>
                </a:extLst>
              </a:tr>
              <a:tr h="3957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No press cycle</a:t>
                      </a:r>
                      <a:endParaRPr lang="zh-CN" altLang="en-US" dirty="0"/>
                    </a:p>
                    <a:p>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1078212</a:t>
                      </a:r>
                      <a:endParaRPr lang="zh-CN" altLang="en-US" dirty="0"/>
                    </a:p>
                    <a:p>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1078290</a:t>
                      </a:r>
                      <a:endParaRPr lang="zh-CN" altLang="en-US" dirty="0"/>
                    </a:p>
                    <a:p>
                      <a:endParaRPr lang="zh-CN" altLang="en-US" dirty="0"/>
                    </a:p>
                  </a:txBody>
                  <a:tcPr/>
                </a:tc>
                <a:extLst>
                  <a:ext uri="{0D108BD9-81ED-4DB2-BD59-A6C34878D82A}">
                    <a16:rowId xmlns:a16="http://schemas.microsoft.com/office/drawing/2014/main" val="4009910804"/>
                  </a:ext>
                </a:extLst>
              </a:tr>
              <a:tr h="420536">
                <a:tc>
                  <a:txBody>
                    <a:bodyPr/>
                    <a:lstStyle/>
                    <a:p>
                      <a:r>
                        <a:rPr lang="en-US" altLang="zh-CN" dirty="0"/>
                        <a:t>Pressed cycle</a:t>
                      </a:r>
                      <a:endParaRPr lang="zh-CN" altLang="en-US" dirty="0"/>
                    </a:p>
                  </a:txBody>
                  <a:tcPr/>
                </a:tc>
                <a:tc>
                  <a:txBody>
                    <a:bodyPr/>
                    <a:lstStyle/>
                    <a:p>
                      <a:r>
                        <a:rPr lang="en-US" altLang="zh-CN" dirty="0"/>
                        <a:t>529396544</a:t>
                      </a:r>
                      <a:endParaRPr lang="zh-CN" altLang="en-US" dirty="0"/>
                    </a:p>
                  </a:txBody>
                  <a:tcPr/>
                </a:tc>
                <a:tc>
                  <a:txBody>
                    <a:bodyPr/>
                    <a:lstStyle/>
                    <a:p>
                      <a:endParaRPr lang="zh-CN" altLang="en-US" dirty="0"/>
                    </a:p>
                  </a:txBody>
                  <a:tcPr/>
                </a:tc>
                <a:extLst>
                  <a:ext uri="{0D108BD9-81ED-4DB2-BD59-A6C34878D82A}">
                    <a16:rowId xmlns:a16="http://schemas.microsoft.com/office/drawing/2014/main" val="2317267875"/>
                  </a:ext>
                </a:extLst>
              </a:tr>
              <a:tr h="395798">
                <a:tc>
                  <a:txBody>
                    <a:bodyPr/>
                    <a:lstStyle/>
                    <a:p>
                      <a:r>
                        <a:rPr lang="en-GB" altLang="zh-CN" dirty="0"/>
                        <a:t>CPU utilization</a:t>
                      </a:r>
                      <a:endParaRPr lang="zh-CN" altLang="en-US" dirty="0"/>
                    </a:p>
                  </a:txBody>
                  <a:tcPr/>
                </a:tc>
                <a:tc>
                  <a:txBody>
                    <a:bodyPr/>
                    <a:lstStyle/>
                    <a:p>
                      <a:r>
                        <a:rPr lang="en-US" altLang="zh-CN" dirty="0"/>
                        <a:t>99.8%</a:t>
                      </a:r>
                      <a:endParaRPr lang="zh-CN" altLang="en-US" dirty="0"/>
                    </a:p>
                  </a:txBody>
                  <a:tcPr/>
                </a:tc>
                <a:tc>
                  <a:txBody>
                    <a:bodyPr/>
                    <a:lstStyle/>
                    <a:p>
                      <a:endParaRPr lang="zh-CN" altLang="en-US" dirty="0"/>
                    </a:p>
                  </a:txBody>
                  <a:tcPr/>
                </a:tc>
                <a:extLst>
                  <a:ext uri="{0D108BD9-81ED-4DB2-BD59-A6C34878D82A}">
                    <a16:rowId xmlns:a16="http://schemas.microsoft.com/office/drawing/2014/main" val="2403436082"/>
                  </a:ext>
                </a:extLst>
              </a:tr>
            </a:tbl>
          </a:graphicData>
        </a:graphic>
      </p:graphicFrame>
    </p:spTree>
    <p:extLst>
      <p:ext uri="{BB962C8B-B14F-4D97-AF65-F5344CB8AC3E}">
        <p14:creationId xmlns:p14="http://schemas.microsoft.com/office/powerpoint/2010/main" val="422526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13C0587C9F874186C9B425FB10BA48" ma:contentTypeVersion="7" ma:contentTypeDescription="Create a new document." ma:contentTypeScope="" ma:versionID="7ced7e8c1650625d1498c6550966367c">
  <xsd:schema xmlns:xsd="http://www.w3.org/2001/XMLSchema" xmlns:xs="http://www.w3.org/2001/XMLSchema" xmlns:p="http://schemas.microsoft.com/office/2006/metadata/properties" xmlns:ns2="1d6f4c64-016f-4dd2-938b-ad97c78a9044" xmlns:ns3="b0a4f539-48d0-4a69-82f2-fb42d29f3443" targetNamespace="http://schemas.microsoft.com/office/2006/metadata/properties" ma:root="true" ma:fieldsID="849f0b7a0cc1aa889fb45724e52adeb6" ns2:_="" ns3:_="">
    <xsd:import namespace="1d6f4c64-016f-4dd2-938b-ad97c78a9044"/>
    <xsd:import namespace="b0a4f539-48d0-4a69-82f2-fb42d29f34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4c64-016f-4dd2-938b-ad97c78a90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4f539-48d0-4a69-82f2-fb42d29f344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C1008C-4156-4727-AEC7-4DDA4B0D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f4c64-016f-4dd2-938b-ad97c78a9044"/>
    <ds:schemaRef ds:uri="b0a4f539-48d0-4a69-82f2-fb42d29f3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193CCD-6AD7-4753-9405-2074E943F663}">
  <ds:schemaRefs>
    <ds:schemaRef ds:uri="http://schemas.microsoft.com/sharepoint/v3/contenttype/forms"/>
  </ds:schemaRefs>
</ds:datastoreItem>
</file>

<file path=customXml/itemProps3.xml><?xml version="1.0" encoding="utf-8"?>
<ds:datastoreItem xmlns:ds="http://schemas.openxmlformats.org/officeDocument/2006/customXml" ds:itemID="{305B2934-E4CD-403C-9D05-A4710B6460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13350</TotalTime>
  <Words>419</Words>
  <Application>Microsoft Office PowerPoint</Application>
  <PresentationFormat>全屏显示(4:3)</PresentationFormat>
  <Paragraphs>52</Paragraphs>
  <Slides>6</Slides>
  <Notes>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Theme</vt:lpstr>
      <vt:lpstr>ERTS Final Assessment – Task 1 (Template)</vt:lpstr>
      <vt:lpstr>Practical elements</vt:lpstr>
      <vt:lpstr>Interrupts</vt:lpstr>
      <vt:lpstr>Interrupts</vt:lpstr>
      <vt:lpstr>Delays</vt:lpstr>
      <vt:lpstr>CPU Usage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William Zhang</cp:lastModifiedBy>
  <cp:revision>180</cp:revision>
  <dcterms:created xsi:type="dcterms:W3CDTF">2013-02-14T16:53:45Z</dcterms:created>
  <dcterms:modified xsi:type="dcterms:W3CDTF">2022-11-27T22:53:02Z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0x0101000113C0587C9F874186C9B425FB10BA48</vt:lpwstr>
  </property>
</Properties>
</file>