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BC2B6-5064-468E-9703-8E704ADFF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66D0D-F9D0-478C-A3AA-79793B3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278DA-17AF-4935-B701-9581A515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5702-EBDD-492E-B047-9DCED7731E2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8591D-51B2-4412-8E8E-30678B72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AB0E6-6595-4A95-BFF7-B5AA0F16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8F3B-1A26-46FE-8E47-F08E6388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90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D3D65-64D4-44B9-BD44-5B7C0968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AC85B-E60D-4D77-BA5F-5D0039C9D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0F6DA-05E3-42A5-8D7E-DB6DA63D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5702-EBDD-492E-B047-9DCED7731E2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CF4FB-49D2-4D63-90A5-0FDC09D5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0AAA1-037D-4318-94D7-05211593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8F3B-1A26-46FE-8E47-F08E6388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3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670559-38C4-4F67-96F7-933E58381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4D4EB-706E-4C4D-A98E-6FC033E50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3BE2F-1BEB-4318-B763-69863933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5702-EBDD-492E-B047-9DCED7731E2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189A4-D246-4659-A88B-F4916DB3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B3CBF-4D5C-426A-84F7-EB9CB4AC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8F3B-1A26-46FE-8E47-F08E6388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8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7B265-A452-487F-8C23-6EBA3A6C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77EE8-0503-4E53-88CB-557ED9CB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D2F93-7D33-47EE-984F-A0CD3708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5702-EBDD-492E-B047-9DCED7731E2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154D3-787E-464B-B362-C4BEF2FB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881F6-8378-4D62-89E8-25DC5CE6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8F3B-1A26-46FE-8E47-F08E6388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4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E7D5B-7E4B-4192-8F87-90A54E39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58596-5C86-4A55-BED8-D4161205E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377F4-FEEE-4D3C-968E-58102DD3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5702-EBDD-492E-B047-9DCED7731E2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03B26-2483-421D-BD9E-6316FC6D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02B81-BDE0-4E84-939B-E0045966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8F3B-1A26-46FE-8E47-F08E6388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0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3992-6FD4-4077-ACB6-F51E0A17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44293-9681-4DB4-BE85-93663DC9C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E1F1EE-45D1-4A34-A7B1-8A041A350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3CDEFE-086C-484F-B858-43B63B55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5702-EBDD-492E-B047-9DCED7731E2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D6EBAA-CC30-45AA-8340-0EB2E960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BC022-88EA-489C-AD2E-D9555C3A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8F3B-1A26-46FE-8E47-F08E6388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DA4AB-4364-440A-8979-A269C23E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FE787-8E99-4B69-ABB8-A00D21985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C30E67-9EFD-44EC-B66C-4CEDF375A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28A574-7F26-44A2-8EC6-422217A76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E71677-5CF0-430F-A6F3-2DB050D28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4DF789-C9CF-40AE-8DA0-0147D3C8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5702-EBDD-492E-B047-9DCED7731E2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EBA2C7-1E1D-4B0E-AE2E-4EFE3857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114A6-DBC4-47C8-94A3-274C6A9A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8F3B-1A26-46FE-8E47-F08E6388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5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192C2-6F3E-4F3B-8100-26BE2B27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5889A2-F372-46C1-AF0A-EA2364EA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5702-EBDD-492E-B047-9DCED7731E2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885757-7919-4F1C-8BC1-861DB626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50E46-F6FA-40F2-95AA-572D10F4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8F3B-1A26-46FE-8E47-F08E6388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9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D624A1-E489-4C8E-B5CF-95EE5FAB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5702-EBDD-492E-B047-9DCED7731E2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2D6912-9929-473D-A772-59CA3675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2F704E-19EF-440D-B5B4-2771D9DA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8F3B-1A26-46FE-8E47-F08E6388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4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2ED0-1262-402F-90F9-A039C606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7440E-EA40-4F45-B127-68E4DAE0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9AFCCB-AF0F-4A2F-9C47-FC821E8E6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5DE67-38F1-44C8-8054-B871129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5702-EBDD-492E-B047-9DCED7731E2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FF1F1-D97A-44A1-B1E5-F43D8EDF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14FA0-6071-40ED-AD60-8C9CE691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8F3B-1A26-46FE-8E47-F08E6388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6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F06E9-2AFB-4127-BE88-0143D615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5A4509-96C7-488B-84F0-3B56CD2DF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20102A-7915-48C2-87FF-724DF15A4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FC4F8-7D9C-4B09-8604-AF760044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5702-EBDD-492E-B047-9DCED7731E2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77195-E36F-4058-A1B1-E2155917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F11C5-44AE-46BE-9358-A0220648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8F3B-1A26-46FE-8E47-F08E6388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68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F8D6A5-D39B-4B13-849F-2D859FC4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69F92-0AAE-46D5-B355-A85A2A79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FE2CC-28D8-4B0E-8C24-852408ABD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5702-EBDD-492E-B047-9DCED7731E2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41706-2A67-4606-9A83-D835BC4F5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21F3B-76E7-4011-86AA-B7F725CB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8F3B-1A26-46FE-8E47-F08E6388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4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javascript/api/office/office.document?view=word-js-preview#setselecteddataasync-data--options--callback-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ocalhost:3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javascript/api/office/office.document?view=word-js-preview#getselecteddataasync-coerciontype--callback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FEB10-A836-47A7-8DBE-A9C4772D9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Office Add-In </a:t>
            </a:r>
            <a:r>
              <a:rPr lang="zh-CN" altLang="en-US" dirty="0"/>
              <a:t>开发入门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6F4C4-3FAF-4D6F-B78F-1C14DFDD4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 &amp; D</a:t>
            </a:r>
          </a:p>
          <a:p>
            <a:r>
              <a:rPr lang="en-US" altLang="zh-CN" dirty="0"/>
              <a:t>Django 2020-04-22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495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C7B0B-1C78-4A79-80F7-5DAECDCF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写入内容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3B354-F7AE-4DAD-85B2-9B74CCD34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window.Office.context.document.setSelectedDataAsync</a:t>
            </a:r>
            <a:endParaRPr lang="en-US" altLang="zh-CN" dirty="0"/>
          </a:p>
          <a:p>
            <a:pPr lvl="1"/>
            <a:r>
              <a:rPr lang="zh-CN" altLang="en-US" dirty="0"/>
              <a:t>参数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data, options, callback</a:t>
            </a:r>
          </a:p>
          <a:p>
            <a:pPr lvl="2"/>
            <a:r>
              <a:rPr lang="en-US" altLang="zh-CN" dirty="0"/>
              <a:t>data</a:t>
            </a:r>
            <a:r>
              <a:rPr lang="zh-CN" altLang="en-US" dirty="0"/>
              <a:t>：要写入的数据，字符串（</a:t>
            </a:r>
            <a:r>
              <a:rPr lang="en-US" altLang="zh-CN" dirty="0"/>
              <a:t>base64</a:t>
            </a:r>
            <a:r>
              <a:rPr lang="zh-CN" altLang="en-US" dirty="0"/>
              <a:t>），</a:t>
            </a:r>
            <a:r>
              <a:rPr lang="en-US" altLang="zh-CN" dirty="0"/>
              <a:t>Office</a:t>
            </a:r>
            <a:r>
              <a:rPr lang="zh-CN" altLang="en-US" dirty="0"/>
              <a:t>专用</a:t>
            </a:r>
            <a:r>
              <a:rPr lang="en-US" altLang="zh-CN" dirty="0" err="1"/>
              <a:t>TableData</a:t>
            </a:r>
            <a:r>
              <a:rPr lang="zh-CN" altLang="en-US" dirty="0"/>
              <a:t>或其他</a:t>
            </a:r>
            <a:endParaRPr lang="en-US" altLang="zh-CN" dirty="0"/>
          </a:p>
          <a:p>
            <a:pPr lvl="2"/>
            <a:r>
              <a:rPr lang="en-US" altLang="zh-CN" dirty="0"/>
              <a:t>options</a:t>
            </a:r>
            <a:r>
              <a:rPr lang="zh-CN" altLang="en-US" dirty="0"/>
              <a:t>：插入数据的选项</a:t>
            </a:r>
            <a:endParaRPr lang="en-US" altLang="zh-CN" dirty="0"/>
          </a:p>
          <a:p>
            <a:pPr lvl="3"/>
            <a:r>
              <a:rPr lang="en-US" altLang="zh-CN" dirty="0" err="1"/>
              <a:t>asyncContent</a:t>
            </a:r>
            <a:r>
              <a:rPr lang="zh-CN" altLang="en-US" dirty="0"/>
              <a:t>：自定义传递数据</a:t>
            </a:r>
            <a:endParaRPr lang="en-US" altLang="zh-CN" dirty="0"/>
          </a:p>
          <a:p>
            <a:pPr lvl="3"/>
            <a:r>
              <a:rPr lang="en-US" altLang="zh-CN" dirty="0" err="1"/>
              <a:t>cellFormat</a:t>
            </a:r>
            <a:r>
              <a:rPr lang="zh-CN" altLang="en-US" dirty="0"/>
              <a:t>：单元格格式</a:t>
            </a:r>
            <a:endParaRPr lang="en-US" altLang="zh-CN" dirty="0"/>
          </a:p>
          <a:p>
            <a:pPr lvl="3"/>
            <a:r>
              <a:rPr lang="en-US" altLang="zh-CN" dirty="0" err="1"/>
              <a:t>coerionType</a:t>
            </a:r>
            <a:r>
              <a:rPr lang="zh-CN" altLang="en-US" dirty="0"/>
              <a:t>：数据格式</a:t>
            </a:r>
            <a:endParaRPr lang="en-US" altLang="zh-CN" dirty="0"/>
          </a:p>
          <a:p>
            <a:pPr lvl="3"/>
            <a:r>
              <a:rPr lang="en-US" altLang="zh-CN" dirty="0" err="1"/>
              <a:t>imageHeight,imageLeft,imageTop,imageWidth</a:t>
            </a:r>
            <a:r>
              <a:rPr lang="zh-CN" altLang="en-US" dirty="0"/>
              <a:t>：图片位置</a:t>
            </a:r>
            <a:endParaRPr lang="en-US" altLang="zh-CN" dirty="0"/>
          </a:p>
          <a:p>
            <a:pPr lvl="3"/>
            <a:r>
              <a:rPr lang="en-US" altLang="zh-CN" dirty="0" err="1"/>
              <a:t>tableOptions</a:t>
            </a:r>
            <a:r>
              <a:rPr lang="zh-CN" altLang="en-US" dirty="0"/>
              <a:t>：表格选项键值对</a:t>
            </a:r>
            <a:endParaRPr lang="en-US" altLang="zh-CN" dirty="0"/>
          </a:p>
          <a:p>
            <a:pPr lvl="2"/>
            <a:r>
              <a:rPr lang="en-US" altLang="zh-CN" dirty="0"/>
              <a:t>callback</a:t>
            </a:r>
            <a:r>
              <a:rPr lang="zh-CN" altLang="en-US" dirty="0"/>
              <a:t>：回调函数</a:t>
            </a:r>
            <a:endParaRPr lang="en-US" altLang="zh-CN" dirty="0"/>
          </a:p>
          <a:p>
            <a:r>
              <a:rPr lang="en-US" altLang="zh-CN" sz="1600" dirty="0">
                <a:hlinkClick r:id="rId2"/>
              </a:rPr>
              <a:t>https://docs.microsoft.com/en-us/javascript/api/office/office.document?view=word-js-preview#setselecteddataasync-data--options--callback-</a:t>
            </a:r>
            <a:endParaRPr lang="en-US" altLang="zh-CN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177AB7-755A-43BF-89B2-5D0778F0D623}"/>
              </a:ext>
            </a:extLst>
          </p:cNvPr>
          <p:cNvSpPr txBox="1"/>
          <p:nvPr/>
        </p:nvSpPr>
        <p:spPr>
          <a:xfrm>
            <a:off x="5650787" y="324029"/>
            <a:ext cx="4479532" cy="204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14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04F00-8B47-429D-9E33-C152CCC0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坑点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21634-906B-498D-9597-DD2EB53C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manifest.xml </a:t>
            </a:r>
            <a:r>
              <a:rPr lang="zh-CN" altLang="en-US" dirty="0"/>
              <a:t>启动，需要留意启动的平台是什么（</a:t>
            </a:r>
            <a:r>
              <a:rPr lang="en-US" altLang="zh-CN" dirty="0"/>
              <a:t>Word </a:t>
            </a:r>
            <a:r>
              <a:rPr lang="en-US" altLang="zh-CN" dirty="0" err="1"/>
              <a:t>Execl</a:t>
            </a:r>
            <a:r>
              <a:rPr lang="en-US" altLang="zh-CN" dirty="0"/>
              <a:t> </a:t>
            </a:r>
            <a:r>
              <a:rPr lang="zh-CN" altLang="en-US" dirty="0"/>
              <a:t>还是 </a:t>
            </a:r>
            <a:r>
              <a:rPr lang="en-US" altLang="zh-CN" dirty="0"/>
              <a:t>PowerPoint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启动顺序为：先启动网站，再启动 </a:t>
            </a:r>
            <a:r>
              <a:rPr lang="en-US" altLang="zh-CN" dirty="0"/>
              <a:t>manifest</a:t>
            </a:r>
          </a:p>
          <a:p>
            <a:r>
              <a:rPr lang="en-US" altLang="zh-CN" dirty="0" err="1"/>
              <a:t>VUE+Webpack</a:t>
            </a:r>
            <a:r>
              <a:rPr lang="zh-CN" altLang="en-US" dirty="0"/>
              <a:t>下的热补丁无效，每次修改后还是得刷新页面</a:t>
            </a:r>
            <a:endParaRPr lang="en-US" altLang="zh-CN" dirty="0"/>
          </a:p>
          <a:p>
            <a:r>
              <a:rPr lang="zh-CN" altLang="en-US" dirty="0"/>
              <a:t>所有的资源，必须是</a:t>
            </a:r>
            <a:r>
              <a:rPr lang="en-US" altLang="zh-CN" dirty="0"/>
              <a:t>SSL</a:t>
            </a:r>
            <a:r>
              <a:rPr lang="zh-CN" altLang="en-US" dirty="0"/>
              <a:t>（即：</a:t>
            </a:r>
            <a:r>
              <a:rPr lang="en-US" altLang="zh-CN" dirty="0"/>
              <a:t>https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苹果安装：需要安装</a:t>
            </a:r>
            <a:r>
              <a:rPr lang="en-US" altLang="zh-CN" dirty="0" err="1"/>
              <a:t>Xcode</a:t>
            </a:r>
            <a:endParaRPr lang="en-US" altLang="zh-CN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09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A1CA6-58BC-4E82-A813-2231AC01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DB43-C54D-4F32-BFB3-D537979D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搭建网页项目框架</a:t>
            </a:r>
            <a:endParaRPr lang="en-US" altLang="zh-CN" dirty="0"/>
          </a:p>
          <a:p>
            <a:r>
              <a:rPr lang="zh-CN" altLang="en-US" dirty="0"/>
              <a:t>搭建</a:t>
            </a:r>
            <a:r>
              <a:rPr lang="en-US" altLang="zh-CN" dirty="0"/>
              <a:t>Office</a:t>
            </a:r>
            <a:r>
              <a:rPr lang="zh-CN" altLang="en-US" dirty="0"/>
              <a:t>组件框架</a:t>
            </a:r>
            <a:endParaRPr lang="en-US" altLang="zh-CN" dirty="0"/>
          </a:p>
          <a:p>
            <a:r>
              <a:rPr lang="zh-CN" altLang="en-US" dirty="0"/>
              <a:t>配置项目</a:t>
            </a:r>
            <a:endParaRPr lang="en-US" altLang="zh-CN" dirty="0"/>
          </a:p>
          <a:p>
            <a:r>
              <a:rPr lang="zh-CN" altLang="en-US" dirty="0"/>
              <a:t>启动项目</a:t>
            </a:r>
            <a:endParaRPr lang="en-US" altLang="zh-CN" dirty="0"/>
          </a:p>
          <a:p>
            <a:r>
              <a:rPr lang="zh-CN" altLang="en-US" dirty="0"/>
              <a:t>读取信息</a:t>
            </a:r>
            <a:endParaRPr lang="en-US" altLang="zh-CN" dirty="0"/>
          </a:p>
          <a:p>
            <a:r>
              <a:rPr lang="zh-CN" altLang="en-US" dirty="0"/>
              <a:t>写入信息</a:t>
            </a:r>
            <a:endParaRPr lang="en-US" altLang="zh-CN" dirty="0"/>
          </a:p>
          <a:p>
            <a:r>
              <a:rPr lang="zh-CN" altLang="en-US" dirty="0"/>
              <a:t>未来展望</a:t>
            </a:r>
          </a:p>
        </p:txBody>
      </p:sp>
    </p:spTree>
    <p:extLst>
      <p:ext uri="{BB962C8B-B14F-4D97-AF65-F5344CB8AC3E}">
        <p14:creationId xmlns:p14="http://schemas.microsoft.com/office/powerpoint/2010/main" val="124717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FDE72-B650-4BDA-A775-E626B44F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搭建网页框架（</a:t>
            </a:r>
            <a:r>
              <a:rPr lang="en-US" altLang="zh-CN" dirty="0"/>
              <a:t>VUE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9BA1C-1C61-4E10-BFD8-A4486A34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2284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确保开发环境必要组件已经安装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VUE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/>
            <a:r>
              <a:rPr lang="zh-CN" altLang="en-US" dirty="0"/>
              <a:t>选择手动模式搭建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 err="1"/>
              <a:t>Bable</a:t>
            </a:r>
            <a:r>
              <a:rPr lang="zh-CN" altLang="en-US" dirty="0"/>
              <a:t>、</a:t>
            </a:r>
            <a:r>
              <a:rPr lang="en-US" altLang="zh-CN" dirty="0"/>
              <a:t>Router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预处理和</a:t>
            </a:r>
            <a:r>
              <a:rPr lang="en-US" altLang="zh-CN" dirty="0"/>
              <a:t>Linter</a:t>
            </a:r>
          </a:p>
          <a:p>
            <a:pPr lvl="1"/>
            <a:r>
              <a:rPr lang="en-US" altLang="zh-CN" dirty="0" err="1"/>
              <a:t>ESLinter</a:t>
            </a:r>
            <a:r>
              <a:rPr lang="zh-CN" altLang="en-US" dirty="0"/>
              <a:t>选择标准模式</a:t>
            </a:r>
            <a:endParaRPr lang="en-US" altLang="zh-CN" dirty="0"/>
          </a:p>
          <a:p>
            <a:pPr lvl="1"/>
            <a:r>
              <a:rPr lang="zh-CN" altLang="en-US" dirty="0"/>
              <a:t>使用独立的</a:t>
            </a:r>
            <a:r>
              <a:rPr lang="en-US" altLang="zh-CN" dirty="0" err="1"/>
              <a:t>bable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 lvl="1"/>
            <a:r>
              <a:rPr lang="zh-CN" altLang="en-US" dirty="0"/>
              <a:t>等待安装</a:t>
            </a:r>
            <a:r>
              <a:rPr lang="en-US" altLang="zh-CN" dirty="0"/>
              <a:t>……</a:t>
            </a:r>
          </a:p>
          <a:p>
            <a:pPr lvl="1"/>
            <a:r>
              <a:rPr lang="en-US" altLang="zh-CN" dirty="0" err="1"/>
              <a:t>VSCode</a:t>
            </a:r>
            <a:r>
              <a:rPr lang="zh-CN" altLang="en-US" dirty="0"/>
              <a:t>打开项目，确保各项配置已经生效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E51260-575E-4904-8ABB-4AB3C1E0A176}"/>
              </a:ext>
            </a:extLst>
          </p:cNvPr>
          <p:cNvSpPr txBox="1"/>
          <p:nvPr/>
        </p:nvSpPr>
        <p:spPr>
          <a:xfrm>
            <a:off x="6713622" y="1947525"/>
            <a:ext cx="406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cnpm</a:t>
            </a:r>
            <a:r>
              <a:rPr lang="en-US" altLang="zh-CN" dirty="0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–G @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vue</a:t>
            </a:r>
            <a:r>
              <a:rPr lang="en-US" altLang="zh-CN" dirty="0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/cli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eslint</a:t>
            </a:r>
            <a:endParaRPr lang="zh-CN" altLang="en-US" dirty="0">
              <a:solidFill>
                <a:schemeClr val="bg1"/>
              </a:solidFill>
              <a:highlight>
                <a:srgbClr val="000080"/>
              </a:highlight>
              <a:latin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E9003A-9DD1-4DAB-B209-187AB718A677}"/>
              </a:ext>
            </a:extLst>
          </p:cNvPr>
          <p:cNvSpPr txBox="1"/>
          <p:nvPr/>
        </p:nvSpPr>
        <p:spPr>
          <a:xfrm>
            <a:off x="6280484" y="4001294"/>
            <a:ext cx="4635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：打开</a:t>
            </a:r>
            <a:r>
              <a:rPr lang="en-US" altLang="zh-CN" dirty="0"/>
              <a:t>main</a:t>
            </a:r>
            <a:r>
              <a:rPr lang="zh-CN" altLang="en-US" dirty="0"/>
              <a:t>和</a:t>
            </a:r>
            <a:r>
              <a:rPr lang="en-US" altLang="zh-CN" dirty="0" err="1"/>
              <a:t>App.vue</a:t>
            </a:r>
            <a:r>
              <a:rPr lang="zh-CN" altLang="en-US" dirty="0"/>
              <a:t>查看是否可以自动格式化；安装</a:t>
            </a:r>
            <a:r>
              <a:rPr lang="en-US" altLang="zh-CN" dirty="0" err="1"/>
              <a:t>ESLint</a:t>
            </a:r>
            <a:r>
              <a:rPr lang="zh-CN" altLang="en-US" dirty="0"/>
              <a:t>插件，启动保存即格式化功能</a:t>
            </a:r>
          </a:p>
        </p:txBody>
      </p:sp>
    </p:spTree>
    <p:extLst>
      <p:ext uri="{BB962C8B-B14F-4D97-AF65-F5344CB8AC3E}">
        <p14:creationId xmlns:p14="http://schemas.microsoft.com/office/powerpoint/2010/main" val="219912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8C4C7-F88D-4216-B67A-45136AD5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Office</a:t>
            </a:r>
            <a:r>
              <a:rPr lang="zh-CN" altLang="en-US"/>
              <a:t>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3C22D-3B2C-4A45-931B-2750DB8E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5105" cy="4351338"/>
          </a:xfrm>
        </p:spPr>
        <p:txBody>
          <a:bodyPr/>
          <a:lstStyle/>
          <a:p>
            <a:r>
              <a:rPr lang="zh-CN" altLang="en-US" dirty="0"/>
              <a:t>确保开发环境必要组件已经安装</a:t>
            </a:r>
            <a:endParaRPr lang="en-US" altLang="zh-CN" dirty="0"/>
          </a:p>
          <a:p>
            <a:r>
              <a:rPr lang="zh-CN" altLang="en-US" dirty="0"/>
              <a:t>创建一个专门用于启动的目录 </a:t>
            </a:r>
            <a:r>
              <a:rPr lang="en-US" altLang="zh-CN" dirty="0"/>
              <a:t>office-add-in</a:t>
            </a:r>
          </a:p>
          <a:p>
            <a:r>
              <a:rPr lang="zh-CN" altLang="en-US" dirty="0"/>
              <a:t>在目录的终端中安装</a:t>
            </a:r>
            <a:r>
              <a:rPr lang="en-US" altLang="zh-CN" dirty="0"/>
              <a:t>office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Office Add-in Task Pane project</a:t>
            </a:r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JavaScript</a:t>
            </a:r>
          </a:p>
          <a:p>
            <a:pPr lvl="1"/>
            <a:r>
              <a:rPr lang="zh-CN" altLang="en-US" dirty="0"/>
              <a:t>输入项目名称：</a:t>
            </a:r>
            <a:r>
              <a:rPr lang="en-US" altLang="zh-CN" dirty="0"/>
              <a:t>Leo Assistant</a:t>
            </a:r>
          </a:p>
          <a:p>
            <a:pPr lvl="1"/>
            <a:r>
              <a:rPr lang="zh-CN" altLang="en-US" dirty="0"/>
              <a:t>选择</a:t>
            </a:r>
            <a:r>
              <a:rPr lang="en-US" altLang="zh-CN" dirty="0" err="1"/>
              <a:t>Powerpoint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D1C88E-9403-4ADB-9129-181915C87C1F}"/>
              </a:ext>
            </a:extLst>
          </p:cNvPr>
          <p:cNvSpPr txBox="1"/>
          <p:nvPr/>
        </p:nvSpPr>
        <p:spPr>
          <a:xfrm>
            <a:off x="6376737" y="1915440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cnpm</a:t>
            </a:r>
            <a:r>
              <a:rPr lang="en-US" altLang="zh-CN" dirty="0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–g 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yo</a:t>
            </a:r>
            <a:r>
              <a:rPr lang="en-US" altLang="zh-CN" dirty="0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generator-office</a:t>
            </a:r>
            <a:endParaRPr lang="zh-CN" altLang="en-US" dirty="0">
              <a:solidFill>
                <a:schemeClr val="bg1"/>
              </a:solidFill>
              <a:highlight>
                <a:srgbClr val="000080"/>
              </a:highlight>
              <a:latin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2CB637-03F4-40AC-BE4D-18D2FF999B3B}"/>
              </a:ext>
            </a:extLst>
          </p:cNvPr>
          <p:cNvSpPr txBox="1"/>
          <p:nvPr/>
        </p:nvSpPr>
        <p:spPr>
          <a:xfrm>
            <a:off x="6376738" y="2425081"/>
            <a:ext cx="17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yo office</a:t>
            </a:r>
            <a:endParaRPr lang="zh-CN" altLang="en-US" dirty="0">
              <a:solidFill>
                <a:schemeClr val="bg1"/>
              </a:solidFill>
              <a:highlight>
                <a:srgbClr val="000080"/>
              </a:highlight>
              <a:latin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</p:txBody>
      </p:sp>
      <p:pic>
        <p:nvPicPr>
          <p:cNvPr id="1026" name="Picture 2" descr="Yeoman generator">
            <a:extLst>
              <a:ext uri="{FF2B5EF4-FFF2-40B4-BE49-F238E27FC236}">
                <a16:creationId xmlns:a16="http://schemas.microsoft.com/office/drawing/2014/main" id="{08DBB0C9-8BF0-4D40-863D-82EE2E29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05" y="2794413"/>
            <a:ext cx="4637995" cy="265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8A4A516-4AAA-4AE2-835F-A04AC04469DA}"/>
              </a:ext>
            </a:extLst>
          </p:cNvPr>
          <p:cNvSpPr txBox="1"/>
          <p:nvPr/>
        </p:nvSpPr>
        <p:spPr>
          <a:xfrm>
            <a:off x="6376737" y="5597297"/>
            <a:ext cx="50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npx</a:t>
            </a:r>
            <a:r>
              <a:rPr lang="en-US" altLang="zh-CN" dirty="0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office-</a:t>
            </a:r>
            <a:r>
              <a:rPr lang="en-US" altLang="zh-CN" dirty="0" err="1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addin</a:t>
            </a:r>
            <a:r>
              <a:rPr lang="en-US" altLang="zh-CN" dirty="0">
                <a:solidFill>
                  <a:schemeClr val="bg1"/>
                </a:solidFill>
                <a:highlight>
                  <a:srgbClr val="000080"/>
                </a:highlight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-dev-certs install</a:t>
            </a:r>
            <a:endParaRPr lang="zh-CN" altLang="en-US" dirty="0">
              <a:solidFill>
                <a:schemeClr val="bg1"/>
              </a:solidFill>
              <a:highlight>
                <a:srgbClr val="000080"/>
              </a:highlight>
              <a:latin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8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18F8A-FA33-4559-8554-CB8567C2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0B77E-9C73-4C8A-8E82-509FE6F64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6958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安装证书</a:t>
            </a:r>
            <a:endParaRPr lang="en-US" altLang="zh-CN" dirty="0"/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Office</a:t>
            </a:r>
            <a:r>
              <a:rPr lang="zh-CN" altLang="en-US" dirty="0"/>
              <a:t>组件的开发，必须是带有</a:t>
            </a:r>
            <a:r>
              <a:rPr lang="en-US" altLang="zh-CN" dirty="0"/>
              <a:t>CA</a:t>
            </a:r>
            <a:r>
              <a:rPr lang="zh-CN" altLang="en-US" dirty="0"/>
              <a:t>证书，所以必须使用</a:t>
            </a:r>
            <a:r>
              <a:rPr lang="en-US" altLang="zh-CN" dirty="0"/>
              <a:t>office</a:t>
            </a:r>
            <a:r>
              <a:rPr lang="zh-CN" altLang="en-US" dirty="0"/>
              <a:t>工具生成一个证书，并且安装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VUE</a:t>
            </a:r>
            <a:r>
              <a:rPr lang="zh-CN" altLang="en-US" dirty="0"/>
              <a:t>的启动端口和证书目录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office </a:t>
            </a:r>
            <a:r>
              <a:rPr lang="en-US" altLang="zh-CN" dirty="0" err="1"/>
              <a:t>js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VUE</a:t>
            </a:r>
            <a:r>
              <a:rPr lang="zh-CN" altLang="en-US" dirty="0"/>
              <a:t>启动文件</a:t>
            </a:r>
            <a:r>
              <a:rPr lang="en-US" altLang="zh-CN" dirty="0"/>
              <a:t>main.js</a:t>
            </a:r>
          </a:p>
          <a:p>
            <a:r>
              <a:rPr lang="zh-CN" altLang="en-US" dirty="0"/>
              <a:t>修改</a:t>
            </a:r>
            <a:r>
              <a:rPr lang="en-US" altLang="zh-CN" dirty="0"/>
              <a:t>manifest.xml</a:t>
            </a:r>
            <a:r>
              <a:rPr lang="zh-CN" altLang="en-US" dirty="0"/>
              <a:t>文件的</a:t>
            </a:r>
            <a:r>
              <a:rPr lang="en-US" altLang="zh-CN" dirty="0" err="1"/>
              <a:t>SourceLocation</a:t>
            </a:r>
            <a:r>
              <a:rPr lang="zh-CN" altLang="en-US" dirty="0"/>
              <a:t>节点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11F4FD-E732-48DD-8CB1-A9C5A1EAC5A0}"/>
              </a:ext>
            </a:extLst>
          </p:cNvPr>
          <p:cNvSpPr txBox="1"/>
          <p:nvPr/>
        </p:nvSpPr>
        <p:spPr>
          <a:xfrm>
            <a:off x="5775155" y="111442"/>
            <a:ext cx="6248403" cy="28007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var fs = require("fs");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var path = require("path");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var 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homedir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= require('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os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').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homedir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()</a:t>
            </a:r>
          </a:p>
          <a:p>
            <a:b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</a:b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module.exports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= {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 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devServer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: {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   port: 3000,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   https: true,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   key: 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fs.readFileSync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path.resolve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(`${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homedir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}/.office-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addin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-dev-certs/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localhost.key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`)),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   cert: 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fs.readFileSync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path.resolve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(`${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homedir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}/.office-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addin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-dev-certs/localhost.crt`)),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   ca: 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fs.readFileSync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path.resolve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(`${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homedir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}/.office-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addin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-dev-certs/ca.crt`))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 }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2F976C-FD33-4D0A-89FE-82AFFE082DBD}"/>
              </a:ext>
            </a:extLst>
          </p:cNvPr>
          <p:cNvSpPr txBox="1"/>
          <p:nvPr/>
        </p:nvSpPr>
        <p:spPr>
          <a:xfrm>
            <a:off x="5775155" y="3092082"/>
            <a:ext cx="6248403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&lt;script 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src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="https://appsforoffice.microsoft.com/lib/1/hosted/office.js"&gt;&lt;/script&gt;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651EE6-E711-4282-A965-3416D9938652}"/>
              </a:ext>
            </a:extLst>
          </p:cNvPr>
          <p:cNvSpPr txBox="1"/>
          <p:nvPr/>
        </p:nvSpPr>
        <p:spPr>
          <a:xfrm>
            <a:off x="5775155" y="3657906"/>
            <a:ext cx="6248403" cy="12772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window.Office.initialize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= () =&gt; {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 new Vue({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   router,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   render: h =&gt; h(App)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 }).$mount('#app')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</a:t>
            </a:r>
          </a:p>
          <a:p>
            <a:endParaRPr lang="zh-CN" altLang="en-US" sz="1100" dirty="0">
              <a:latin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40FB25-94C0-4246-B034-1E4A51DEF8DE}"/>
              </a:ext>
            </a:extLst>
          </p:cNvPr>
          <p:cNvSpPr txBox="1"/>
          <p:nvPr/>
        </p:nvSpPr>
        <p:spPr>
          <a:xfrm>
            <a:off x="5775154" y="5079563"/>
            <a:ext cx="6248403" cy="6001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 &lt;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DefaultSettings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&gt;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   &lt;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SourceLocation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DefaultValue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="https://localhost:3000/"/&gt;</a:t>
            </a:r>
          </a:p>
          <a:p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 &lt;/</a:t>
            </a:r>
            <a:r>
              <a:rPr lang="en-US" altLang="zh-CN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DefaultSettings</a:t>
            </a:r>
            <a:r>
              <a:rPr lang="en-US" altLang="zh-CN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855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F6492-B54B-4C91-B3AB-4EF0C92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9E6EB-F18B-4D9C-BBC8-7CD593955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14953" cy="4351338"/>
          </a:xfrm>
        </p:spPr>
        <p:txBody>
          <a:bodyPr/>
          <a:lstStyle/>
          <a:p>
            <a:r>
              <a:rPr lang="zh-CN" altLang="en-US" dirty="0"/>
              <a:t>先启动项目本体：</a:t>
            </a:r>
            <a:r>
              <a:rPr lang="en-US" altLang="zh-CN" dirty="0" err="1"/>
              <a:t>npm</a:t>
            </a:r>
            <a:r>
              <a:rPr lang="en-US" altLang="zh-CN" dirty="0"/>
              <a:t> run serve</a:t>
            </a:r>
          </a:p>
          <a:p>
            <a:pPr lvl="1"/>
            <a:r>
              <a:rPr lang="zh-CN" altLang="en-US" dirty="0"/>
              <a:t>确保访问 </a:t>
            </a:r>
            <a:r>
              <a:rPr lang="en-US" altLang="zh-CN" dirty="0">
                <a:hlinkClick r:id="rId2"/>
              </a:rPr>
              <a:t>https://localhost:3000/</a:t>
            </a:r>
            <a:r>
              <a:rPr lang="en-US" altLang="zh-CN" dirty="0"/>
              <a:t> </a:t>
            </a:r>
            <a:r>
              <a:rPr lang="zh-CN" altLang="en-US" dirty="0"/>
              <a:t>可以正常打开（但是没有任何内容）</a:t>
            </a:r>
            <a:endParaRPr lang="en-US" altLang="zh-CN" dirty="0"/>
          </a:p>
          <a:p>
            <a:r>
              <a:rPr lang="zh-CN" altLang="en-US" dirty="0"/>
              <a:t>再启动</a:t>
            </a:r>
            <a:r>
              <a:rPr lang="en-US" altLang="zh-CN" dirty="0"/>
              <a:t>Office</a:t>
            </a:r>
            <a:r>
              <a:rPr lang="zh-CN" altLang="en-US" dirty="0"/>
              <a:t>插件项目：</a:t>
            </a:r>
            <a:r>
              <a:rPr lang="en-US" altLang="zh-CN" dirty="0" err="1"/>
              <a:t>npm</a:t>
            </a:r>
            <a:r>
              <a:rPr lang="en-US" altLang="zh-CN" dirty="0"/>
              <a:t> run start</a:t>
            </a:r>
          </a:p>
          <a:p>
            <a:r>
              <a:rPr lang="zh-CN" altLang="en-US" dirty="0"/>
              <a:t>如果设置的正确，那么会在</a:t>
            </a:r>
            <a:r>
              <a:rPr lang="en-US" altLang="zh-CN" dirty="0"/>
              <a:t>PowerPoint</a:t>
            </a:r>
            <a:r>
              <a:rPr lang="zh-CN" altLang="en-US" dirty="0"/>
              <a:t>的开始工具栏上出现一个按钮，点击之后打开的是</a:t>
            </a:r>
            <a:r>
              <a:rPr lang="en-US" altLang="zh-CN" dirty="0"/>
              <a:t>VUE</a:t>
            </a:r>
            <a:r>
              <a:rPr lang="zh-CN" altLang="en-US" dirty="0"/>
              <a:t>的</a:t>
            </a:r>
            <a:r>
              <a:rPr lang="zh-CN" altLang="en-US"/>
              <a:t>默认界面。这表示开发所必须的基本环境已经设置成功。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91C9C-5415-4A6F-A324-5C283B59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70" y="0"/>
            <a:ext cx="3520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0CC58-3402-48B1-80AA-E30753D7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Office </a:t>
            </a:r>
            <a:r>
              <a:rPr lang="zh-CN" altLang="en-US" dirty="0"/>
              <a:t>文档的内容格式 </a:t>
            </a:r>
            <a:r>
              <a:rPr lang="en-US" altLang="zh-CN" dirty="0"/>
              <a:t>Coercion Type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29F6B2A9-08CD-4109-B718-CE44737A7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000079"/>
              </p:ext>
            </p:extLst>
          </p:nvPr>
        </p:nvGraphicFramePr>
        <p:xfrm>
          <a:off x="838200" y="1454227"/>
          <a:ext cx="10515600" cy="523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890">
                  <a:extLst>
                    <a:ext uri="{9D8B030D-6E8A-4147-A177-3AD203B41FA5}">
                      <a16:colId xmlns:a16="http://schemas.microsoft.com/office/drawing/2014/main" val="3794648692"/>
                    </a:ext>
                  </a:extLst>
                </a:gridCol>
                <a:gridCol w="9353710">
                  <a:extLst>
                    <a:ext uri="{9D8B030D-6E8A-4147-A177-3AD203B41FA5}">
                      <a16:colId xmlns:a16="http://schemas.microsoft.com/office/drawing/2014/main" val="535527557"/>
                    </a:ext>
                  </a:extLst>
                </a:gridCol>
              </a:tblGrid>
              <a:tr h="13090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Html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Return or set data as HTML.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val="519318169"/>
                  </a:ext>
                </a:extLst>
              </a:tr>
              <a:tr h="333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Note: Only applies to data in add-ins for Word and Outlook add-ins for Outlook (compose mode).</a:t>
                      </a:r>
                      <a:endParaRPr lang="en-US" sz="1600" b="1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val="3176764401"/>
                  </a:ext>
                </a:extLst>
              </a:tr>
              <a:tr h="3330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Image</a:t>
                      </a:r>
                      <a:endParaRPr lang="en-US" sz="16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Data is returned or set as an image stream. Note: Only applies to data in Excel, Word, and PowerPoint.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val="3836054680"/>
                  </a:ext>
                </a:extLst>
              </a:tr>
              <a:tr h="65684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Matrix</a:t>
                      </a:r>
                      <a:endParaRPr lang="en-US" sz="16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Return or set data as tabular data with no headers. Data is returned or set as an array of arrays containing one-dimensional runs of characters. For example, three rows of string values in two columns would be: [["R1C1", "R1C2"], ["R2C1", "R2C2"], ["R3C1", "R3C2"]].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val="3531658170"/>
                  </a:ext>
                </a:extLst>
              </a:tr>
              <a:tr h="2115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Note: Only applies to data in Excel and Word.</a:t>
                      </a:r>
                      <a:endParaRPr lang="en-US" sz="1600" b="1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val="2174118666"/>
                  </a:ext>
                </a:extLst>
              </a:tr>
              <a:tr h="202388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Ooxml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Return or set data as Office Open XML.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val="4234316387"/>
                  </a:ext>
                </a:extLst>
              </a:tr>
              <a:tr h="2115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Note: Only applies to data in Word.</a:t>
                      </a:r>
                      <a:endParaRPr lang="en-US" sz="1600" b="1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val="402033381"/>
                  </a:ext>
                </a:extLst>
              </a:tr>
              <a:tr h="49493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SlideRange</a:t>
                      </a:r>
                      <a:endParaRPr lang="en-US" sz="16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Return a JSON object that contains an array of the ids, titles, and indexes of the selected slides. For example, {"slides":[{"id":257,"title":"Slide 2","index":2},{"id":256,"title":"Slide 1","index":1}]} for a selection of two slides.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val="2784909743"/>
                  </a:ext>
                </a:extLst>
              </a:tr>
              <a:tr h="4949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Note: Only applies to data in PowerPoint when calling the </a:t>
                      </a:r>
                      <a:r>
                        <a:rPr lang="en-US" sz="1600" u="none" strike="noStrike" dirty="0" err="1">
                          <a:effectLst/>
                        </a:rPr>
                        <a:t>Document.getSelectedData</a:t>
                      </a:r>
                      <a:r>
                        <a:rPr lang="en-US" sz="1600" u="none" strike="noStrike" dirty="0">
                          <a:effectLst/>
                        </a:rPr>
                        <a:t> method to get the current slide or selected range of slides.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val="2886886296"/>
                  </a:ext>
                </a:extLst>
              </a:tr>
              <a:tr h="33302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Table</a:t>
                      </a:r>
                      <a:endParaRPr lang="en-US" sz="16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Return or set data as tabular data with optional headers. Data is returned or set as an array of arrays with optional headers.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val="1872272743"/>
                  </a:ext>
                </a:extLst>
              </a:tr>
              <a:tr h="2115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Note: Only applies to data in Excel and Word.</a:t>
                      </a:r>
                      <a:endParaRPr lang="en-US" sz="1600" b="1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val="3985001730"/>
                  </a:ext>
                </a:extLst>
              </a:tr>
              <a:tr h="3330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Text</a:t>
                      </a:r>
                      <a:endParaRPr lang="en-US" sz="16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Return or set data as text (string). Data is returned or set as a one-dimensional run of characters.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val="1625852037"/>
                  </a:ext>
                </a:extLst>
              </a:tr>
              <a:tr h="3330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XmlSvg</a:t>
                      </a:r>
                      <a:endParaRPr lang="en-US" sz="16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Data is returned or set as XML data containing an SVG image. Note: Only applies to data in Excel, Word, and PowerPoint.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199" marR="9199" marT="9199" marB="0" anchor="ctr"/>
                </a:tc>
                <a:extLst>
                  <a:ext uri="{0D108BD9-81ED-4DB2-BD59-A6C34878D82A}">
                    <a16:rowId xmlns:a16="http://schemas.microsoft.com/office/drawing/2014/main" val="3267373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84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A314-4E80-4BA8-AAE7-98978B7B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Office </a:t>
            </a:r>
            <a:r>
              <a:rPr lang="zh-CN" altLang="en-US" dirty="0"/>
              <a:t>文档的内容格式支持类型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CEAA80B-A1CC-49B8-A0CE-D532F1C56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152635"/>
              </p:ext>
            </p:extLst>
          </p:nvPr>
        </p:nvGraphicFramePr>
        <p:xfrm>
          <a:off x="838200" y="2016690"/>
          <a:ext cx="10515600" cy="3912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8422">
                  <a:extLst>
                    <a:ext uri="{9D8B030D-6E8A-4147-A177-3AD203B41FA5}">
                      <a16:colId xmlns:a16="http://schemas.microsoft.com/office/drawing/2014/main" val="670940323"/>
                    </a:ext>
                  </a:extLst>
                </a:gridCol>
                <a:gridCol w="5997178">
                  <a:extLst>
                    <a:ext uri="{9D8B030D-6E8A-4147-A177-3AD203B41FA5}">
                      <a16:colId xmlns:a16="http://schemas.microsoft.com/office/drawing/2014/main" val="1518126141"/>
                    </a:ext>
                  </a:extLst>
                </a:gridCol>
              </a:tblGrid>
              <a:tr h="4916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Host</a:t>
                      </a:r>
                      <a:endParaRPr lang="en-US" sz="1800" b="1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Supported </a:t>
                      </a:r>
                      <a:r>
                        <a:rPr lang="en-US" sz="1800" u="none" strike="noStrike" dirty="0" err="1">
                          <a:effectLst/>
                        </a:rPr>
                        <a:t>coercionType</a:t>
                      </a:r>
                      <a:endParaRPr lang="en-US" sz="1800" b="1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853693"/>
                  </a:ext>
                </a:extLst>
              </a:tr>
              <a:tr h="4916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Excel, PowerPoint, Project, and Word</a:t>
                      </a:r>
                      <a:endParaRPr lang="en-US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`</a:t>
                      </a:r>
                      <a:r>
                        <a:rPr lang="en-US" sz="1800" u="none" strike="noStrike" dirty="0" err="1">
                          <a:effectLst/>
                        </a:rPr>
                        <a:t>Office.CoercionType.Text</a:t>
                      </a:r>
                      <a:r>
                        <a:rPr lang="en-US" sz="1800" u="none" strike="noStrike" dirty="0">
                          <a:effectLst/>
                        </a:rPr>
                        <a:t>` (string)</a:t>
                      </a:r>
                      <a:endParaRPr lang="en-US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2199835"/>
                  </a:ext>
                </a:extLst>
              </a:tr>
              <a:tr h="4916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Excel and Word</a:t>
                      </a:r>
                      <a:endParaRPr lang="en-US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`</a:t>
                      </a:r>
                      <a:r>
                        <a:rPr lang="en-US" sz="1800" u="none" strike="noStrike" dirty="0" err="1">
                          <a:effectLst/>
                        </a:rPr>
                        <a:t>Office.CoercionType.Matrix</a:t>
                      </a:r>
                      <a:r>
                        <a:rPr lang="en-US" sz="1800" u="none" strike="noStrike" dirty="0">
                          <a:effectLst/>
                        </a:rPr>
                        <a:t>` (array of arrays)</a:t>
                      </a:r>
                      <a:endParaRPr lang="en-US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406537"/>
                  </a:ext>
                </a:extLst>
              </a:tr>
              <a:tr h="4916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Excel and Word</a:t>
                      </a:r>
                      <a:endParaRPr lang="en-US" sz="18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`</a:t>
                      </a:r>
                      <a:r>
                        <a:rPr lang="en-US" sz="1800" u="none" strike="noStrike" dirty="0" err="1">
                          <a:effectLst/>
                        </a:rPr>
                        <a:t>Office.CoercionType.Table</a:t>
                      </a:r>
                      <a:r>
                        <a:rPr lang="en-US" sz="1800" u="none" strike="noStrike" dirty="0">
                          <a:effectLst/>
                        </a:rPr>
                        <a:t>` (</a:t>
                      </a:r>
                      <a:r>
                        <a:rPr lang="en-US" sz="1800" u="none" strike="noStrike" dirty="0" err="1">
                          <a:effectLst/>
                        </a:rPr>
                        <a:t>TableData</a:t>
                      </a:r>
                      <a:r>
                        <a:rPr lang="en-US" sz="1800" u="none" strike="noStrike" dirty="0">
                          <a:effectLst/>
                        </a:rPr>
                        <a:t> object)</a:t>
                      </a:r>
                      <a:endParaRPr lang="en-US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733307"/>
                  </a:ext>
                </a:extLst>
              </a:tr>
              <a:tr h="4916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Word</a:t>
                      </a:r>
                      <a:endParaRPr lang="en-US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`</a:t>
                      </a:r>
                      <a:r>
                        <a:rPr lang="en-US" sz="1800" u="none" strike="noStrike" dirty="0" err="1">
                          <a:effectLst/>
                        </a:rPr>
                        <a:t>Office.CoercionType.Html</a:t>
                      </a:r>
                      <a:r>
                        <a:rPr lang="en-US" sz="1800" u="none" strike="noStrike" dirty="0">
                          <a:effectLst/>
                        </a:rPr>
                        <a:t>`</a:t>
                      </a:r>
                      <a:endParaRPr lang="en-US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7809082"/>
                  </a:ext>
                </a:extLst>
              </a:tr>
              <a:tr h="4916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Word</a:t>
                      </a:r>
                      <a:endParaRPr lang="en-US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`</a:t>
                      </a:r>
                      <a:r>
                        <a:rPr lang="en-US" sz="1800" u="none" strike="noStrike" dirty="0" err="1">
                          <a:effectLst/>
                        </a:rPr>
                        <a:t>Office.CoercionType.Ooxml</a:t>
                      </a:r>
                      <a:r>
                        <a:rPr lang="en-US" sz="1800" u="none" strike="noStrike" dirty="0">
                          <a:effectLst/>
                        </a:rPr>
                        <a:t>` (Office Open XML)</a:t>
                      </a:r>
                      <a:endParaRPr lang="en-US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1279333"/>
                  </a:ext>
                </a:extLst>
              </a:tr>
              <a:tr h="4916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PowerPoint on the web and Windows</a:t>
                      </a:r>
                      <a:endParaRPr lang="en-US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`</a:t>
                      </a:r>
                      <a:r>
                        <a:rPr lang="en-US" sz="1800" u="none" strike="noStrike" dirty="0" err="1">
                          <a:effectLst/>
                        </a:rPr>
                        <a:t>Office.CoercionType.SlideRange</a:t>
                      </a:r>
                      <a:r>
                        <a:rPr lang="en-US" sz="1800" u="none" strike="noStrike" dirty="0">
                          <a:effectLst/>
                        </a:rPr>
                        <a:t>`</a:t>
                      </a:r>
                      <a:endParaRPr lang="en-US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2461005"/>
                  </a:ext>
                </a:extLst>
              </a:tr>
              <a:tr h="4703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Excel, PowerPoint, and Word</a:t>
                      </a:r>
                      <a:endParaRPr lang="en-US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`</a:t>
                      </a:r>
                      <a:r>
                        <a:rPr lang="en-US" sz="1800" u="none" strike="noStrike" dirty="0" err="1">
                          <a:effectLst/>
                        </a:rPr>
                        <a:t>Office.CoercionType.XmlSvg</a:t>
                      </a:r>
                      <a:r>
                        <a:rPr lang="en-US" sz="1800" u="none" strike="noStrike" dirty="0">
                          <a:effectLst/>
                        </a:rPr>
                        <a:t>`</a:t>
                      </a:r>
                      <a:endParaRPr lang="en-US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123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6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0412C-CBC1-4147-B980-AF922946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读取内容（仅</a:t>
            </a:r>
            <a:r>
              <a:rPr lang="en-US" altLang="zh-CN" dirty="0"/>
              <a:t>PowerPoint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27D85-D874-49D0-B364-FF46B86CC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825625"/>
            <a:ext cx="117729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window.Office.context.document.getSelectedDataAsync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r>
              <a:rPr lang="en-US" altLang="zh-CN" dirty="0"/>
              <a:t> (</a:t>
            </a:r>
            <a:r>
              <a:rPr lang="en-US" altLang="zh-CN" dirty="0" err="1"/>
              <a:t>coercionType</a:t>
            </a:r>
            <a:r>
              <a:rPr lang="en-US" altLang="zh-CN" dirty="0"/>
              <a:t>, options, callback)</a:t>
            </a:r>
          </a:p>
          <a:p>
            <a:pPr lvl="2"/>
            <a:r>
              <a:rPr lang="en-US" altLang="zh-CN" dirty="0" err="1"/>
              <a:t>coercionType</a:t>
            </a:r>
            <a:r>
              <a:rPr lang="zh-CN" altLang="en-US" dirty="0"/>
              <a:t>：数据类型（见前文）</a:t>
            </a:r>
            <a:endParaRPr lang="en-US" altLang="zh-CN" dirty="0"/>
          </a:p>
          <a:p>
            <a:pPr lvl="2"/>
            <a:r>
              <a:rPr lang="zh-CN" altLang="en-US" dirty="0"/>
              <a:t>返回数据的格式（本项为可选）</a:t>
            </a:r>
            <a:endParaRPr lang="en-US" altLang="zh-CN" dirty="0"/>
          </a:p>
          <a:p>
            <a:pPr lvl="3"/>
            <a:r>
              <a:rPr lang="en-US" altLang="zh-CN" dirty="0" err="1"/>
              <a:t>valueFormat</a:t>
            </a:r>
            <a:r>
              <a:rPr lang="zh-CN" altLang="en-US" dirty="0"/>
              <a:t>：是否为被格式化的数据  </a:t>
            </a:r>
            <a:r>
              <a:rPr lang="en-US" altLang="zh-CN" dirty="0"/>
              <a:t>formatted | unformatted</a:t>
            </a:r>
          </a:p>
          <a:p>
            <a:pPr lvl="3"/>
            <a:r>
              <a:rPr lang="en-US" altLang="zh-CN" dirty="0" err="1"/>
              <a:t>filterType</a:t>
            </a:r>
            <a:r>
              <a:rPr lang="zh-CN" altLang="en-US" dirty="0"/>
              <a:t>：是否只需要可见数据 </a:t>
            </a:r>
            <a:r>
              <a:rPr lang="en-US" altLang="zh-CN" dirty="0"/>
              <a:t>all | </a:t>
            </a:r>
            <a:r>
              <a:rPr lang="en-US" altLang="zh-CN" dirty="0" err="1"/>
              <a:t>onlyVisible</a:t>
            </a:r>
            <a:endParaRPr lang="en-US" altLang="zh-CN" dirty="0"/>
          </a:p>
          <a:p>
            <a:pPr lvl="3"/>
            <a:r>
              <a:rPr lang="en-US" altLang="zh-CN" dirty="0" err="1"/>
              <a:t>asyncContent</a:t>
            </a:r>
            <a:r>
              <a:rPr lang="zh-CN" altLang="en-US" dirty="0"/>
              <a:t>：将内容传递给回调函数（回调函数的</a:t>
            </a:r>
            <a:r>
              <a:rPr lang="en-US" altLang="zh-CN" dirty="0" err="1"/>
              <a:t>asyncContext</a:t>
            </a:r>
            <a:r>
              <a:rPr lang="zh-CN" altLang="en-US" dirty="0"/>
              <a:t>属性）</a:t>
            </a:r>
            <a:endParaRPr lang="en-US" altLang="zh-CN" dirty="0"/>
          </a:p>
          <a:p>
            <a:pPr lvl="2"/>
            <a:r>
              <a:rPr lang="zh-CN" altLang="en-US" dirty="0"/>
              <a:t>回调函数</a:t>
            </a:r>
            <a:endParaRPr lang="en-US" altLang="zh-CN" dirty="0"/>
          </a:p>
          <a:p>
            <a:pPr lvl="1"/>
            <a:r>
              <a:rPr lang="zh-CN" altLang="en-US" dirty="0"/>
              <a:t>方法本身不返回任何值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sz="1600" dirty="0">
                <a:hlinkClick r:id="rId2"/>
              </a:rPr>
              <a:t>https://docs.microsoft.com/en-us/javascript/api/office/office.document?view=word-js-preview#getselecteddataasync-coerciontype--callback-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6922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7B1F76DD-7712-4C81-B2A1-695288F5A6A2}">
  <we:reference id="3f44ec35-39ea-4ad8-ab4e-ffee3a82781a" version="1.0.0.0" store="\\X260\Users\django\source\add-in-test\My Office Add-in" storeType="Filesystem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63F3FE5-88B9-4A22-B9A1-A15DB050A89A}">
  <we:reference id="47a8071f-e1d2-4629-bab0-aeaa8e706077" version="1.0.0.0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933</Words>
  <Application>Microsoft Office PowerPoint</Application>
  <PresentationFormat>宽屏</PresentationFormat>
  <Paragraphs>136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DejaVu Sans Mono for Powerline</vt:lpstr>
      <vt:lpstr>Segoe UI</vt:lpstr>
      <vt:lpstr>Office 主题​​</vt:lpstr>
      <vt:lpstr>Office Add-In 开发入门</vt:lpstr>
      <vt:lpstr>主要内容</vt:lpstr>
      <vt:lpstr>搭建网页框架（VUE）</vt:lpstr>
      <vt:lpstr>创建Office组件</vt:lpstr>
      <vt:lpstr>配置</vt:lpstr>
      <vt:lpstr>项目启动</vt:lpstr>
      <vt:lpstr>Office 文档的内容格式 Coercion Type</vt:lpstr>
      <vt:lpstr>Office 文档的内容格式支持类型</vt:lpstr>
      <vt:lpstr>读取内容（仅PowerPoint）</vt:lpstr>
      <vt:lpstr>写入内容</vt:lpstr>
      <vt:lpstr>坑点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Add-In 开发环境</dc:title>
  <dc:creator>Xiang Django</dc:creator>
  <cp:lastModifiedBy>Xiang Django</cp:lastModifiedBy>
  <cp:revision>25</cp:revision>
  <dcterms:created xsi:type="dcterms:W3CDTF">2020-04-21T23:33:17Z</dcterms:created>
  <dcterms:modified xsi:type="dcterms:W3CDTF">2020-04-24T03:52:27Z</dcterms:modified>
</cp:coreProperties>
</file>