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79" r:id="rId2"/>
    <p:sldId id="280" r:id="rId3"/>
    <p:sldId id="313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3" r:id="rId12"/>
    <p:sldId id="324" r:id="rId13"/>
    <p:sldId id="325" r:id="rId14"/>
    <p:sldId id="326" r:id="rId15"/>
    <p:sldId id="348" r:id="rId16"/>
    <p:sldId id="327" r:id="rId17"/>
    <p:sldId id="328" r:id="rId18"/>
    <p:sldId id="329" r:id="rId19"/>
    <p:sldId id="330" r:id="rId20"/>
    <p:sldId id="347" r:id="rId21"/>
    <p:sldId id="331" r:id="rId22"/>
    <p:sldId id="332" r:id="rId23"/>
    <p:sldId id="333" r:id="rId24"/>
    <p:sldId id="334" r:id="rId25"/>
    <p:sldId id="335" r:id="rId26"/>
    <p:sldId id="336" r:id="rId27"/>
    <p:sldId id="289" r:id="rId28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22" d="100"/>
          <a:sy n="122" d="100"/>
        </p:scale>
        <p:origin x="264" y="82"/>
      </p:cViewPr>
      <p:guideLst>
        <p:guide orient="horz" pos="15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2020/6/18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image" Target="../media/image2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黑色底纹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075" name="组合 3074"/>
          <p:cNvGrpSpPr/>
          <p:nvPr/>
        </p:nvGrpSpPr>
        <p:grpSpPr>
          <a:xfrm>
            <a:off x="0" y="-2519362"/>
            <a:ext cx="9144000" cy="6480175"/>
            <a:chOff x="0" y="0"/>
            <a:chExt cx="9144000" cy="6482614"/>
          </a:xfrm>
        </p:grpSpPr>
        <p:grpSp>
          <p:nvGrpSpPr>
            <p:cNvPr id="3076" name="组合 3075"/>
            <p:cNvGrpSpPr/>
            <p:nvPr/>
          </p:nvGrpSpPr>
          <p:grpSpPr>
            <a:xfrm>
              <a:off x="0" y="2522646"/>
              <a:ext cx="9144000" cy="3959968"/>
              <a:chOff x="0" y="0"/>
              <a:chExt cx="9144000" cy="3959968"/>
            </a:xfrm>
          </p:grpSpPr>
          <p:sp>
            <p:nvSpPr>
              <p:cNvPr id="3077" name="矩形 254"/>
              <p:cNvSpPr/>
              <p:nvPr/>
            </p:nvSpPr>
            <p:spPr>
              <a:xfrm>
                <a:off x="0" y="113953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000000">
                  <a:alpha val="59999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3078" name="矩形 254"/>
              <p:cNvSpPr/>
              <p:nvPr/>
            </p:nvSpPr>
            <p:spPr>
              <a:xfrm>
                <a:off x="0" y="0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FF8607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</p:grpSp>
        <p:sp>
          <p:nvSpPr>
            <p:cNvPr id="3079" name="任意多边形 62"/>
            <p:cNvSpPr/>
            <p:nvPr/>
          </p:nvSpPr>
          <p:spPr>
            <a:xfrm rot="18900000">
              <a:off x="2043905" y="0"/>
              <a:ext cx="5045292" cy="5045292"/>
            </a:xfrm>
            <a:custGeom>
              <a:avLst/>
              <a:gdLst>
                <a:gd name="txL" fmla="*/ 0 w 4624012"/>
                <a:gd name="txT" fmla="*/ 0 h 4624012"/>
                <a:gd name="txR" fmla="*/ 4624012 w 4624012"/>
                <a:gd name="txB" fmla="*/ 4624012 h 4624012"/>
              </a:gdLst>
              <a:ahLst/>
              <a:cxnLst>
                <a:cxn ang="0">
                  <a:pos x="0" y="0"/>
                </a:cxn>
                <a:cxn ang="0">
                  <a:pos x="4624012" y="4624012"/>
                </a:cxn>
                <a:cxn ang="0">
                  <a:pos x="0" y="4624012"/>
                </a:cxn>
              </a:cxnLst>
              <a:rect l="txL" t="txT" r="txR" b="txB"/>
              <a:pathLst>
                <a:path w="4624012" h="4624012">
                  <a:moveTo>
                    <a:pt x="0" y="0"/>
                  </a:moveTo>
                  <a:lnTo>
                    <a:pt x="4624012" y="4624012"/>
                  </a:lnTo>
                  <a:lnTo>
                    <a:pt x="0" y="4624012"/>
                  </a:lnTo>
                  <a:close/>
                </a:path>
              </a:pathLst>
            </a:custGeom>
            <a:solidFill>
              <a:srgbClr val="FF9725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0" name="矩形 258"/>
          <p:cNvSpPr/>
          <p:nvPr/>
        </p:nvSpPr>
        <p:spPr>
          <a:xfrm>
            <a:off x="0" y="1314450"/>
            <a:ext cx="9144000" cy="10144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C#/.Net</a:t>
            </a:r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架构师蜕变营</a:t>
            </a:r>
          </a:p>
        </p:txBody>
      </p:sp>
      <p:grpSp>
        <p:nvGrpSpPr>
          <p:cNvPr id="3082" name="组合 3081"/>
          <p:cNvGrpSpPr/>
          <p:nvPr/>
        </p:nvGrpSpPr>
        <p:grpSpPr>
          <a:xfrm>
            <a:off x="1439863" y="2355850"/>
            <a:ext cx="6264275" cy="431800"/>
            <a:chOff x="0" y="0"/>
            <a:chExt cx="6264696" cy="432048"/>
          </a:xfrm>
        </p:grpSpPr>
        <p:sp>
          <p:nvSpPr>
            <p:cNvPr id="3083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084" name="矩形 9"/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  <p:sp>
        <p:nvSpPr>
          <p:cNvPr id="3086" name="落款标题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Eleven</a:t>
            </a: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25" y="491490"/>
            <a:ext cx="1620520" cy="4533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0247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演示下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Docker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8099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centOS7+docker+ ECS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核</a:t>
            </a:r>
            <a:r>
              <a:rPr lang="en-US" altLang="zh-CN" dirty="0"/>
              <a:t>2G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 err="1"/>
              <a:t>Asp.Net</a:t>
            </a:r>
            <a:r>
              <a:rPr lang="en-US" altLang="zh-CN" dirty="0"/>
              <a:t> Core + docker</a:t>
            </a:r>
            <a:r>
              <a:rPr lang="zh-CN" altLang="en-US" dirty="0"/>
              <a:t>容器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启停看</a:t>
            </a: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r>
              <a:rPr lang="en-US" altLang="zh-CN" dirty="0"/>
              <a:t>docker run -d -p 8081:80 -v /eleven/core-publish:/app --</a:t>
            </a:r>
            <a:r>
              <a:rPr lang="en-US" altLang="zh-CN" dirty="0" err="1"/>
              <a:t>workdir</a:t>
            </a:r>
            <a:r>
              <a:rPr lang="en-US" altLang="zh-CN" dirty="0"/>
              <a:t> /app mcr.microsoft.com/dotnet/core/</a:t>
            </a:r>
            <a:r>
              <a:rPr lang="en-US" altLang="zh-CN" dirty="0" err="1"/>
              <a:t>aspnet</a:t>
            </a:r>
            <a:r>
              <a:rPr lang="en-US" altLang="zh-CN" dirty="0"/>
              <a:t>  dotnet /app/Zhaoxi.AspNetCore31.DockerProject.dll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Clay</a:t>
            </a:r>
            <a:r>
              <a:rPr lang="zh-CN" altLang="en-US" dirty="0"/>
              <a:t>老师录制的</a:t>
            </a:r>
            <a:r>
              <a:rPr lang="en-US" altLang="zh-CN" dirty="0" err="1"/>
              <a:t>VMware+centOS</a:t>
            </a:r>
            <a:r>
              <a:rPr lang="zh-CN" altLang="en-US" dirty="0"/>
              <a:t>虚拟机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85917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69469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Docker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安装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809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虚拟机准备</a:t>
            </a:r>
            <a:r>
              <a:rPr lang="en-US" altLang="zh-CN" dirty="0"/>
              <a:t>—ECS—centOS7---</a:t>
            </a:r>
          </a:p>
          <a:p>
            <a:endParaRPr lang="en-US" altLang="zh-CN" dirty="0"/>
          </a:p>
          <a:p>
            <a:r>
              <a:rPr lang="en-US" altLang="zh-CN" dirty="0" err="1"/>
              <a:t>Xshell</a:t>
            </a:r>
            <a:r>
              <a:rPr lang="en-US" altLang="zh-CN" dirty="0"/>
              <a:t>---</a:t>
            </a:r>
            <a:r>
              <a:rPr lang="en-US" altLang="zh-CN" dirty="0" err="1"/>
              <a:t>Xftp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119985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61509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Asp.Net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Core+Docker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方式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1</a:t>
            </a:r>
            <a:endParaRPr lang="zh-CN" altLang="en-US" sz="2400" dirty="0"/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8099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发布项目</a:t>
            </a:r>
            <a:r>
              <a:rPr lang="en-US" altLang="zh-CN" dirty="0"/>
              <a:t>---ftp---</a:t>
            </a:r>
            <a:r>
              <a:rPr lang="zh-CN" altLang="en-US" dirty="0"/>
              <a:t>基础镜像</a:t>
            </a:r>
            <a:r>
              <a:rPr lang="en-US" altLang="zh-CN" dirty="0"/>
              <a:t>---</a:t>
            </a:r>
            <a:r>
              <a:rPr lang="zh-CN" altLang="en-US" dirty="0"/>
              <a:t>挂载运行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默认镜像</a:t>
            </a:r>
            <a:r>
              <a:rPr lang="en-US" altLang="zh-CN" dirty="0"/>
              <a:t>---</a:t>
            </a:r>
            <a:r>
              <a:rPr lang="zh-CN" altLang="en-US" dirty="0"/>
              <a:t>极简</a:t>
            </a:r>
            <a:r>
              <a:rPr lang="en-US" altLang="zh-CN" dirty="0" err="1"/>
              <a:t>Linux+CoreCLR</a:t>
            </a:r>
            <a:r>
              <a:rPr lang="en-US" altLang="zh-CN" dirty="0"/>
              <a:t>---</a:t>
            </a:r>
            <a:r>
              <a:rPr lang="en-US" altLang="zh-CN" dirty="0" err="1"/>
              <a:t>Asp.NetCore</a:t>
            </a:r>
            <a:r>
              <a:rPr lang="zh-CN" altLang="en-US" dirty="0"/>
              <a:t>（三层镜像）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docker run -d -p 8081:80 -v /</a:t>
            </a:r>
            <a:r>
              <a:rPr lang="en-US" altLang="zh-CN" dirty="0" err="1"/>
              <a:t>vip</a:t>
            </a:r>
            <a:r>
              <a:rPr lang="en-US" altLang="zh-CN" dirty="0"/>
              <a:t>/</a:t>
            </a:r>
            <a:r>
              <a:rPr lang="en-US" altLang="zh-CN" dirty="0" err="1"/>
              <a:t>epublish</a:t>
            </a:r>
            <a:r>
              <a:rPr lang="en-US" altLang="zh-CN" dirty="0"/>
              <a:t>:/app --</a:t>
            </a:r>
            <a:r>
              <a:rPr lang="en-US" altLang="zh-CN" dirty="0" err="1"/>
              <a:t>workdir</a:t>
            </a:r>
            <a:r>
              <a:rPr lang="en-US" altLang="zh-CN" dirty="0"/>
              <a:t> /app mcr.microsoft.com/dotnet/core/</a:t>
            </a:r>
            <a:r>
              <a:rPr lang="en-US" altLang="zh-CN" dirty="0" err="1"/>
              <a:t>aspnet</a:t>
            </a:r>
            <a:r>
              <a:rPr lang="en-US" altLang="zh-CN" dirty="0"/>
              <a:t>  dotnet /app/Zhaoxi.AspNetCore31.DockerProject.dll</a:t>
            </a:r>
          </a:p>
          <a:p>
            <a:endParaRPr lang="en-US" altLang="zh-CN" dirty="0"/>
          </a:p>
          <a:p>
            <a:r>
              <a:rPr lang="en-US" altLang="zh-CN" dirty="0" err="1"/>
              <a:t>ecs</a:t>
            </a:r>
            <a:r>
              <a:rPr lang="en-US" altLang="zh-CN" dirty="0"/>
              <a:t>---</a:t>
            </a:r>
            <a:r>
              <a:rPr lang="zh-CN" altLang="en-US" dirty="0"/>
              <a:t>阿里云安全组</a:t>
            </a:r>
            <a:r>
              <a:rPr lang="en-US" altLang="zh-CN" dirty="0"/>
              <a:t>---</a:t>
            </a:r>
            <a:r>
              <a:rPr lang="zh-CN" altLang="en-US" dirty="0"/>
              <a:t>开放端口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530588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0247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Docker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镜像篇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8099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 Image</a:t>
            </a:r>
            <a:r>
              <a:rPr lang="zh-CN" altLang="zh-CN" dirty="0"/>
              <a:t>是一个极度精简版的</a:t>
            </a:r>
            <a:r>
              <a:rPr lang="en-US" altLang="zh-CN" dirty="0"/>
              <a:t>Linux</a:t>
            </a:r>
            <a:r>
              <a:rPr lang="zh-CN" altLang="zh-CN" dirty="0"/>
              <a:t>程序运行环境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部署</a:t>
            </a:r>
            <a:r>
              <a:rPr lang="en-US" altLang="zh-CN" dirty="0"/>
              <a:t>IIS—</a:t>
            </a:r>
            <a:r>
              <a:rPr lang="zh-CN" altLang="en-US" dirty="0"/>
              <a:t>部署</a:t>
            </a:r>
            <a:r>
              <a:rPr lang="en-US" altLang="zh-CN" dirty="0"/>
              <a:t>.NET Framework(mono)---</a:t>
            </a:r>
            <a:r>
              <a:rPr lang="zh-CN" altLang="en-US" dirty="0"/>
              <a:t>部署</a:t>
            </a:r>
            <a:r>
              <a:rPr lang="en-US" altLang="zh-CN" dirty="0" err="1"/>
              <a:t>SQLServer</a:t>
            </a:r>
            <a:r>
              <a:rPr lang="en-US" altLang="zh-CN" dirty="0"/>
              <a:t>(Linux))</a:t>
            </a:r>
          </a:p>
          <a:p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可定制的“安装包”</a:t>
            </a:r>
            <a:r>
              <a:rPr lang="en-US" altLang="zh-CN" dirty="0"/>
              <a:t>()</a:t>
            </a:r>
          </a:p>
          <a:p>
            <a:pPr marL="342900" indent="-342900">
              <a:buAutoNum type="arabicPlain"/>
            </a:pPr>
            <a:r>
              <a:rPr lang="zh-CN" altLang="en-US" dirty="0"/>
              <a:t>不建议有运行时需要修改的配置文件（</a:t>
            </a:r>
            <a:r>
              <a:rPr lang="en-US" altLang="zh-CN" dirty="0" err="1"/>
              <a:t>redis-nignx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尽量重用</a:t>
            </a:r>
            <a:r>
              <a:rPr lang="en-US" altLang="zh-CN" dirty="0"/>
              <a:t>docker hub</a:t>
            </a:r>
            <a:r>
              <a:rPr lang="zh-CN" altLang="en-US" dirty="0"/>
              <a:t>的基础镜像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185725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镜像操作篇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见</a:t>
            </a:r>
            <a:r>
              <a:rPr lang="en-US" altLang="zh-CN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172625224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37303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镜像操作之上下文路径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.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809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</a:t>
            </a:r>
            <a:r>
              <a:rPr lang="zh-CN" altLang="en-US" dirty="0"/>
              <a:t>时，指令最后有个</a:t>
            </a:r>
            <a:r>
              <a:rPr lang="en-US" altLang="zh-CN" dirty="0"/>
              <a:t>.    </a:t>
            </a:r>
            <a:r>
              <a:rPr lang="zh-CN" altLang="en-US" dirty="0"/>
              <a:t>是表示上下文路径</a:t>
            </a:r>
            <a:endParaRPr lang="en-US" altLang="zh-CN" dirty="0"/>
          </a:p>
          <a:p>
            <a:r>
              <a:rPr lang="en-US" altLang="zh-CN" dirty="0"/>
              <a:t>CS</a:t>
            </a:r>
            <a:r>
              <a:rPr lang="zh-CN" altLang="en-US" dirty="0"/>
              <a:t>架构，打包文件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985423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8398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Docker Container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8099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 Container</a:t>
            </a:r>
            <a:r>
              <a:rPr lang="zh-CN" altLang="zh-CN" dirty="0"/>
              <a:t>是</a:t>
            </a:r>
            <a:r>
              <a:rPr lang="en-US" altLang="zh-CN" dirty="0"/>
              <a:t>Image</a:t>
            </a:r>
            <a:r>
              <a:rPr lang="zh-CN" altLang="zh-CN" dirty="0"/>
              <a:t>的实例，共享内核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可以不同</a:t>
            </a:r>
            <a:r>
              <a:rPr lang="en-US" altLang="zh-CN" dirty="0"/>
              <a:t>OS</a:t>
            </a:r>
            <a:r>
              <a:rPr lang="zh-CN" altLang="en-US" dirty="0"/>
              <a:t>，</a:t>
            </a:r>
            <a:r>
              <a:rPr lang="en-US" altLang="zh-CN" dirty="0"/>
              <a:t>Ubuntu  </a:t>
            </a:r>
            <a:r>
              <a:rPr lang="en-US" altLang="zh-CN" dirty="0" err="1"/>
              <a:t>centOS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进入容器</a:t>
            </a:r>
            <a:r>
              <a:rPr lang="en-US" altLang="zh-CN" dirty="0"/>
              <a:t>exec</a:t>
            </a:r>
          </a:p>
          <a:p>
            <a:pPr marL="342900" indent="-342900">
              <a:buAutoNum type="arabicPlain"/>
            </a:pPr>
            <a:r>
              <a:rPr lang="zh-CN" altLang="en-US" dirty="0"/>
              <a:t>依赖</a:t>
            </a:r>
            <a:r>
              <a:rPr lang="en-US" altLang="zh-CN" dirty="0"/>
              <a:t>Docker </a:t>
            </a:r>
            <a:r>
              <a:rPr lang="en-US" altLang="zh-CN" dirty="0" err="1"/>
              <a:t>Deamon</a:t>
            </a:r>
            <a:r>
              <a:rPr lang="zh-CN" altLang="en-US" dirty="0"/>
              <a:t>守护进程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30CF4D-A20C-4963-97CD-5B396AEF9E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32025" y="1419670"/>
            <a:ext cx="3738208" cy="28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2160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1024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Docker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容器操作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见</a:t>
            </a:r>
            <a:r>
              <a:rPr lang="en-US" altLang="zh-CN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09611836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62576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Docker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Hub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6948165" y="889641"/>
            <a:ext cx="143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CS</a:t>
            </a:r>
            <a:r>
              <a:rPr lang="zh-CN" altLang="en-US" dirty="0"/>
              <a:t>架构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263FD4-B254-4016-86D3-893429BDE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1" y="889641"/>
            <a:ext cx="60960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96339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18681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DockerHub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操作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见</a:t>
            </a:r>
            <a:r>
              <a:rPr lang="en-US" altLang="zh-CN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45221748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4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5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49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朝夕教育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.Net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架构班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6" name="文本框 25"/>
          <p:cNvSpPr txBox="1"/>
          <p:nvPr>
            <p:custDataLst>
              <p:tags r:id="rId2"/>
            </p:custDataLst>
          </p:nvPr>
        </p:nvSpPr>
        <p:spPr>
          <a:xfrm>
            <a:off x="6516135" y="1277527"/>
            <a:ext cx="2646045" cy="2158283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Eleven老师</a:t>
            </a: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武大毕业，4年开发，7年架构</a:t>
            </a:r>
            <a:endParaRPr lang="zh-CN" altLang="en-US" sz="10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 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54个月在线教育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,60w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粉丝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 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13个学期，3000+ VIP学员</a:t>
            </a: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 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连续3年腾讯课堂金牌讲师</a:t>
            </a: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 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腾讯总部滨海大厦特邀嘉宾</a:t>
            </a: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362" y="1335962"/>
            <a:ext cx="2041525" cy="306324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278130" y="1203655"/>
            <a:ext cx="3773170" cy="230755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86715" marR="0" lvl="1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  Docker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VS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</a:t>
            </a: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VirtualMachine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615315" marR="0" lvl="1" indent="-228600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 startAt="2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centOS7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下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Docker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基本操作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615315" marR="0" lvl="1" indent="-228600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 startAt="2"/>
              <a:defRPr/>
            </a:pPr>
            <a:r>
              <a:rPr kumimoji="0" lang="en-US" altLang="zh-CN" sz="1200" b="0" i="0" u="none" strike="noStrike" kern="1200" cap="none" spc="129" normalizeH="0" baseline="0" noProof="0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Asp.Net</a:t>
            </a:r>
            <a:r>
              <a:rPr kumimoji="0" lang="en-US" altLang="zh-CN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 Core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+Docker</a:t>
            </a:r>
          </a:p>
          <a:p>
            <a:pPr marL="615315" marR="0" lvl="1" indent="-228600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 startAt="2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Docker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部署集群负载均衡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615315" marR="0" lvl="1" indent="-228600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 startAt="2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Docker-compose  docker-machine  docker-swarm</a:t>
            </a:r>
          </a:p>
          <a:p>
            <a:pPr marL="386715" marR="0" lvl="1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marR="0" lvl="1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AAA572B-7185-4990-A373-649EA81BFE3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665" y="3489062"/>
            <a:ext cx="2289053" cy="92354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93541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番外篇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-windows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容器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6948164" y="801400"/>
            <a:ext cx="2088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Windows Server 2016</a:t>
            </a:r>
          </a:p>
          <a:p>
            <a:endParaRPr lang="en-US" altLang="zh-CN" dirty="0"/>
          </a:p>
          <a:p>
            <a:r>
              <a:rPr lang="en-US" altLang="zh-CN" dirty="0" err="1"/>
              <a:t>Windowservercore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nanoserver</a:t>
            </a:r>
            <a:r>
              <a:rPr lang="en-US" altLang="zh-CN" dirty="0"/>
              <a:t> </a:t>
            </a:r>
          </a:p>
        </p:txBody>
      </p:sp>
      <p:pic>
        <p:nvPicPr>
          <p:cNvPr id="2050" name="Picture 2" descr="windows-container-1">
            <a:extLst>
              <a:ext uri="{FF2B5EF4-FFF2-40B4-BE49-F238E27FC236}">
                <a16:creationId xmlns:a16="http://schemas.microsoft.com/office/drawing/2014/main" id="{3D8837C6-ACA5-4FDC-9760-CC2397D2A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1" y="801400"/>
            <a:ext cx="6305573" cy="342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58387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11705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Dockerfile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构建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809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</a:t>
            </a:r>
            <a:r>
              <a:rPr lang="en-US" altLang="zh-CN" dirty="0" err="1"/>
              <a:t>Asp.Net</a:t>
            </a:r>
            <a:r>
              <a:rPr lang="en-US" altLang="zh-CN" dirty="0"/>
              <a:t> </a:t>
            </a:r>
            <a:r>
              <a:rPr lang="en-US" altLang="zh-CN" dirty="0" err="1"/>
              <a:t>Core+Dockerfile</a:t>
            </a:r>
            <a:endParaRPr lang="en-US" altLang="zh-CN" dirty="0"/>
          </a:p>
          <a:p>
            <a:r>
              <a:rPr lang="en-US" altLang="zh-CN" dirty="0"/>
              <a:t>2 Build</a:t>
            </a:r>
            <a:r>
              <a:rPr lang="zh-CN" altLang="en-US" dirty="0"/>
              <a:t>镜像</a:t>
            </a:r>
            <a:endParaRPr lang="en-US" altLang="zh-CN" dirty="0"/>
          </a:p>
          <a:p>
            <a:r>
              <a:rPr lang="en-US" altLang="zh-CN" dirty="0"/>
              <a:t>3 Run</a:t>
            </a:r>
          </a:p>
        </p:txBody>
      </p:sp>
    </p:spTree>
    <p:extLst>
      <p:ext uri="{BB962C8B-B14F-4D97-AF65-F5344CB8AC3E}">
        <p14:creationId xmlns:p14="http://schemas.microsoft.com/office/powerpoint/2010/main" val="403873491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8092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Dockerfile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篇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809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Dockerfile</a:t>
            </a:r>
            <a:r>
              <a:rPr lang="en-US" altLang="zh-CN" dirty="0"/>
              <a:t> </a:t>
            </a:r>
            <a:r>
              <a:rPr lang="zh-CN" altLang="en-US" dirty="0"/>
              <a:t>是一个用来构建镜像的文本文件，文本内容包含了一条条构建镜像所需的指令和说明。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4DB215-69F5-4FC3-ACD1-F76449178F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250" y="1419670"/>
            <a:ext cx="5274310" cy="277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28247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66904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集群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+Nginx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8099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Nginx</a:t>
            </a:r>
            <a:r>
              <a:rPr lang="zh-CN" altLang="en-US" dirty="0"/>
              <a:t>镜像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单独的</a:t>
            </a:r>
            <a:r>
              <a:rPr lang="en-US" altLang="zh-CN" dirty="0" err="1"/>
              <a:t>nginx.conf</a:t>
            </a:r>
            <a:r>
              <a:rPr lang="en-US" altLang="zh-CN" dirty="0"/>
              <a:t>(</a:t>
            </a:r>
            <a:r>
              <a:rPr lang="zh-CN" altLang="en-US" dirty="0"/>
              <a:t>对应版本</a:t>
            </a:r>
            <a:r>
              <a:rPr lang="en-US" altLang="zh-CN" dirty="0"/>
              <a:t>)</a:t>
            </a:r>
          </a:p>
          <a:p>
            <a:pPr marL="342900" indent="-342900">
              <a:buAutoNum type="arabicPlain"/>
            </a:pPr>
            <a:r>
              <a:rPr lang="zh-CN" altLang="en-US" dirty="0"/>
              <a:t>修改配置文件，挂载进去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Run</a:t>
            </a:r>
          </a:p>
          <a:p>
            <a:pPr marL="342900" indent="-342900">
              <a:buAutoNum type="arabicPlain"/>
            </a:pP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r>
              <a:rPr lang="en-US" altLang="zh-CN" dirty="0"/>
              <a:t>docker run -d -p 8086:80 -v /eleven/</a:t>
            </a:r>
            <a:r>
              <a:rPr lang="en-US" altLang="zh-CN" dirty="0" err="1"/>
              <a:t>enginx</a:t>
            </a:r>
            <a:r>
              <a:rPr lang="en-US" altLang="zh-CN" dirty="0"/>
              <a:t>/:/var/log/</a:t>
            </a:r>
            <a:r>
              <a:rPr lang="en-US" altLang="zh-CN" dirty="0" err="1"/>
              <a:t>nginx</a:t>
            </a:r>
            <a:r>
              <a:rPr lang="en-US" altLang="zh-CN" dirty="0"/>
              <a:t>/ -v /eleven/</a:t>
            </a:r>
            <a:r>
              <a:rPr lang="en-US" altLang="zh-CN" dirty="0" err="1"/>
              <a:t>enginx</a:t>
            </a:r>
            <a:r>
              <a:rPr lang="en-US" altLang="zh-CN" dirty="0"/>
              <a:t>/</a:t>
            </a:r>
            <a:r>
              <a:rPr lang="en-US" altLang="zh-CN" dirty="0" err="1"/>
              <a:t>nginx.conf</a:t>
            </a:r>
            <a:r>
              <a:rPr lang="en-US" altLang="zh-CN" dirty="0"/>
              <a:t>:/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en-US" altLang="zh-CN" dirty="0"/>
              <a:t>/</a:t>
            </a:r>
            <a:r>
              <a:rPr lang="en-US" altLang="zh-CN" dirty="0" err="1"/>
              <a:t>nginx.conf:ro</a:t>
            </a:r>
            <a:r>
              <a:rPr lang="en-US" altLang="zh-CN" dirty="0"/>
              <a:t> --name </a:t>
            </a:r>
            <a:r>
              <a:rPr lang="en-US" altLang="zh-CN" dirty="0" err="1"/>
              <a:t>elnginx</a:t>
            </a:r>
            <a:r>
              <a:rPr lang="en-US" altLang="zh-CN" dirty="0"/>
              <a:t>  </a:t>
            </a:r>
            <a:r>
              <a:rPr lang="en-US" altLang="zh-CN" dirty="0" err="1"/>
              <a:t>nginx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175362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1666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Docker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Compose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3321274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22689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Docker Machine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750245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05349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Swarm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011996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Eleven</a:t>
            </a:r>
          </a:p>
        </p:txBody>
      </p:sp>
      <p:pic>
        <p:nvPicPr>
          <p:cNvPr id="10" name="图片 9" descr="logo">
            <a:extLst>
              <a:ext uri="{FF2B5EF4-FFF2-40B4-BE49-F238E27FC236}">
                <a16:creationId xmlns:a16="http://schemas.microsoft.com/office/drawing/2014/main" id="{1D33B235-1D28-40FD-9BDF-68B12156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55B098A2-85F8-4A1C-BA40-6D8F1CFDD18E}"/>
              </a:ext>
            </a:extLst>
          </p:cNvPr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>
              <a:extLst>
                <a:ext uri="{FF2B5EF4-FFF2-40B4-BE49-F238E27FC236}">
                  <a16:creationId xmlns:a16="http://schemas.microsoft.com/office/drawing/2014/main" id="{663DAD56-35F0-4F08-94DE-EE09A0A79C09}"/>
                </a:ext>
              </a:extLst>
            </p:cNvPr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>
              <a:extLst>
                <a:ext uri="{FF2B5EF4-FFF2-40B4-BE49-F238E27FC236}">
                  <a16:creationId xmlns:a16="http://schemas.microsoft.com/office/drawing/2014/main" id="{135CA461-3BAF-4911-9A28-FAE59A354744}"/>
                </a:ext>
              </a:extLst>
            </p:cNvPr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DF535480-4C7D-4FF8-B4C4-D61735D3A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160" y="1534582"/>
            <a:ext cx="1014025" cy="1016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52184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虚拟机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容器来源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5F25C2-BC30-4311-9878-D51D214E3AAC}"/>
              </a:ext>
            </a:extLst>
          </p:cNvPr>
          <p:cNvSpPr txBox="1"/>
          <p:nvPr/>
        </p:nvSpPr>
        <p:spPr>
          <a:xfrm>
            <a:off x="505159" y="1059645"/>
            <a:ext cx="82431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硬件发展速度</a:t>
            </a:r>
            <a:r>
              <a:rPr lang="en-US" altLang="zh-CN" dirty="0"/>
              <a:t>---</a:t>
            </a:r>
            <a:r>
              <a:rPr lang="zh-CN" altLang="en-US" dirty="0"/>
              <a:t>各种翻倍</a:t>
            </a:r>
            <a:r>
              <a:rPr lang="en-US" altLang="zh-CN" dirty="0"/>
              <a:t>—</a:t>
            </a:r>
            <a:r>
              <a:rPr lang="zh-CN" altLang="en-US" dirty="0"/>
              <a:t>服务器内存</a:t>
            </a:r>
            <a:r>
              <a:rPr lang="en-US" altLang="zh-CN" dirty="0"/>
              <a:t>---</a:t>
            </a:r>
            <a:r>
              <a:rPr lang="en-US" altLang="zh-CN" dirty="0" err="1"/>
              <a:t>Asp.Net+SqlServer+Nginx</a:t>
            </a:r>
            <a:r>
              <a:rPr lang="en-US" altLang="zh-CN" dirty="0"/>
              <a:t>—</a:t>
            </a:r>
            <a:r>
              <a:rPr lang="zh-CN" altLang="en-US" dirty="0"/>
              <a:t>资源利用率太低</a:t>
            </a:r>
            <a:r>
              <a:rPr lang="en-US" altLang="zh-CN" dirty="0"/>
              <a:t>---</a:t>
            </a:r>
            <a:r>
              <a:rPr lang="zh-CN" altLang="en-US" dirty="0"/>
              <a:t>能不能分开用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环境冲突，程序之间相互影响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快速部署的需求</a:t>
            </a:r>
            <a:r>
              <a:rPr lang="en-US" altLang="zh-CN" dirty="0"/>
              <a:t>---</a:t>
            </a:r>
            <a:r>
              <a:rPr lang="zh-CN" altLang="en-US" dirty="0"/>
              <a:t>发布集群的时候</a:t>
            </a: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r>
              <a:rPr lang="zh-CN" altLang="en-US" dirty="0"/>
              <a:t>把一个大的服务器分解成多个小的个体，五脏俱全，各种应用分布在不同的个体里面，互不影响</a:t>
            </a:r>
            <a:r>
              <a:rPr lang="en-US" altLang="zh-CN" dirty="0"/>
              <a:t>—</a:t>
            </a:r>
            <a:r>
              <a:rPr lang="zh-CN" altLang="en-US" dirty="0"/>
              <a:t>利用率提高</a:t>
            </a:r>
            <a:r>
              <a:rPr lang="en-US" altLang="zh-CN" dirty="0"/>
              <a:t>—</a:t>
            </a:r>
            <a:r>
              <a:rPr lang="zh-CN" altLang="en-US" dirty="0"/>
              <a:t>镜像快速部署</a:t>
            </a: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r>
              <a:rPr lang="en-US" altLang="zh-CN" dirty="0"/>
              <a:t>2011—</a:t>
            </a:r>
            <a:r>
              <a:rPr lang="zh-CN" altLang="en-US" dirty="0"/>
              <a:t>云计算</a:t>
            </a:r>
          </a:p>
        </p:txBody>
      </p:sp>
    </p:spTree>
    <p:extLst>
      <p:ext uri="{BB962C8B-B14F-4D97-AF65-F5344CB8AC3E}">
        <p14:creationId xmlns:p14="http://schemas.microsoft.com/office/powerpoint/2010/main" val="20276923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58248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VM-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云计算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3995960" y="953952"/>
            <a:ext cx="5040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Vitual</a:t>
            </a:r>
            <a:r>
              <a:rPr lang="en-US" altLang="zh-CN" dirty="0"/>
              <a:t> Machine—</a:t>
            </a:r>
            <a:r>
              <a:rPr lang="zh-CN" altLang="en-US" dirty="0"/>
              <a:t>独立的完整服务器</a:t>
            </a:r>
            <a:r>
              <a:rPr lang="en-US" altLang="zh-CN" dirty="0"/>
              <a:t>—</a:t>
            </a:r>
            <a:r>
              <a:rPr lang="en-US" altLang="zh-CN" dirty="0" err="1"/>
              <a:t>ecs</a:t>
            </a:r>
            <a:r>
              <a:rPr lang="en-US" altLang="zh-CN" dirty="0"/>
              <a:t>—</a:t>
            </a:r>
            <a:r>
              <a:rPr lang="zh-CN" altLang="en-US" dirty="0"/>
              <a:t>模拟了操作系统</a:t>
            </a:r>
            <a:r>
              <a:rPr lang="en-US" altLang="zh-CN" dirty="0"/>
              <a:t>+</a:t>
            </a:r>
            <a:r>
              <a:rPr lang="zh-CN" altLang="en-US" dirty="0"/>
              <a:t>安装完整的环境依赖</a:t>
            </a:r>
            <a:r>
              <a:rPr lang="en-US" altLang="zh-CN" dirty="0"/>
              <a:t>+</a:t>
            </a:r>
            <a:r>
              <a:rPr lang="zh-CN" altLang="en-US" dirty="0"/>
              <a:t>应用程序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都需要一波虚拟机管理系统</a:t>
            </a:r>
            <a:endParaRPr lang="en-US" altLang="zh-CN" dirty="0"/>
          </a:p>
          <a:p>
            <a:r>
              <a:rPr lang="en-US" altLang="zh-CN" dirty="0"/>
              <a:t>Hypervisor1--</a:t>
            </a:r>
          </a:p>
          <a:p>
            <a:endParaRPr lang="en-US" altLang="zh-CN" dirty="0"/>
          </a:p>
          <a:p>
            <a:r>
              <a:rPr lang="en-US" altLang="zh-CN" dirty="0"/>
              <a:t>Hypervisor2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0BB0D0-65CE-447B-8D76-F2EABDA5FA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5710" y="788415"/>
            <a:ext cx="3600250" cy="322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747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12269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番外篇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云计算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915635"/>
            <a:ext cx="8243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何谓云计算？</a:t>
            </a:r>
            <a:endParaRPr lang="en-US" altLang="zh-CN" dirty="0"/>
          </a:p>
          <a:p>
            <a:r>
              <a:rPr lang="zh-CN" altLang="en-US" dirty="0"/>
              <a:t>云计算就是大型服务器分多个虚拟机，</a:t>
            </a:r>
            <a:endParaRPr lang="en-US" altLang="zh-CN" dirty="0"/>
          </a:p>
          <a:p>
            <a:r>
              <a:rPr lang="zh-CN" altLang="en-US" dirty="0"/>
              <a:t>然后能控制计算资源，对外出售服务，卖的就是计算资源</a:t>
            </a:r>
            <a:endParaRPr lang="en-US" altLang="zh-CN" dirty="0"/>
          </a:p>
          <a:p>
            <a:r>
              <a:rPr lang="zh-CN" altLang="en-US" dirty="0"/>
              <a:t>按需付费</a:t>
            </a:r>
            <a:r>
              <a:rPr lang="en-US" altLang="zh-CN" dirty="0"/>
              <a:t>----</a:t>
            </a:r>
            <a:r>
              <a:rPr lang="zh-CN" altLang="en-US" dirty="0"/>
              <a:t>现在云计算是资源</a:t>
            </a:r>
            <a:r>
              <a:rPr lang="en-US" altLang="zh-CN" dirty="0"/>
              <a:t>+</a:t>
            </a:r>
            <a:r>
              <a:rPr lang="zh-CN" altLang="en-US" dirty="0"/>
              <a:t>服务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把小型机联合管理，提供大的计算能力</a:t>
            </a:r>
          </a:p>
        </p:txBody>
      </p:sp>
    </p:spTree>
    <p:extLst>
      <p:ext uri="{BB962C8B-B14F-4D97-AF65-F5344CB8AC3E}">
        <p14:creationId xmlns:p14="http://schemas.microsoft.com/office/powerpoint/2010/main" val="24985951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容器技术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499995" y="708518"/>
            <a:ext cx="43202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</a:t>
            </a:r>
            <a:r>
              <a:rPr lang="zh-CN" altLang="zh-CN" dirty="0"/>
              <a:t>就是虚拟化的一种轻量级替代技术。</a:t>
            </a:r>
            <a:r>
              <a:rPr lang="en-US" altLang="zh-CN" dirty="0"/>
              <a:t>Docker</a:t>
            </a:r>
            <a:r>
              <a:rPr lang="zh-CN" altLang="zh-CN" dirty="0"/>
              <a:t>的容器技术不依赖任何语言、框架或系统，可以将</a:t>
            </a:r>
            <a:r>
              <a:rPr lang="en-US" altLang="zh-CN" dirty="0"/>
              <a:t>App</a:t>
            </a:r>
            <a:r>
              <a:rPr lang="zh-CN" altLang="zh-CN" dirty="0"/>
              <a:t>变成一种 标准化的、可移植的、自管理的组件，并脱离服务器硬件在任何主流系统中开发、调试和运行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容器是隔离的小个体</a:t>
            </a:r>
            <a:r>
              <a:rPr lang="en-US" altLang="zh-CN" dirty="0"/>
              <a:t>---</a:t>
            </a:r>
            <a:r>
              <a:rPr lang="zh-CN" altLang="en-US" dirty="0"/>
              <a:t>轻量级</a:t>
            </a:r>
            <a:r>
              <a:rPr lang="en-US" altLang="zh-CN" dirty="0"/>
              <a:t>—</a:t>
            </a:r>
            <a:r>
              <a:rPr lang="zh-CN" altLang="en-US" dirty="0"/>
              <a:t>共享内核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AA3750-F91F-474E-9733-13ECE80C02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7573" y="843630"/>
            <a:ext cx="3888270" cy="326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396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1024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Docker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基础架构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60" y="1059645"/>
            <a:ext cx="2986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namespace</a:t>
            </a:r>
            <a:r>
              <a:rPr lang="zh-CN" altLang="en-US" dirty="0"/>
              <a:t>命名空间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特有的，用来隔离进程，管控资源权限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700AEB-B79C-41D9-ABDB-E1221525CD03}"/>
              </a:ext>
            </a:extLst>
          </p:cNvPr>
          <p:cNvSpPr txBox="1"/>
          <p:nvPr/>
        </p:nvSpPr>
        <p:spPr>
          <a:xfrm>
            <a:off x="3995960" y="1071946"/>
            <a:ext cx="3744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Control group</a:t>
            </a:r>
            <a:r>
              <a:rPr lang="zh-CN" altLang="en-US" dirty="0"/>
              <a:t>控制组</a:t>
            </a:r>
            <a:endParaRPr lang="en-US" altLang="zh-CN" dirty="0"/>
          </a:p>
          <a:p>
            <a:r>
              <a:rPr lang="zh-CN" altLang="en-US" dirty="0"/>
              <a:t>控制进程使用资源的大小，能用多少资源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037861-ED6C-4A4F-A61D-4949A7EAD320}"/>
              </a:ext>
            </a:extLst>
          </p:cNvPr>
          <p:cNvSpPr txBox="1"/>
          <p:nvPr/>
        </p:nvSpPr>
        <p:spPr>
          <a:xfrm>
            <a:off x="501651" y="3147790"/>
            <a:ext cx="2986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LXC(Linux containers)</a:t>
            </a:r>
          </a:p>
          <a:p>
            <a:r>
              <a:rPr lang="en-US" altLang="zh-CN" dirty="0" err="1"/>
              <a:t>Namespace+cgroup</a:t>
            </a:r>
            <a:endParaRPr lang="en-US" altLang="zh-CN" dirty="0"/>
          </a:p>
          <a:p>
            <a:r>
              <a:rPr lang="zh-CN" altLang="en-US" dirty="0"/>
              <a:t>容器技术</a:t>
            </a:r>
            <a:r>
              <a:rPr lang="en-US" altLang="zh-CN" dirty="0"/>
              <a:t>—</a:t>
            </a:r>
            <a:r>
              <a:rPr lang="zh-CN" altLang="en-US" dirty="0"/>
              <a:t>共享内核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FC04C7-601B-4737-96F2-918A176EF557}"/>
              </a:ext>
            </a:extLst>
          </p:cNvPr>
          <p:cNvSpPr txBox="1"/>
          <p:nvPr/>
        </p:nvSpPr>
        <p:spPr>
          <a:xfrm>
            <a:off x="3986349" y="3173844"/>
            <a:ext cx="368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Docker---</a:t>
            </a:r>
            <a:r>
              <a:rPr lang="zh-CN" altLang="en-US" dirty="0"/>
              <a:t>是在</a:t>
            </a:r>
            <a:r>
              <a:rPr lang="en-US" altLang="zh-CN" dirty="0" err="1"/>
              <a:t>Lxc</a:t>
            </a:r>
            <a:r>
              <a:rPr lang="zh-CN" altLang="en-US" dirty="0"/>
              <a:t>做了封装，做了开发，提供业务功能</a:t>
            </a:r>
          </a:p>
        </p:txBody>
      </p:sp>
    </p:spTree>
    <p:extLst>
      <p:ext uri="{BB962C8B-B14F-4D97-AF65-F5344CB8AC3E}">
        <p14:creationId xmlns:p14="http://schemas.microsoft.com/office/powerpoint/2010/main" val="404645507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0247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Docker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是啥？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8099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说人话！容器到底是啥？</a:t>
            </a:r>
            <a:endParaRPr lang="en-US" altLang="zh-CN" dirty="0"/>
          </a:p>
          <a:p>
            <a:r>
              <a:rPr lang="en-US" altLang="zh-CN" dirty="0"/>
              <a:t>Docker</a:t>
            </a:r>
            <a:r>
              <a:rPr lang="zh-CN" altLang="en-US" dirty="0"/>
              <a:t>是一种虚拟化的解决方案</a:t>
            </a:r>
            <a:endParaRPr lang="en-US" altLang="zh-CN" dirty="0"/>
          </a:p>
          <a:p>
            <a:r>
              <a:rPr lang="zh-CN" altLang="en-US" dirty="0"/>
              <a:t>可以让应用</a:t>
            </a:r>
            <a:r>
              <a:rPr lang="en-US" altLang="zh-CN" dirty="0"/>
              <a:t>+</a:t>
            </a:r>
            <a:r>
              <a:rPr lang="zh-CN" altLang="en-US" dirty="0"/>
              <a:t>依赖独立起来</a:t>
            </a:r>
            <a:r>
              <a:rPr lang="en-US" altLang="zh-CN" dirty="0"/>
              <a:t>—</a:t>
            </a:r>
            <a:r>
              <a:rPr lang="zh-CN" altLang="en-US" dirty="0"/>
              <a:t>高效</a:t>
            </a:r>
            <a:endParaRPr lang="en-US" altLang="zh-CN" dirty="0"/>
          </a:p>
          <a:p>
            <a:r>
              <a:rPr lang="zh-CN" altLang="en-US" dirty="0"/>
              <a:t>而且能快速复制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Docker</a:t>
            </a:r>
            <a:r>
              <a:rPr lang="zh-CN" altLang="en-US" dirty="0"/>
              <a:t>其实是一项应用，</a:t>
            </a:r>
            <a:endParaRPr lang="en-US" altLang="zh-CN" dirty="0"/>
          </a:p>
          <a:p>
            <a:r>
              <a:rPr lang="en-US" altLang="zh-CN" dirty="0"/>
              <a:t>Client/Server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6D79FB-6435-4129-92D3-54437E86F6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70" y="1457047"/>
            <a:ext cx="4435400" cy="2755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5822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10854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物理机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虚拟机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-Docker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42E418-E638-4684-9989-F818EEEF9B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5" y="788223"/>
            <a:ext cx="3312230" cy="156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A097E5-47EA-4F72-9012-6367984359A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85" y="395931"/>
            <a:ext cx="3672255" cy="1943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F02DF9F-E82F-441E-9F43-997F4BD3334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58" y="2493425"/>
            <a:ext cx="5111922" cy="191529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14426CF-2102-4A05-9AEA-7387C52D7A45}"/>
              </a:ext>
            </a:extLst>
          </p:cNvPr>
          <p:cNvSpPr txBox="1"/>
          <p:nvPr/>
        </p:nvSpPr>
        <p:spPr>
          <a:xfrm>
            <a:off x="5724080" y="3291800"/>
            <a:ext cx="266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空间越来越小，符合发展趋势</a:t>
            </a:r>
          </a:p>
        </p:txBody>
      </p:sp>
    </p:spTree>
    <p:extLst>
      <p:ext uri="{BB962C8B-B14F-4D97-AF65-F5344CB8AC3E}">
        <p14:creationId xmlns:p14="http://schemas.microsoft.com/office/powerpoint/2010/main" val="2975273455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22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  <p:tag name="KSO_WM_UNIT_TEXTBOXSTYLE_TEMPLATEID" val="3134261"/>
  <p:tag name="KSO_WM_UNIT_TEXTBOXSTYLE_TYPE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3684</TotalTime>
  <Words>884</Words>
  <Application>Microsoft Office PowerPoint</Application>
  <PresentationFormat>全屏显示(16:9)</PresentationFormat>
  <Paragraphs>138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宋体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徐 杨</cp:lastModifiedBy>
  <cp:revision>527</cp:revision>
  <dcterms:created xsi:type="dcterms:W3CDTF">2014-02-20T03:23:00Z</dcterms:created>
  <dcterms:modified xsi:type="dcterms:W3CDTF">2020-06-18T14:51:52Z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