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79" r:id="rId2"/>
    <p:sldId id="280" r:id="rId3"/>
    <p:sldId id="313" r:id="rId4"/>
    <p:sldId id="315" r:id="rId5"/>
    <p:sldId id="324" r:id="rId6"/>
    <p:sldId id="317" r:id="rId7"/>
    <p:sldId id="326" r:id="rId8"/>
    <p:sldId id="364" r:id="rId9"/>
    <p:sldId id="367" r:id="rId10"/>
    <p:sldId id="368" r:id="rId11"/>
    <p:sldId id="384" r:id="rId12"/>
    <p:sldId id="369" r:id="rId13"/>
    <p:sldId id="387" r:id="rId14"/>
    <p:sldId id="321" r:id="rId15"/>
    <p:sldId id="371" r:id="rId16"/>
    <p:sldId id="322" r:id="rId17"/>
    <p:sldId id="385" r:id="rId18"/>
    <p:sldId id="386" r:id="rId19"/>
    <p:sldId id="323" r:id="rId20"/>
    <p:sldId id="316" r:id="rId21"/>
    <p:sldId id="370" r:id="rId22"/>
    <p:sldId id="372" r:id="rId23"/>
    <p:sldId id="388" r:id="rId24"/>
    <p:sldId id="389" r:id="rId25"/>
    <p:sldId id="390" r:id="rId26"/>
    <p:sldId id="391" r:id="rId27"/>
    <p:sldId id="409" r:id="rId28"/>
    <p:sldId id="410" r:id="rId29"/>
    <p:sldId id="392" r:id="rId30"/>
    <p:sldId id="393" r:id="rId31"/>
    <p:sldId id="408" r:id="rId32"/>
    <p:sldId id="289" r:id="rId3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39" y="5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2020/5/29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2020/5/29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pc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自定义服务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1" y="843630"/>
            <a:ext cx="400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Proto</a:t>
            </a:r>
            <a:r>
              <a:rPr lang="zh-CN" altLang="en-US" dirty="0"/>
              <a:t>各种语法声明</a:t>
            </a:r>
            <a:endParaRPr lang="en-US" altLang="zh-CN" dirty="0"/>
          </a:p>
          <a:p>
            <a:r>
              <a:rPr lang="zh-CN" altLang="en-US" dirty="0"/>
              <a:t>重写服务</a:t>
            </a:r>
            <a:endParaRPr lang="en-US" altLang="zh-CN" dirty="0"/>
          </a:p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集合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AB35E2-9612-4BC8-88B2-E3152A8E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44" y="483605"/>
            <a:ext cx="4087217" cy="3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990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416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758826"/>
            <a:ext cx="767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gRPC</a:t>
            </a:r>
            <a:r>
              <a:rPr lang="zh-CN" altLang="en-US" dirty="0"/>
              <a:t>支持</a:t>
            </a:r>
            <a:r>
              <a:rPr lang="en-US" altLang="zh-CN" dirty="0"/>
              <a:t>4</a:t>
            </a:r>
            <a:r>
              <a:rPr lang="zh-CN" altLang="en-US" dirty="0"/>
              <a:t>种流</a:t>
            </a:r>
            <a:endParaRPr lang="en-US" altLang="zh-CN" dirty="0"/>
          </a:p>
          <a:p>
            <a:r>
              <a:rPr lang="zh-CN" altLang="en-US" dirty="0"/>
              <a:t>简单 </a:t>
            </a:r>
            <a:r>
              <a:rPr lang="en-US" altLang="zh-CN" dirty="0"/>
              <a:t>RPC</a:t>
            </a:r>
            <a:r>
              <a:rPr lang="zh-CN" altLang="en-US" dirty="0"/>
              <a:t>（</a:t>
            </a:r>
            <a:r>
              <a:rPr lang="en-US" altLang="zh-CN" dirty="0"/>
              <a:t>Unary 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服务端流式 </a:t>
            </a:r>
            <a:r>
              <a:rPr lang="en-US" altLang="zh-CN" dirty="0"/>
              <a:t>RPC </a:t>
            </a:r>
            <a:r>
              <a:rPr lang="zh-CN" altLang="en-US" dirty="0"/>
              <a:t>（</a:t>
            </a:r>
            <a:r>
              <a:rPr lang="en-US" altLang="zh-CN" dirty="0"/>
              <a:t>Server streaming 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客户端流式 </a:t>
            </a:r>
            <a:r>
              <a:rPr lang="en-US" altLang="zh-CN" dirty="0"/>
              <a:t>RPC </a:t>
            </a:r>
            <a:r>
              <a:rPr lang="zh-CN" altLang="en-US" dirty="0"/>
              <a:t>（</a:t>
            </a:r>
            <a:r>
              <a:rPr lang="en-US" altLang="zh-CN" dirty="0"/>
              <a:t>Client streaming 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双向流式 </a:t>
            </a:r>
            <a:r>
              <a:rPr lang="en-US" altLang="zh-CN" dirty="0"/>
              <a:t>RPC</a:t>
            </a:r>
            <a:r>
              <a:rPr lang="zh-CN" altLang="en-US" dirty="0"/>
              <a:t>（</a:t>
            </a:r>
            <a:r>
              <a:rPr lang="en-US" altLang="zh-CN" dirty="0"/>
              <a:t>Bi-directional streaming RPC</a:t>
            </a:r>
            <a:r>
              <a:rPr lang="zh-CN" altLang="en-US" dirty="0"/>
              <a:t>）   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4E8826-342A-437B-934B-9F5FE130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2499745"/>
            <a:ext cx="6546147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65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572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流取消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CancellationToken</a:t>
            </a:r>
            <a:r>
              <a:rPr lang="zh-CN" altLang="en-US" dirty="0"/>
              <a:t>取消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实时推送，但是只能客户端发起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1481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494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一个高性能，开源的，跨语言的</a:t>
            </a:r>
            <a:r>
              <a:rPr lang="en-US" altLang="zh-CN" dirty="0"/>
              <a:t>RPC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 </a:t>
            </a:r>
            <a:r>
              <a:rPr lang="en-US" altLang="zh-CN" dirty="0"/>
              <a:t>Http/2 </a:t>
            </a:r>
            <a:r>
              <a:rPr lang="zh-CN" altLang="en-US" dirty="0"/>
              <a:t>传输协议</a:t>
            </a:r>
            <a:r>
              <a:rPr lang="en-US" altLang="zh-CN" dirty="0"/>
              <a:t>(</a:t>
            </a:r>
            <a:r>
              <a:rPr lang="zh-CN" altLang="en-US" dirty="0"/>
              <a:t>支持流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Protocol buffers</a:t>
            </a:r>
            <a:r>
              <a:rPr lang="zh-CN" altLang="en-US" dirty="0"/>
              <a:t>高效序列化</a:t>
            </a:r>
            <a:r>
              <a:rPr lang="en-US" altLang="zh-CN" dirty="0"/>
              <a:t>(JSON / XML)</a:t>
            </a:r>
          </a:p>
        </p:txBody>
      </p:sp>
    </p:spTree>
    <p:extLst>
      <p:ext uri="{BB962C8B-B14F-4D97-AF65-F5344CB8AC3E}">
        <p14:creationId xmlns:p14="http://schemas.microsoft.com/office/powerpoint/2010/main" val="14251525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9813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Http/2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82839" y="843630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HTTP Header</a:t>
            </a:r>
            <a:r>
              <a:rPr lang="zh-CN" altLang="en-US" dirty="0"/>
              <a:t>的压缩，采用的是</a:t>
            </a:r>
            <a:r>
              <a:rPr lang="en-US" altLang="zh-CN" dirty="0" err="1"/>
              <a:t>HPack</a:t>
            </a:r>
            <a:r>
              <a:rPr lang="zh-CN" altLang="en-US" dirty="0"/>
              <a:t>算法</a:t>
            </a:r>
          </a:p>
          <a:p>
            <a:r>
              <a:rPr lang="en-US" altLang="zh-CN" dirty="0"/>
              <a:t>2  HTTP/2</a:t>
            </a:r>
            <a:r>
              <a:rPr lang="zh-CN" altLang="en-US" dirty="0"/>
              <a:t>的</a:t>
            </a:r>
            <a:r>
              <a:rPr lang="en-US" altLang="zh-CN" dirty="0"/>
              <a:t>Server Push</a:t>
            </a:r>
            <a:r>
              <a:rPr lang="zh-CN" altLang="en-US" dirty="0"/>
              <a:t>，非常重要的一个特性</a:t>
            </a:r>
          </a:p>
          <a:p>
            <a:r>
              <a:rPr lang="en-US" altLang="zh-CN" dirty="0"/>
              <a:t>3  </a:t>
            </a:r>
            <a:r>
              <a:rPr lang="zh-CN" altLang="en-US" dirty="0"/>
              <a:t>请求的</a:t>
            </a:r>
            <a:r>
              <a:rPr lang="en-US" altLang="zh-CN" dirty="0"/>
              <a:t>pipeline</a:t>
            </a:r>
            <a:endParaRPr lang="zh-CN" altLang="en-US" dirty="0"/>
          </a:p>
          <a:p>
            <a:r>
              <a:rPr lang="en-US" altLang="zh-CN" dirty="0"/>
              <a:t>4  </a:t>
            </a:r>
            <a:r>
              <a:rPr lang="zh-CN" altLang="en-US" dirty="0"/>
              <a:t>修复在</a:t>
            </a:r>
            <a:r>
              <a:rPr lang="en-US" altLang="zh-CN" dirty="0"/>
              <a:t>HTTP 1.x</a:t>
            </a:r>
            <a:r>
              <a:rPr lang="zh-CN" altLang="en-US" dirty="0"/>
              <a:t>的队头阻塞问题</a:t>
            </a:r>
          </a:p>
          <a:p>
            <a:r>
              <a:rPr lang="en-US" altLang="zh-CN" dirty="0"/>
              <a:t>5  </a:t>
            </a:r>
            <a:r>
              <a:rPr lang="zh-CN" altLang="en-US" dirty="0"/>
              <a:t>在单个</a:t>
            </a:r>
            <a:r>
              <a:rPr lang="en-US" altLang="zh-CN" dirty="0"/>
              <a:t>TCP</a:t>
            </a:r>
            <a:r>
              <a:rPr lang="zh-CN" altLang="en-US" dirty="0"/>
              <a:t>连接里多工复用请求</a:t>
            </a:r>
          </a:p>
        </p:txBody>
      </p:sp>
    </p:spTree>
    <p:extLst>
      <p:ext uri="{BB962C8B-B14F-4D97-AF65-F5344CB8AC3E}">
        <p14:creationId xmlns:p14="http://schemas.microsoft.com/office/powerpoint/2010/main" val="5393178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头部压缩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782646"/>
            <a:ext cx="82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r>
              <a:rPr lang="en-US" altLang="zh-CN" dirty="0"/>
              <a:t>—</a:t>
            </a:r>
            <a:r>
              <a:rPr lang="zh-CN" altLang="en-US" dirty="0"/>
              <a:t>正文</a:t>
            </a:r>
            <a:r>
              <a:rPr lang="en-US" altLang="zh-CN" dirty="0"/>
              <a:t>+Header—</a:t>
            </a:r>
            <a:r>
              <a:rPr lang="zh-CN" altLang="en-US" dirty="0"/>
              <a:t>压缩</a:t>
            </a:r>
            <a:r>
              <a:rPr lang="en-US" altLang="zh-CN" dirty="0"/>
              <a:t>Header—</a:t>
            </a:r>
            <a:r>
              <a:rPr lang="zh-CN" altLang="en-US" dirty="0"/>
              <a:t>很多固定</a:t>
            </a:r>
            <a:r>
              <a:rPr lang="en-US" altLang="zh-CN" dirty="0"/>
              <a:t>—</a:t>
            </a:r>
            <a:r>
              <a:rPr lang="zh-CN" altLang="en-US" dirty="0"/>
              <a:t>不如弄个代号</a:t>
            </a:r>
            <a:endParaRPr lang="en-US" altLang="zh-CN" dirty="0"/>
          </a:p>
          <a:p>
            <a:r>
              <a:rPr lang="zh-CN" altLang="en-US" dirty="0"/>
              <a:t>不固定</a:t>
            </a:r>
            <a:r>
              <a:rPr lang="en-US" altLang="zh-CN" dirty="0"/>
              <a:t>---</a:t>
            </a:r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服务端 维护同一份儿编码表</a:t>
            </a:r>
            <a:r>
              <a:rPr lang="en-US" altLang="zh-CN" dirty="0"/>
              <a:t>(</a:t>
            </a:r>
            <a:r>
              <a:rPr lang="zh-CN" altLang="en-US" dirty="0"/>
              <a:t>密码本</a:t>
            </a:r>
            <a:r>
              <a:rPr lang="en-US" altLang="zh-CN" dirty="0"/>
              <a:t>)—</a:t>
            </a:r>
            <a:r>
              <a:rPr lang="zh-CN" altLang="en-US" dirty="0"/>
              <a:t>压缩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编码表</a:t>
            </a:r>
            <a:r>
              <a:rPr lang="en-US" altLang="zh-CN" dirty="0"/>
              <a:t>+</a:t>
            </a:r>
            <a:r>
              <a:rPr lang="zh-CN" altLang="en-US" dirty="0"/>
              <a:t>哈夫曼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C2A1ED-3418-477F-9FF2-134A12B1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76" y="1543633"/>
            <a:ext cx="5583506" cy="28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734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9386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Server Push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370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无推送</a:t>
            </a:r>
            <a:r>
              <a:rPr lang="en-US" altLang="zh-CN" dirty="0"/>
              <a:t>--Push</a:t>
            </a:r>
            <a:r>
              <a:rPr lang="zh-CN" altLang="en-US" dirty="0"/>
              <a:t>模式：减少请求次数</a:t>
            </a:r>
            <a:endParaRPr lang="en-US" altLang="zh-CN" dirty="0"/>
          </a:p>
          <a:p>
            <a:r>
              <a:rPr lang="zh-CN" altLang="en-US" dirty="0"/>
              <a:t>节约带宽</a:t>
            </a:r>
            <a:r>
              <a:rPr lang="en-US" altLang="zh-CN" dirty="0"/>
              <a:t>—</a:t>
            </a:r>
          </a:p>
          <a:p>
            <a:endParaRPr lang="en-US" altLang="zh-CN" dirty="0"/>
          </a:p>
          <a:p>
            <a:r>
              <a:rPr lang="zh-CN" altLang="en-US" dirty="0"/>
              <a:t>前端缓存问题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1B7528-8C8D-49DC-97A1-136C6C91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70" y="1105876"/>
            <a:ext cx="1944192" cy="30757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0394B7-3380-4A22-AB25-06B3D919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92" y="1105876"/>
            <a:ext cx="1892444" cy="29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38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2586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Http2-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流（</a:t>
            </a:r>
            <a:r>
              <a:rPr lang="en-US" altLang="zh-CN" dirty="0"/>
              <a:t>Stream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服务器和客户端在</a:t>
            </a:r>
            <a:r>
              <a:rPr lang="en-US" altLang="zh-CN" dirty="0"/>
              <a:t>HTTP/2</a:t>
            </a:r>
            <a:r>
              <a:rPr lang="zh-CN" altLang="en-US" dirty="0"/>
              <a:t>连接内用于交换帧数据的独立双向序列，</a:t>
            </a:r>
            <a:endParaRPr lang="en-US" altLang="zh-CN" dirty="0"/>
          </a:p>
          <a:p>
            <a:r>
              <a:rPr lang="zh-CN" altLang="en-US" dirty="0"/>
              <a:t>逻辑上可看做一个较为完整的交互处理单元，即表达一次完整的资源请求</a:t>
            </a:r>
            <a:r>
              <a:rPr lang="en-US" altLang="zh-CN" dirty="0"/>
              <a:t>-</a:t>
            </a:r>
            <a:r>
              <a:rPr lang="zh-CN" altLang="en-US" dirty="0"/>
              <a:t>响应数据交换流程；</a:t>
            </a:r>
            <a:endParaRPr lang="en-US" altLang="zh-CN" dirty="0"/>
          </a:p>
          <a:p>
            <a:r>
              <a:rPr lang="zh-CN" altLang="en-US" dirty="0"/>
              <a:t>一个业务处理单元，在一个流内进行处理完毕，这个流生命周期完结。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一个请求可以多个流</a:t>
            </a:r>
          </a:p>
        </p:txBody>
      </p:sp>
    </p:spTree>
    <p:extLst>
      <p:ext uri="{BB962C8B-B14F-4D97-AF65-F5344CB8AC3E}">
        <p14:creationId xmlns:p14="http://schemas.microsoft.com/office/powerpoint/2010/main" val="223460422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多路复用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1" y="843630"/>
            <a:ext cx="3735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流的概念提出是为了实现多路复用，</a:t>
            </a:r>
            <a:endParaRPr lang="en-US" altLang="zh-CN" dirty="0"/>
          </a:p>
          <a:p>
            <a:r>
              <a:rPr lang="zh-CN" altLang="en-US" dirty="0"/>
              <a:t>在单个连接上实现同时进行多个业务单元数据的传输。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5AE04C-D2B9-44FC-9523-32694BD7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15" y="843630"/>
            <a:ext cx="4101112" cy="23754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5C5C7B-2904-4C23-9996-F6E40FD4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1" y="3014401"/>
            <a:ext cx="4910871" cy="13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22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969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Http/2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性能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31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慎用</a:t>
            </a:r>
            <a:endParaRPr lang="en-US" altLang="zh-CN" dirty="0"/>
          </a:p>
          <a:p>
            <a:r>
              <a:rPr lang="zh-CN" altLang="en-US" dirty="0"/>
              <a:t>性能没啥提升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63B49D-B9C7-4861-94DF-38175DAE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92" y="1038956"/>
            <a:ext cx="5370108" cy="32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604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77" y="1313323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186640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解读</a:t>
            </a:r>
            <a:r>
              <a:rPr lang="en-US" altLang="zh-CN" sz="1400" spc="14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gRPC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，开始实战</a:t>
            </a:r>
            <a:endParaRPr lang="en-US" altLang="zh-CN" sz="1400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228600" lvl="0" indent="-2286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lang="en-US" altLang="zh-CN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双向流调用，</a:t>
            </a:r>
            <a:r>
              <a:rPr lang="en-US" altLang="zh-CN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HTTP/2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解读</a:t>
            </a:r>
            <a:endParaRPr lang="en-US" altLang="zh-CN" sz="1400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228600" lvl="0" indent="-2286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kumimoji="0" lang="zh-CN" altLang="en-US" sz="120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  各种服务对比</a:t>
            </a:r>
            <a:endParaRPr kumimoji="0" lang="en-US" altLang="zh-CN" sz="120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228600" lvl="0" indent="-2286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多方式对比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323705" y="758826"/>
            <a:ext cx="842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WebService</a:t>
            </a:r>
            <a:r>
              <a:rPr lang="en-US" altLang="zh-CN" dirty="0"/>
              <a:t>:</a:t>
            </a:r>
            <a:r>
              <a:rPr lang="zh-CN" altLang="en-US" dirty="0"/>
              <a:t>最早</a:t>
            </a:r>
            <a:r>
              <a:rPr lang="en-US" altLang="zh-CN" dirty="0"/>
              <a:t>-</a:t>
            </a:r>
            <a:r>
              <a:rPr lang="zh-CN" altLang="en-US" dirty="0"/>
              <a:t>门槛最低，</a:t>
            </a:r>
            <a:r>
              <a:rPr lang="en-US" altLang="zh-CN" dirty="0" err="1"/>
              <a:t>soap+xml</a:t>
            </a:r>
            <a:r>
              <a:rPr lang="zh-CN" altLang="en-US" dirty="0"/>
              <a:t>累赘，只</a:t>
            </a:r>
            <a:r>
              <a:rPr lang="en-US" altLang="zh-CN" dirty="0"/>
              <a:t>Http</a:t>
            </a:r>
            <a:r>
              <a:rPr lang="zh-CN" altLang="en-US" dirty="0"/>
              <a:t>，依赖</a:t>
            </a:r>
            <a:r>
              <a:rPr lang="en-US" altLang="zh-CN" dirty="0"/>
              <a:t>IIS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NetRemoting</a:t>
            </a:r>
            <a:r>
              <a:rPr lang="zh-CN" altLang="en-US" dirty="0"/>
              <a:t>：</a:t>
            </a:r>
            <a:r>
              <a:rPr lang="en-US" altLang="zh-CN" dirty="0"/>
              <a:t>RPC--.NET RPC(</a:t>
            </a:r>
            <a:r>
              <a:rPr lang="zh-CN" altLang="en-US" dirty="0"/>
              <a:t>限制多</a:t>
            </a:r>
            <a:r>
              <a:rPr lang="en-US" altLang="zh-CN" dirty="0"/>
              <a:t>)---</a:t>
            </a:r>
            <a:r>
              <a:rPr lang="zh-CN" altLang="en-US" dirty="0"/>
              <a:t>性能高</a:t>
            </a:r>
            <a:endParaRPr lang="en-US" altLang="zh-CN" dirty="0"/>
          </a:p>
          <a:p>
            <a:r>
              <a:rPr lang="en-US" altLang="zh-CN" dirty="0"/>
              <a:t>WCF—</a:t>
            </a:r>
            <a:r>
              <a:rPr lang="zh-CN" altLang="en-US" dirty="0"/>
              <a:t>集大成者，各种服务各种协议</a:t>
            </a:r>
            <a:r>
              <a:rPr lang="en-US" altLang="zh-CN" dirty="0"/>
              <a:t>—XML </a:t>
            </a:r>
            <a:r>
              <a:rPr lang="zh-CN" altLang="en-US" dirty="0"/>
              <a:t>重</a:t>
            </a:r>
            <a:r>
              <a:rPr lang="en-US" altLang="zh-CN" dirty="0"/>
              <a:t>---.NET5</a:t>
            </a:r>
            <a:r>
              <a:rPr lang="zh-CN" altLang="en-US" dirty="0"/>
              <a:t>移除</a:t>
            </a:r>
            <a:r>
              <a:rPr lang="en-US" altLang="zh-CN" dirty="0"/>
              <a:t>WCF(</a:t>
            </a:r>
            <a:r>
              <a:rPr lang="zh-CN" altLang="en-US" dirty="0"/>
              <a:t>未来可能又有了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WebApi&amp;Core</a:t>
            </a:r>
            <a:r>
              <a:rPr lang="en-US" altLang="zh-CN" dirty="0"/>
              <a:t> </a:t>
            </a:r>
            <a:r>
              <a:rPr lang="en-US" altLang="zh-CN" dirty="0" err="1"/>
              <a:t>WebApi</a:t>
            </a:r>
            <a:r>
              <a:rPr lang="en-US" altLang="zh-CN" dirty="0"/>
              <a:t>---</a:t>
            </a:r>
          </a:p>
          <a:p>
            <a:r>
              <a:rPr lang="en-US" altLang="zh-CN" dirty="0" err="1"/>
              <a:t>gRPC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395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428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WebApi&amp;Core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24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此前，都是当成服务方法</a:t>
            </a:r>
            <a:r>
              <a:rPr lang="en-US" altLang="zh-CN" dirty="0"/>
              <a:t>(</a:t>
            </a:r>
            <a:r>
              <a:rPr lang="zh-CN" altLang="en-US" dirty="0"/>
              <a:t>做一件什么事儿</a:t>
            </a:r>
            <a:r>
              <a:rPr lang="en-US" altLang="zh-CN" dirty="0"/>
              <a:t>)---</a:t>
            </a:r>
            <a:r>
              <a:rPr lang="zh-CN" altLang="en-US" dirty="0"/>
              <a:t>不满足开放性扩展性</a:t>
            </a:r>
            <a:r>
              <a:rPr lang="en-US" altLang="zh-CN" dirty="0"/>
              <a:t>---</a:t>
            </a:r>
            <a:r>
              <a:rPr lang="zh-CN" altLang="en-US" dirty="0"/>
              <a:t>开放的应该是数据而不是业务</a:t>
            </a:r>
            <a:r>
              <a:rPr lang="en-US" altLang="zh-CN" dirty="0"/>
              <a:t>---</a:t>
            </a:r>
            <a:r>
              <a:rPr lang="zh-CN" altLang="en-US" dirty="0"/>
              <a:t>建立服务的视角变化了</a:t>
            </a:r>
            <a:r>
              <a:rPr lang="en-US" altLang="zh-CN" dirty="0"/>
              <a:t>---</a:t>
            </a:r>
            <a:r>
              <a:rPr lang="zh-CN" altLang="en-US" dirty="0"/>
              <a:t>需要一个新的风格</a:t>
            </a:r>
            <a:r>
              <a:rPr lang="en-US" altLang="zh-CN" dirty="0"/>
              <a:t>(</a:t>
            </a:r>
            <a:r>
              <a:rPr lang="zh-CN" altLang="en-US" dirty="0"/>
              <a:t>规范</a:t>
            </a:r>
            <a:r>
              <a:rPr lang="en-US" altLang="zh-CN" dirty="0"/>
              <a:t>)---</a:t>
            </a:r>
          </a:p>
          <a:p>
            <a:r>
              <a:rPr lang="en-US" altLang="zh-CN" dirty="0"/>
              <a:t>RESTful: </a:t>
            </a:r>
            <a:r>
              <a:rPr lang="zh-CN" altLang="en-US" dirty="0"/>
              <a:t>就是一个接口的设计规范，根本出发点就是以资源为核心，支持增删改查</a:t>
            </a:r>
            <a:r>
              <a:rPr lang="en-US" altLang="zh-CN" dirty="0"/>
              <a:t>(Http-</a:t>
            </a:r>
            <a:r>
              <a:rPr lang="en-US" altLang="zh-CN" dirty="0" err="1"/>
              <a:t>HttpMethod</a:t>
            </a:r>
            <a:r>
              <a:rPr lang="en-US" altLang="zh-CN" dirty="0"/>
              <a:t>)—</a:t>
            </a:r>
            <a:r>
              <a:rPr lang="en-US" altLang="zh-CN" dirty="0" err="1"/>
              <a:t>uri</a:t>
            </a:r>
            <a:r>
              <a:rPr lang="zh-CN" altLang="en-US" dirty="0"/>
              <a:t>规范</a:t>
            </a:r>
            <a:r>
              <a:rPr lang="en-US" altLang="zh-CN" dirty="0"/>
              <a:t>---</a:t>
            </a:r>
            <a:r>
              <a:rPr lang="zh-CN" altLang="en-US" dirty="0"/>
              <a:t>大家都遵守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Webapi</a:t>
            </a:r>
            <a:r>
              <a:rPr lang="en-US" altLang="zh-CN" dirty="0"/>
              <a:t> &amp;core </a:t>
            </a:r>
            <a:r>
              <a:rPr lang="en-US" altLang="zh-CN" dirty="0" err="1"/>
              <a:t>webapi</a:t>
            </a:r>
            <a:r>
              <a:rPr lang="zh-CN" altLang="en-US" dirty="0"/>
              <a:t>就是遵循</a:t>
            </a:r>
            <a:r>
              <a:rPr lang="en-US" altLang="zh-CN" dirty="0"/>
              <a:t>REST</a:t>
            </a:r>
            <a:r>
              <a:rPr lang="zh-CN" altLang="en-US" dirty="0"/>
              <a:t>的框架，路由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—</a:t>
            </a:r>
            <a:r>
              <a:rPr lang="zh-CN" altLang="en-US" dirty="0"/>
              <a:t>比</a:t>
            </a:r>
            <a:r>
              <a:rPr lang="en-US" altLang="zh-CN" dirty="0"/>
              <a:t>XML</a:t>
            </a:r>
            <a:r>
              <a:rPr lang="zh-CN" altLang="en-US" dirty="0"/>
              <a:t>轻一些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9566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3388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8243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Http/2:</a:t>
            </a:r>
            <a:r>
              <a:rPr lang="zh-CN" altLang="en-US" dirty="0"/>
              <a:t>高性能</a:t>
            </a:r>
            <a:r>
              <a:rPr lang="en-US" altLang="zh-CN" dirty="0"/>
              <a:t>—</a:t>
            </a:r>
            <a:r>
              <a:rPr lang="zh-CN" altLang="en-US" dirty="0"/>
              <a:t>专属序列化格式</a:t>
            </a:r>
            <a:r>
              <a:rPr lang="en-US" altLang="zh-CN" dirty="0"/>
              <a:t>---</a:t>
            </a:r>
            <a:r>
              <a:rPr lang="zh-CN" altLang="en-US" dirty="0"/>
              <a:t>多路复用双向流</a:t>
            </a:r>
            <a:r>
              <a:rPr lang="en-US" altLang="zh-CN" dirty="0"/>
              <a:t>---</a:t>
            </a:r>
          </a:p>
          <a:p>
            <a:r>
              <a:rPr lang="en-US" altLang="zh-CN" dirty="0" err="1"/>
              <a:t>gRPC</a:t>
            </a:r>
            <a:r>
              <a:rPr lang="zh-CN" altLang="en-US" dirty="0"/>
              <a:t>对</a:t>
            </a:r>
            <a:r>
              <a:rPr lang="en-US" altLang="zh-CN" dirty="0" err="1"/>
              <a:t>js</a:t>
            </a:r>
            <a:r>
              <a:rPr lang="zh-CN" altLang="en-US" dirty="0"/>
              <a:t>不是很友好，性能也不总是比</a:t>
            </a:r>
            <a:r>
              <a:rPr lang="en-US" altLang="zh-CN" dirty="0" err="1"/>
              <a:t>webapi</a:t>
            </a:r>
            <a:r>
              <a:rPr lang="zh-CN" altLang="en-US" dirty="0"/>
              <a:t>好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gRPC</a:t>
            </a:r>
            <a:r>
              <a:rPr lang="zh-CN" altLang="en-US" dirty="0"/>
              <a:t>数据量越大，相对性能越好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内部交互，用</a:t>
            </a:r>
            <a:r>
              <a:rPr lang="en-US" altLang="zh-CN" dirty="0" err="1"/>
              <a:t>gRPC</a:t>
            </a:r>
            <a:endParaRPr lang="en-US" altLang="zh-CN" dirty="0"/>
          </a:p>
          <a:p>
            <a:r>
              <a:rPr lang="zh-CN" altLang="en-US" dirty="0"/>
              <a:t>外部数据，用</a:t>
            </a:r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60133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77" y="1313323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1498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lang="en-US" altLang="zh-CN" sz="1400" spc="14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Asp.Net</a:t>
            </a:r>
            <a:r>
              <a:rPr lang="en-US" altLang="zh-CN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Core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调用</a:t>
            </a:r>
            <a:r>
              <a:rPr lang="en-US" altLang="zh-CN" sz="1400" spc="14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gRPC</a:t>
            </a:r>
            <a:endParaRPr lang="en-US" altLang="zh-CN" sz="1400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42900" lvl="0" indent="-3429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多种请求拦截，</a:t>
            </a:r>
            <a:r>
              <a:rPr lang="en-US" altLang="zh-CN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  <a:r>
              <a:rPr lang="zh-CN" altLang="en-US" sz="1400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endParaRPr lang="en-US" altLang="zh-CN" sz="1400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42900" lvl="0" indent="-3429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kumimoji="0" lang="en-US" altLang="zh-CN" sz="1200" i="0" u="none" strike="noStrike" kern="1200" cap="none" spc="129" normalizeH="0" baseline="0" noProof="0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gRPC</a:t>
            </a:r>
            <a:r>
              <a:rPr kumimoji="0" lang="zh-CN" altLang="en-US" sz="120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整合</a:t>
            </a:r>
            <a:r>
              <a:rPr kumimoji="0" lang="en-US" altLang="zh-CN" sz="120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JWT</a:t>
            </a:r>
            <a:r>
              <a:rPr kumimoji="0" lang="zh-CN" altLang="en-US" sz="120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鉴权授权</a:t>
            </a:r>
            <a:endParaRPr kumimoji="0" lang="en-US" altLang="zh-CN" sz="120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342900" lvl="0" indent="-342900" rtl="0" fontAlgn="ctr">
              <a:spcBef>
                <a:spcPts val="1000"/>
              </a:spcBef>
              <a:spcAft>
                <a:spcPts val="0"/>
              </a:spcAft>
              <a:buSzPct val="100000"/>
              <a:buAutoNum type="arabicPlain"/>
              <a:defRPr/>
            </a:pPr>
            <a:r>
              <a:rPr kumimoji="0" lang="zh-CN" altLang="en-US" sz="120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构建集群，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Nginx+Https+gRPCs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233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372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 +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7087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 </a:t>
            </a:r>
            <a:r>
              <a:rPr lang="zh-CN" altLang="en-US" dirty="0"/>
              <a:t>客户端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gRPC-Server1</a:t>
            </a:r>
          </a:p>
          <a:p>
            <a:endParaRPr lang="en-US" altLang="zh-CN" dirty="0"/>
          </a:p>
          <a:p>
            <a:r>
              <a:rPr lang="en-US" altLang="zh-CN" dirty="0"/>
              <a:t>gRPC-Server2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Zhaoxi.AspNetCore31.AuthDemo.dll --</a:t>
            </a:r>
            <a:r>
              <a:rPr lang="en-US" altLang="zh-CN" dirty="0" err="1"/>
              <a:t>urls</a:t>
            </a:r>
            <a:r>
              <a:rPr lang="en-US" altLang="zh-CN" dirty="0"/>
              <a:t>=http://*:5177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17646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494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使用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82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Client</a:t>
            </a:r>
          </a:p>
          <a:p>
            <a:r>
              <a:rPr lang="en-US" altLang="zh-CN" dirty="0"/>
              <a:t>2 IOC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双向流式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57546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2010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-AOP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拦截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2" y="843630"/>
            <a:ext cx="305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Client</a:t>
            </a:r>
            <a:r>
              <a:rPr lang="zh-CN" altLang="en-US" dirty="0"/>
              <a:t>端拦截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Server</a:t>
            </a:r>
            <a:r>
              <a:rPr lang="zh-CN" altLang="en-US" dirty="0"/>
              <a:t>端拦截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9BFDE2-2F79-4AED-AE9E-FBAFF666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55" y="654445"/>
            <a:ext cx="499153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3668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345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Server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拦截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82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Interceptor</a:t>
            </a:r>
            <a:r>
              <a:rPr lang="zh-CN" altLang="en-US" dirty="0"/>
              <a:t>继承覆写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ConfigureService-options.Interceptors.Add</a:t>
            </a:r>
            <a:r>
              <a:rPr lang="en-US" altLang="zh-CN" dirty="0"/>
              <a:t>&lt;</a:t>
            </a:r>
            <a:r>
              <a:rPr lang="en-US" altLang="zh-CN" dirty="0" err="1"/>
              <a:t>CustomServerLoggerInterceptor</a:t>
            </a:r>
            <a:r>
              <a:rPr lang="en-US" altLang="zh-CN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8764715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5202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Client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拦截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82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Interceptor</a:t>
            </a:r>
            <a:r>
              <a:rPr lang="zh-CN" altLang="en-US" dirty="0"/>
              <a:t>继承覆写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GrpcChannel</a:t>
            </a:r>
            <a:r>
              <a:rPr lang="en-US" altLang="zh-CN" dirty="0"/>
              <a:t>. Intercept()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AddGrpcClient</a:t>
            </a:r>
            <a:r>
              <a:rPr lang="zh-CN" altLang="en-US" dirty="0"/>
              <a:t>时，</a:t>
            </a:r>
            <a:r>
              <a:rPr lang="en-US" altLang="zh-CN" dirty="0" err="1"/>
              <a:t>options.Interceptors.Add</a:t>
            </a:r>
            <a:r>
              <a:rPr lang="en-US" altLang="zh-CN" dirty="0"/>
              <a:t>(new </a:t>
            </a:r>
            <a:r>
              <a:rPr lang="en-US" altLang="zh-CN" dirty="0" err="1"/>
              <a:t>CustomClientInterceptor</a:t>
            </a:r>
            <a:r>
              <a:rPr lang="en-US" altLang="zh-C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036708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鉴权授权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699620"/>
            <a:ext cx="82431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gRPC</a:t>
            </a:r>
            <a:r>
              <a:rPr lang="en-US" altLang="zh-CN" dirty="0"/>
              <a:t>-Server </a:t>
            </a:r>
            <a:r>
              <a:rPr lang="zh-CN" altLang="en-US" dirty="0"/>
              <a:t>鉴权授权</a:t>
            </a:r>
            <a:endParaRPr lang="en-US" altLang="zh-CN" dirty="0"/>
          </a:p>
          <a:p>
            <a:r>
              <a:rPr lang="zh-CN" altLang="en-US" dirty="0"/>
              <a:t>需要一个</a:t>
            </a:r>
            <a:r>
              <a:rPr lang="en-US" altLang="zh-CN" dirty="0"/>
              <a:t>Header—</a:t>
            </a:r>
            <a:r>
              <a:rPr lang="zh-CN" altLang="en-US" dirty="0"/>
              <a:t>加入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en-US" altLang="zh-CN" dirty="0"/>
              <a:t>dotnet run --</a:t>
            </a:r>
            <a:r>
              <a:rPr lang="en-US" altLang="zh-CN" dirty="0" err="1"/>
              <a:t>urls</a:t>
            </a:r>
            <a:r>
              <a:rPr lang="en-US" altLang="zh-CN" dirty="0"/>
              <a:t>=https://*:6001</a:t>
            </a:r>
          </a:p>
          <a:p>
            <a:r>
              <a:rPr lang="en-US" altLang="zh-CN" dirty="0"/>
              <a:t>dotnet run --</a:t>
            </a:r>
            <a:r>
              <a:rPr lang="en-US" altLang="zh-CN" dirty="0" err="1"/>
              <a:t>urls</a:t>
            </a:r>
            <a:r>
              <a:rPr lang="en-US" altLang="zh-CN" dirty="0"/>
              <a:t>=https://*:7001</a:t>
            </a:r>
          </a:p>
          <a:p>
            <a:r>
              <a:rPr lang="en-US" altLang="zh-CN" dirty="0"/>
              <a:t>dotnet run --</a:t>
            </a:r>
            <a:r>
              <a:rPr lang="en-US" altLang="zh-CN" dirty="0" err="1"/>
              <a:t>urls</a:t>
            </a:r>
            <a:r>
              <a:rPr lang="en-US" altLang="zh-CN" dirty="0"/>
              <a:t>=https://*:7002</a:t>
            </a:r>
          </a:p>
          <a:p>
            <a:r>
              <a:rPr lang="en-US" altLang="zh-CN" dirty="0"/>
              <a:t>dotnet run --</a:t>
            </a:r>
            <a:r>
              <a:rPr lang="en-US" altLang="zh-CN" dirty="0" err="1"/>
              <a:t>urls</a:t>
            </a:r>
            <a:r>
              <a:rPr lang="en-US" altLang="zh-CN" dirty="0"/>
              <a:t>=https://*:7003</a:t>
            </a:r>
          </a:p>
          <a:p>
            <a:r>
              <a:rPr lang="en-US" altLang="zh-CN" dirty="0"/>
              <a:t>dotnet Zhaoxi.AspNetCore31.AuthenticationCenter.dll --</a:t>
            </a:r>
            <a:r>
              <a:rPr lang="en-US" altLang="zh-CN" dirty="0" err="1"/>
              <a:t>urls</a:t>
            </a:r>
            <a:r>
              <a:rPr lang="en-US" altLang="zh-CN" dirty="0"/>
              <a:t>=http://*:9527</a:t>
            </a:r>
          </a:p>
          <a:p>
            <a:endParaRPr lang="en-US" altLang="zh-CN" dirty="0"/>
          </a:p>
          <a:p>
            <a:r>
              <a:rPr lang="en-US" altLang="zh-CN" dirty="0"/>
              <a:t>Client----</a:t>
            </a:r>
            <a:r>
              <a:rPr lang="en-US" altLang="zh-CN" dirty="0" err="1"/>
              <a:t>AuthenticationCenter</a:t>
            </a:r>
            <a:r>
              <a:rPr lang="en-US" altLang="zh-CN" dirty="0"/>
              <a:t>----</a:t>
            </a:r>
            <a:r>
              <a:rPr lang="en-US" altLang="zh-CN" dirty="0" err="1"/>
              <a:t>gRPCServer</a:t>
            </a:r>
            <a:endParaRPr lang="en-US" altLang="zh-CN" dirty="0"/>
          </a:p>
          <a:p>
            <a:r>
              <a:rPr lang="en-US" altLang="zh-CN" dirty="0" err="1"/>
              <a:t>JwtToken</a:t>
            </a:r>
            <a:r>
              <a:rPr lang="zh-CN" altLang="en-US" dirty="0"/>
              <a:t>刷新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Postman- </a:t>
            </a:r>
            <a:r>
              <a:rPr lang="en-US" altLang="zh-CN" dirty="0" err="1"/>
              <a:t>HttpClient</a:t>
            </a:r>
            <a:r>
              <a:rPr lang="en-US" altLang="zh-CN" dirty="0"/>
              <a:t>- </a:t>
            </a:r>
            <a:r>
              <a:rPr lang="en-US" altLang="zh-CN" dirty="0" err="1"/>
              <a:t>HttpWebRequest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26428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3388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714B15-F7E6-45D6-9FD9-5B970421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2715760"/>
            <a:ext cx="4499995" cy="16089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5769CD-21EE-41CE-A5F5-269E09266B57}"/>
              </a:ext>
            </a:extLst>
          </p:cNvPr>
          <p:cNvSpPr txBox="1"/>
          <p:nvPr/>
        </p:nvSpPr>
        <p:spPr>
          <a:xfrm>
            <a:off x="431217" y="974469"/>
            <a:ext cx="709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  RPC</a:t>
            </a:r>
          </a:p>
          <a:p>
            <a:r>
              <a:rPr lang="en-US" altLang="zh-CN" dirty="0"/>
              <a:t>A high-performance, open source universal RPC framework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https://www.grpc.io/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338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gRPC+Nginx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sym typeface="Impact" panose="020B0806030902050204" pitchFamily="2" charset="0"/>
              </a:rPr>
              <a:t>反向代理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82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Client—Nginx---</a:t>
            </a:r>
            <a:r>
              <a:rPr lang="en-US" altLang="zh-CN" dirty="0" err="1"/>
              <a:t>gRPC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反向代理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31818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+Nginx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sym typeface="Impact" panose="020B0806030902050204" pitchFamily="2" charset="0"/>
              </a:rPr>
              <a:t>负载均衡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8661" y="843630"/>
            <a:ext cx="82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Client—Nginx---gRPC1&amp; gRPC2&amp; gRPC3</a:t>
            </a:r>
          </a:p>
          <a:p>
            <a:r>
              <a:rPr lang="zh-CN" altLang="en-US" dirty="0"/>
              <a:t>多来好评</a:t>
            </a:r>
            <a:r>
              <a:rPr lang="en-US" altLang="zh-CN" dirty="0"/>
              <a:t>—</a:t>
            </a:r>
            <a:r>
              <a:rPr lang="zh-CN" altLang="en-US" dirty="0"/>
              <a:t>刷赞</a:t>
            </a:r>
            <a:r>
              <a:rPr lang="en-US" altLang="zh-CN" dirty="0"/>
              <a:t>—</a:t>
            </a:r>
            <a:r>
              <a:rPr lang="zh-CN" altLang="en-US" dirty="0"/>
              <a:t>转发</a:t>
            </a:r>
            <a:r>
              <a:rPr lang="en-US" altLang="zh-CN" dirty="0"/>
              <a:t>—666</a:t>
            </a:r>
            <a:r>
              <a:rPr lang="zh-CN" altLang="en-US"/>
              <a:t>弹幕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30802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572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gRPC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是什么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14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一开始由 </a:t>
            </a:r>
            <a:r>
              <a:rPr lang="en-US" altLang="zh-CN" dirty="0"/>
              <a:t>google </a:t>
            </a:r>
            <a:r>
              <a:rPr lang="zh-CN" altLang="en-US" dirty="0"/>
              <a:t>开发，是一款语言中立、平台中立、开源的远程过程调用</a:t>
            </a:r>
            <a:r>
              <a:rPr lang="en-US" altLang="zh-CN" dirty="0"/>
              <a:t>(RPC)</a:t>
            </a:r>
            <a:r>
              <a:rPr lang="zh-CN" altLang="en-US" dirty="0"/>
              <a:t>系统。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支持主流开发语言（</a:t>
            </a:r>
            <a:r>
              <a:rPr lang="en-US" altLang="zh-CN" dirty="0"/>
              <a:t>C, C++, Python, PHP, Ruby, NodeJS, C#, Objective-C</a:t>
            </a:r>
            <a:r>
              <a:rPr lang="zh-CN" altLang="zh-CN" dirty="0"/>
              <a:t>、</a:t>
            </a:r>
            <a:r>
              <a:rPr lang="en-US" altLang="zh-CN" dirty="0"/>
              <a:t>Golang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93A5DF-BDFE-4C1D-93FC-E0179FCD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1" y="732130"/>
            <a:ext cx="5528988" cy="35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915635"/>
            <a:ext cx="82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环境：</a:t>
            </a:r>
            <a:r>
              <a:rPr lang="en-US" altLang="zh-CN" dirty="0"/>
              <a:t>VS2019+Asp.Net Core</a:t>
            </a:r>
          </a:p>
          <a:p>
            <a:r>
              <a:rPr lang="en-US" altLang="zh-CN" dirty="0"/>
              <a:t>           (Kestrel</a:t>
            </a:r>
            <a:r>
              <a:rPr lang="zh-CN" altLang="en-US" dirty="0"/>
              <a:t>实现了</a:t>
            </a:r>
            <a:r>
              <a:rPr lang="en-US" altLang="zh-CN" dirty="0"/>
              <a:t>Http/2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Server</a:t>
            </a:r>
            <a:r>
              <a:rPr lang="zh-CN" altLang="en-US" dirty="0"/>
              <a:t>项目：</a:t>
            </a:r>
            <a:r>
              <a:rPr lang="en-US" altLang="zh-CN" dirty="0" err="1"/>
              <a:t>gRPC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Client</a:t>
            </a:r>
            <a:r>
              <a:rPr lang="zh-CN" altLang="en-US" dirty="0"/>
              <a:t>：任意客户端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783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798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Proto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文件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—</a:t>
            </a:r>
            <a:r>
              <a:rPr lang="zh-CN" altLang="en-US" dirty="0"/>
              <a:t>定义不同语言的实现规范</a:t>
            </a:r>
            <a:endParaRPr lang="en-US" altLang="zh-CN" dirty="0"/>
          </a:p>
          <a:p>
            <a:r>
              <a:rPr lang="zh-CN" altLang="en-US" dirty="0"/>
              <a:t>需要个工具</a:t>
            </a:r>
            <a:r>
              <a:rPr lang="en-US" altLang="zh-CN" dirty="0"/>
              <a:t>—</a:t>
            </a:r>
            <a:r>
              <a:rPr lang="zh-CN" altLang="en-US" dirty="0"/>
              <a:t>转换</a:t>
            </a:r>
            <a:r>
              <a:rPr lang="en-US" altLang="zh-CN" dirty="0"/>
              <a:t>C#</a:t>
            </a:r>
            <a:r>
              <a:rPr lang="zh-CN" altLang="en-US" dirty="0"/>
              <a:t>代码</a:t>
            </a:r>
            <a:r>
              <a:rPr lang="en-US" altLang="zh-CN" dirty="0"/>
              <a:t>(webservice</a:t>
            </a:r>
            <a:r>
              <a:rPr lang="zh-CN" altLang="en-US" dirty="0"/>
              <a:t>代理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定义了协议接口和数据格式</a:t>
            </a:r>
            <a:endParaRPr lang="en-US" altLang="zh-CN" dirty="0"/>
          </a:p>
          <a:p>
            <a:r>
              <a:rPr lang="zh-CN" altLang="en-US" dirty="0"/>
              <a:t>不同语言</a:t>
            </a:r>
            <a:r>
              <a:rPr lang="en-US" altLang="zh-CN" dirty="0"/>
              <a:t>—</a:t>
            </a:r>
            <a:r>
              <a:rPr lang="zh-CN" altLang="en-US" dirty="0"/>
              <a:t>相同文件</a:t>
            </a:r>
            <a:r>
              <a:rPr lang="en-US" altLang="zh-CN" dirty="0"/>
              <a:t>---</a:t>
            </a:r>
            <a:r>
              <a:rPr lang="zh-CN" altLang="en-US" dirty="0"/>
              <a:t>等于接口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类型映射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Grpc</a:t>
            </a:r>
            <a:r>
              <a:rPr lang="zh-CN" altLang="en-US" dirty="0"/>
              <a:t>的旅程完成了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B9C54E-9746-4E29-B63D-E01AF974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55" y="1176143"/>
            <a:ext cx="3286915" cy="31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1887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Protocol buffers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序列化支持 </a:t>
            </a:r>
            <a:r>
              <a:rPr lang="en-US" altLang="zh-CN" dirty="0"/>
              <a:t>PB</a:t>
            </a:r>
            <a:r>
              <a:rPr lang="zh-CN" altLang="en-US" dirty="0"/>
              <a:t>（</a:t>
            </a:r>
            <a:r>
              <a:rPr lang="en-US" altLang="zh-CN" dirty="0"/>
              <a:t>Protocol buffer</a:t>
            </a:r>
            <a:r>
              <a:rPr lang="zh-CN" altLang="en-US" dirty="0"/>
              <a:t>）和 </a:t>
            </a:r>
            <a:r>
              <a:rPr lang="en-US" altLang="zh-CN" dirty="0"/>
              <a:t>JSON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PB </a:t>
            </a:r>
            <a:r>
              <a:rPr lang="zh-CN" altLang="en-US" dirty="0"/>
              <a:t>是一种语言无关的高性能序列化框架，基于 </a:t>
            </a:r>
            <a:r>
              <a:rPr lang="en-US" altLang="zh-CN" dirty="0"/>
              <a:t>HTTP/2 + PB, </a:t>
            </a:r>
            <a:r>
              <a:rPr lang="zh-CN" altLang="en-US" dirty="0"/>
              <a:t>保障了 </a:t>
            </a:r>
            <a:r>
              <a:rPr lang="en-US" altLang="zh-CN" dirty="0"/>
              <a:t>RPC </a:t>
            </a:r>
            <a:r>
              <a:rPr lang="zh-CN" altLang="en-US" dirty="0"/>
              <a:t>调用的高性能。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</a:t>
            </a:r>
            <a:r>
              <a:rPr lang="en-US" altLang="zh-CN" dirty="0"/>
              <a:t>Json/XML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141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服务端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内置在</a:t>
            </a:r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项目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Proto-</a:t>
            </a:r>
            <a:r>
              <a:rPr lang="en-US" altLang="zh-CN" dirty="0">
                <a:sym typeface="Wingdings" panose="05000000000000000000" pitchFamily="2" charset="2"/>
              </a:rPr>
              <a:t>-&gt;</a:t>
            </a:r>
            <a:r>
              <a:rPr lang="zh-CN" altLang="en-US" dirty="0">
                <a:sym typeface="Wingdings" panose="05000000000000000000" pitchFamily="2" charset="2"/>
              </a:rPr>
              <a:t>生成代码</a:t>
            </a:r>
            <a:r>
              <a:rPr lang="en-US" altLang="zh-CN" dirty="0">
                <a:sym typeface="Wingdings" panose="05000000000000000000" pitchFamily="2" charset="2"/>
              </a:rPr>
              <a:t>---&gt;</a:t>
            </a:r>
            <a:r>
              <a:rPr lang="zh-CN" altLang="en-US" dirty="0">
                <a:sym typeface="Wingdings" panose="05000000000000000000" pitchFamily="2" charset="2"/>
              </a:rPr>
              <a:t>项目引用嵌入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Service</a:t>
            </a:r>
          </a:p>
          <a:p>
            <a:pPr marL="342900" indent="-342900">
              <a:buAutoNum type="arabicPlain"/>
            </a:pPr>
            <a:r>
              <a:rPr lang="zh-CN" altLang="en-US" dirty="0"/>
              <a:t>注册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007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客户端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030" y="843630"/>
            <a:ext cx="824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控制台项目</a:t>
            </a:r>
            <a:r>
              <a:rPr lang="en-US" altLang="zh-CN" dirty="0"/>
              <a:t>---</a:t>
            </a:r>
            <a:r>
              <a:rPr lang="en-US" altLang="zh-CN" dirty="0" err="1"/>
              <a:t>nuget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拷贝</a:t>
            </a:r>
            <a:r>
              <a:rPr lang="en-US" altLang="zh-CN" dirty="0"/>
              <a:t>Proto</a:t>
            </a:r>
            <a:r>
              <a:rPr lang="en-US" altLang="zh-CN" dirty="0">
                <a:sym typeface="Wingdings" panose="05000000000000000000" pitchFamily="2" charset="2"/>
              </a:rPr>
              <a:t>---&gt;</a:t>
            </a:r>
            <a:r>
              <a:rPr lang="zh-CN" altLang="en-US" dirty="0">
                <a:sym typeface="Wingdings" panose="05000000000000000000" pitchFamily="2" charset="2"/>
              </a:rPr>
              <a:t>项目引用嵌入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-&gt;</a:t>
            </a:r>
            <a:r>
              <a:rPr lang="zh-CN" altLang="en-US" dirty="0">
                <a:sym typeface="Wingdings" panose="05000000000000000000" pitchFamily="2" charset="2"/>
              </a:rPr>
              <a:t>生成代码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Client</a:t>
            </a:r>
            <a:r>
              <a:rPr lang="zh-CN" altLang="en-US" dirty="0"/>
              <a:t>实例调用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</a:t>
            </a:r>
            <a:r>
              <a:rPr lang="en-US" altLang="zh-CN" dirty="0"/>
              <a:t>-</a:t>
            </a:r>
            <a:r>
              <a:rPr lang="zh-CN" altLang="en-US" dirty="0"/>
              <a:t>异步调用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3928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1045</Words>
  <Application>Microsoft Office PowerPoint</Application>
  <PresentationFormat>全屏显示(16:9)</PresentationFormat>
  <Paragraphs>169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613</cp:revision>
  <dcterms:created xsi:type="dcterms:W3CDTF">2014-02-20T03:23:00Z</dcterms:created>
  <dcterms:modified xsi:type="dcterms:W3CDTF">2020-05-29T14:54:27Z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