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482" r:id="rId2"/>
    <p:sldId id="522" r:id="rId3"/>
    <p:sldId id="483" r:id="rId4"/>
    <p:sldId id="582" r:id="rId5"/>
    <p:sldId id="528" r:id="rId6"/>
    <p:sldId id="580" r:id="rId7"/>
    <p:sldId id="589" r:id="rId8"/>
    <p:sldId id="551" r:id="rId9"/>
    <p:sldId id="592" r:id="rId10"/>
    <p:sldId id="590" r:id="rId11"/>
    <p:sldId id="532" r:id="rId12"/>
    <p:sldId id="550" r:id="rId13"/>
    <p:sldId id="591" r:id="rId14"/>
    <p:sldId id="607" r:id="rId15"/>
    <p:sldId id="608" r:id="rId16"/>
    <p:sldId id="609" r:id="rId17"/>
    <p:sldId id="547" r:id="rId18"/>
    <p:sldId id="610" r:id="rId19"/>
    <p:sldId id="611" r:id="rId20"/>
    <p:sldId id="612" r:id="rId21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2" autoAdjust="0"/>
    <p:restoredTop sz="94660"/>
  </p:normalViewPr>
  <p:slideViewPr>
    <p:cSldViewPr showGuides="1">
      <p:cViewPr varScale="1">
        <p:scale>
          <a:sx n="107" d="100"/>
          <a:sy n="107" d="100"/>
        </p:scale>
        <p:origin x="120" y="82"/>
      </p:cViewPr>
      <p:guideLst>
        <p:guide orient="horz" pos="156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  <a:t>2020/5/15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3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1713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13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6479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14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3941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15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5743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16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4405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17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1744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18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4465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19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87440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20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4949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5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5455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6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4996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7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7308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8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3766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9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0202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10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6313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11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4725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12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4118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2020/5/15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2020/5/15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2020/5/15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2020/5/15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2020/5/15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2020/5/15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2020/5/15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2020/5/15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2020/5/15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2020/5/15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2020/5/15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2020/5/15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Microsoft.EntityFrameworkCore.Proxie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黑色底纹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075" name="组合 3074"/>
          <p:cNvGrpSpPr/>
          <p:nvPr/>
        </p:nvGrpSpPr>
        <p:grpSpPr>
          <a:xfrm>
            <a:off x="0" y="-2519362"/>
            <a:ext cx="9144000" cy="6480175"/>
            <a:chOff x="0" y="0"/>
            <a:chExt cx="9144000" cy="6482614"/>
          </a:xfrm>
        </p:grpSpPr>
        <p:grpSp>
          <p:nvGrpSpPr>
            <p:cNvPr id="3076" name="组合 3075"/>
            <p:cNvGrpSpPr/>
            <p:nvPr/>
          </p:nvGrpSpPr>
          <p:grpSpPr>
            <a:xfrm>
              <a:off x="0" y="2522646"/>
              <a:ext cx="9144000" cy="3959968"/>
              <a:chOff x="0" y="0"/>
              <a:chExt cx="9144000" cy="3959968"/>
            </a:xfrm>
          </p:grpSpPr>
          <p:sp>
            <p:nvSpPr>
              <p:cNvPr id="3077" name="矩形 254"/>
              <p:cNvSpPr/>
              <p:nvPr/>
            </p:nvSpPr>
            <p:spPr>
              <a:xfrm>
                <a:off x="0" y="113953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000000">
                  <a:alpha val="59999"/>
                </a:srgbClr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  <p:sp>
            <p:nvSpPr>
              <p:cNvPr id="3078" name="矩形 254"/>
              <p:cNvSpPr/>
              <p:nvPr/>
            </p:nvSpPr>
            <p:spPr>
              <a:xfrm>
                <a:off x="0" y="0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FF8607"/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</p:grpSp>
        <p:sp>
          <p:nvSpPr>
            <p:cNvPr id="3079" name="任意多边形 62"/>
            <p:cNvSpPr/>
            <p:nvPr/>
          </p:nvSpPr>
          <p:spPr>
            <a:xfrm rot="18900000">
              <a:off x="2043905" y="0"/>
              <a:ext cx="5045292" cy="5045292"/>
            </a:xfrm>
            <a:custGeom>
              <a:avLst/>
              <a:gdLst>
                <a:gd name="txL" fmla="*/ 0 w 4624012"/>
                <a:gd name="txT" fmla="*/ 0 h 4624012"/>
                <a:gd name="txR" fmla="*/ 4624012 w 4624012"/>
                <a:gd name="txB" fmla="*/ 4624012 h 4624012"/>
              </a:gdLst>
              <a:ahLst/>
              <a:cxnLst>
                <a:cxn ang="0">
                  <a:pos x="0" y="0"/>
                </a:cxn>
                <a:cxn ang="0">
                  <a:pos x="4624012" y="4624012"/>
                </a:cxn>
                <a:cxn ang="0">
                  <a:pos x="0" y="4624012"/>
                </a:cxn>
              </a:cxnLst>
              <a:rect l="txL" t="txT" r="txR" b="txB"/>
              <a:pathLst>
                <a:path w="4624012" h="4624012">
                  <a:moveTo>
                    <a:pt x="0" y="0"/>
                  </a:moveTo>
                  <a:lnTo>
                    <a:pt x="4624012" y="4624012"/>
                  </a:lnTo>
                  <a:lnTo>
                    <a:pt x="0" y="4624012"/>
                  </a:lnTo>
                  <a:close/>
                </a:path>
              </a:pathLst>
            </a:custGeom>
            <a:solidFill>
              <a:srgbClr val="FF9725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080" name="矩形 258"/>
          <p:cNvSpPr/>
          <p:nvPr/>
        </p:nvSpPr>
        <p:spPr>
          <a:xfrm>
            <a:off x="0" y="1314450"/>
            <a:ext cx="9144000" cy="10144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C#/.Net</a:t>
            </a:r>
            <a:r>
              <a:rPr lang="zh-CN" altLang="en-US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架构师蜕变营</a:t>
            </a:r>
          </a:p>
        </p:txBody>
      </p:sp>
      <p:grpSp>
        <p:nvGrpSpPr>
          <p:cNvPr id="3082" name="组合 3081"/>
          <p:cNvGrpSpPr/>
          <p:nvPr/>
        </p:nvGrpSpPr>
        <p:grpSpPr>
          <a:xfrm>
            <a:off x="1439863" y="2355850"/>
            <a:ext cx="6264275" cy="431800"/>
            <a:chOff x="0" y="0"/>
            <a:chExt cx="6264696" cy="432048"/>
          </a:xfrm>
        </p:grpSpPr>
        <p:sp>
          <p:nvSpPr>
            <p:cNvPr id="3083" name="矩形 1"/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084" name="矩形 9"/>
            <p:cNvSpPr/>
            <p:nvPr/>
          </p:nvSpPr>
          <p:spPr>
            <a:xfrm>
              <a:off x="0" y="31358"/>
              <a:ext cx="62646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开发进阶，蜕变架构，升职加薪，只争朝夕！</a:t>
              </a:r>
            </a:p>
          </p:txBody>
        </p:sp>
      </p:grpSp>
      <p:sp>
        <p:nvSpPr>
          <p:cNvPr id="3086" name="落款标题"/>
          <p:cNvSpPr/>
          <p:nvPr/>
        </p:nvSpPr>
        <p:spPr>
          <a:xfrm>
            <a:off x="0" y="42195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Richard</a:t>
            </a: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025" y="491490"/>
            <a:ext cx="1620520" cy="45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12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02518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EFCore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</a:t>
            </a:r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Api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映射数据库</a:t>
            </a:r>
            <a:endParaRPr lang="en-US" altLang="zh-CN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0935FE-D071-4172-897A-3681E68EF3BD}"/>
              </a:ext>
            </a:extLst>
          </p:cNvPr>
          <p:cNvSpPr txBox="1"/>
          <p:nvPr/>
        </p:nvSpPr>
        <p:spPr>
          <a:xfrm>
            <a:off x="501651" y="745773"/>
            <a:ext cx="860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context.Database.EnsureDeleted</a:t>
            </a:r>
            <a:r>
              <a:rPr lang="en-US" altLang="zh-CN" dirty="0"/>
              <a:t>(); //</a:t>
            </a:r>
            <a:r>
              <a:rPr lang="zh-CN" altLang="en-US" dirty="0"/>
              <a:t>删除数据库</a:t>
            </a:r>
          </a:p>
          <a:p>
            <a:r>
              <a:rPr lang="en-US" altLang="zh-CN" dirty="0" err="1"/>
              <a:t>context.Database.EnsureCreated</a:t>
            </a:r>
            <a:r>
              <a:rPr lang="en-US" altLang="zh-CN" dirty="0"/>
              <a:t>(); //</a:t>
            </a:r>
            <a:r>
              <a:rPr lang="zh-CN" altLang="en-US" dirty="0"/>
              <a:t>创建数据库和表</a:t>
            </a:r>
            <a:endParaRPr lang="en-US" altLang="zh-CN" dirty="0">
              <a:sym typeface="Impact" panose="020B080603090205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04417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命令迁移</a:t>
            </a:r>
            <a:endParaRPr lang="en-US" altLang="zh-CN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0935FE-D071-4172-897A-3681E68EF3BD}"/>
              </a:ext>
            </a:extLst>
          </p:cNvPr>
          <p:cNvSpPr txBox="1"/>
          <p:nvPr/>
        </p:nvSpPr>
        <p:spPr>
          <a:xfrm>
            <a:off x="526908" y="667326"/>
            <a:ext cx="7069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Impact" panose="020B0806030902050204" pitchFamily="2" charset="0"/>
              </a:rPr>
              <a:t>依赖于程序包：</a:t>
            </a:r>
            <a:r>
              <a:rPr lang="en-US" altLang="zh-CN" dirty="0" err="1">
                <a:sym typeface="Impact" panose="020B0806030902050204" pitchFamily="2" charset="0"/>
              </a:rPr>
              <a:t>Microsoft.EntityFrameworkCore.Tools</a:t>
            </a:r>
            <a:endParaRPr lang="en-US" altLang="zh-CN" dirty="0">
              <a:sym typeface="Impact" panose="020B0806030902050204" pitchFamily="2" charset="0"/>
            </a:endParaRPr>
          </a:p>
          <a:p>
            <a:r>
              <a:rPr lang="en-US" altLang="zh-CN" dirty="0">
                <a:sym typeface="Impact" panose="020B0806030902050204" pitchFamily="2" charset="0"/>
              </a:rPr>
              <a:t>	           </a:t>
            </a:r>
            <a:r>
              <a:rPr lang="en-US" altLang="zh-CN" dirty="0" err="1">
                <a:sym typeface="Impact" panose="020B0806030902050204" pitchFamily="2" charset="0"/>
              </a:rPr>
              <a:t>Microsoft.EntityFrameworkCore.Design</a:t>
            </a:r>
            <a:endParaRPr lang="en-US" altLang="zh-CN" dirty="0">
              <a:sym typeface="Impact" panose="020B0806030902050204" pitchFamily="2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6D2D1B-4795-401A-A329-F496EC7C2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25" y="1365179"/>
            <a:ext cx="6569508" cy="252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9046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33296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EFCore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如何查看</a:t>
            </a:r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Sql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语句</a:t>
            </a:r>
            <a:endParaRPr lang="en-US" altLang="zh-CN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0935FE-D071-4172-897A-3681E68EF3BD}"/>
              </a:ext>
            </a:extLst>
          </p:cNvPr>
          <p:cNvSpPr txBox="1"/>
          <p:nvPr/>
        </p:nvSpPr>
        <p:spPr>
          <a:xfrm>
            <a:off x="509382" y="684438"/>
            <a:ext cx="7840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Impact" panose="020B0806030902050204" pitchFamily="2" charset="0"/>
              </a:rPr>
              <a:t>记录日志，日志查看</a:t>
            </a:r>
            <a:endParaRPr lang="en-US" altLang="zh-CN" dirty="0">
              <a:sym typeface="Impact" panose="020B0806030902050204" pitchFamily="2" charset="0"/>
            </a:endParaRPr>
          </a:p>
          <a:p>
            <a:r>
              <a:rPr lang="en-US" altLang="zh-CN" dirty="0" err="1">
                <a:sym typeface="Impact" panose="020B0806030902050204" pitchFamily="2" charset="0"/>
              </a:rPr>
              <a:t>SqlServer</a:t>
            </a:r>
            <a:r>
              <a:rPr lang="en-US" altLang="zh-CN" dirty="0">
                <a:sym typeface="Impact" panose="020B0806030902050204" pitchFamily="2" charset="0"/>
              </a:rPr>
              <a:t>  Profiler</a:t>
            </a:r>
          </a:p>
        </p:txBody>
      </p:sp>
    </p:spTree>
    <p:extLst>
      <p:ext uri="{BB962C8B-B14F-4D97-AF65-F5344CB8AC3E}">
        <p14:creationId xmlns:p14="http://schemas.microsoft.com/office/powerpoint/2010/main" val="329498588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66771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EFCore3.x 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记录日志</a:t>
            </a:r>
            <a:endParaRPr lang="en-US" altLang="zh-CN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0935FE-D071-4172-897A-3681E68EF3BD}"/>
              </a:ext>
            </a:extLst>
          </p:cNvPr>
          <p:cNvSpPr txBox="1"/>
          <p:nvPr/>
        </p:nvSpPr>
        <p:spPr>
          <a:xfrm>
            <a:off x="476250" y="843630"/>
            <a:ext cx="78400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Impact" panose="020B0806030902050204" pitchFamily="2" charset="0"/>
              </a:rPr>
              <a:t>依赖于程序包：</a:t>
            </a:r>
            <a:endParaRPr lang="en-US" altLang="zh-CN" dirty="0">
              <a:sym typeface="Impact" panose="020B0806030902050204" pitchFamily="2" charset="0"/>
            </a:endParaRPr>
          </a:p>
          <a:p>
            <a:r>
              <a:rPr lang="en-US" altLang="zh-CN" dirty="0" err="1">
                <a:sym typeface="Impact" panose="020B0806030902050204" pitchFamily="2" charset="0"/>
              </a:rPr>
              <a:t>Microsoft.Extensions.Logging</a:t>
            </a:r>
            <a:endParaRPr lang="en-US" altLang="zh-CN" dirty="0">
              <a:sym typeface="Impact" panose="020B0806030902050204" pitchFamily="2" charset="0"/>
            </a:endParaRPr>
          </a:p>
          <a:p>
            <a:r>
              <a:rPr lang="en-US" altLang="zh-CN" dirty="0" err="1">
                <a:sym typeface="Impact" panose="020B0806030902050204" pitchFamily="2" charset="0"/>
              </a:rPr>
              <a:t>Microsoft.Extensions.Logging.Console</a:t>
            </a:r>
            <a:endParaRPr lang="en-US" altLang="zh-CN" dirty="0">
              <a:sym typeface="Impact" panose="020B0806030902050204" pitchFamily="2" charset="0"/>
            </a:endParaRPr>
          </a:p>
          <a:p>
            <a:endParaRPr lang="en-US" altLang="zh-CN" dirty="0">
              <a:sym typeface="Impact" panose="020B0806030902050204" pitchFamily="2" charset="0"/>
            </a:endParaRPr>
          </a:p>
          <a:p>
            <a:r>
              <a:rPr lang="zh-CN" altLang="en-US" dirty="0">
                <a:sym typeface="Impact" panose="020B0806030902050204" pitchFamily="2" charset="0"/>
              </a:rPr>
              <a:t>日志工厂：</a:t>
            </a:r>
            <a:endParaRPr lang="en-US" altLang="zh-CN" dirty="0">
              <a:sym typeface="Impact" panose="020B0806030902050204" pitchFamily="2" charset="0"/>
            </a:endParaRPr>
          </a:p>
          <a:p>
            <a:r>
              <a:rPr lang="en-US" altLang="zh-CN" dirty="0"/>
              <a:t>public static </a:t>
            </a:r>
            <a:r>
              <a:rPr lang="en-US" altLang="zh-CN" dirty="0" err="1"/>
              <a:t>readonly</a:t>
            </a:r>
            <a:r>
              <a:rPr lang="en-US" altLang="zh-CN" dirty="0"/>
              <a:t> </a:t>
            </a:r>
            <a:r>
              <a:rPr lang="en-US" altLang="zh-CN" dirty="0" err="1"/>
              <a:t>ILoggerFactory</a:t>
            </a:r>
            <a:r>
              <a:rPr lang="en-US" altLang="zh-CN" dirty="0"/>
              <a:t> </a:t>
            </a:r>
            <a:r>
              <a:rPr lang="en-US" altLang="zh-CN" dirty="0" err="1"/>
              <a:t>MyLoggerFactory</a:t>
            </a:r>
            <a:endParaRPr lang="en-US" altLang="zh-CN" dirty="0"/>
          </a:p>
          <a:p>
            <a:r>
              <a:rPr lang="en-US" altLang="zh-CN" dirty="0"/>
              <a:t>    = </a:t>
            </a:r>
            <a:r>
              <a:rPr lang="en-US" altLang="zh-CN" dirty="0" err="1"/>
              <a:t>LoggerFactory.Create</a:t>
            </a:r>
            <a:r>
              <a:rPr lang="en-US" altLang="zh-CN" dirty="0"/>
              <a:t>(builder =&gt; { </a:t>
            </a:r>
            <a:r>
              <a:rPr lang="en-US" altLang="zh-CN" dirty="0" err="1"/>
              <a:t>builder.AddConsole</a:t>
            </a:r>
            <a:r>
              <a:rPr lang="en-US" altLang="zh-CN" dirty="0"/>
              <a:t>(); });</a:t>
            </a:r>
            <a:endParaRPr lang="en-US" altLang="zh-CN" dirty="0">
              <a:sym typeface="Impact" panose="020B080603090205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7926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8149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DbContext</a:t>
            </a:r>
            <a:endParaRPr lang="en-US" altLang="zh-CN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0935FE-D071-4172-897A-3681E68EF3BD}"/>
              </a:ext>
            </a:extLst>
          </p:cNvPr>
          <p:cNvSpPr txBox="1"/>
          <p:nvPr/>
        </p:nvSpPr>
        <p:spPr>
          <a:xfrm>
            <a:off x="501651" y="745773"/>
            <a:ext cx="8606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ym typeface="Impact" panose="020B0806030902050204" pitchFamily="2" charset="0"/>
              </a:rPr>
              <a:t>EFCore</a:t>
            </a:r>
            <a:r>
              <a:rPr lang="en-US" altLang="zh-CN" dirty="0">
                <a:sym typeface="Impact" panose="020B0806030902050204" pitchFamily="2" charset="0"/>
              </a:rPr>
              <a:t>/EF6</a:t>
            </a:r>
            <a:r>
              <a:rPr lang="zh-CN" altLang="en-US" dirty="0">
                <a:sym typeface="Impact" panose="020B0806030902050204" pitchFamily="2" charset="0"/>
              </a:rPr>
              <a:t>完成对数据库操作的基石！</a:t>
            </a:r>
            <a:endParaRPr lang="en-US" altLang="zh-CN" dirty="0">
              <a:sym typeface="Impact" panose="020B0806030902050204" pitchFamily="2" charset="0"/>
            </a:endParaRPr>
          </a:p>
          <a:p>
            <a:r>
              <a:rPr lang="en-US" altLang="zh-CN" dirty="0">
                <a:sym typeface="Impact" panose="020B0806030902050204" pitchFamily="2" charset="0"/>
              </a:rPr>
              <a:t>1.</a:t>
            </a:r>
            <a:r>
              <a:rPr lang="zh-CN" altLang="en-US" dirty="0">
                <a:sym typeface="Impact" panose="020B0806030902050204" pitchFamily="2" charset="0"/>
              </a:rPr>
              <a:t>连接数据库的配置</a:t>
            </a:r>
            <a:endParaRPr lang="en-US" altLang="zh-CN" dirty="0">
              <a:sym typeface="Impact" panose="020B0806030902050204" pitchFamily="2" charset="0"/>
            </a:endParaRPr>
          </a:p>
          <a:p>
            <a:r>
              <a:rPr lang="en-US" altLang="zh-CN" dirty="0">
                <a:sym typeface="Impact" panose="020B0806030902050204" pitchFamily="2" charset="0"/>
              </a:rPr>
              <a:t>2.</a:t>
            </a:r>
            <a:r>
              <a:rPr lang="zh-CN" altLang="en-US" dirty="0">
                <a:sym typeface="Impact" panose="020B0806030902050204" pitchFamily="2" charset="0"/>
              </a:rPr>
              <a:t>数据库映射的配置</a:t>
            </a:r>
            <a:endParaRPr lang="en-US" altLang="zh-CN" dirty="0">
              <a:sym typeface="Impact" panose="020B0806030902050204" pitchFamily="2" charset="0"/>
            </a:endParaRPr>
          </a:p>
          <a:p>
            <a:r>
              <a:rPr lang="en-US" altLang="zh-CN" dirty="0">
                <a:sym typeface="Impact" panose="020B0806030902050204" pitchFamily="2" charset="0"/>
              </a:rPr>
              <a:t>3…..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A94310E-1F18-412C-BB9E-CA4C29FC2D76}"/>
              </a:ext>
            </a:extLst>
          </p:cNvPr>
          <p:cNvSpPr txBox="1"/>
          <p:nvPr/>
        </p:nvSpPr>
        <p:spPr>
          <a:xfrm>
            <a:off x="501651" y="2220201"/>
            <a:ext cx="532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EF Core</a:t>
            </a:r>
            <a:r>
              <a:rPr lang="zh-CN" altLang="en-US" dirty="0"/>
              <a:t>中这一切都是需要我们自己搭建的；</a:t>
            </a:r>
          </a:p>
        </p:txBody>
      </p:sp>
    </p:spTree>
    <p:extLst>
      <p:ext uri="{BB962C8B-B14F-4D97-AF65-F5344CB8AC3E}">
        <p14:creationId xmlns:p14="http://schemas.microsoft.com/office/powerpoint/2010/main" val="63789733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83603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EF Core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支持</a:t>
            </a:r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Linq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查询</a:t>
            </a:r>
            <a:endParaRPr lang="en-US" altLang="zh-CN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0935FE-D071-4172-897A-3681E68EF3BD}"/>
              </a:ext>
            </a:extLst>
          </p:cNvPr>
          <p:cNvSpPr txBox="1"/>
          <p:nvPr/>
        </p:nvSpPr>
        <p:spPr>
          <a:xfrm>
            <a:off x="501651" y="745773"/>
            <a:ext cx="8606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Impact" panose="020B0806030902050204" pitchFamily="2" charset="0"/>
              </a:rPr>
              <a:t>投影</a:t>
            </a:r>
            <a:endParaRPr lang="en-US" altLang="zh-CN" dirty="0">
              <a:sym typeface="Impact" panose="020B0806030902050204" pitchFamily="2" charset="0"/>
            </a:endParaRPr>
          </a:p>
          <a:p>
            <a:r>
              <a:rPr lang="zh-CN" altLang="en-US" dirty="0">
                <a:sym typeface="Impact" panose="020B0806030902050204" pitchFamily="2" charset="0"/>
              </a:rPr>
              <a:t>排序</a:t>
            </a:r>
            <a:endParaRPr lang="en-US" altLang="zh-CN" dirty="0">
              <a:sym typeface="Impact" panose="020B0806030902050204" pitchFamily="2" charset="0"/>
            </a:endParaRPr>
          </a:p>
          <a:p>
            <a:r>
              <a:rPr lang="zh-CN" altLang="en-US" dirty="0">
                <a:sym typeface="Impact" panose="020B0806030902050204" pitchFamily="2" charset="0"/>
              </a:rPr>
              <a:t>分页</a:t>
            </a:r>
            <a:endParaRPr lang="en-US" altLang="zh-CN" dirty="0">
              <a:sym typeface="Impact" panose="020B0806030902050204" pitchFamily="2" charset="0"/>
            </a:endParaRPr>
          </a:p>
          <a:p>
            <a:r>
              <a:rPr lang="zh-CN" altLang="en-US" dirty="0">
                <a:sym typeface="Impact" panose="020B0806030902050204" pitchFamily="2" charset="0"/>
              </a:rPr>
              <a:t>分区</a:t>
            </a:r>
            <a:endParaRPr lang="en-US" altLang="zh-CN" dirty="0">
              <a:sym typeface="Impact" panose="020B0806030902050204" pitchFamily="2" charset="0"/>
            </a:endParaRPr>
          </a:p>
          <a:p>
            <a:r>
              <a:rPr lang="zh-CN" altLang="en-US" dirty="0">
                <a:sym typeface="Impact" panose="020B0806030902050204" pitchFamily="2" charset="0"/>
              </a:rPr>
              <a:t>关键字查询</a:t>
            </a:r>
            <a:endParaRPr lang="en-US" altLang="zh-CN" dirty="0">
              <a:sym typeface="Impact" panose="020B080603090205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43495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导航属性</a:t>
            </a:r>
            <a:endParaRPr lang="en-US" altLang="zh-CN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0935FE-D071-4172-897A-3681E68EF3BD}"/>
              </a:ext>
            </a:extLst>
          </p:cNvPr>
          <p:cNvSpPr txBox="1"/>
          <p:nvPr/>
        </p:nvSpPr>
        <p:spPr>
          <a:xfrm>
            <a:off x="501651" y="745773"/>
            <a:ext cx="860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Impact" panose="020B0806030902050204" pitchFamily="2" charset="0"/>
              </a:rPr>
              <a:t>实体中某一个属性</a:t>
            </a:r>
            <a:r>
              <a:rPr lang="zh-CN" altLang="en-US" dirty="0"/>
              <a:t>指向外键的对象</a:t>
            </a:r>
            <a:r>
              <a:rPr lang="en-US" altLang="zh-CN" dirty="0"/>
              <a:t>,</a:t>
            </a:r>
            <a:r>
              <a:rPr lang="zh-CN" altLang="en-US" dirty="0"/>
              <a:t>或者集合；</a:t>
            </a:r>
            <a:endParaRPr lang="en-US" altLang="zh-CN" dirty="0"/>
          </a:p>
          <a:p>
            <a:r>
              <a:rPr lang="zh-CN" altLang="en-US" dirty="0">
                <a:sym typeface="Impact" panose="020B0806030902050204" pitchFamily="2" charset="0"/>
              </a:rPr>
              <a:t>正常情况下：是有主外键才做导航属性；</a:t>
            </a:r>
            <a:endParaRPr lang="en-US" altLang="zh-CN" dirty="0">
              <a:sym typeface="Impact" panose="020B0806030902050204" pitchFamily="2" charset="0"/>
            </a:endParaRPr>
          </a:p>
          <a:p>
            <a:r>
              <a:rPr lang="zh-CN" altLang="en-US" dirty="0">
                <a:sym typeface="Impact" panose="020B0806030902050204" pitchFamily="2" charset="0"/>
              </a:rPr>
              <a:t>如果没有主外键，其实也可以；</a:t>
            </a:r>
            <a:endParaRPr lang="en-US" altLang="zh-CN" dirty="0">
              <a:sym typeface="Impact" panose="020B080603090205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21477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表关系映射</a:t>
            </a:r>
            <a:endParaRPr lang="en-US" altLang="zh-CN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0935FE-D071-4172-897A-3681E68EF3BD}"/>
              </a:ext>
            </a:extLst>
          </p:cNvPr>
          <p:cNvSpPr txBox="1"/>
          <p:nvPr/>
        </p:nvSpPr>
        <p:spPr>
          <a:xfrm>
            <a:off x="476249" y="758826"/>
            <a:ext cx="8488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Impact" panose="020B0806030902050204" pitchFamily="2" charset="0"/>
              </a:rPr>
              <a:t>一对一关系映射</a:t>
            </a:r>
            <a:r>
              <a:rPr lang="en-US" altLang="zh-CN" dirty="0">
                <a:sym typeface="Impact" panose="020B0806030902050204" pitchFamily="2" charset="0"/>
              </a:rPr>
              <a:t>---- </a:t>
            </a:r>
            <a:r>
              <a:rPr lang="zh-CN" altLang="en-US" dirty="0">
                <a:sym typeface="Impact" panose="020B0806030902050204" pitchFamily="2" charset="0"/>
              </a:rPr>
              <a:t>表拆分</a:t>
            </a:r>
            <a:endParaRPr lang="en-US" altLang="zh-CN" dirty="0">
              <a:sym typeface="Impact" panose="020B0806030902050204" pitchFamily="2" charset="0"/>
            </a:endParaRPr>
          </a:p>
          <a:p>
            <a:r>
              <a:rPr lang="zh-CN" altLang="en-US" dirty="0">
                <a:sym typeface="Impact" panose="020B0806030902050204" pitchFamily="2" charset="0"/>
              </a:rPr>
              <a:t>一对多关系映射</a:t>
            </a:r>
            <a:endParaRPr lang="en-US" altLang="zh-CN" dirty="0">
              <a:sym typeface="Impact" panose="020B0806030902050204" pitchFamily="2" charset="0"/>
            </a:endParaRPr>
          </a:p>
          <a:p>
            <a:r>
              <a:rPr lang="zh-CN" altLang="en-US" dirty="0">
                <a:sym typeface="Impact" panose="020B0806030902050204" pitchFamily="2" charset="0"/>
              </a:rPr>
              <a:t>多对多关系映射</a:t>
            </a:r>
          </a:p>
        </p:txBody>
      </p:sp>
    </p:spTree>
    <p:extLst>
      <p:ext uri="{BB962C8B-B14F-4D97-AF65-F5344CB8AC3E}">
        <p14:creationId xmlns:p14="http://schemas.microsoft.com/office/powerpoint/2010/main" val="384843543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延迟加载</a:t>
            </a:r>
            <a:endParaRPr lang="en-US" altLang="zh-CN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0935FE-D071-4172-897A-3681E68EF3BD}"/>
              </a:ext>
            </a:extLst>
          </p:cNvPr>
          <p:cNvSpPr txBox="1"/>
          <p:nvPr/>
        </p:nvSpPr>
        <p:spPr>
          <a:xfrm>
            <a:off x="501651" y="745773"/>
            <a:ext cx="8606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依赖于程序包：</a:t>
            </a:r>
            <a:r>
              <a:rPr lang="en-US" altLang="zh-CN" u="sng" dirty="0">
                <a:hlinkClick r:id="rId3"/>
              </a:rPr>
              <a:t> </a:t>
            </a:r>
            <a:r>
              <a:rPr lang="en-US" altLang="zh-CN" u="sng" dirty="0" err="1">
                <a:hlinkClick r:id="rId3"/>
              </a:rPr>
              <a:t>Microsoft.EntityFrameworkCore.Proxies</a:t>
            </a:r>
            <a:endParaRPr lang="en-US" altLang="zh-CN" u="sng" dirty="0"/>
          </a:p>
          <a:p>
            <a:endParaRPr lang="en-US" altLang="zh-CN" u="sng" dirty="0"/>
          </a:p>
          <a:p>
            <a:r>
              <a:rPr lang="en-US" altLang="zh-CN" dirty="0" err="1"/>
              <a:t>optionsBuilder</a:t>
            </a:r>
            <a:endParaRPr lang="en-US" altLang="zh-CN" dirty="0"/>
          </a:p>
          <a:p>
            <a:r>
              <a:rPr lang="en-US" altLang="zh-CN" dirty="0"/>
              <a:t>                    .</a:t>
            </a:r>
            <a:r>
              <a:rPr lang="en-US" altLang="zh-CN" dirty="0" err="1"/>
              <a:t>UseLazyLoadingProxies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            .</a:t>
            </a:r>
            <a:r>
              <a:rPr lang="en-US" altLang="zh-CN" dirty="0" err="1"/>
              <a:t>UseSqlServer</a:t>
            </a:r>
            <a:r>
              <a:rPr lang="en-US" altLang="zh-CN" dirty="0"/>
              <a:t>("Server=LAPTOP-QDDHF04P;Database=</a:t>
            </a:r>
            <a:r>
              <a:rPr lang="en-US" altLang="zh-CN" dirty="0" err="1"/>
              <a:t>EFCoreContext;uid</a:t>
            </a:r>
            <a:r>
              <a:rPr lang="en-US" altLang="zh-CN" dirty="0"/>
              <a:t>=</a:t>
            </a:r>
            <a:r>
              <a:rPr lang="en-US" altLang="zh-CN" dirty="0" err="1"/>
              <a:t>sa;pwd</a:t>
            </a:r>
            <a:r>
              <a:rPr lang="en-US" altLang="zh-CN" dirty="0"/>
              <a:t>=sa123");</a:t>
            </a:r>
            <a:endParaRPr lang="en-US" altLang="zh-CN" dirty="0">
              <a:sym typeface="Impact" panose="020B080603090205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2236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98671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扩展定制</a:t>
            </a:r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+mn-ea"/>
              </a:rPr>
              <a:t>SaveChange</a:t>
            </a:r>
            <a:endParaRPr lang="en-US" altLang="zh-CN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94761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74305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直播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20:00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准时开播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48CB63-B184-4273-8974-EA6CF0806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60" y="639465"/>
            <a:ext cx="2162257" cy="32431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4D232BD-7ADD-4ADA-8E6B-71231E4806D8}"/>
              </a:ext>
            </a:extLst>
          </p:cNvPr>
          <p:cNvSpPr txBox="1"/>
          <p:nvPr/>
        </p:nvSpPr>
        <p:spPr>
          <a:xfrm>
            <a:off x="476250" y="734357"/>
            <a:ext cx="4608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能听到我讲话的（</a:t>
            </a:r>
            <a:r>
              <a:rPr lang="zh-CN" altLang="en-US" b="1" dirty="0">
                <a:solidFill>
                  <a:srgbClr val="FF0000"/>
                </a:solidFill>
              </a:rPr>
              <a:t>声音很清晰</a:t>
            </a:r>
            <a:r>
              <a:rPr lang="zh-CN" altLang="en-US" dirty="0"/>
              <a:t>），能看到老师的屏幕的刷个</a:t>
            </a:r>
            <a:r>
              <a:rPr lang="en-US" altLang="zh-CN" dirty="0"/>
              <a:t>1</a:t>
            </a:r>
          </a:p>
          <a:p>
            <a:endParaRPr lang="en-US" altLang="zh-CN" dirty="0"/>
          </a:p>
          <a:p>
            <a:r>
              <a:rPr lang="zh-CN" altLang="en-US" dirty="0"/>
              <a:t>给大家讲解</a:t>
            </a:r>
            <a:r>
              <a:rPr lang="en-US" altLang="zh-CN" dirty="0" err="1"/>
              <a:t>Efcore</a:t>
            </a:r>
            <a:r>
              <a:rPr lang="en-US" altLang="zh-CN" dirty="0"/>
              <a:t>;  </a:t>
            </a:r>
            <a:r>
              <a:rPr lang="zh-CN" altLang="en-US" dirty="0"/>
              <a:t>两节课；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请大家积极和老师互动；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现在准备好学习的小伙伴儿，就刷个</a:t>
            </a:r>
            <a:r>
              <a:rPr lang="en-US" altLang="zh-CN" dirty="0"/>
              <a:t>Richard </a:t>
            </a:r>
            <a:r>
              <a:rPr lang="zh-CN" altLang="en-US" dirty="0"/>
              <a:t>老师的专属字母：</a:t>
            </a:r>
            <a:r>
              <a:rPr lang="en-US" altLang="zh-CN" dirty="0"/>
              <a:t>X;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2655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相约一下</a:t>
            </a:r>
            <a:endParaRPr lang="en-US" altLang="zh-CN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D2543EA-EECB-47DF-AC9A-D9E23C7FFFC5}"/>
              </a:ext>
            </a:extLst>
          </p:cNvPr>
          <p:cNvSpPr txBox="1"/>
          <p:nvPr/>
        </p:nvSpPr>
        <p:spPr>
          <a:xfrm>
            <a:off x="501651" y="758826"/>
            <a:ext cx="7344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明天晚上继续</a:t>
            </a:r>
            <a:r>
              <a:rPr lang="en-US" altLang="zh-CN" dirty="0"/>
              <a:t>~~ </a:t>
            </a:r>
            <a:r>
              <a:rPr lang="zh-CN" altLang="en-US" dirty="0"/>
              <a:t>惊喜，数据库读写分离，</a:t>
            </a:r>
            <a:r>
              <a:rPr lang="en-US" altLang="zh-CN" dirty="0" err="1"/>
              <a:t>EFCore</a:t>
            </a:r>
            <a:r>
              <a:rPr lang="zh-CN" altLang="en-US" dirty="0"/>
              <a:t>高性能支持；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现在是</a:t>
            </a:r>
            <a:r>
              <a:rPr lang="en-US" altLang="zh-CN" dirty="0"/>
              <a:t>23</a:t>
            </a:r>
            <a:r>
              <a:rPr lang="zh-CN" altLang="en-US" dirty="0"/>
              <a:t>：</a:t>
            </a:r>
            <a:r>
              <a:rPr lang="en-US" altLang="zh-CN" dirty="0"/>
              <a:t>03  </a:t>
            </a:r>
            <a:r>
              <a:rPr lang="zh-CN" altLang="en-US" dirty="0"/>
              <a:t>大家开始提问；</a:t>
            </a:r>
            <a:r>
              <a:rPr lang="en-US" altLang="zh-CN" dirty="0"/>
              <a:t>23:05</a:t>
            </a:r>
            <a:r>
              <a:rPr lang="zh-CN" altLang="en-US" dirty="0"/>
              <a:t> 开始答疑了</a:t>
            </a:r>
            <a:r>
              <a:rPr lang="en-US" altLang="zh-CN" dirty="0"/>
              <a:t>~~</a:t>
            </a:r>
          </a:p>
          <a:p>
            <a:r>
              <a:rPr lang="zh-CN" altLang="en-US" dirty="0"/>
              <a:t>期间老师就不说了</a:t>
            </a:r>
            <a:r>
              <a:rPr lang="en-US" altLang="zh-CN"/>
              <a:t>~~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10905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4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5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217170" y="258601"/>
            <a:ext cx="44964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架构班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+mj-lt"/>
                <a:cs typeface="+mj-lt"/>
                <a:sym typeface="+mn-ea"/>
              </a:rPr>
              <a:t>VIP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+mj-lt"/>
                <a:cs typeface="+mj-lt"/>
                <a:sym typeface="+mn-ea"/>
              </a:rPr>
              <a:t>课程</a:t>
            </a:r>
            <a:endParaRPr lang="en-US" altLang="zh-CN" sz="2800" b="1" dirty="0">
              <a:ln w="1016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grpSp>
        <p:nvGrpSpPr>
          <p:cNvPr id="5124" name="组合 5123"/>
          <p:cNvGrpSpPr/>
          <p:nvPr/>
        </p:nvGrpSpPr>
        <p:grpSpPr>
          <a:xfrm>
            <a:off x="14721" y="849630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116786" y="1282924"/>
            <a:ext cx="3908765" cy="244297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rtl="0" fontAlgn="ctr">
              <a:spcBef>
                <a:spcPts val="1000"/>
              </a:spcBef>
              <a:spcAft>
                <a:spcPts val="0"/>
              </a:spcAft>
              <a:buSzPct val="100000"/>
              <a:defRPr/>
            </a:pPr>
            <a:r>
              <a:rPr lang="en-US" altLang="zh-CN" sz="14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O/RM-</a:t>
            </a:r>
            <a:r>
              <a:rPr lang="en-US" altLang="zh-CN" sz="1400" b="1" spc="149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EFCore</a:t>
            </a:r>
            <a:r>
              <a:rPr lang="zh-CN" altLang="en-US" sz="14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学习</a:t>
            </a:r>
            <a:endParaRPr kumimoji="0" lang="en-US" altLang="zh-CN" sz="1400" b="1" i="0" u="none" strike="noStrike" kern="1200" cap="none" spc="14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ORM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的特点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/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常见的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ORM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框架</a:t>
            </a: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EFCore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迁移，多种映射方式 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</a:t>
            </a:r>
            <a:endParaRPr lang="zh-CN" altLang="en-US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EFCore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支持</a:t>
            </a:r>
            <a:r>
              <a:rPr lang="en-US" altLang="zh-CN" sz="1200" spc="129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Linq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复杂查询 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导航属性、状态跟踪、级联删除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记录日志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/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支持索引配置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/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查询调优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表拆分、多实体对应数据库单表</a:t>
            </a: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事务问题、扩展定制</a:t>
            </a:r>
            <a:r>
              <a:rPr lang="en-US" altLang="zh-CN" sz="1200" spc="129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SaveChange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527397" y="1315878"/>
            <a:ext cx="2646045" cy="24542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en-US" altLang="zh-CN" sz="1500" b="1" spc="13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Richard</a:t>
            </a:r>
            <a:r>
              <a:rPr lang="zh-CN" altLang="en-US" sz="1500" b="1" spc="13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老师</a:t>
            </a:r>
          </a:p>
          <a:p>
            <a:pPr lvl="0" algn="l" fontAlgn="ctr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    曾就职于携程、东软等一线互联网名企，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8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年的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.Net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技术研发经验，对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.Net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相关框架有深入研究，精通设计模式，热衷于探索解析技术原理，对业界的前沿技术有独到的见解和应用经验。现专注于培养新一代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C#/.Net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技术精英！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	</a:t>
            </a: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7669" y="1163754"/>
            <a:ext cx="2162257" cy="32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8072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授课环境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E697E3-2C94-4AEF-979C-BFB388A2EBF7}"/>
              </a:ext>
            </a:extLst>
          </p:cNvPr>
          <p:cNvSpPr txBox="1"/>
          <p:nvPr/>
        </p:nvSpPr>
        <p:spPr>
          <a:xfrm>
            <a:off x="473104" y="681705"/>
            <a:ext cx="359171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altLang="zh-CN" dirty="0"/>
              <a:t>Visual Studio 2019 16.5.4</a:t>
            </a:r>
          </a:p>
          <a:p>
            <a:pPr rtl="0"/>
            <a:r>
              <a:rPr lang="en-US" altLang="zh-CN" dirty="0"/>
              <a:t>AspNetCore3.1.3</a:t>
            </a:r>
            <a:endParaRPr lang="zh-CN" altLang="en-US" dirty="0"/>
          </a:p>
          <a:p>
            <a:r>
              <a:rPr lang="en-US" altLang="zh-CN" dirty="0"/>
              <a:t>EntityFrameworkCore3.1.3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</a:p>
          <a:p>
            <a:endParaRPr lang="zh-CN" altLang="en-US" sz="1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48CB63-B184-4273-8974-EA6CF0806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065" y="670661"/>
            <a:ext cx="2162257" cy="32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4822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35485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ORM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框架</a:t>
            </a:r>
            <a:endParaRPr lang="en-US" altLang="zh-CN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D8A6CE-04B9-478D-9EF0-15DE1FA1EDF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9720" y="639465"/>
            <a:ext cx="8064560" cy="181965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D172876-8312-45EE-9912-D122A055B62A}"/>
              </a:ext>
            </a:extLst>
          </p:cNvPr>
          <p:cNvSpPr txBox="1"/>
          <p:nvPr/>
        </p:nvSpPr>
        <p:spPr>
          <a:xfrm>
            <a:off x="557279" y="2600969"/>
            <a:ext cx="64084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快捷；快速开发；</a:t>
            </a:r>
            <a:endParaRPr lang="en-US" altLang="zh-CN" dirty="0"/>
          </a:p>
          <a:p>
            <a:r>
              <a:rPr lang="zh-CN" altLang="en-US" dirty="0"/>
              <a:t>最终还是以</a:t>
            </a:r>
            <a:r>
              <a:rPr lang="en-US" altLang="zh-CN" dirty="0" err="1"/>
              <a:t>Sql</a:t>
            </a:r>
            <a:r>
              <a:rPr lang="zh-CN" altLang="en-US" dirty="0"/>
              <a:t>语句的形式到数据库中去执行；</a:t>
            </a:r>
            <a:endParaRPr lang="en-US" altLang="zh-CN" dirty="0"/>
          </a:p>
          <a:p>
            <a:r>
              <a:rPr lang="zh-CN" altLang="en-US" dirty="0"/>
              <a:t>低层还是基于</a:t>
            </a:r>
            <a:r>
              <a:rPr lang="en-US" altLang="zh-CN" dirty="0"/>
              <a:t>ADO.NET;</a:t>
            </a:r>
          </a:p>
          <a:p>
            <a:endParaRPr lang="en-US" altLang="zh-CN" dirty="0"/>
          </a:p>
          <a:p>
            <a:r>
              <a:rPr lang="zh-CN" altLang="en-US" dirty="0"/>
              <a:t>没有低性能的框架，只有不会用的开发者；</a:t>
            </a:r>
          </a:p>
        </p:txBody>
      </p:sp>
    </p:spTree>
    <p:extLst>
      <p:ext uri="{BB962C8B-B14F-4D97-AF65-F5344CB8AC3E}">
        <p14:creationId xmlns:p14="http://schemas.microsoft.com/office/powerpoint/2010/main" val="316567940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35485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常见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ORM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0935FE-D071-4172-897A-3681E68EF3BD}"/>
              </a:ext>
            </a:extLst>
          </p:cNvPr>
          <p:cNvSpPr txBox="1"/>
          <p:nvPr/>
        </p:nvSpPr>
        <p:spPr>
          <a:xfrm>
            <a:off x="464781" y="698501"/>
            <a:ext cx="8606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sym typeface="Impact" panose="020B0806030902050204" pitchFamily="2" charset="0"/>
              </a:rPr>
              <a:t>EntityFrameworkCore</a:t>
            </a:r>
            <a:endParaRPr lang="en-US" altLang="zh-CN" dirty="0">
              <a:solidFill>
                <a:srgbClr val="FF0000"/>
              </a:solidFill>
              <a:sym typeface="Impact" panose="020B0806030902050204" pitchFamily="2" charset="0"/>
            </a:endParaRPr>
          </a:p>
          <a:p>
            <a:r>
              <a:rPr lang="en-US" altLang="zh-CN" dirty="0">
                <a:sym typeface="Impact" panose="020B0806030902050204" pitchFamily="2" charset="0"/>
              </a:rPr>
              <a:t>EntityFramework6</a:t>
            </a:r>
          </a:p>
          <a:p>
            <a:r>
              <a:rPr lang="en-US" altLang="zh-CN" dirty="0" err="1">
                <a:sym typeface="Impact" panose="020B0806030902050204" pitchFamily="2" charset="0"/>
              </a:rPr>
              <a:t>Nhibernate</a:t>
            </a:r>
            <a:r>
              <a:rPr lang="en-US" altLang="zh-CN" dirty="0">
                <a:sym typeface="Impact" panose="020B0806030902050204" pitchFamily="2" charset="0"/>
              </a:rPr>
              <a:t>  </a:t>
            </a:r>
            <a:r>
              <a:rPr lang="zh-CN" altLang="en-US" dirty="0">
                <a:sym typeface="Impact" panose="020B0806030902050204" pitchFamily="2" charset="0"/>
              </a:rPr>
              <a:t>重</a:t>
            </a:r>
            <a:endParaRPr lang="en-US" altLang="zh-CN" dirty="0">
              <a:sym typeface="Impact" panose="020B0806030902050204" pitchFamily="2" charset="0"/>
            </a:endParaRPr>
          </a:p>
          <a:p>
            <a:r>
              <a:rPr lang="en-US" altLang="zh-CN" dirty="0">
                <a:sym typeface="Impact" panose="020B0806030902050204" pitchFamily="2" charset="0"/>
              </a:rPr>
              <a:t>Dapper        </a:t>
            </a:r>
            <a:r>
              <a:rPr lang="zh-CN" altLang="en-US" dirty="0">
                <a:sym typeface="Impact" panose="020B0806030902050204" pitchFamily="2" charset="0"/>
              </a:rPr>
              <a:t>轻量级；</a:t>
            </a:r>
            <a:endParaRPr lang="en-US" altLang="zh-CN" dirty="0">
              <a:sym typeface="Impact" panose="020B0806030902050204" pitchFamily="2" charset="0"/>
            </a:endParaRPr>
          </a:p>
          <a:p>
            <a:r>
              <a:rPr lang="en-US" altLang="zh-CN" dirty="0" err="1">
                <a:sym typeface="Impact" panose="020B0806030902050204" pitchFamily="2" charset="0"/>
              </a:rPr>
              <a:t>SqlSugar</a:t>
            </a:r>
            <a:r>
              <a:rPr lang="en-US" altLang="zh-CN" dirty="0">
                <a:sym typeface="Impact" panose="020B0806030902050204" pitchFamily="2" charset="0"/>
              </a:rPr>
              <a:t> </a:t>
            </a:r>
          </a:p>
          <a:p>
            <a:r>
              <a:rPr lang="en-US" altLang="zh-CN" dirty="0" err="1">
                <a:sym typeface="Impact" panose="020B0806030902050204" pitchFamily="2" charset="0"/>
              </a:rPr>
              <a:t>Dos.ORM</a:t>
            </a:r>
            <a:r>
              <a:rPr lang="en-US" altLang="zh-CN" dirty="0">
                <a:sym typeface="Impact" panose="020B0806030902050204" pitchFamily="2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2791908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62283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EF Core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映射数据库</a:t>
            </a:r>
            <a:endParaRPr lang="en-US" altLang="zh-CN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圆柱体 1">
            <a:extLst>
              <a:ext uri="{FF2B5EF4-FFF2-40B4-BE49-F238E27FC236}">
                <a16:creationId xmlns:a16="http://schemas.microsoft.com/office/drawing/2014/main" id="{9736E112-D9FD-4501-A329-78811FD37406}"/>
              </a:ext>
            </a:extLst>
          </p:cNvPr>
          <p:cNvSpPr/>
          <p:nvPr/>
        </p:nvSpPr>
        <p:spPr>
          <a:xfrm>
            <a:off x="4437097" y="913823"/>
            <a:ext cx="1390887" cy="1656115"/>
          </a:xfrm>
          <a:prstGeom prst="ca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数据库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0C9F6FD-5371-4038-8B2C-266B1D8BCD67}"/>
              </a:ext>
            </a:extLst>
          </p:cNvPr>
          <p:cNvSpPr/>
          <p:nvPr/>
        </p:nvSpPr>
        <p:spPr>
          <a:xfrm>
            <a:off x="513033" y="1698294"/>
            <a:ext cx="1650438" cy="180535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DBContext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配置数据库结构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配置数据库关系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配置数据库索引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en-US" altLang="zh-CN" sz="1100" dirty="0">
                <a:solidFill>
                  <a:schemeClr val="bg1"/>
                </a:solidFill>
              </a:rPr>
              <a:t>……</a:t>
            </a:r>
          </a:p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81A7B97-25DD-4672-BD99-202CD4272833}"/>
              </a:ext>
            </a:extLst>
          </p:cNvPr>
          <p:cNvSpPr txBox="1"/>
          <p:nvPr/>
        </p:nvSpPr>
        <p:spPr>
          <a:xfrm>
            <a:off x="3814691" y="1782967"/>
            <a:ext cx="237403" cy="285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A52297D-C799-4A5A-9507-2393B4625582}"/>
              </a:ext>
            </a:extLst>
          </p:cNvPr>
          <p:cNvSpPr txBox="1"/>
          <p:nvPr/>
        </p:nvSpPr>
        <p:spPr>
          <a:xfrm>
            <a:off x="6228115" y="1131650"/>
            <a:ext cx="2520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DbContext</a:t>
            </a:r>
            <a:r>
              <a:rPr lang="zh-CN" altLang="en-US" dirty="0"/>
              <a:t>配置；</a:t>
            </a:r>
            <a:endParaRPr lang="en-US" altLang="zh-CN" dirty="0"/>
          </a:p>
          <a:p>
            <a:r>
              <a:rPr lang="zh-CN" altLang="en-US" dirty="0"/>
              <a:t>生成数据库</a:t>
            </a:r>
            <a:r>
              <a:rPr lang="en-US" altLang="zh-CN" dirty="0"/>
              <a:t>/</a:t>
            </a:r>
            <a:r>
              <a:rPr lang="zh-CN" altLang="en-US" dirty="0"/>
              <a:t>结构</a:t>
            </a:r>
            <a:r>
              <a:rPr lang="en-US" altLang="zh-CN" dirty="0"/>
              <a:t>/</a:t>
            </a:r>
            <a:r>
              <a:rPr lang="zh-CN" altLang="en-US" dirty="0"/>
              <a:t>数据</a:t>
            </a:r>
            <a:endParaRPr lang="en-US" altLang="zh-CN" dirty="0"/>
          </a:p>
          <a:p>
            <a:r>
              <a:rPr lang="zh-CN" altLang="en-US" dirty="0"/>
              <a:t>索引</a:t>
            </a:r>
            <a:r>
              <a:rPr lang="en-US" altLang="zh-CN" dirty="0"/>
              <a:t>/</a:t>
            </a:r>
            <a:r>
              <a:rPr lang="zh-CN" altLang="en-US" dirty="0"/>
              <a:t>关系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" name="箭头: 左右 2">
            <a:extLst>
              <a:ext uri="{FF2B5EF4-FFF2-40B4-BE49-F238E27FC236}">
                <a16:creationId xmlns:a16="http://schemas.microsoft.com/office/drawing/2014/main" id="{9DA3E08F-C3CC-4975-8287-1BAB291202EE}"/>
              </a:ext>
            </a:extLst>
          </p:cNvPr>
          <p:cNvSpPr/>
          <p:nvPr/>
        </p:nvSpPr>
        <p:spPr>
          <a:xfrm rot="19970707">
            <a:off x="2170723" y="1978634"/>
            <a:ext cx="2274251" cy="5810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EFCore</a:t>
            </a:r>
            <a:r>
              <a:rPr lang="zh-CN" altLang="en-US" dirty="0"/>
              <a:t>映射</a:t>
            </a:r>
          </a:p>
        </p:txBody>
      </p:sp>
    </p:spTree>
    <p:extLst>
      <p:ext uri="{BB962C8B-B14F-4D97-AF65-F5344CB8AC3E}">
        <p14:creationId xmlns:p14="http://schemas.microsoft.com/office/powerpoint/2010/main" val="14820238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08074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DBFrist</a:t>
            </a:r>
            <a:endParaRPr lang="en-US" altLang="zh-CN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0935FE-D071-4172-897A-3681E68EF3BD}"/>
              </a:ext>
            </a:extLst>
          </p:cNvPr>
          <p:cNvSpPr txBox="1"/>
          <p:nvPr/>
        </p:nvSpPr>
        <p:spPr>
          <a:xfrm>
            <a:off x="501651" y="734313"/>
            <a:ext cx="860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Impact" panose="020B0806030902050204" pitchFamily="2" charset="0"/>
              </a:rPr>
              <a:t>数据库先行，数据库已存在，生成实体代码；</a:t>
            </a:r>
            <a:endParaRPr lang="en-US" altLang="zh-CN" dirty="0">
              <a:sym typeface="Impact" panose="020B0806030902050204" pitchFamily="2" charset="0"/>
            </a:endParaRPr>
          </a:p>
          <a:p>
            <a:r>
              <a:rPr lang="en-US" altLang="zh-CN" dirty="0" err="1">
                <a:sym typeface="Impact" panose="020B0806030902050204" pitchFamily="2" charset="0"/>
              </a:rPr>
              <a:t>DbContext</a:t>
            </a:r>
            <a:r>
              <a:rPr lang="en-US" altLang="zh-CN" dirty="0">
                <a:sym typeface="Impact" panose="020B0806030902050204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7386544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数据迁移</a:t>
            </a:r>
            <a:endParaRPr lang="en-US" altLang="zh-CN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11B6BF-7CFA-46C7-8D7B-838851453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0" y="758826"/>
            <a:ext cx="5510449" cy="181292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35AAE3D-03AB-4B16-A67C-FD59E110DC3B}"/>
              </a:ext>
            </a:extLst>
          </p:cNvPr>
          <p:cNvSpPr txBox="1"/>
          <p:nvPr/>
        </p:nvSpPr>
        <p:spPr>
          <a:xfrm>
            <a:off x="476250" y="2571750"/>
            <a:ext cx="560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CodeFrist</a:t>
            </a:r>
            <a:r>
              <a:rPr lang="zh-CN" altLang="en-US" dirty="0"/>
              <a:t>思想：</a:t>
            </a:r>
            <a:endParaRPr lang="en-US" altLang="zh-CN" dirty="0"/>
          </a:p>
          <a:p>
            <a:r>
              <a:rPr lang="zh-CN" altLang="en-US" dirty="0"/>
              <a:t>代码先行；先有实体</a:t>
            </a:r>
            <a:r>
              <a:rPr lang="en-US" altLang="zh-CN" dirty="0"/>
              <a:t>context</a:t>
            </a:r>
            <a:r>
              <a:rPr lang="zh-CN" altLang="en-US" dirty="0"/>
              <a:t>；对应生成数据库；</a:t>
            </a:r>
          </a:p>
        </p:txBody>
      </p:sp>
    </p:spTree>
    <p:extLst>
      <p:ext uri="{BB962C8B-B14F-4D97-AF65-F5344CB8AC3E}">
        <p14:creationId xmlns:p14="http://schemas.microsoft.com/office/powerpoint/2010/main" val="28231771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07_222*f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  <p:tag name="KSO_WM_UNIT_TEXTBOXSTYLE_TEMPLATEID" val="3134261"/>
  <p:tag name="KSO_WM_UNIT_TEXTBOXSTYLE_TYPE" val="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10868</TotalTime>
  <Words>632</Words>
  <Application>Microsoft Office PowerPoint</Application>
  <PresentationFormat>全屏显示(16:9)</PresentationFormat>
  <Paragraphs>125</Paragraphs>
  <Slides>20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宋体</vt:lpstr>
      <vt:lpstr>微软雅黑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徐杨</cp:lastModifiedBy>
  <cp:revision>4619</cp:revision>
  <dcterms:created xsi:type="dcterms:W3CDTF">2014-02-20T03:23:00Z</dcterms:created>
  <dcterms:modified xsi:type="dcterms:W3CDTF">2020-05-15T15:03:30Z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