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80" r:id="rId2"/>
    <p:sldId id="515" r:id="rId3"/>
    <p:sldId id="516" r:id="rId4"/>
    <p:sldId id="519" r:id="rId5"/>
    <p:sldId id="518" r:id="rId6"/>
    <p:sldId id="520" r:id="rId7"/>
    <p:sldId id="521" r:id="rId8"/>
    <p:sldId id="522" r:id="rId9"/>
    <p:sldId id="530" r:id="rId10"/>
    <p:sldId id="523" r:id="rId11"/>
    <p:sldId id="524" r:id="rId12"/>
    <p:sldId id="525" r:id="rId13"/>
    <p:sldId id="526" r:id="rId14"/>
    <p:sldId id="527" r:id="rId15"/>
    <p:sldId id="528" r:id="rId16"/>
    <p:sldId id="517" r:id="rId17"/>
    <p:sldId id="529" r:id="rId18"/>
    <p:sldId id="546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5" r:id="rId33"/>
    <p:sldId id="544" r:id="rId34"/>
    <p:sldId id="547" r:id="rId35"/>
    <p:sldId id="549" r:id="rId36"/>
    <p:sldId id="385" r:id="rId37"/>
    <p:sldId id="372" r:id="rId38"/>
    <p:sldId id="548" r:id="rId39"/>
    <p:sldId id="550" r:id="rId40"/>
    <p:sldId id="373" r:id="rId41"/>
    <p:sldId id="378" r:id="rId42"/>
    <p:sldId id="383" r:id="rId43"/>
    <p:sldId id="560" r:id="rId44"/>
    <p:sldId id="386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61" r:id="rId53"/>
    <p:sldId id="564" r:id="rId54"/>
    <p:sldId id="562" r:id="rId55"/>
    <p:sldId id="565" r:id="rId56"/>
    <p:sldId id="566" r:id="rId57"/>
    <p:sldId id="567" r:id="rId58"/>
    <p:sldId id="568" r:id="rId59"/>
    <p:sldId id="569" r:id="rId60"/>
    <p:sldId id="570" r:id="rId61"/>
    <p:sldId id="578" r:id="rId62"/>
    <p:sldId id="572" r:id="rId63"/>
    <p:sldId id="579" r:id="rId64"/>
    <p:sldId id="577" r:id="rId65"/>
    <p:sldId id="571" r:id="rId66"/>
    <p:sldId id="580" r:id="rId67"/>
    <p:sldId id="573" r:id="rId68"/>
    <p:sldId id="581" r:id="rId69"/>
    <p:sldId id="574" r:id="rId70"/>
    <p:sldId id="582" r:id="rId71"/>
    <p:sldId id="575" r:id="rId72"/>
    <p:sldId id="583" r:id="rId73"/>
    <p:sldId id="584" r:id="rId74"/>
    <p:sldId id="330" r:id="rId75"/>
    <p:sldId id="289" r:id="rId76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60"/>
  </p:normalViewPr>
  <p:slideViewPr>
    <p:cSldViewPr showGuides="1">
      <p:cViewPr varScale="1">
        <p:scale>
          <a:sx n="123" d="100"/>
          <a:sy n="123" d="100"/>
        </p:scale>
        <p:origin x="211" y="82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2020/5/22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nblogs.com/Irving/p/9357539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NUL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200/.well-known/openid-configuration" TargetMode="External"/><Relationship Id="rId2" Type="http://schemas.openxmlformats.org/officeDocument/2006/relationships/hyperlink" Target="https://github.com/IdentityServer/IdentityServer4.Quickstart.UI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NUL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NULL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NUL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7894121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鉴权授权流程变化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源码解读鉴权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源码解读多授权策略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JWT/IdentityServer4</a:t>
            </a: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4455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其实还是那套东西</a:t>
            </a:r>
            <a:endParaRPr lang="en-US" altLang="zh-CN" dirty="0"/>
          </a:p>
          <a:p>
            <a:r>
              <a:rPr lang="zh-CN" altLang="en-US" dirty="0"/>
              <a:t>登录写入凭证</a:t>
            </a:r>
            <a:endParaRPr lang="en-US" altLang="zh-CN" dirty="0"/>
          </a:p>
          <a:p>
            <a:r>
              <a:rPr lang="zh-CN" altLang="en-US" dirty="0"/>
              <a:t>鉴权就是找出用户</a:t>
            </a:r>
            <a:endParaRPr lang="en-US" altLang="zh-CN" dirty="0"/>
          </a:p>
          <a:p>
            <a:r>
              <a:rPr lang="zh-CN" altLang="en-US" dirty="0"/>
              <a:t>授权就是判断权限</a:t>
            </a:r>
            <a:endParaRPr lang="en-US" altLang="zh-CN" dirty="0"/>
          </a:p>
          <a:p>
            <a:r>
              <a:rPr lang="zh-CN" altLang="en-US" dirty="0"/>
              <a:t>退出就是清理凭证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20707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8558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默认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Use</a:t>
            </a:r>
          </a:p>
          <a:p>
            <a:pPr marL="342900" indent="-342900">
              <a:buAutoNum type="arabicPlain"/>
            </a:pPr>
            <a:r>
              <a:rPr lang="en-US" altLang="zh-CN" dirty="0"/>
              <a:t>Add</a:t>
            </a:r>
          </a:p>
          <a:p>
            <a:pPr marL="342900" indent="-342900">
              <a:buAutoNum type="arabicPlain"/>
            </a:pPr>
            <a:r>
              <a:rPr lang="en-US" altLang="zh-CN" dirty="0"/>
              <a:t>Filter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JwtClaimTypes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4188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3787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AddAuthentication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</a:t>
            </a:r>
            <a:r>
              <a:rPr lang="en-US" altLang="zh-CN" dirty="0"/>
              <a:t>handler</a:t>
            </a:r>
            <a:r>
              <a:rPr lang="zh-CN" altLang="en-US" dirty="0"/>
              <a:t>，如何处理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7761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298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UseAuthentication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中间件源码</a:t>
            </a:r>
            <a:endParaRPr lang="en-US" altLang="zh-CN" dirty="0"/>
          </a:p>
          <a:p>
            <a:r>
              <a:rPr lang="en-US" altLang="zh-CN" dirty="0" err="1"/>
              <a:t>AuthAppBuilderExtensions</a:t>
            </a:r>
            <a:r>
              <a:rPr lang="en-US" altLang="zh-CN" dirty="0"/>
              <a:t>---</a:t>
            </a:r>
            <a:r>
              <a:rPr lang="en-US" altLang="zh-CN" dirty="0" err="1"/>
              <a:t>AuthenticationMiddleware</a:t>
            </a:r>
            <a:endParaRPr lang="en-US" altLang="zh-CN" dirty="0"/>
          </a:p>
          <a:p>
            <a:r>
              <a:rPr lang="zh-CN" altLang="en-US" dirty="0"/>
              <a:t>中间件一定是完成用户信息解析赋值给</a:t>
            </a:r>
            <a:r>
              <a:rPr lang="en-US" altLang="zh-CN" dirty="0" err="1"/>
              <a:t>ContextUser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期间会优先执行</a:t>
            </a:r>
            <a:r>
              <a:rPr lang="en-US" altLang="zh-CN" dirty="0" err="1"/>
              <a:t>IAuthenticationRequestHandler</a:t>
            </a:r>
            <a:r>
              <a:rPr lang="en-US" altLang="zh-CN" dirty="0"/>
              <a:t>---Remote</a:t>
            </a:r>
          </a:p>
        </p:txBody>
      </p:sp>
    </p:spTree>
    <p:extLst>
      <p:ext uri="{BB962C8B-B14F-4D97-AF65-F5344CB8AC3E}">
        <p14:creationId xmlns:p14="http://schemas.microsoft.com/office/powerpoint/2010/main" val="17189921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0049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关于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Handler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AuthenticationHandler</a:t>
            </a:r>
            <a:r>
              <a:rPr lang="zh-CN" altLang="en-US" dirty="0"/>
              <a:t>本地基类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RemoteAuthenticationHandler</a:t>
            </a:r>
            <a:r>
              <a:rPr lang="zh-CN" altLang="en-US" dirty="0"/>
              <a:t>远程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470989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3599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AddCookie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Cookie</a:t>
            </a:r>
          </a:p>
          <a:p>
            <a:r>
              <a:rPr lang="zh-CN" altLang="en-US" dirty="0"/>
              <a:t>在这里指定了</a:t>
            </a:r>
            <a:r>
              <a:rPr lang="en-US" altLang="zh-CN" dirty="0" err="1"/>
              <a:t>CookieAuthenticationHandler</a:t>
            </a:r>
            <a:r>
              <a:rPr lang="zh-CN" altLang="en-US" dirty="0"/>
              <a:t>作为处理逻辑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来了个</a:t>
            </a:r>
            <a:r>
              <a:rPr lang="en-US" altLang="zh-CN" dirty="0"/>
              <a:t>Events</a:t>
            </a:r>
            <a:r>
              <a:rPr lang="zh-CN" altLang="en-US" dirty="0"/>
              <a:t>，就是以前的管道模型套路</a:t>
            </a:r>
            <a:r>
              <a:rPr lang="en-US" altLang="zh-CN" dirty="0"/>
              <a:t>--</a:t>
            </a:r>
          </a:p>
          <a:p>
            <a:r>
              <a:rPr lang="zh-CN" altLang="en-US" dirty="0"/>
              <a:t>又来了个</a:t>
            </a:r>
            <a:r>
              <a:rPr lang="en-US" altLang="zh-CN" dirty="0" err="1"/>
              <a:t>SessionStore</a:t>
            </a:r>
            <a:r>
              <a:rPr lang="en-US" altLang="zh-CN" dirty="0"/>
              <a:t>(</a:t>
            </a:r>
            <a:r>
              <a:rPr lang="zh-CN" altLang="en-US" dirty="0"/>
              <a:t>将信息存下来，换个更简洁的</a:t>
            </a:r>
            <a:r>
              <a:rPr lang="en-US" altLang="zh-CN" dirty="0"/>
              <a:t>ticket</a:t>
            </a:r>
            <a:r>
              <a:rPr lang="zh-CN" altLang="en-US" dirty="0"/>
              <a:t>返回前端</a:t>
            </a:r>
            <a:r>
              <a:rPr lang="en-US" altLang="zh-CN" dirty="0"/>
              <a:t>)(</a:t>
            </a:r>
            <a:r>
              <a:rPr lang="zh-CN" altLang="en-US" dirty="0"/>
              <a:t>不是</a:t>
            </a:r>
            <a:r>
              <a:rPr lang="en-US" altLang="zh-CN" dirty="0"/>
              <a:t>session</a:t>
            </a:r>
            <a:r>
              <a:rPr lang="zh-CN" altLang="en-US" dirty="0"/>
              <a:t>，只是类似</a:t>
            </a:r>
            <a:r>
              <a:rPr lang="en-US" altLang="zh-CN" dirty="0"/>
              <a:t>session</a:t>
            </a:r>
            <a:r>
              <a:rPr lang="zh-CN" altLang="en-US" dirty="0"/>
              <a:t>的思路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638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8940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Cookie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存储扩展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SessionStore</a:t>
            </a:r>
            <a:r>
              <a:rPr lang="en-US" altLang="zh-CN" dirty="0"/>
              <a:t>—</a:t>
            </a:r>
            <a:r>
              <a:rPr lang="zh-CN" altLang="en-US" dirty="0"/>
              <a:t>可以</a:t>
            </a:r>
            <a:r>
              <a:rPr lang="en-US" altLang="zh-CN" dirty="0" err="1"/>
              <a:t>MemoryCache</a:t>
            </a:r>
            <a:r>
              <a:rPr lang="en-US" altLang="zh-CN" dirty="0"/>
              <a:t> </a:t>
            </a:r>
            <a:r>
              <a:rPr lang="zh-CN" altLang="en-US" dirty="0"/>
              <a:t>也可以</a:t>
            </a:r>
            <a:r>
              <a:rPr lang="en-US" altLang="zh-CN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9846007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8940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Cookie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事件扩展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Event—</a:t>
            </a:r>
            <a:r>
              <a:rPr lang="zh-CN" altLang="en-US" dirty="0"/>
              <a:t>类似于</a:t>
            </a:r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zh-CN" altLang="en-US" dirty="0"/>
              <a:t>的管道模型</a:t>
            </a:r>
            <a:r>
              <a:rPr lang="en-US" altLang="zh-CN" dirty="0"/>
              <a:t>---</a:t>
            </a:r>
            <a:r>
              <a:rPr lang="zh-CN" altLang="en-US"/>
              <a:t>可以扩展下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25415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6021991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三种方式授权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源码解读授权流程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常见扩展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JWT/IdentityServer4</a:t>
            </a: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9284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4865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Authorization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鉴权解析用户信息</a:t>
            </a:r>
            <a:endParaRPr lang="en-US" altLang="zh-CN" dirty="0"/>
          </a:p>
          <a:p>
            <a:r>
              <a:rPr lang="zh-CN" altLang="en-US" dirty="0"/>
              <a:t>授权要求达成某个条件：</a:t>
            </a:r>
            <a:endParaRPr lang="en-US" altLang="zh-CN" dirty="0"/>
          </a:p>
          <a:p>
            <a:r>
              <a:rPr lang="en-US" altLang="zh-CN" dirty="0"/>
              <a:t>Scheme</a:t>
            </a:r>
          </a:p>
          <a:p>
            <a:r>
              <a:rPr lang="en-US" altLang="zh-CN" dirty="0"/>
              <a:t>Role</a:t>
            </a:r>
          </a:p>
          <a:p>
            <a:r>
              <a:rPr lang="en-US" altLang="zh-CN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5242270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3211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协议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无状态</a:t>
            </a:r>
            <a:r>
              <a:rPr lang="en-US" altLang="zh-CN" dirty="0"/>
              <a:t>&amp;</a:t>
            </a:r>
            <a:r>
              <a:rPr lang="zh-CN" altLang="en-US" dirty="0"/>
              <a:t>轻量级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请求</a:t>
            </a:r>
            <a:r>
              <a:rPr lang="en-US" altLang="zh-CN" dirty="0"/>
              <a:t>--</a:t>
            </a:r>
            <a:r>
              <a:rPr lang="zh-CN" altLang="en-US" dirty="0"/>
              <a:t>响应式</a:t>
            </a:r>
            <a:r>
              <a:rPr lang="en-US" altLang="zh-CN" dirty="0"/>
              <a:t>--</a:t>
            </a:r>
            <a:r>
              <a:rPr lang="zh-CN" altLang="en-US" dirty="0"/>
              <a:t>传输是文本</a:t>
            </a:r>
            <a:endParaRPr lang="en-US" altLang="zh-CN" dirty="0"/>
          </a:p>
          <a:p>
            <a:r>
              <a:rPr lang="zh-CN" altLang="en-US" dirty="0"/>
              <a:t>再次请求</a:t>
            </a:r>
            <a:r>
              <a:rPr lang="en-US" altLang="zh-CN" dirty="0"/>
              <a:t>—</a:t>
            </a:r>
            <a:r>
              <a:rPr lang="zh-CN" altLang="en-US" dirty="0"/>
              <a:t>不知道你刚来过</a:t>
            </a:r>
            <a:endParaRPr lang="en-US" altLang="zh-CN" dirty="0"/>
          </a:p>
          <a:p>
            <a:r>
              <a:rPr lang="zh-CN" altLang="en-US" dirty="0"/>
              <a:t>如果想识别</a:t>
            </a:r>
            <a:r>
              <a:rPr lang="en-US" altLang="zh-CN" dirty="0"/>
              <a:t>—</a:t>
            </a:r>
            <a:r>
              <a:rPr lang="zh-CN" altLang="en-US" dirty="0"/>
              <a:t>带个签名</a:t>
            </a:r>
            <a:r>
              <a:rPr lang="en-US" altLang="zh-CN" dirty="0"/>
              <a:t>/</a:t>
            </a:r>
            <a:r>
              <a:rPr lang="zh-CN" altLang="en-US" dirty="0"/>
              <a:t>证明</a:t>
            </a:r>
            <a:r>
              <a:rPr lang="en-US" altLang="zh-CN" dirty="0"/>
              <a:t>/</a:t>
            </a:r>
            <a:r>
              <a:rPr lang="zh-CN" altLang="en-US" dirty="0"/>
              <a:t>工卡</a:t>
            </a:r>
            <a:r>
              <a:rPr lang="en-US" altLang="zh-CN" dirty="0"/>
              <a:t>/Token—</a:t>
            </a:r>
            <a:r>
              <a:rPr lang="zh-CN" altLang="en-US" dirty="0"/>
              <a:t>就是放在文本里面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80163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245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Scheme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Use 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Add</a:t>
            </a:r>
          </a:p>
          <a:p>
            <a:endParaRPr lang="en-US" altLang="zh-CN" dirty="0"/>
          </a:p>
          <a:p>
            <a:r>
              <a:rPr lang="zh-CN" altLang="en-US" dirty="0"/>
              <a:t>指定</a:t>
            </a:r>
            <a:r>
              <a:rPr lang="en-US" altLang="zh-CN" dirty="0"/>
              <a:t>Scheme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Controller/Action</a:t>
            </a:r>
          </a:p>
          <a:p>
            <a:endParaRPr lang="en-US" altLang="zh-CN" dirty="0"/>
          </a:p>
          <a:p>
            <a:r>
              <a:rPr lang="zh-CN" altLang="en-US" dirty="0"/>
              <a:t>起个名字，保持统一 就可以完成授权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1880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3644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Role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Use 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Add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Role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Controller/Action</a:t>
            </a:r>
          </a:p>
          <a:p>
            <a:endParaRPr lang="en-US" altLang="zh-CN" dirty="0"/>
          </a:p>
          <a:p>
            <a:r>
              <a:rPr lang="en-US" altLang="zh-CN" dirty="0" err="1"/>
              <a:t>SignInAsync</a:t>
            </a:r>
            <a:r>
              <a:rPr lang="zh-CN" altLang="en-US" dirty="0"/>
              <a:t>指定的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89826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7126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Policy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AddAuthorization</a:t>
            </a:r>
            <a:endParaRPr lang="en-US" altLang="zh-CN" dirty="0"/>
          </a:p>
          <a:p>
            <a:r>
              <a:rPr lang="zh-CN" altLang="en-US" dirty="0"/>
              <a:t>指定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Controller/Action</a:t>
            </a:r>
          </a:p>
          <a:p>
            <a:endParaRPr lang="en-US" altLang="zh-CN" dirty="0"/>
          </a:p>
          <a:p>
            <a:r>
              <a:rPr lang="zh-CN" altLang="en-US" dirty="0"/>
              <a:t>组装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自定义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非常灵活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之前的</a:t>
            </a:r>
            <a:r>
              <a:rPr lang="en-US" altLang="zh-CN" dirty="0" err="1"/>
              <a:t>AddAuthorization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80788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溯源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AddMVC</a:t>
            </a:r>
            <a:r>
              <a:rPr lang="zh-CN" altLang="en-US" dirty="0"/>
              <a:t>说起</a:t>
            </a:r>
            <a:r>
              <a:rPr lang="en-US" altLang="zh-CN" dirty="0"/>
              <a:t>-- </a:t>
            </a:r>
            <a:r>
              <a:rPr lang="en-US" altLang="zh-CN" dirty="0" err="1"/>
              <a:t>AddAuthorization</a:t>
            </a:r>
            <a:endParaRPr lang="en-US" altLang="zh-CN" dirty="0"/>
          </a:p>
          <a:p>
            <a:r>
              <a:rPr lang="en-US" altLang="zh-CN" dirty="0" err="1"/>
              <a:t>PolicyServiceCollectionExtensions</a:t>
            </a:r>
            <a:endParaRPr lang="en-US" altLang="zh-CN" dirty="0"/>
          </a:p>
          <a:p>
            <a:r>
              <a:rPr lang="en-US" altLang="zh-CN" dirty="0" err="1"/>
              <a:t>AuthorizationServiceCollectionExtensions</a:t>
            </a:r>
            <a:endParaRPr lang="en-US" altLang="zh-CN" dirty="0"/>
          </a:p>
          <a:p>
            <a:r>
              <a:rPr lang="zh-CN" altLang="en-US" dirty="0"/>
              <a:t>常规的注册多个对象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AddAuthorizationPolicyEvaluator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BA7E01-4BA6-4868-805D-5BEA89F2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44" y="1059645"/>
            <a:ext cx="7519635" cy="33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6807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45639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AuthorizationOptions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入口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AddAuthorization</a:t>
            </a:r>
            <a:r>
              <a:rPr lang="zh-CN" altLang="en-US" dirty="0"/>
              <a:t>会看到</a:t>
            </a:r>
            <a:r>
              <a:rPr lang="en-US" altLang="zh-CN" dirty="0"/>
              <a:t>Option</a:t>
            </a:r>
            <a:r>
              <a:rPr lang="zh-CN" altLang="en-US" dirty="0"/>
              <a:t>里面就是字典存储</a:t>
            </a:r>
            <a:r>
              <a:rPr lang="en-US" altLang="zh-CN" dirty="0"/>
              <a:t>Policy</a:t>
            </a:r>
            <a:r>
              <a:rPr lang="zh-CN" altLang="en-US" dirty="0"/>
              <a:t>和提供名称获取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AuthorizationPolicy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CombineAsync</a:t>
            </a:r>
            <a:r>
              <a:rPr lang="zh-CN" altLang="en-US" dirty="0"/>
              <a:t>：把特性里面的三个属性，转成</a:t>
            </a:r>
            <a:r>
              <a:rPr lang="en-US" altLang="zh-CN" dirty="0"/>
              <a:t>Policy,</a:t>
            </a:r>
          </a:p>
          <a:p>
            <a:r>
              <a:rPr lang="zh-CN" altLang="en-US" dirty="0"/>
              <a:t>其实</a:t>
            </a:r>
            <a:r>
              <a:rPr lang="en-US" altLang="zh-CN" dirty="0"/>
              <a:t>Scheme/Role</a:t>
            </a:r>
            <a:r>
              <a:rPr lang="zh-CN" altLang="en-US" dirty="0"/>
              <a:t>其实都是转换成</a:t>
            </a:r>
            <a:r>
              <a:rPr lang="en-US" altLang="zh-CN" dirty="0"/>
              <a:t>Policy</a:t>
            </a:r>
          </a:p>
          <a:p>
            <a:endParaRPr lang="en-US" altLang="zh-CN" dirty="0"/>
          </a:p>
          <a:p>
            <a:r>
              <a:rPr lang="zh-CN" altLang="en-US" dirty="0"/>
              <a:t>发现里面有一组</a:t>
            </a:r>
            <a:r>
              <a:rPr lang="en-US" altLang="zh-CN" dirty="0"/>
              <a:t>Requirements</a:t>
            </a:r>
            <a:r>
              <a:rPr lang="zh-CN" altLang="en-US" dirty="0"/>
              <a:t>，是校验规则的实现</a:t>
            </a:r>
            <a:endParaRPr lang="en-US" altLang="zh-CN" dirty="0"/>
          </a:p>
          <a:p>
            <a:r>
              <a:rPr lang="zh-CN" altLang="en-US" dirty="0"/>
              <a:t>生成一个</a:t>
            </a:r>
            <a:r>
              <a:rPr lang="en-US" altLang="zh-CN" dirty="0"/>
              <a:t>Policy—</a:t>
            </a:r>
            <a:r>
              <a:rPr lang="en-US" altLang="zh-CN" dirty="0" err="1"/>
              <a:t>PolicyBuilder+Requirements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AuthorizationPolicyBuilder</a:t>
            </a:r>
            <a:r>
              <a:rPr lang="zh-CN" altLang="en-US" dirty="0"/>
              <a:t>：建造者，组装</a:t>
            </a:r>
            <a:r>
              <a:rPr lang="en-US" altLang="zh-CN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41024147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三种授权方式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其实都是基于</a:t>
            </a:r>
            <a:r>
              <a:rPr lang="en-US" altLang="zh-CN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24076555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277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Requirement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AuthorizationPolicy</a:t>
            </a:r>
            <a:r>
              <a:rPr lang="zh-CN" altLang="en-US" dirty="0"/>
              <a:t>的核心就是</a:t>
            </a:r>
            <a:r>
              <a:rPr lang="en-US" altLang="zh-CN" dirty="0"/>
              <a:t>Requirement</a:t>
            </a:r>
          </a:p>
          <a:p>
            <a:r>
              <a:rPr lang="zh-CN" altLang="en-US" dirty="0"/>
              <a:t>具体的授权条件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RolesAuthorizationRequirement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是校验规则的实现</a:t>
            </a:r>
            <a:endParaRPr lang="en-US" altLang="zh-CN" dirty="0"/>
          </a:p>
          <a:p>
            <a:r>
              <a:rPr lang="zh-CN" altLang="en-US" dirty="0"/>
              <a:t>生成一个</a:t>
            </a:r>
            <a:r>
              <a:rPr lang="en-US" altLang="zh-CN" dirty="0"/>
              <a:t>Policy—</a:t>
            </a:r>
            <a:r>
              <a:rPr lang="en-US" altLang="zh-CN" dirty="0" err="1"/>
              <a:t>PolicyBuilder+Requirements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946350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95946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IAuthorizationHandler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RolesAuthorizationRequirement</a:t>
            </a:r>
            <a:endParaRPr lang="en-US" altLang="zh-CN" dirty="0"/>
          </a:p>
          <a:p>
            <a:r>
              <a:rPr lang="zh-CN" altLang="en-US" dirty="0"/>
              <a:t>的具体校验规则</a:t>
            </a:r>
            <a:endParaRPr lang="en-US" altLang="zh-CN" dirty="0"/>
          </a:p>
          <a:p>
            <a:r>
              <a:rPr lang="zh-CN" altLang="en-US" dirty="0"/>
              <a:t>扩展一下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32344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小结过程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流程建立过程</a:t>
            </a:r>
            <a:endParaRPr lang="en-US" altLang="zh-CN" dirty="0"/>
          </a:p>
          <a:p>
            <a:r>
              <a:rPr lang="zh-CN" altLang="en-US" dirty="0"/>
              <a:t>程序启动时</a:t>
            </a:r>
            <a:r>
              <a:rPr lang="en-US" altLang="zh-CN" dirty="0"/>
              <a:t>—</a:t>
            </a:r>
            <a:r>
              <a:rPr lang="en-US" altLang="zh-CN" dirty="0" err="1"/>
              <a:t>AddMVC</a:t>
            </a:r>
            <a:r>
              <a:rPr lang="en-US" altLang="zh-CN" dirty="0"/>
              <a:t>—</a:t>
            </a:r>
            <a:r>
              <a:rPr lang="en-US" altLang="zh-CN" dirty="0" err="1"/>
              <a:t>AddAuthorization</a:t>
            </a:r>
            <a:r>
              <a:rPr lang="en-US" altLang="zh-CN" dirty="0"/>
              <a:t>---</a:t>
            </a:r>
            <a:r>
              <a:rPr lang="zh-CN" altLang="en-US" dirty="0"/>
              <a:t>完成多个注册</a:t>
            </a:r>
            <a:r>
              <a:rPr lang="en-US" altLang="zh-CN" dirty="0"/>
              <a:t>&amp;Option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altLang="zh-CN" dirty="0" err="1"/>
              <a:t>PolicyBuilder</a:t>
            </a:r>
            <a:r>
              <a:rPr lang="en-US" altLang="zh-CN" dirty="0"/>
              <a:t>—</a:t>
            </a:r>
            <a:r>
              <a:rPr lang="zh-CN" altLang="en-US" dirty="0"/>
              <a:t>组装</a:t>
            </a:r>
            <a:r>
              <a:rPr lang="en-US" altLang="zh-CN" dirty="0"/>
              <a:t>Policy---</a:t>
            </a:r>
            <a:r>
              <a:rPr lang="zh-CN" altLang="en-US" dirty="0"/>
              <a:t>把</a:t>
            </a:r>
            <a:r>
              <a:rPr lang="en-US" altLang="zh-CN" dirty="0" err="1"/>
              <a:t>AuthorizeData</a:t>
            </a:r>
            <a:r>
              <a:rPr lang="zh-CN" altLang="en-US" dirty="0"/>
              <a:t>转成</a:t>
            </a:r>
            <a:r>
              <a:rPr lang="en-US" altLang="zh-CN" dirty="0"/>
              <a:t>policy</a:t>
            </a:r>
          </a:p>
          <a:p>
            <a:r>
              <a:rPr lang="en-US" altLang="zh-CN" dirty="0"/>
              <a:t>—</a:t>
            </a:r>
            <a:r>
              <a:rPr lang="en-US" altLang="zh-CN" dirty="0" err="1"/>
              <a:t>Requiredment</a:t>
            </a:r>
            <a:r>
              <a:rPr lang="en-US" altLang="zh-CN" dirty="0"/>
              <a:t>---</a:t>
            </a:r>
            <a:r>
              <a:rPr lang="en-US" altLang="zh-CN" dirty="0" err="1"/>
              <a:t>IAuthorizationHandler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这几个东西到底怎么执行的呢？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14533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深入授权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AuthorizationApplicationModelProvider</a:t>
            </a:r>
            <a:endParaRPr lang="en-US" altLang="zh-CN" dirty="0"/>
          </a:p>
          <a:p>
            <a:r>
              <a:rPr lang="zh-CN" altLang="en-US" dirty="0"/>
              <a:t>在站点启动，</a:t>
            </a:r>
            <a:r>
              <a:rPr lang="en-US" altLang="zh-CN" dirty="0" err="1"/>
              <a:t>AddMVC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找到控制器的</a:t>
            </a:r>
            <a:r>
              <a:rPr lang="en-US" altLang="zh-CN" dirty="0" err="1"/>
              <a:t>IAuthorizeData</a:t>
            </a:r>
            <a:r>
              <a:rPr lang="en-US" altLang="zh-CN" dirty="0"/>
              <a:t>,</a:t>
            </a:r>
            <a:r>
              <a:rPr lang="zh-CN" altLang="en-US" dirty="0"/>
              <a:t>然后组装成</a:t>
            </a:r>
            <a:r>
              <a:rPr lang="en-US" altLang="zh-CN" dirty="0"/>
              <a:t>policy</a:t>
            </a:r>
            <a:r>
              <a:rPr lang="zh-CN" altLang="en-US" dirty="0"/>
              <a:t>，变成</a:t>
            </a:r>
            <a:r>
              <a:rPr lang="en-US" altLang="zh-CN" dirty="0" err="1"/>
              <a:t>AuthorizeFilter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还有匿名</a:t>
            </a:r>
            <a:r>
              <a:rPr lang="en-US" altLang="zh-CN" dirty="0"/>
              <a:t>Filter</a:t>
            </a:r>
            <a:r>
              <a:rPr lang="zh-CN" altLang="en-US" dirty="0"/>
              <a:t>，控制器</a:t>
            </a:r>
            <a:r>
              <a:rPr lang="en-US" altLang="zh-CN" dirty="0"/>
              <a:t>+Action)</a:t>
            </a:r>
          </a:p>
          <a:p>
            <a:r>
              <a:rPr lang="zh-CN" altLang="en-US" dirty="0"/>
              <a:t>其实，所谓的</a:t>
            </a:r>
            <a:r>
              <a:rPr lang="en-US" altLang="zh-CN" dirty="0" err="1"/>
              <a:t>IAuthorizeData</a:t>
            </a:r>
            <a:r>
              <a:rPr lang="zh-CN" altLang="en-US" dirty="0"/>
              <a:t>最终还是变成了</a:t>
            </a:r>
            <a:r>
              <a:rPr lang="en-US" altLang="zh-CN" dirty="0" err="1"/>
              <a:t>AuthorizeFilter</a:t>
            </a:r>
            <a:endParaRPr lang="en-US" altLang="zh-CN" dirty="0"/>
          </a:p>
          <a:p>
            <a:r>
              <a:rPr lang="zh-CN" altLang="en-US" dirty="0"/>
              <a:t>还是</a:t>
            </a:r>
            <a:r>
              <a:rPr lang="en-US" altLang="zh-CN" dirty="0"/>
              <a:t>Filter</a:t>
            </a:r>
            <a:r>
              <a:rPr lang="zh-CN" altLang="en-US" dirty="0"/>
              <a:t>那套东西</a:t>
            </a:r>
            <a:endParaRPr lang="en-US" altLang="zh-CN" dirty="0"/>
          </a:p>
          <a:p>
            <a:r>
              <a:rPr lang="zh-CN" altLang="en-US" dirty="0"/>
              <a:t>鉴权</a:t>
            </a:r>
            <a:r>
              <a:rPr lang="en-US" altLang="zh-CN" dirty="0"/>
              <a:t>---</a:t>
            </a:r>
            <a:r>
              <a:rPr lang="zh-CN" altLang="en-US" dirty="0"/>
              <a:t>中间件执行</a:t>
            </a:r>
            <a:r>
              <a:rPr lang="en-US" altLang="zh-CN" dirty="0"/>
              <a:t>---</a:t>
            </a:r>
            <a:r>
              <a:rPr lang="zh-CN" altLang="en-US" dirty="0"/>
              <a:t>只需要找到用户信息</a:t>
            </a:r>
            <a:endParaRPr lang="en-US" altLang="zh-CN" dirty="0"/>
          </a:p>
          <a:p>
            <a:r>
              <a:rPr lang="zh-CN" altLang="en-US" dirty="0"/>
              <a:t>授权是</a:t>
            </a:r>
            <a:r>
              <a:rPr lang="en-US" altLang="zh-CN" dirty="0"/>
              <a:t>MVC</a:t>
            </a:r>
            <a:r>
              <a:rPr lang="zh-CN" altLang="en-US" dirty="0"/>
              <a:t>流程</a:t>
            </a:r>
            <a:r>
              <a:rPr lang="en-US" altLang="zh-CN" dirty="0"/>
              <a:t>---</a:t>
            </a:r>
            <a:r>
              <a:rPr lang="zh-CN" altLang="en-US" dirty="0"/>
              <a:t>路由匹配到</a:t>
            </a:r>
            <a:r>
              <a:rPr lang="en-US" altLang="zh-CN" dirty="0"/>
              <a:t>endpoint—</a:t>
            </a:r>
            <a:r>
              <a:rPr lang="zh-CN" altLang="en-US" dirty="0"/>
              <a:t>所以是</a:t>
            </a:r>
            <a:r>
              <a:rPr lang="en-US" altLang="zh-CN" dirty="0"/>
              <a:t>Filter</a:t>
            </a:r>
            <a:r>
              <a:rPr lang="zh-CN" altLang="en-US" dirty="0"/>
              <a:t>很合理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AE4E77-359A-46B6-B913-5546817D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093" y="2946960"/>
            <a:ext cx="3395967" cy="21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93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868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Cookie/Session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基本流程：其实是为了解决无状态下的用户识别问题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A969A5-BD1C-4113-8576-1E37D52D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34" y="1203656"/>
            <a:ext cx="7184426" cy="37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895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2972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AuthorizeFilter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OnAuthorizeAsync</a:t>
            </a:r>
            <a:endParaRPr lang="en-US" altLang="zh-CN" dirty="0"/>
          </a:p>
          <a:p>
            <a:r>
              <a:rPr lang="en-US" altLang="zh-CN" dirty="0" err="1"/>
              <a:t>IPolicyEvaluator</a:t>
            </a:r>
            <a:r>
              <a:rPr lang="en-US" altLang="zh-CN" dirty="0"/>
              <a:t>. </a:t>
            </a:r>
            <a:r>
              <a:rPr lang="en-US" altLang="zh-CN" dirty="0" err="1"/>
              <a:t>AuthorizeAsync</a:t>
            </a:r>
            <a:endParaRPr lang="en-US" altLang="zh-CN" dirty="0"/>
          </a:p>
          <a:p>
            <a:r>
              <a:rPr lang="en-US" altLang="zh-CN" dirty="0" err="1"/>
              <a:t>PolicyEvaluator</a:t>
            </a:r>
            <a:r>
              <a:rPr lang="en-US" altLang="zh-CN" dirty="0"/>
              <a:t>---</a:t>
            </a:r>
            <a:r>
              <a:rPr lang="zh-CN" altLang="en-US" dirty="0"/>
              <a:t>重复鉴权，全部信息，合并一下</a:t>
            </a:r>
            <a:endParaRPr lang="en-US" altLang="zh-CN" dirty="0"/>
          </a:p>
          <a:p>
            <a:r>
              <a:rPr lang="en-US" altLang="zh-CN" dirty="0" err="1"/>
              <a:t>DefaultAuthorizationService</a:t>
            </a:r>
            <a:r>
              <a:rPr lang="zh-CN" altLang="en-US" dirty="0"/>
              <a:t>来授权</a:t>
            </a:r>
            <a:endParaRPr lang="en-US" altLang="zh-CN" dirty="0"/>
          </a:p>
          <a:p>
            <a:r>
              <a:rPr lang="zh-CN" altLang="en-US" dirty="0"/>
              <a:t>首先构造</a:t>
            </a:r>
            <a:r>
              <a:rPr lang="en-US" altLang="zh-CN" dirty="0"/>
              <a:t>Context---</a:t>
            </a:r>
            <a:r>
              <a:rPr lang="zh-CN" altLang="en-US" dirty="0"/>
              <a:t>找到全部的</a:t>
            </a:r>
            <a:r>
              <a:rPr lang="en-US" altLang="zh-CN" dirty="0"/>
              <a:t>Policy--Requirement--Handler—</a:t>
            </a:r>
            <a:r>
              <a:rPr lang="zh-CN" altLang="en-US" dirty="0"/>
              <a:t>把</a:t>
            </a:r>
            <a:r>
              <a:rPr lang="en-US" altLang="zh-CN" dirty="0"/>
              <a:t>Handler</a:t>
            </a: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匿名支持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71037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7743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4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大核心对象</a:t>
            </a: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PolicyEvaluator</a:t>
            </a:r>
            <a:r>
              <a:rPr lang="zh-CN" altLang="en-US" dirty="0"/>
              <a:t>到</a:t>
            </a:r>
            <a:r>
              <a:rPr lang="en-US" altLang="zh-CN" dirty="0" err="1"/>
              <a:t>IAuthorizationService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1616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9370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鉴权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鉴权和授权分开</a:t>
            </a:r>
            <a:r>
              <a:rPr lang="en-US" altLang="zh-CN" dirty="0"/>
              <a:t>—</a:t>
            </a:r>
            <a:r>
              <a:rPr lang="zh-CN" altLang="en-US" dirty="0"/>
              <a:t>时间</a:t>
            </a:r>
            <a:endParaRPr lang="en-US" altLang="zh-CN" dirty="0"/>
          </a:p>
          <a:p>
            <a:r>
              <a:rPr lang="zh-CN" altLang="en-US" dirty="0"/>
              <a:t>鉴权</a:t>
            </a:r>
            <a:r>
              <a:rPr lang="en-US" altLang="zh-CN" dirty="0"/>
              <a:t>---</a:t>
            </a:r>
            <a:r>
              <a:rPr lang="zh-CN" altLang="en-US" dirty="0"/>
              <a:t>中间件完成</a:t>
            </a:r>
            <a:r>
              <a:rPr lang="en-US" altLang="zh-CN" dirty="0"/>
              <a:t>---</a:t>
            </a:r>
            <a:r>
              <a:rPr lang="zh-CN" altLang="en-US" dirty="0"/>
              <a:t>根据</a:t>
            </a:r>
            <a:r>
              <a:rPr lang="en-US" altLang="zh-CN" dirty="0"/>
              <a:t>scheme</a:t>
            </a:r>
            <a:r>
              <a:rPr lang="zh-CN" altLang="en-US" dirty="0"/>
              <a:t>获取信息</a:t>
            </a:r>
            <a:r>
              <a:rPr lang="en-US" altLang="zh-CN" dirty="0"/>
              <a:t>—</a:t>
            </a:r>
            <a:r>
              <a:rPr lang="zh-CN" altLang="en-US" dirty="0"/>
              <a:t>保存</a:t>
            </a:r>
            <a:r>
              <a:rPr lang="en-US" altLang="zh-CN" dirty="0" err="1"/>
              <a:t>Context.User</a:t>
            </a:r>
            <a:r>
              <a:rPr lang="en-US" altLang="zh-CN" dirty="0"/>
              <a:t>—</a:t>
            </a:r>
            <a:r>
              <a:rPr lang="zh-CN" altLang="en-US" dirty="0"/>
              <a:t>登录退出跳转</a:t>
            </a:r>
            <a:endParaRPr lang="en-US" altLang="zh-CN" dirty="0"/>
          </a:p>
          <a:p>
            <a:r>
              <a:rPr lang="zh-CN" altLang="en-US" dirty="0"/>
              <a:t>授权</a:t>
            </a:r>
            <a:r>
              <a:rPr lang="en-US" altLang="zh-CN" dirty="0"/>
              <a:t>---Filter</a:t>
            </a:r>
            <a:r>
              <a:rPr lang="zh-CN" altLang="en-US" dirty="0"/>
              <a:t>只有数据</a:t>
            </a:r>
            <a:r>
              <a:rPr lang="en-US" altLang="zh-CN" dirty="0"/>
              <a:t>---</a:t>
            </a:r>
            <a:r>
              <a:rPr lang="zh-CN" altLang="en-US" dirty="0"/>
              <a:t>程序启动时将三种策略合并成</a:t>
            </a:r>
            <a:r>
              <a:rPr lang="en-US" altLang="zh-CN" dirty="0"/>
              <a:t>Policy---</a:t>
            </a:r>
            <a:r>
              <a:rPr lang="zh-CN" altLang="en-US" dirty="0"/>
              <a:t>转变成</a:t>
            </a:r>
            <a:r>
              <a:rPr lang="en-US" altLang="zh-CN" dirty="0"/>
              <a:t>Filter</a:t>
            </a:r>
            <a:r>
              <a:rPr lang="zh-CN" altLang="en-US" dirty="0"/>
              <a:t>完成执行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AuthorizationMiddleware</a:t>
            </a:r>
            <a:r>
              <a:rPr lang="zh-CN" altLang="en-US" dirty="0"/>
              <a:t>里面，也是把</a:t>
            </a:r>
            <a:r>
              <a:rPr lang="en-US" altLang="zh-CN" dirty="0" err="1"/>
              <a:t>IAuthorizeData</a:t>
            </a:r>
            <a:r>
              <a:rPr lang="zh-CN" altLang="en-US" dirty="0"/>
              <a:t>升级成</a:t>
            </a:r>
            <a:r>
              <a:rPr lang="en-US" altLang="zh-CN" dirty="0"/>
              <a:t>Policy—</a:t>
            </a:r>
            <a:r>
              <a:rPr lang="zh-CN" altLang="en-US" dirty="0"/>
              <a:t>然后</a:t>
            </a:r>
            <a:r>
              <a:rPr lang="en-US" altLang="zh-CN" dirty="0" err="1"/>
              <a:t>AuthenticateAsync</a:t>
            </a:r>
            <a:r>
              <a:rPr lang="en-US" altLang="zh-CN" dirty="0"/>
              <a:t>---</a:t>
            </a:r>
            <a:r>
              <a:rPr lang="en-US" altLang="zh-CN" dirty="0" err="1"/>
              <a:t>AuthorizeAsync</a:t>
            </a:r>
            <a:endParaRPr lang="en-US" altLang="zh-CN" dirty="0"/>
          </a:p>
          <a:p>
            <a:r>
              <a:rPr lang="zh-CN" altLang="en-US" dirty="0"/>
              <a:t>这个比</a:t>
            </a:r>
            <a:r>
              <a:rPr lang="en-US" altLang="zh-CN" dirty="0"/>
              <a:t>MVC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要早，应该是鉴权通过后，得有个标识</a:t>
            </a:r>
            <a:r>
              <a:rPr lang="en-US" altLang="zh-CN" dirty="0"/>
              <a:t>—context—</a:t>
            </a:r>
            <a:r>
              <a:rPr lang="zh-CN" altLang="en-US" dirty="0"/>
              <a:t>在</a:t>
            </a:r>
            <a:r>
              <a:rPr lang="en-US" altLang="zh-CN" dirty="0" err="1"/>
              <a:t>MVCFilter</a:t>
            </a:r>
            <a:r>
              <a:rPr lang="zh-CN" altLang="en-US" dirty="0"/>
              <a:t>应该先判断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这个话题就大家一起发掘下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724654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授权完成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8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如果希望是灵活使用数据库信息验证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57271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5394326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Token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机制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&amp;JWT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两种加密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客户端实操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授权策略和扩展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JWT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继续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1150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868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Cookie/Session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基本流程：其实是为了解决无状态下的用户识别问题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A969A5-BD1C-4113-8576-1E37D52D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5" y="1284967"/>
            <a:ext cx="7184426" cy="37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8559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6485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652074" y="699620"/>
            <a:ext cx="324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鉴权授权：</a:t>
            </a:r>
            <a:endParaRPr lang="en-US" altLang="zh-CN" dirty="0"/>
          </a:p>
          <a:p>
            <a:r>
              <a:rPr lang="zh-CN" altLang="en-US" dirty="0"/>
              <a:t>鉴权中心</a:t>
            </a:r>
            <a:r>
              <a:rPr lang="en-US" altLang="zh-CN" dirty="0"/>
              <a:t>—</a:t>
            </a:r>
            <a:r>
              <a:rPr lang="zh-CN" altLang="en-US" dirty="0"/>
              <a:t>根据账号密码颁发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就可以访问</a:t>
            </a:r>
            <a:r>
              <a:rPr lang="en-US" altLang="zh-CN" dirty="0"/>
              <a:t>API</a:t>
            </a:r>
            <a:r>
              <a:rPr lang="zh-CN" altLang="en-US" dirty="0"/>
              <a:t>，</a:t>
            </a:r>
            <a:r>
              <a:rPr lang="en-US" altLang="zh-CN" dirty="0"/>
              <a:t>API</a:t>
            </a:r>
            <a:r>
              <a:rPr lang="zh-CN" altLang="en-US" dirty="0"/>
              <a:t>认可</a:t>
            </a:r>
            <a:r>
              <a:rPr lang="en-US" altLang="zh-CN" dirty="0"/>
              <a:t>token</a:t>
            </a:r>
            <a:r>
              <a:rPr lang="zh-CN" altLang="en-US" dirty="0"/>
              <a:t>，不需要去鉴权中心校验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第三方</a:t>
            </a:r>
            <a:r>
              <a:rPr lang="en-US" altLang="zh-CN" dirty="0"/>
              <a:t>API</a:t>
            </a:r>
            <a:r>
              <a:rPr lang="zh-CN" altLang="en-US" dirty="0"/>
              <a:t>也认可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en-US" altLang="zh-CN" dirty="0"/>
              <a:t>SSO</a:t>
            </a:r>
            <a:r>
              <a:rPr lang="zh-CN" altLang="en-US" dirty="0"/>
              <a:t>：</a:t>
            </a:r>
            <a:r>
              <a:rPr lang="en-US" altLang="zh-CN" dirty="0"/>
              <a:t> Single Sign On</a:t>
            </a:r>
          </a:p>
          <a:p>
            <a:r>
              <a:rPr lang="zh-CN" altLang="en-US" dirty="0"/>
              <a:t>防止抵赖</a:t>
            </a:r>
            <a:r>
              <a:rPr lang="en-US" altLang="zh-CN" dirty="0"/>
              <a:t>-</a:t>
            </a:r>
            <a:r>
              <a:rPr lang="zh-CN" altLang="en-US" dirty="0"/>
              <a:t>防止篡改</a:t>
            </a:r>
            <a:r>
              <a:rPr lang="en-US" altLang="zh-CN" dirty="0"/>
              <a:t>-</a:t>
            </a:r>
            <a:r>
              <a:rPr lang="zh-CN" altLang="en-US" dirty="0"/>
              <a:t>信息传递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3E3B7A-07AF-4D91-9097-3CB01CE06452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01651" y="785090"/>
            <a:ext cx="4981590" cy="33411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204592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信任问题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0" y="915635"/>
            <a:ext cx="7382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是不是真的，是不是你发的，是不是有效的</a:t>
            </a:r>
            <a:endParaRPr lang="en-US" altLang="zh-CN" dirty="0"/>
          </a:p>
          <a:p>
            <a:r>
              <a:rPr lang="zh-CN" altLang="en-US" dirty="0"/>
              <a:t>加密算法来建立信任：</a:t>
            </a:r>
            <a:endParaRPr lang="en-US" altLang="zh-CN" dirty="0"/>
          </a:p>
          <a:p>
            <a:r>
              <a:rPr lang="zh-CN" altLang="en-US" dirty="0"/>
              <a:t>对称可逆加密</a:t>
            </a:r>
            <a:r>
              <a:rPr lang="en-US" altLang="zh-CN" dirty="0"/>
              <a:t>—</a:t>
            </a:r>
            <a:r>
              <a:rPr lang="zh-CN" altLang="en-US" dirty="0"/>
              <a:t>同一个秘钥用来加密解密</a:t>
            </a:r>
            <a:r>
              <a:rPr lang="en-US" altLang="zh-CN" dirty="0"/>
              <a:t>---</a:t>
            </a:r>
            <a:r>
              <a:rPr lang="zh-CN" altLang="en-US" dirty="0"/>
              <a:t>必须有秘钥才能加密，必须有秘钥才能解密</a:t>
            </a:r>
            <a:r>
              <a:rPr lang="en-US" altLang="zh-CN" dirty="0"/>
              <a:t>----</a:t>
            </a:r>
            <a:r>
              <a:rPr lang="zh-CN" altLang="en-US" dirty="0"/>
              <a:t>如果</a:t>
            </a:r>
            <a:r>
              <a:rPr lang="en-US" altLang="zh-CN" dirty="0"/>
              <a:t>token</a:t>
            </a:r>
            <a:r>
              <a:rPr lang="zh-CN" altLang="en-US" dirty="0"/>
              <a:t>能解密，就能建立信任关系</a:t>
            </a:r>
            <a:r>
              <a:rPr lang="en-US" altLang="zh-CN" dirty="0"/>
              <a:t>---</a:t>
            </a:r>
            <a:r>
              <a:rPr lang="zh-CN" altLang="en-US" dirty="0"/>
              <a:t>再通过其他信息校验是否有效</a:t>
            </a:r>
            <a:r>
              <a:rPr lang="en-US" altLang="zh-CN" dirty="0"/>
              <a:t>--</a:t>
            </a:r>
          </a:p>
          <a:p>
            <a:endParaRPr lang="en-US" altLang="zh-CN" dirty="0"/>
          </a:p>
          <a:p>
            <a:r>
              <a:rPr lang="zh-CN" altLang="en-US" dirty="0"/>
              <a:t>非对称可逆加密</a:t>
            </a:r>
            <a:r>
              <a:rPr lang="en-US" altLang="zh-CN" dirty="0"/>
              <a:t>---</a:t>
            </a:r>
            <a:r>
              <a:rPr lang="zh-CN" altLang="en-US" dirty="0"/>
              <a:t>一组秘钥对</a:t>
            </a:r>
            <a:r>
              <a:rPr lang="en-US" altLang="zh-CN" dirty="0"/>
              <a:t>(</a:t>
            </a:r>
            <a:r>
              <a:rPr lang="zh-CN" altLang="en-US" dirty="0"/>
              <a:t>私钥加密</a:t>
            </a:r>
            <a:r>
              <a:rPr lang="en-US" altLang="zh-CN" dirty="0"/>
              <a:t>+</a:t>
            </a:r>
            <a:r>
              <a:rPr lang="zh-CN" altLang="en-US" dirty="0"/>
              <a:t>公钥解密</a:t>
            </a:r>
            <a:r>
              <a:rPr lang="en-US" altLang="zh-CN" dirty="0"/>
              <a:t>)---</a:t>
            </a:r>
            <a:r>
              <a:rPr lang="zh-CN" altLang="en-US" dirty="0"/>
              <a:t>由私钥加密的内容，提供公钥别人获取来解密</a:t>
            </a:r>
            <a:r>
              <a:rPr lang="en-US" altLang="zh-CN" dirty="0"/>
              <a:t>---</a:t>
            </a:r>
            <a:r>
              <a:rPr lang="zh-CN" altLang="en-US" dirty="0"/>
              <a:t>只要能解密，就能证明来源</a:t>
            </a:r>
            <a:r>
              <a:rPr lang="en-US" altLang="zh-CN" dirty="0"/>
              <a:t>---</a:t>
            </a:r>
            <a:r>
              <a:rPr lang="zh-CN" altLang="en-US" dirty="0"/>
              <a:t>建立了信任关系</a:t>
            </a:r>
            <a:r>
              <a:rPr lang="en-US" altLang="zh-CN" dirty="0"/>
              <a:t>---</a:t>
            </a:r>
            <a:r>
              <a:rPr lang="zh-CN" altLang="en-US" dirty="0"/>
              <a:t>再通过其他信息校验是否有效</a:t>
            </a:r>
            <a:r>
              <a:rPr lang="en-US" altLang="zh-CN" dirty="0"/>
              <a:t>---</a:t>
            </a:r>
          </a:p>
          <a:p>
            <a:endParaRPr lang="en-US" altLang="zh-CN" dirty="0"/>
          </a:p>
          <a:p>
            <a:r>
              <a:rPr lang="zh-CN" altLang="en-US" dirty="0"/>
              <a:t>对称速度快</a:t>
            </a:r>
            <a:r>
              <a:rPr lang="en-US" altLang="zh-CN" dirty="0"/>
              <a:t>---</a:t>
            </a:r>
            <a:r>
              <a:rPr lang="zh-CN" altLang="en-US" dirty="0"/>
              <a:t>秘钥不安全</a:t>
            </a:r>
            <a:r>
              <a:rPr lang="en-US" altLang="zh-CN" dirty="0"/>
              <a:t>-----</a:t>
            </a:r>
            <a:r>
              <a:rPr lang="zh-CN" altLang="en-US" dirty="0"/>
              <a:t>内部用</a:t>
            </a:r>
            <a:endParaRPr lang="en-US" altLang="zh-CN" dirty="0"/>
          </a:p>
          <a:p>
            <a:r>
              <a:rPr lang="zh-CN" altLang="en-US" dirty="0"/>
              <a:t>非对称速度慢</a:t>
            </a:r>
            <a:r>
              <a:rPr lang="en-US" altLang="zh-CN" dirty="0"/>
              <a:t>---</a:t>
            </a:r>
            <a:r>
              <a:rPr lang="zh-CN" altLang="en-US" dirty="0"/>
              <a:t>秘钥安全</a:t>
            </a:r>
            <a:r>
              <a:rPr lang="en-US" altLang="zh-CN" dirty="0"/>
              <a:t>----</a:t>
            </a:r>
            <a:r>
              <a:rPr lang="zh-CN" altLang="en-US" dirty="0"/>
              <a:t>第三方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84871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常用两种方式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0" y="915635"/>
            <a:ext cx="7382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HS256</a:t>
            </a:r>
          </a:p>
          <a:p>
            <a:r>
              <a:rPr lang="en-US" altLang="zh-CN" dirty="0"/>
              <a:t>HS256 (</a:t>
            </a:r>
            <a:r>
              <a:rPr lang="zh-CN" altLang="en-US" dirty="0"/>
              <a:t>带有 </a:t>
            </a:r>
            <a:r>
              <a:rPr lang="en-US" altLang="zh-CN" dirty="0"/>
              <a:t>SHA-256 </a:t>
            </a:r>
            <a:r>
              <a:rPr lang="zh-CN" altLang="en-US" dirty="0"/>
              <a:t>的 </a:t>
            </a:r>
            <a:r>
              <a:rPr lang="en-US" altLang="zh-CN" dirty="0"/>
              <a:t>HMAC </a:t>
            </a:r>
            <a:r>
              <a:rPr lang="zh-CN" altLang="en-US" dirty="0"/>
              <a:t>是一种对称算法</a:t>
            </a:r>
            <a:r>
              <a:rPr lang="en-US" altLang="zh-CN" dirty="0"/>
              <a:t>, </a:t>
            </a:r>
            <a:r>
              <a:rPr lang="zh-CN" altLang="en-US" dirty="0"/>
              <a:t>双方之间仅共享一个 密钥。由于使用相同的密钥生成签名和验证签名</a:t>
            </a:r>
            <a:r>
              <a:rPr lang="en-US" altLang="zh-CN" dirty="0"/>
              <a:t>, </a:t>
            </a:r>
            <a:r>
              <a:rPr lang="zh-CN" altLang="en-US" dirty="0"/>
              <a:t>因此必须注意确保密钥不被泄密。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 RS256</a:t>
            </a:r>
          </a:p>
          <a:p>
            <a:r>
              <a:rPr lang="en-US" altLang="zh-CN" dirty="0"/>
              <a:t>RS256 (</a:t>
            </a:r>
            <a:r>
              <a:rPr lang="zh-CN" altLang="en-US" dirty="0"/>
              <a:t>采用</a:t>
            </a:r>
            <a:r>
              <a:rPr lang="en-US" altLang="zh-CN" dirty="0"/>
              <a:t>SHA-256 </a:t>
            </a:r>
            <a:r>
              <a:rPr lang="zh-CN" altLang="en-US" dirty="0"/>
              <a:t>的 </a:t>
            </a:r>
            <a:r>
              <a:rPr lang="en-US" altLang="zh-CN" dirty="0"/>
              <a:t>RSA </a:t>
            </a:r>
            <a:r>
              <a:rPr lang="zh-CN" altLang="en-US" dirty="0"/>
              <a:t>签名</a:t>
            </a:r>
            <a:r>
              <a:rPr lang="en-US" altLang="zh-CN" dirty="0"/>
              <a:t>) </a:t>
            </a:r>
            <a:r>
              <a:rPr lang="zh-CN" altLang="en-US" dirty="0"/>
              <a:t>是一种非对称算法</a:t>
            </a:r>
            <a:r>
              <a:rPr lang="en-US" altLang="zh-CN" dirty="0"/>
              <a:t>, </a:t>
            </a:r>
            <a:r>
              <a:rPr lang="zh-CN" altLang="en-US" dirty="0"/>
              <a:t>它使用公共</a:t>
            </a:r>
            <a:r>
              <a:rPr lang="en-US" altLang="zh-CN" dirty="0"/>
              <a:t>/</a:t>
            </a:r>
            <a:r>
              <a:rPr lang="zh-CN" altLang="en-US" dirty="0"/>
              <a:t>私钥对</a:t>
            </a:r>
            <a:r>
              <a:rPr lang="en-US" altLang="zh-CN" dirty="0"/>
              <a:t>: </a:t>
            </a:r>
            <a:r>
              <a:rPr lang="zh-CN" altLang="en-US" dirty="0"/>
              <a:t>标识提供方采用私钥生成签名</a:t>
            </a:r>
            <a:r>
              <a:rPr lang="en-US" altLang="zh-CN" dirty="0"/>
              <a:t>, JWT </a:t>
            </a:r>
            <a:r>
              <a:rPr lang="zh-CN" altLang="en-US" dirty="0"/>
              <a:t>的使用方获取公钥以验证签名。由于公钥 </a:t>
            </a:r>
            <a:r>
              <a:rPr lang="en-US" altLang="zh-CN" dirty="0"/>
              <a:t>(</a:t>
            </a:r>
            <a:r>
              <a:rPr lang="zh-CN" altLang="en-US" dirty="0"/>
              <a:t>与私钥相比</a:t>
            </a:r>
            <a:r>
              <a:rPr lang="en-US" altLang="zh-CN" dirty="0"/>
              <a:t>) </a:t>
            </a:r>
            <a:r>
              <a:rPr lang="zh-CN" altLang="en-US" dirty="0"/>
              <a:t>不需要保护</a:t>
            </a:r>
            <a:r>
              <a:rPr lang="en-US" altLang="zh-CN" dirty="0"/>
              <a:t>, </a:t>
            </a:r>
            <a:r>
              <a:rPr lang="zh-CN" altLang="en-US" dirty="0"/>
              <a:t>因此大多数标识提供方使其易于使用方获取和使用 </a:t>
            </a:r>
            <a:r>
              <a:rPr lang="en-US" altLang="zh-CN" dirty="0"/>
              <a:t>(</a:t>
            </a:r>
            <a:r>
              <a:rPr lang="zh-CN" altLang="en-US" dirty="0"/>
              <a:t>通常通过一个元数据</a:t>
            </a:r>
            <a:r>
              <a:rPr lang="en-US" altLang="zh-CN" dirty="0"/>
              <a:t>URL)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54861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561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JWT-Json Web 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0" y="915635"/>
            <a:ext cx="7382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官网：</a:t>
            </a:r>
            <a:r>
              <a:rPr lang="en-US" altLang="zh-CN" u="sng" dirty="0">
                <a:hlinkClick r:id="rId2"/>
              </a:rPr>
              <a:t>https://jwt.io/</a:t>
            </a:r>
            <a:endParaRPr lang="en-US" altLang="zh-CN" u="sng" dirty="0"/>
          </a:p>
          <a:p>
            <a:r>
              <a:rPr lang="en-US" altLang="zh-CN" dirty="0"/>
              <a:t>1 </a:t>
            </a:r>
            <a:r>
              <a:rPr lang="zh-CN" altLang="en-US" dirty="0"/>
              <a:t>授权：这是使用</a:t>
            </a:r>
            <a:r>
              <a:rPr lang="en-US" altLang="zh-CN" dirty="0"/>
              <a:t>JWT</a:t>
            </a:r>
            <a:r>
              <a:rPr lang="zh-CN" altLang="en-US" dirty="0"/>
              <a:t>的最常见方案。一旦用户登录，每个后续请求将包括</a:t>
            </a:r>
            <a:r>
              <a:rPr lang="en-US" altLang="zh-CN" dirty="0"/>
              <a:t>JWT</a:t>
            </a:r>
            <a:r>
              <a:rPr lang="zh-CN" altLang="en-US" dirty="0"/>
              <a:t>，允许用户访问该令牌允许的路由，服务和资源。</a:t>
            </a:r>
            <a:r>
              <a:rPr lang="en-US" altLang="zh-CN" dirty="0"/>
              <a:t>Single Sign On</a:t>
            </a:r>
            <a:r>
              <a:rPr lang="zh-CN" altLang="en-US" dirty="0"/>
              <a:t>是一种现在广泛使用</a:t>
            </a:r>
            <a:r>
              <a:rPr lang="en-US" altLang="zh-CN" dirty="0"/>
              <a:t>JWT</a:t>
            </a:r>
            <a:r>
              <a:rPr lang="zh-CN" altLang="en-US" dirty="0"/>
              <a:t>的功能，因为它的开销很小，并且能够在不同的域中轻松使用。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信息交换：</a:t>
            </a:r>
            <a:r>
              <a:rPr lang="en-US" altLang="zh-CN" dirty="0"/>
              <a:t>JSON Web</a:t>
            </a:r>
            <a:r>
              <a:rPr lang="zh-CN" altLang="en-US" dirty="0"/>
              <a:t>令牌是在各方之间安全传输信息的好方法。因为</a:t>
            </a:r>
            <a:r>
              <a:rPr lang="en-US" altLang="zh-CN" dirty="0"/>
              <a:t>JWT</a:t>
            </a:r>
            <a:r>
              <a:rPr lang="zh-CN" altLang="en-US" dirty="0"/>
              <a:t>可以签名 </a:t>
            </a:r>
            <a:r>
              <a:rPr lang="en-US" altLang="zh-CN" dirty="0"/>
              <a:t>- </a:t>
            </a:r>
            <a:r>
              <a:rPr lang="zh-CN" altLang="en-US" dirty="0"/>
              <a:t>例如，使用公钥</a:t>
            </a:r>
            <a:r>
              <a:rPr lang="en-US" altLang="zh-CN" dirty="0"/>
              <a:t>/</a:t>
            </a:r>
            <a:r>
              <a:rPr lang="zh-CN" altLang="en-US" dirty="0"/>
              <a:t>私钥对 </a:t>
            </a:r>
            <a:r>
              <a:rPr lang="en-US" altLang="zh-CN" dirty="0"/>
              <a:t>- </a:t>
            </a:r>
            <a:r>
              <a:rPr lang="zh-CN" altLang="en-US" dirty="0"/>
              <a:t>您可以确定发件人是他们所说的人。此外，由于使用标头和有效负载计算签名，您还可以验证内容是否未被篡改。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9418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3303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Session</a:t>
            </a:r>
            <a:r>
              <a:rPr lang="zh-CN" altLang="en-US" dirty="0"/>
              <a:t>共享，完成集群的</a:t>
            </a:r>
            <a:r>
              <a:rPr lang="en-US" altLang="zh-CN" dirty="0"/>
              <a:t>session</a:t>
            </a:r>
            <a:r>
              <a:rPr lang="zh-CN" altLang="en-US" dirty="0"/>
              <a:t>识别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如果是分布式的呢 </a:t>
            </a:r>
            <a:endParaRPr lang="en-US" altLang="zh-CN" dirty="0"/>
          </a:p>
          <a:p>
            <a:r>
              <a:rPr lang="zh-CN" altLang="en-US" dirty="0"/>
              <a:t>甚至分布式还跨局域网</a:t>
            </a:r>
            <a:endParaRPr lang="en-US" altLang="zh-CN" dirty="0"/>
          </a:p>
        </p:txBody>
      </p:sp>
      <p:pic>
        <p:nvPicPr>
          <p:cNvPr id="6" name="图片 5" descr="IMG_256">
            <a:extLst>
              <a:ext uri="{FF2B5EF4-FFF2-40B4-BE49-F238E27FC236}">
                <a16:creationId xmlns:a16="http://schemas.microsoft.com/office/drawing/2014/main" id="{7746E24C-63CD-40A3-AB2E-59C3CA71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0" y="1419670"/>
            <a:ext cx="4190365" cy="31743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9142382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1110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令牌结构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395710" y="771625"/>
            <a:ext cx="4646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/>
              <a:t>Header</a:t>
            </a:r>
            <a:r>
              <a:rPr lang="zh-CN" altLang="en-US" dirty="0"/>
              <a:t>　头</a:t>
            </a:r>
            <a:endParaRPr lang="en-US" altLang="zh-CN" dirty="0"/>
          </a:p>
          <a:p>
            <a:pPr latinLnBrk="1"/>
            <a:r>
              <a:rPr lang="en-US" altLang="zh-CN" dirty="0"/>
              <a:t>{  "</a:t>
            </a:r>
            <a:r>
              <a:rPr lang="en-US" altLang="zh-CN" dirty="0" err="1"/>
              <a:t>alg</a:t>
            </a:r>
            <a:r>
              <a:rPr lang="en-US" altLang="zh-CN" dirty="0"/>
              <a:t>": "HS256",  "</a:t>
            </a:r>
            <a:r>
              <a:rPr lang="en-US" altLang="zh-CN" dirty="0" err="1"/>
              <a:t>typ</a:t>
            </a:r>
            <a:r>
              <a:rPr lang="en-US" altLang="zh-CN" dirty="0"/>
              <a:t>": "JWT"}</a:t>
            </a:r>
          </a:p>
          <a:p>
            <a:pPr latinLnBrk="1"/>
            <a:r>
              <a:rPr lang="en-US" altLang="zh-CN" dirty="0"/>
              <a:t>Payload</a:t>
            </a:r>
            <a:r>
              <a:rPr lang="zh-CN" altLang="en-US" dirty="0"/>
              <a:t>　有效载荷</a:t>
            </a:r>
            <a:r>
              <a:rPr lang="en-US" altLang="zh-CN" dirty="0"/>
              <a:t>—</a:t>
            </a:r>
            <a:r>
              <a:rPr lang="zh-CN" altLang="en-US" dirty="0"/>
              <a:t>不是加密，只是序列化，</a:t>
            </a:r>
            <a:r>
              <a:rPr lang="en-US" altLang="zh-CN" dirty="0"/>
              <a:t>JWT </a:t>
            </a:r>
            <a:r>
              <a:rPr lang="zh-CN" altLang="en-US" dirty="0"/>
              <a:t>默认是不加密的，任何人都可以读到</a:t>
            </a:r>
          </a:p>
          <a:p>
            <a:pPr latinLnBrk="1"/>
            <a:r>
              <a:rPr lang="en-US" altLang="zh-CN" dirty="0"/>
              <a:t>Signature</a:t>
            </a:r>
            <a:r>
              <a:rPr lang="zh-CN" altLang="en-US" dirty="0"/>
              <a:t>　签名</a:t>
            </a:r>
            <a:r>
              <a:rPr lang="en-US" altLang="zh-CN" dirty="0"/>
              <a:t>--</a:t>
            </a:r>
            <a:r>
              <a:rPr lang="zh-CN" altLang="en-US" dirty="0"/>
              <a:t>防止抵赖</a:t>
            </a:r>
            <a:r>
              <a:rPr lang="en-US" altLang="zh-CN" dirty="0"/>
              <a:t>-</a:t>
            </a:r>
            <a:r>
              <a:rPr lang="zh-CN" altLang="en-US" dirty="0"/>
              <a:t>防止篡改</a:t>
            </a:r>
          </a:p>
          <a:p>
            <a:r>
              <a:rPr lang="en-US" altLang="zh-CN" dirty="0"/>
              <a:t>=HMACSHA256( base64UrlEncode(header) + "." +  base64UrlEncode(payload),  secret)</a:t>
            </a:r>
          </a:p>
          <a:p>
            <a:r>
              <a:rPr lang="en-US" altLang="zh-CN" dirty="0" err="1"/>
              <a:t>xxxxx.yyyyy.zzzzz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加密</a:t>
            </a:r>
            <a:r>
              <a:rPr lang="en-US" altLang="zh-CN" dirty="0"/>
              <a:t>-</a:t>
            </a:r>
            <a:r>
              <a:rPr lang="zh-CN" altLang="en-US" dirty="0"/>
              <a:t>解密，只要能解密，就能证明来源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解密后比对内容，看是否篡改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D29B81-BB01-4482-8293-051C9018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40" y="681384"/>
            <a:ext cx="3923923" cy="25216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F623E8-CE37-45EF-8FF0-6FC6606AF61A}"/>
              </a:ext>
            </a:extLst>
          </p:cNvPr>
          <p:cNvSpPr txBox="1"/>
          <p:nvPr/>
        </p:nvSpPr>
        <p:spPr>
          <a:xfrm>
            <a:off x="5076035" y="3363805"/>
            <a:ext cx="33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信任之后，害怕篡改？</a:t>
            </a:r>
            <a:endParaRPr lang="en-US" altLang="zh-CN" dirty="0"/>
          </a:p>
          <a:p>
            <a:r>
              <a:rPr lang="zh-CN" altLang="en-US" dirty="0"/>
              <a:t>生成时，直接原文加密；客户端解密，跟原文对比一下</a:t>
            </a:r>
          </a:p>
        </p:txBody>
      </p:sp>
    </p:spTree>
    <p:extLst>
      <p:ext uri="{BB962C8B-B14F-4D97-AF65-F5344CB8AC3E}">
        <p14:creationId xmlns:p14="http://schemas.microsoft.com/office/powerpoint/2010/main" val="231631731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令牌示例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4605" y="3786528"/>
            <a:ext cx="3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hlinkClick r:id="rId2"/>
              </a:rPr>
              <a:t>https://jwt.io/</a:t>
            </a:r>
            <a:r>
              <a:rPr lang="en-US" altLang="zh-CN" u="sng" dirty="0"/>
              <a:t>      debuger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45DDF-3ECB-4CF0-A84F-8C820CA3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9" y="698502"/>
            <a:ext cx="7476874" cy="30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494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974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鉴权中心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r>
              <a:rPr lang="zh-CN" altLang="en-US" dirty="0"/>
              <a:t>当做鉴权服务器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配置基础信息</a:t>
            </a:r>
            <a:r>
              <a:rPr lang="en-US" altLang="zh-CN" dirty="0"/>
              <a:t>(</a:t>
            </a:r>
            <a:r>
              <a:rPr lang="zh-CN" altLang="en-US" dirty="0"/>
              <a:t>对称</a:t>
            </a:r>
            <a:r>
              <a:rPr lang="en-US" altLang="zh-CN" dirty="0"/>
              <a:t>+</a:t>
            </a:r>
            <a:r>
              <a:rPr lang="zh-CN" altLang="en-US" dirty="0"/>
              <a:t>不对称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zh-CN" altLang="en-US" dirty="0"/>
              <a:t>接受请求，完成验证，创建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en-US" altLang="zh-CN" dirty="0"/>
              <a:t>dotnet Zhaoxi.AspNetCore31.AuthenticationCenter.dll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="http://*:9527"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--port=9527</a:t>
            </a:r>
          </a:p>
        </p:txBody>
      </p:sp>
    </p:spTree>
    <p:extLst>
      <p:ext uri="{BB962C8B-B14F-4D97-AF65-F5344CB8AC3E}">
        <p14:creationId xmlns:p14="http://schemas.microsoft.com/office/powerpoint/2010/main" val="590340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8966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客户端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客户端</a:t>
            </a:r>
            <a:r>
              <a:rPr lang="en-US" altLang="zh-CN" dirty="0" err="1"/>
              <a:t>Configure+ConfigureService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配置基础信息</a:t>
            </a:r>
            <a:r>
              <a:rPr lang="en-US" altLang="zh-CN" dirty="0"/>
              <a:t>(</a:t>
            </a:r>
            <a:r>
              <a:rPr lang="zh-CN" altLang="en-US" dirty="0"/>
              <a:t>对称</a:t>
            </a:r>
            <a:r>
              <a:rPr lang="en-US" altLang="zh-CN" dirty="0"/>
              <a:t>+</a:t>
            </a:r>
            <a:r>
              <a:rPr lang="zh-CN" altLang="en-US" dirty="0"/>
              <a:t>不对称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zh-CN" altLang="en-US" dirty="0"/>
              <a:t>配置请求接受鉴权授权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Zhaoxi.AspNetCore31.AuthDemo.dll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="http://*:5726"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--port=5726</a:t>
            </a:r>
          </a:p>
        </p:txBody>
      </p:sp>
    </p:spTree>
    <p:extLst>
      <p:ext uri="{BB962C8B-B14F-4D97-AF65-F5344CB8AC3E}">
        <p14:creationId xmlns:p14="http://schemas.microsoft.com/office/powerpoint/2010/main" val="73611317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对称加密校验流程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zh-CN" altLang="en-US" dirty="0"/>
              <a:t>登录后获取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拿着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Authorization: bearer token</a:t>
            </a:r>
          </a:p>
          <a:p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76720134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5702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非对称可逆加密校验流程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zh-CN" altLang="en-US" dirty="0"/>
              <a:t>登录后获取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配置最新的</a:t>
            </a:r>
            <a:r>
              <a:rPr lang="en-US" altLang="zh-CN" dirty="0"/>
              <a:t>public key</a:t>
            </a:r>
          </a:p>
          <a:p>
            <a:pPr marL="342900" indent="-342900">
              <a:buAutoNum type="arabicPlain"/>
            </a:pPr>
            <a:r>
              <a:rPr lang="zh-CN" altLang="en-US" dirty="0"/>
              <a:t>拿着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Authorization: bearer token</a:t>
            </a:r>
          </a:p>
          <a:p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348614179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信息传递和获取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Cliam</a:t>
            </a:r>
            <a:r>
              <a:rPr lang="zh-CN" altLang="en-US" dirty="0"/>
              <a:t>获取信息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61266020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基于角色授权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指定角色，完成授权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 err="1"/>
              <a:t>CliamType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12702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基于策略授权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组合策略完成授权</a:t>
            </a:r>
            <a:endParaRPr lang="en-US" altLang="zh-CN" dirty="0"/>
          </a:p>
          <a:p>
            <a:r>
              <a:rPr lang="zh-CN" altLang="en-US" dirty="0"/>
              <a:t>各种条件叠加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220000732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自定义策略授权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自定义策略完成授权</a:t>
            </a:r>
            <a:endParaRPr lang="en-US" altLang="zh-CN" dirty="0"/>
          </a:p>
          <a:p>
            <a:r>
              <a:rPr lang="en-US" altLang="zh-CN" dirty="0"/>
              <a:t>Requirement + Handler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注册实例</a:t>
            </a:r>
            <a:r>
              <a:rPr lang="en-US" altLang="zh-CN" dirty="0"/>
              <a:t>+</a:t>
            </a:r>
            <a:r>
              <a:rPr lang="zh-CN" altLang="en-US" dirty="0"/>
              <a:t>组装</a:t>
            </a:r>
            <a:r>
              <a:rPr lang="en-US" altLang="zh-CN" dirty="0"/>
              <a:t>Policy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标识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444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94929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6156109" y="1131650"/>
            <a:ext cx="2664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JWT</a:t>
            </a:r>
          </a:p>
          <a:p>
            <a:r>
              <a:rPr lang="en-US" altLang="zh-CN" dirty="0"/>
              <a:t>IdentityServer4</a:t>
            </a:r>
          </a:p>
          <a:p>
            <a:endParaRPr lang="en-US" altLang="zh-CN" dirty="0"/>
          </a:p>
          <a:p>
            <a:r>
              <a:rPr lang="zh-CN" altLang="en-US" dirty="0"/>
              <a:t>分布式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Token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1B14FB-0607-4AA6-929E-2569CD6D5AE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01651" y="1131650"/>
            <a:ext cx="4981590" cy="33411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76023264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0332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局限性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Token</a:t>
            </a:r>
            <a:r>
              <a:rPr lang="zh-CN" altLang="en-US" dirty="0"/>
              <a:t>式的传递，鉴权授权</a:t>
            </a:r>
            <a:endParaRPr lang="en-US" altLang="zh-CN" dirty="0"/>
          </a:p>
          <a:p>
            <a:r>
              <a:rPr lang="zh-CN" altLang="en-US" dirty="0"/>
              <a:t>有着天生的缺陷，还欠缺什么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泄漏了</a:t>
            </a:r>
            <a:r>
              <a:rPr lang="en-US" altLang="zh-CN" dirty="0"/>
              <a:t>—</a:t>
            </a:r>
            <a:r>
              <a:rPr lang="zh-CN" altLang="en-US" dirty="0"/>
              <a:t>重放攻击</a:t>
            </a:r>
            <a:endParaRPr lang="en-US" altLang="zh-CN" dirty="0"/>
          </a:p>
          <a:p>
            <a:r>
              <a:rPr lang="zh-CN" altLang="en-US" dirty="0"/>
              <a:t>改密码了，希望之前的</a:t>
            </a:r>
            <a:r>
              <a:rPr lang="en-US" altLang="zh-CN" dirty="0"/>
              <a:t>token</a:t>
            </a:r>
            <a:r>
              <a:rPr lang="zh-CN" altLang="en-US" dirty="0"/>
              <a:t>失效</a:t>
            </a:r>
            <a:endParaRPr lang="en-US" altLang="zh-CN" dirty="0"/>
          </a:p>
          <a:p>
            <a:r>
              <a:rPr lang="zh-CN" altLang="en-US" dirty="0"/>
              <a:t>滑动过期</a:t>
            </a:r>
            <a:r>
              <a:rPr lang="en-US" altLang="zh-CN" dirty="0"/>
              <a:t>—token</a:t>
            </a:r>
            <a:r>
              <a:rPr lang="zh-CN" altLang="en-US" dirty="0"/>
              <a:t>在用，就别过期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问题很多很多，但是大部分解决不了</a:t>
            </a:r>
            <a:endParaRPr lang="en-US" altLang="zh-CN" dirty="0"/>
          </a:p>
          <a:p>
            <a:r>
              <a:rPr lang="zh-CN" altLang="en-US" dirty="0"/>
              <a:t>是由本质决定的</a:t>
            </a:r>
            <a:endParaRPr lang="en-US" altLang="zh-CN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B5ED8F-AECA-48DF-851F-35A69E93DED4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211975" y="1419670"/>
            <a:ext cx="4981590" cy="33411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0566970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3361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 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改密码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过期问题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：生成</a:t>
            </a:r>
            <a:r>
              <a:rPr lang="en-US" altLang="zh-CN" dirty="0"/>
              <a:t>token</a:t>
            </a:r>
            <a:r>
              <a:rPr lang="zh-CN" altLang="en-US" dirty="0"/>
              <a:t>时</a:t>
            </a:r>
            <a:r>
              <a:rPr lang="en-US" altLang="zh-CN" dirty="0"/>
              <a:t>—</a:t>
            </a:r>
            <a:r>
              <a:rPr lang="zh-CN" altLang="en-US" dirty="0"/>
              <a:t>除了生成</a:t>
            </a:r>
            <a:r>
              <a:rPr lang="en-US" altLang="zh-CN" dirty="0"/>
              <a:t>token(</a:t>
            </a:r>
            <a:r>
              <a:rPr lang="zh-CN" altLang="en-US" dirty="0"/>
              <a:t>含</a:t>
            </a:r>
            <a:r>
              <a:rPr lang="en-US" altLang="zh-CN" dirty="0" err="1"/>
              <a:t>guid</a:t>
            </a:r>
            <a:r>
              <a:rPr lang="en-US" altLang="zh-CN" dirty="0"/>
              <a:t>)—</a:t>
            </a:r>
            <a:r>
              <a:rPr lang="zh-CN" altLang="en-US" dirty="0"/>
              <a:t>还生成个</a:t>
            </a:r>
            <a:r>
              <a:rPr lang="en-US" altLang="zh-CN" dirty="0" err="1"/>
              <a:t>guid</a:t>
            </a:r>
            <a:r>
              <a:rPr lang="en-US" altLang="zh-CN" dirty="0"/>
              <a:t>+</a:t>
            </a:r>
            <a:r>
              <a:rPr lang="zh-CN" altLang="en-US" dirty="0"/>
              <a:t>用户</a:t>
            </a:r>
            <a:r>
              <a:rPr lang="en-US" altLang="zh-CN" dirty="0"/>
              <a:t>id—</a:t>
            </a:r>
            <a:r>
              <a:rPr lang="zh-CN" altLang="en-US" dirty="0"/>
              <a:t>写入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验证</a:t>
            </a:r>
            <a:r>
              <a:rPr lang="en-US" altLang="zh-CN" dirty="0"/>
              <a:t>token</a:t>
            </a:r>
            <a:r>
              <a:rPr lang="zh-CN" altLang="en-US" dirty="0"/>
              <a:t>时</a:t>
            </a:r>
            <a:r>
              <a:rPr lang="en-US" altLang="zh-CN" dirty="0"/>
              <a:t>---</a:t>
            </a:r>
            <a:r>
              <a:rPr lang="zh-CN" altLang="en-US" dirty="0"/>
              <a:t>拿</a:t>
            </a:r>
            <a:r>
              <a:rPr lang="en-US" altLang="zh-CN" dirty="0" err="1"/>
              <a:t>guid</a:t>
            </a:r>
            <a:r>
              <a:rPr lang="zh-CN" altLang="en-US" dirty="0"/>
              <a:t>去</a:t>
            </a:r>
            <a:r>
              <a:rPr lang="en-US" altLang="zh-CN" dirty="0" err="1"/>
              <a:t>redis</a:t>
            </a:r>
            <a:r>
              <a:rPr lang="zh-CN" altLang="en-US" dirty="0"/>
              <a:t>校验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改密码</a:t>
            </a:r>
            <a:r>
              <a:rPr lang="en-US" altLang="zh-CN" dirty="0"/>
              <a:t>---</a:t>
            </a:r>
            <a:r>
              <a:rPr lang="en-US" altLang="zh-CN" dirty="0" err="1"/>
              <a:t>redis</a:t>
            </a:r>
            <a:r>
              <a:rPr lang="zh-CN" altLang="en-US" dirty="0"/>
              <a:t>那一项数据</a:t>
            </a:r>
            <a:r>
              <a:rPr lang="en-US" altLang="zh-CN" dirty="0"/>
              <a:t>—</a:t>
            </a:r>
            <a:r>
              <a:rPr lang="zh-CN" altLang="en-US" dirty="0"/>
              <a:t>之前的给删掉</a:t>
            </a:r>
            <a:r>
              <a:rPr lang="en-US" altLang="zh-CN" dirty="0"/>
              <a:t>/</a:t>
            </a:r>
            <a:r>
              <a:rPr lang="zh-CN" altLang="en-US" dirty="0"/>
              <a:t>过期</a:t>
            </a:r>
            <a:r>
              <a:rPr lang="en-US" altLang="zh-CN" dirty="0"/>
              <a:t>/</a:t>
            </a:r>
            <a:r>
              <a:rPr lang="zh-CN" altLang="en-US" dirty="0"/>
              <a:t>无效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验证旧</a:t>
            </a:r>
            <a:r>
              <a:rPr lang="en-US" altLang="zh-CN" dirty="0"/>
              <a:t>token—</a:t>
            </a:r>
            <a:r>
              <a:rPr lang="zh-CN" altLang="en-US" dirty="0"/>
              <a:t>发现过期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验证新</a:t>
            </a:r>
            <a:r>
              <a:rPr lang="en-US" altLang="zh-CN" dirty="0"/>
              <a:t>token</a:t>
            </a:r>
            <a:r>
              <a:rPr lang="zh-CN" altLang="en-US" dirty="0"/>
              <a:t>就没事儿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这不就代表着，客户端和鉴权中心得通信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：减少有效期</a:t>
            </a:r>
            <a:r>
              <a:rPr lang="en-US" altLang="zh-CN" dirty="0"/>
              <a:t>—</a:t>
            </a:r>
            <a:r>
              <a:rPr lang="zh-CN" altLang="en-US" dirty="0"/>
              <a:t>降低伤害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A94CF9-6E37-4A46-98F5-B4715C0BB659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363754" y="339595"/>
            <a:ext cx="3435453" cy="230416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0675599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10854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客户端校验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个扩展点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要么是</a:t>
            </a:r>
            <a:r>
              <a:rPr lang="en-US" altLang="zh-CN" dirty="0"/>
              <a:t>JWT</a:t>
            </a:r>
            <a:r>
              <a:rPr lang="zh-CN" altLang="en-US" dirty="0"/>
              <a:t>鉴权时的观察者</a:t>
            </a:r>
            <a:r>
              <a:rPr lang="en-US" altLang="zh-CN" dirty="0"/>
              <a:t>-</a:t>
            </a:r>
            <a:r>
              <a:rPr lang="zh-CN" altLang="en-US" dirty="0"/>
              <a:t>委托加入逻辑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要么是授权时基于</a:t>
            </a:r>
            <a:r>
              <a:rPr lang="en-US" altLang="zh-CN" dirty="0"/>
              <a:t>requirement</a:t>
            </a:r>
            <a:r>
              <a:rPr lang="zh-CN" altLang="en-US" dirty="0"/>
              <a:t>完成扩展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85261399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241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重放攻击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重复请求</a:t>
            </a:r>
            <a:r>
              <a:rPr lang="en-US" altLang="zh-CN" dirty="0"/>
              <a:t>----</a:t>
            </a:r>
            <a:r>
              <a:rPr lang="zh-CN" altLang="en-US" dirty="0"/>
              <a:t>请求带个随机数</a:t>
            </a:r>
            <a:r>
              <a:rPr lang="en-US" altLang="zh-CN" dirty="0"/>
              <a:t>---</a:t>
            </a:r>
            <a:r>
              <a:rPr lang="zh-CN" altLang="en-US" dirty="0"/>
              <a:t>随机数搞个</a:t>
            </a:r>
            <a:r>
              <a:rPr lang="en-US" altLang="zh-CN" dirty="0"/>
              <a:t>Redis---</a:t>
            </a:r>
            <a:r>
              <a:rPr lang="zh-CN" altLang="en-US" dirty="0"/>
              <a:t>执行前先</a:t>
            </a:r>
            <a:r>
              <a:rPr lang="en-US" altLang="zh-CN" dirty="0" err="1"/>
              <a:t>redis</a:t>
            </a:r>
            <a:r>
              <a:rPr lang="zh-CN" altLang="en-US" dirty="0"/>
              <a:t>一下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随机数不是在</a:t>
            </a:r>
            <a:r>
              <a:rPr lang="en-US" altLang="zh-CN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621686132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3378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3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滑动过期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是不会变的，而且只能鉴权中心发的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不能默认检测有效期</a:t>
            </a:r>
            <a:r>
              <a:rPr lang="en-US" altLang="zh-CN" dirty="0"/>
              <a:t>—</a:t>
            </a:r>
            <a:r>
              <a:rPr lang="zh-CN" altLang="en-US" dirty="0"/>
              <a:t>可以扩展校验</a:t>
            </a:r>
            <a:r>
              <a:rPr lang="en-US" altLang="zh-CN" dirty="0"/>
              <a:t>---</a:t>
            </a:r>
            <a:r>
              <a:rPr lang="zh-CN" altLang="en-US" dirty="0"/>
              <a:t>当然也可以放在</a:t>
            </a:r>
            <a:r>
              <a:rPr lang="en-US" altLang="zh-CN" dirty="0"/>
              <a:t>requirement</a:t>
            </a:r>
          </a:p>
          <a:p>
            <a:r>
              <a:rPr lang="zh-CN" altLang="en-US" dirty="0"/>
              <a:t>还是写入</a:t>
            </a:r>
            <a:r>
              <a:rPr lang="en-US" altLang="zh-CN" dirty="0"/>
              <a:t>Redis—</a:t>
            </a:r>
            <a:r>
              <a:rPr lang="zh-CN" altLang="en-US" dirty="0"/>
              <a:t>这个滑动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4B9E3E-68BC-4F5D-88FE-4A928FD317A1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3779945" y="1755984"/>
            <a:ext cx="4760400" cy="319280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91763478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50901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鉴权授权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5394326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OAuth2.0&amp;Token</a:t>
            </a: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IdentityServer4-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四模式实现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授权策略和扩展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lvl="1" indent="-228600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OIDC-Hybrid</a:t>
            </a: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96643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8756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什么是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OAuth2.0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？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授权机制，是一种规范</a:t>
            </a:r>
            <a:r>
              <a:rPr lang="en-US" altLang="zh-CN" dirty="0"/>
              <a:t>/</a:t>
            </a:r>
            <a:r>
              <a:rPr lang="zh-CN" altLang="en-US" dirty="0"/>
              <a:t>协议，制定了授权流程</a:t>
            </a:r>
            <a:endParaRPr lang="en-US" altLang="zh-CN" dirty="0"/>
          </a:p>
          <a:p>
            <a:r>
              <a:rPr lang="zh-CN" altLang="en-US" dirty="0"/>
              <a:t>解决授权问题</a:t>
            </a:r>
            <a:endParaRPr lang="en-US" altLang="zh-CN" dirty="0"/>
          </a:p>
          <a:p>
            <a:r>
              <a:rPr lang="zh-CN" altLang="en-US" dirty="0"/>
              <a:t>大家都遵守，才好沟通</a:t>
            </a:r>
            <a:endParaRPr lang="en-US" altLang="zh-CN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F58E94-7727-407E-96CE-7A1446767B09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3689879" y="1347665"/>
            <a:ext cx="4946238" cy="331744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09444822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为什么需要授权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8128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送外卖的故事：</a:t>
            </a:r>
            <a:endParaRPr lang="en-US" altLang="zh-CN" dirty="0"/>
          </a:p>
          <a:p>
            <a:r>
              <a:rPr lang="zh-CN" altLang="en-US" dirty="0"/>
              <a:t>美团</a:t>
            </a:r>
            <a:r>
              <a:rPr lang="en-US" altLang="zh-CN" dirty="0"/>
              <a:t>-</a:t>
            </a:r>
            <a:r>
              <a:rPr lang="zh-CN" altLang="en-US" dirty="0"/>
              <a:t>饿了么</a:t>
            </a:r>
            <a:r>
              <a:rPr lang="en-US" altLang="zh-CN" dirty="0"/>
              <a:t>-</a:t>
            </a:r>
            <a:r>
              <a:rPr lang="zh-CN" altLang="en-US" dirty="0"/>
              <a:t>蜂鸟</a:t>
            </a:r>
            <a:r>
              <a:rPr lang="en-US" altLang="zh-CN" dirty="0"/>
              <a:t>-</a:t>
            </a:r>
            <a:r>
              <a:rPr lang="zh-CN" altLang="en-US" dirty="0"/>
              <a:t>跑腿小递</a:t>
            </a:r>
            <a:endParaRPr lang="en-US" altLang="zh-CN" dirty="0"/>
          </a:p>
          <a:p>
            <a:r>
              <a:rPr lang="zh-CN" altLang="en-US" dirty="0"/>
              <a:t>很多快递要进小区</a:t>
            </a:r>
            <a:r>
              <a:rPr lang="en-US" altLang="zh-CN" dirty="0"/>
              <a:t>(</a:t>
            </a:r>
            <a:r>
              <a:rPr lang="zh-CN" altLang="en-US" dirty="0"/>
              <a:t>假设能进来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小区有密码锁</a:t>
            </a:r>
            <a:r>
              <a:rPr lang="en-US" altLang="zh-CN" dirty="0"/>
              <a:t>—</a:t>
            </a:r>
            <a:r>
              <a:rPr lang="zh-CN" altLang="en-US" dirty="0"/>
              <a:t>能给密码吗</a:t>
            </a:r>
            <a:r>
              <a:rPr lang="en-US" altLang="zh-CN" dirty="0"/>
              <a:t>--</a:t>
            </a:r>
            <a:r>
              <a:rPr lang="zh-CN" altLang="en-US" dirty="0"/>
              <a:t>不行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假设每次进来都打电话</a:t>
            </a:r>
            <a:r>
              <a:rPr lang="en-US" altLang="zh-CN" dirty="0"/>
              <a:t>---</a:t>
            </a:r>
            <a:r>
              <a:rPr lang="zh-CN" altLang="en-US" dirty="0"/>
              <a:t>确认了</a:t>
            </a:r>
            <a:r>
              <a:rPr lang="en-US" altLang="zh-CN" dirty="0"/>
              <a:t>---</a:t>
            </a:r>
            <a:r>
              <a:rPr lang="zh-CN" altLang="en-US" dirty="0"/>
              <a:t>放行</a:t>
            </a:r>
            <a:r>
              <a:rPr lang="en-US" altLang="zh-CN" dirty="0"/>
              <a:t>---</a:t>
            </a:r>
            <a:r>
              <a:rPr lang="zh-CN" altLang="en-US" dirty="0"/>
              <a:t>每次都要找我</a:t>
            </a:r>
            <a:endParaRPr lang="en-US" altLang="zh-CN" dirty="0"/>
          </a:p>
          <a:p>
            <a:r>
              <a:rPr lang="zh-CN" altLang="en-US" dirty="0"/>
              <a:t>假设弄个临时密码</a:t>
            </a:r>
            <a:r>
              <a:rPr lang="en-US" altLang="zh-CN" dirty="0"/>
              <a:t>(</a:t>
            </a:r>
            <a:r>
              <a:rPr lang="zh-CN" altLang="en-US" dirty="0"/>
              <a:t>有效期短点</a:t>
            </a:r>
            <a:r>
              <a:rPr lang="en-US" altLang="zh-CN" dirty="0"/>
              <a:t>)---</a:t>
            </a:r>
            <a:r>
              <a:rPr lang="zh-CN" altLang="en-US" dirty="0"/>
              <a:t>假如不再点饿了么</a:t>
            </a:r>
            <a:r>
              <a:rPr lang="en-US" altLang="zh-CN" dirty="0"/>
              <a:t>—</a:t>
            </a:r>
            <a:r>
              <a:rPr lang="zh-CN" altLang="en-US" dirty="0"/>
              <a:t>取消密码</a:t>
            </a:r>
            <a:r>
              <a:rPr lang="en-US" altLang="zh-CN" dirty="0"/>
              <a:t>—</a:t>
            </a:r>
            <a:r>
              <a:rPr lang="zh-CN" altLang="en-US" dirty="0"/>
              <a:t>大家都失效</a:t>
            </a:r>
            <a:endParaRPr lang="en-US" altLang="zh-CN" dirty="0"/>
          </a:p>
          <a:p>
            <a:r>
              <a:rPr lang="zh-CN" altLang="en-US" dirty="0"/>
              <a:t>一人一个临时密码</a:t>
            </a:r>
            <a:r>
              <a:rPr lang="en-US" altLang="zh-CN" dirty="0"/>
              <a:t>—</a:t>
            </a:r>
            <a:r>
              <a:rPr lang="zh-CN" altLang="en-US" dirty="0"/>
              <a:t>临时密码找我拿的</a:t>
            </a:r>
            <a:r>
              <a:rPr lang="en-US" altLang="zh-CN" dirty="0"/>
              <a:t>—</a:t>
            </a:r>
            <a:r>
              <a:rPr lang="zh-CN" altLang="en-US" dirty="0"/>
              <a:t>声明自己的身份</a:t>
            </a:r>
            <a:r>
              <a:rPr lang="en-US" altLang="zh-CN" dirty="0"/>
              <a:t>—</a:t>
            </a:r>
            <a:r>
              <a:rPr lang="zh-CN" altLang="en-US" dirty="0"/>
              <a:t>我确认了</a:t>
            </a:r>
            <a:r>
              <a:rPr lang="en-US" altLang="zh-CN" dirty="0"/>
              <a:t>—</a:t>
            </a:r>
            <a:r>
              <a:rPr lang="zh-CN" altLang="en-US" dirty="0"/>
              <a:t>给你个东西</a:t>
            </a:r>
            <a:r>
              <a:rPr lang="en-US" altLang="zh-CN" dirty="0"/>
              <a:t>(</a:t>
            </a:r>
            <a:r>
              <a:rPr lang="zh-CN" altLang="en-US" dirty="0"/>
              <a:t>临时密码</a:t>
            </a:r>
            <a:r>
              <a:rPr lang="en-US" altLang="zh-CN" dirty="0"/>
              <a:t>/Token)---</a:t>
            </a:r>
            <a:r>
              <a:rPr lang="zh-CN" altLang="en-US" dirty="0"/>
              <a:t>然后你就能进来</a:t>
            </a:r>
            <a:r>
              <a:rPr lang="en-US" altLang="zh-CN" dirty="0"/>
              <a:t>---</a:t>
            </a:r>
            <a:r>
              <a:rPr lang="zh-CN" altLang="en-US" dirty="0"/>
              <a:t>下次你还能进来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token(</a:t>
            </a:r>
            <a:r>
              <a:rPr lang="zh-CN" altLang="en-US" dirty="0"/>
              <a:t>带点信息</a:t>
            </a:r>
            <a:r>
              <a:rPr lang="en-US" altLang="zh-CN" dirty="0"/>
              <a:t>)</a:t>
            </a:r>
            <a:r>
              <a:rPr lang="zh-CN" altLang="en-US" dirty="0"/>
              <a:t>使用过程 就是授权机制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630745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9813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OAuth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OAuth </a:t>
            </a:r>
            <a:r>
              <a:rPr lang="zh-CN" altLang="en-US" dirty="0"/>
              <a:t>就是一种授权机制。</a:t>
            </a:r>
            <a:endParaRPr lang="en-US" altLang="zh-CN" dirty="0"/>
          </a:p>
          <a:p>
            <a:r>
              <a:rPr lang="zh-CN" altLang="en-US" dirty="0"/>
              <a:t>数据所有者告诉系统，同意授权第三方应用进入系统，获取这些数据。</a:t>
            </a:r>
            <a:endParaRPr lang="en-US" altLang="zh-CN" dirty="0"/>
          </a:p>
          <a:p>
            <a:r>
              <a:rPr lang="zh-CN" altLang="en-US" dirty="0"/>
              <a:t>系统从而产生一个短期的进入令牌（</a:t>
            </a:r>
            <a:r>
              <a:rPr lang="en-US" altLang="zh-CN" dirty="0"/>
              <a:t>token</a:t>
            </a:r>
            <a:r>
              <a:rPr lang="zh-CN" altLang="en-US" dirty="0"/>
              <a:t>），用来代替密码，</a:t>
            </a:r>
            <a:endParaRPr lang="en-US" altLang="zh-CN" dirty="0"/>
          </a:p>
          <a:p>
            <a:r>
              <a:rPr lang="zh-CN" altLang="en-US" dirty="0"/>
              <a:t>供第三方应用使用。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规范了下授权的流程</a:t>
            </a:r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1086183921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579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密码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都能进入系统，丢失后都是有风险的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Token</a:t>
            </a:r>
            <a:r>
              <a:rPr lang="zh-CN" altLang="en-US" dirty="0"/>
              <a:t>短期的，密码是长期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令牌可以取消，密码只能修改</a:t>
            </a:r>
            <a:r>
              <a:rPr lang="en-US" altLang="zh-CN" dirty="0"/>
              <a:t>(</a:t>
            </a:r>
            <a:r>
              <a:rPr lang="zh-CN" altLang="en-US" dirty="0"/>
              <a:t>影响全部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 startAt="3"/>
            </a:pPr>
            <a:r>
              <a:rPr lang="en-US" altLang="zh-CN" dirty="0"/>
              <a:t>Token</a:t>
            </a:r>
            <a:r>
              <a:rPr lang="zh-CN" altLang="en-US" dirty="0"/>
              <a:t>可以控制权限，</a:t>
            </a:r>
            <a:r>
              <a:rPr lang="en-US" altLang="zh-CN" dirty="0"/>
              <a:t>scope</a:t>
            </a:r>
          </a:p>
          <a:p>
            <a:endParaRPr lang="en-US" altLang="zh-CN" dirty="0"/>
          </a:p>
          <a:p>
            <a:r>
              <a:rPr lang="en-US" altLang="zh-CN" dirty="0"/>
              <a:t>OAuth</a:t>
            </a:r>
            <a:r>
              <a:rPr lang="zh-CN" altLang="en-US" dirty="0"/>
              <a:t>，就是</a:t>
            </a:r>
            <a:r>
              <a:rPr lang="en-US" altLang="zh-CN" dirty="0"/>
              <a:t>Token</a:t>
            </a:r>
            <a:r>
              <a:rPr lang="zh-CN" altLang="en-US" dirty="0"/>
              <a:t>比密码安全</a:t>
            </a:r>
            <a:endParaRPr lang="en-US" altLang="zh-CN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42E105-0C27-4ACD-B225-A5D7A505EF88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465941" y="1995711"/>
            <a:ext cx="3954161" cy="265205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574387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1226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登录验证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常规的</a:t>
            </a:r>
            <a:r>
              <a:rPr lang="en-US" altLang="zh-CN" dirty="0" err="1"/>
              <a:t>Cookie+Session+Filter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IAuthorizationFilter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OnAuthorization</a:t>
            </a:r>
            <a:endParaRPr lang="en-US" altLang="zh-CN" dirty="0"/>
          </a:p>
          <a:p>
            <a:r>
              <a:rPr lang="zh-CN" altLang="en-US" dirty="0"/>
              <a:t>发生在请求进入</a:t>
            </a:r>
            <a:r>
              <a:rPr lang="en-US" altLang="zh-CN" dirty="0"/>
              <a:t>MVC</a:t>
            </a:r>
            <a:r>
              <a:rPr lang="zh-CN" altLang="en-US" dirty="0"/>
              <a:t>伊始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Zhaoxi.AspNetCore31.AuthDemo.dll --</a:t>
            </a:r>
            <a:r>
              <a:rPr lang="en-US" altLang="zh-CN" dirty="0" err="1"/>
              <a:t>urls</a:t>
            </a:r>
            <a:r>
              <a:rPr lang="en-US" altLang="zh-CN" dirty="0"/>
              <a:t>=http://*:5821</a:t>
            </a:r>
          </a:p>
        </p:txBody>
      </p:sp>
    </p:spTree>
    <p:extLst>
      <p:ext uri="{BB962C8B-B14F-4D97-AF65-F5344CB8AC3E}">
        <p14:creationId xmlns:p14="http://schemas.microsoft.com/office/powerpoint/2010/main" val="3964911972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20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OAuth2.0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四种授权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客户端凭证（</a:t>
            </a:r>
            <a:r>
              <a:rPr lang="en-US" altLang="zh-CN" dirty="0"/>
              <a:t>client credentials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密码式（</a:t>
            </a:r>
            <a:r>
              <a:rPr lang="en-US" altLang="zh-CN" dirty="0"/>
              <a:t>password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隐藏式（</a:t>
            </a:r>
            <a:r>
              <a:rPr lang="en-US" altLang="zh-CN" dirty="0"/>
              <a:t>implicit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授权码（</a:t>
            </a:r>
            <a:r>
              <a:rPr lang="en-US" altLang="zh-CN" dirty="0"/>
              <a:t>authorization-code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混合式（</a:t>
            </a:r>
            <a:r>
              <a:rPr lang="en-US" altLang="zh-CN" dirty="0"/>
              <a:t>Hybrid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85141838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5687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IdentityServer4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910349"/>
            <a:ext cx="345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ASP.NET CORE</a:t>
            </a:r>
            <a:r>
              <a:rPr lang="zh-CN" altLang="en-US" dirty="0"/>
              <a:t>量身定制</a:t>
            </a:r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altLang="zh-CN" dirty="0"/>
              <a:t>OpenID Connect</a:t>
            </a:r>
            <a:r>
              <a:rPr lang="zh-CN" altLang="en-US" dirty="0"/>
              <a:t>和</a:t>
            </a:r>
            <a:r>
              <a:rPr lang="en-US" altLang="zh-CN" dirty="0"/>
              <a:t>OAuth2.0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认证授权中间件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C103A-8DCD-4470-91A0-A077DDF1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75" y="987640"/>
            <a:ext cx="4321378" cy="33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6556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1935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两种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JWT Token </a:t>
            </a: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Reference Token</a:t>
            </a:r>
            <a:endParaRPr lang="en-US" altLang="zh-CN" dirty="0"/>
          </a:p>
          <a:p>
            <a:r>
              <a:rPr lang="zh-CN" altLang="en-US" dirty="0"/>
              <a:t>中心化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F8EEB6-6B91-4840-85E0-98CEF13DE4CC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506802" y="1059645"/>
            <a:ext cx="5153179" cy="34562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26218279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285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QuickStart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UI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hlinkClick r:id="rId2"/>
              </a:rPr>
              <a:t>https://github.com/IdentityServer/IdentityServer4.Quickstart.UI</a:t>
            </a:r>
            <a:endParaRPr lang="zh-CN" altLang="zh-CN" dirty="0"/>
          </a:p>
          <a:p>
            <a:r>
              <a:rPr lang="en-US" altLang="zh-CN" dirty="0"/>
              <a:t>dotnet new -</a:t>
            </a:r>
            <a:r>
              <a:rPr lang="en-US" altLang="zh-CN" dirty="0" err="1"/>
              <a:t>i</a:t>
            </a:r>
            <a:r>
              <a:rPr lang="en-US" altLang="zh-CN" dirty="0"/>
              <a:t> identityserver4.templates</a:t>
            </a:r>
            <a:endParaRPr lang="zh-CN" altLang="zh-CN" dirty="0"/>
          </a:p>
          <a:p>
            <a:r>
              <a:rPr lang="en-US" altLang="zh-CN" dirty="0"/>
              <a:t>dotnet new is4ui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dotnet Zhaoxi.AspNetCore31.AuthenticationCenterIds4.dll –-</a:t>
            </a:r>
            <a:r>
              <a:rPr lang="en-US" altLang="zh-CN" dirty="0" err="1"/>
              <a:t>urls</a:t>
            </a:r>
            <a:r>
              <a:rPr lang="en-US" altLang="zh-CN" dirty="0"/>
              <a:t>=http://*:7200</a:t>
            </a:r>
            <a:endParaRPr lang="zh-CN" altLang="zh-CN" dirty="0"/>
          </a:p>
          <a:p>
            <a:endParaRPr lang="en-US" altLang="zh-CN" u="sng" dirty="0">
              <a:hlinkClick r:id="rId3"/>
            </a:endParaRPr>
          </a:p>
          <a:p>
            <a:r>
              <a:rPr lang="en-US" altLang="zh-CN" u="sng" dirty="0">
                <a:hlinkClick r:id="rId3"/>
              </a:rPr>
              <a:t>http://localhost:7200/.well-known/openid-configuration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5160558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38797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IdentityServer4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需要授权客户端：</a:t>
            </a:r>
            <a:r>
              <a:rPr lang="en-US" altLang="zh-CN" dirty="0"/>
              <a:t>Zhaoxi.AspNetCore31.AuthDemo</a:t>
            </a:r>
          </a:p>
          <a:p>
            <a:pPr marL="342900" indent="-342900">
              <a:buAutoNum type="arabicPlain"/>
            </a:pPr>
            <a:r>
              <a:rPr lang="zh-CN" altLang="en-US" dirty="0"/>
              <a:t>独立授权中心：</a:t>
            </a:r>
            <a:r>
              <a:rPr lang="en-US" altLang="zh-CN" dirty="0"/>
              <a:t>Zhaoxi.AspNetCore31.AuthenticationCenterIds4</a:t>
            </a:r>
          </a:p>
          <a:p>
            <a:pPr marL="342900" indent="-342900">
              <a:buAutoNum type="arabicPlain"/>
            </a:pPr>
            <a:r>
              <a:rPr lang="zh-CN" altLang="en-US" dirty="0"/>
              <a:t>挨个配置不同</a:t>
            </a:r>
            <a:r>
              <a:rPr lang="en-US" altLang="zh-CN" dirty="0"/>
              <a:t>Token</a:t>
            </a:r>
            <a:r>
              <a:rPr lang="zh-CN" altLang="en-US" dirty="0"/>
              <a:t>生成和校验策略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38701654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052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client_credentials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最简单</a:t>
            </a:r>
            <a:endParaRPr lang="en-US" altLang="zh-CN" dirty="0"/>
          </a:p>
          <a:p>
            <a:r>
              <a:rPr lang="en-US" altLang="zh-CN" dirty="0" err="1"/>
              <a:t>Id+Secret</a:t>
            </a:r>
            <a:endParaRPr lang="en-US" altLang="zh-CN" dirty="0"/>
          </a:p>
          <a:p>
            <a:r>
              <a:rPr lang="zh-CN" altLang="en-US" dirty="0"/>
              <a:t>用来给客户端授权</a:t>
            </a:r>
            <a:endParaRPr lang="en-US" altLang="zh-CN" dirty="0"/>
          </a:p>
          <a:p>
            <a:r>
              <a:rPr lang="zh-CN" altLang="en-US" dirty="0"/>
              <a:t>没有用户</a:t>
            </a:r>
            <a:r>
              <a:rPr lang="en-US" altLang="zh-CN" dirty="0"/>
              <a:t>--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13D5D4-654C-468D-B702-818F0371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30" y="1995710"/>
            <a:ext cx="5693994" cy="24341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70A79F-05D5-48C0-9B23-8DEA2AC678AD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580070" y="278212"/>
            <a:ext cx="2183723" cy="146462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1092353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152264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16249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密码式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携带密码校验，最习惯</a:t>
            </a:r>
            <a:endParaRPr lang="en-US" altLang="zh-CN" dirty="0"/>
          </a:p>
          <a:p>
            <a:r>
              <a:rPr lang="zh-CN" altLang="en-US" dirty="0"/>
              <a:t>密码是从哪里来的，客户端输入给第三方</a:t>
            </a:r>
            <a:endParaRPr lang="en-US" altLang="zh-CN" dirty="0"/>
          </a:p>
          <a:p>
            <a:r>
              <a:rPr lang="zh-CN" altLang="en-US" dirty="0"/>
              <a:t>需要充分信任，不安全</a:t>
            </a:r>
            <a:endParaRPr lang="en-US" altLang="zh-CN" dirty="0" err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930B68-47BF-4A34-AC23-77815149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93" y="1851699"/>
            <a:ext cx="6386832" cy="2877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A5561-06CE-4CE2-9434-EE60B6C301C2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499995" y="117475"/>
            <a:ext cx="4300421" cy="288429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15390325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1854140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16249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隐藏式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浏览器模式</a:t>
            </a:r>
            <a:r>
              <a:rPr lang="en-US" altLang="zh-CN" dirty="0"/>
              <a:t>—</a:t>
            </a:r>
            <a:r>
              <a:rPr lang="zh-CN" altLang="en-US" dirty="0"/>
              <a:t>允许授权给浏览器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用户访问</a:t>
            </a:r>
            <a:r>
              <a:rPr lang="en-US" altLang="zh-CN" dirty="0"/>
              <a:t>A—</a:t>
            </a:r>
            <a:r>
              <a:rPr lang="zh-CN" altLang="en-US" dirty="0"/>
              <a:t>没有</a:t>
            </a:r>
            <a:r>
              <a:rPr lang="en-US" altLang="zh-CN" dirty="0"/>
              <a:t>token—A</a:t>
            </a:r>
            <a:r>
              <a:rPr lang="zh-CN" altLang="en-US" dirty="0"/>
              <a:t>提供地址跳转</a:t>
            </a:r>
            <a:r>
              <a:rPr lang="en-US" altLang="zh-CN" dirty="0"/>
              <a:t>B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输入账号密码</a:t>
            </a:r>
            <a:r>
              <a:rPr lang="en-US" altLang="zh-CN" dirty="0"/>
              <a:t>—</a:t>
            </a:r>
            <a:r>
              <a:rPr lang="zh-CN" altLang="en-US" dirty="0"/>
              <a:t>授权</a:t>
            </a:r>
            <a:r>
              <a:rPr lang="en-US" altLang="zh-CN" dirty="0"/>
              <a:t>---</a:t>
            </a:r>
            <a:r>
              <a:rPr lang="zh-CN" altLang="en-US" dirty="0"/>
              <a:t>调回</a:t>
            </a:r>
            <a:r>
              <a:rPr lang="en-US" altLang="zh-CN" dirty="0"/>
              <a:t>A</a:t>
            </a:r>
            <a:r>
              <a:rPr lang="zh-CN" altLang="en-US" dirty="0"/>
              <a:t>的地址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zh-CN" altLang="en-US" dirty="0"/>
              <a:t>带</a:t>
            </a:r>
            <a:r>
              <a:rPr lang="en-US" altLang="zh-CN" dirty="0"/>
              <a:t>token)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访问</a:t>
            </a:r>
            <a:r>
              <a:rPr lang="en-US" altLang="zh-CN" dirty="0"/>
              <a:t>A</a:t>
            </a:r>
            <a:r>
              <a:rPr lang="zh-CN" altLang="en-US" dirty="0"/>
              <a:t>时带上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zh-CN" altLang="en-US" dirty="0"/>
              <a:t>保护了密码</a:t>
            </a:r>
            <a:r>
              <a:rPr lang="en-US" altLang="zh-CN" dirty="0"/>
              <a:t>—</a:t>
            </a:r>
            <a:r>
              <a:rPr lang="zh-CN" altLang="en-US" dirty="0"/>
              <a:t>暴露了</a:t>
            </a:r>
            <a:r>
              <a:rPr lang="en-US" altLang="zh-CN" dirty="0"/>
              <a:t>token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4908B0-4597-4D81-B1B2-40E622AD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45" y="2454766"/>
            <a:ext cx="5260807" cy="24842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E2DC24-FABD-498A-AE51-0F48B6AD07D5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868090" y="291545"/>
            <a:ext cx="2932326" cy="196671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386430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9244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Authentication&amp;Authorization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</a:t>
            </a:r>
            <a:r>
              <a:rPr lang="en-US" altLang="zh-CN" dirty="0"/>
              <a:t>-------&gt;</a:t>
            </a:r>
            <a:r>
              <a:rPr lang="zh-CN" altLang="en-US" dirty="0"/>
              <a:t>授权</a:t>
            </a:r>
            <a:endParaRPr lang="en-US" altLang="zh-CN" dirty="0"/>
          </a:p>
          <a:p>
            <a:r>
              <a:rPr lang="zh-CN" altLang="en-US" dirty="0"/>
              <a:t>鉴权：鉴定身份，有没有登录，你是谁</a:t>
            </a:r>
            <a:endParaRPr lang="en-US" altLang="zh-CN" dirty="0"/>
          </a:p>
          <a:p>
            <a:r>
              <a:rPr lang="zh-CN" altLang="en-US" dirty="0"/>
              <a:t>授权：判定有没有权限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415349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158762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7805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授权码模式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先授权码，再</a:t>
            </a:r>
            <a:r>
              <a:rPr lang="en-US" altLang="zh-CN" dirty="0"/>
              <a:t>Token</a:t>
            </a:r>
            <a:r>
              <a:rPr lang="zh-CN" altLang="en-US" dirty="0"/>
              <a:t>，保护密码</a:t>
            </a:r>
            <a:r>
              <a:rPr lang="en-US" altLang="zh-CN" dirty="0"/>
              <a:t>-</a:t>
            </a:r>
            <a:r>
              <a:rPr lang="zh-CN" altLang="en-US" dirty="0"/>
              <a:t>保护</a:t>
            </a:r>
            <a:r>
              <a:rPr lang="en-US" altLang="zh-CN" dirty="0"/>
              <a:t>token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6A960F-2769-43A5-BC23-4218A32B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55" y="1851700"/>
            <a:ext cx="6254941" cy="29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3527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直接访问无权限要求地址</a:t>
            </a:r>
            <a:r>
              <a:rPr lang="en-US" altLang="zh-CN" dirty="0"/>
              <a:t>---200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访问有权限要求地址</a:t>
            </a:r>
            <a:r>
              <a:rPr lang="en-US" altLang="zh-CN" dirty="0"/>
              <a:t>---401</a:t>
            </a:r>
          </a:p>
          <a:p>
            <a:pPr marL="342900" indent="-342900">
              <a:buAutoNum type="arabicPlain"/>
            </a:pPr>
            <a:r>
              <a:rPr lang="en-US" altLang="zh-CN" dirty="0"/>
              <a:t>postman</a:t>
            </a:r>
            <a:r>
              <a:rPr lang="zh-CN" altLang="en-US" dirty="0"/>
              <a:t>获取</a:t>
            </a:r>
            <a:r>
              <a:rPr lang="en-US" altLang="zh-CN" dirty="0"/>
              <a:t>Code</a:t>
            </a:r>
          </a:p>
          <a:p>
            <a:pPr marL="342900" indent="-342900">
              <a:buAutoNum type="arabicPlain"/>
            </a:pPr>
            <a:r>
              <a:rPr lang="zh-CN" altLang="en-US" dirty="0"/>
              <a:t>再用</a:t>
            </a:r>
            <a:r>
              <a:rPr lang="en-US" altLang="zh-CN" dirty="0"/>
              <a:t>Code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</a:p>
          <a:p>
            <a:pPr marL="342900" indent="-342900">
              <a:buAutoNum type="arabicPlain"/>
            </a:pPr>
            <a:r>
              <a:rPr lang="zh-CN" altLang="en-US" dirty="0"/>
              <a:t>带着</a:t>
            </a:r>
            <a:r>
              <a:rPr lang="en-US" altLang="zh-CN" dirty="0"/>
              <a:t>token</a:t>
            </a:r>
            <a:r>
              <a:rPr lang="zh-CN" altLang="en-US" dirty="0"/>
              <a:t>登录需要权限认证地址</a:t>
            </a:r>
            <a:r>
              <a:rPr lang="en-US" altLang="zh-CN" dirty="0"/>
              <a:t>---200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036124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3195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Id_token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843630"/>
            <a:ext cx="7886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Access_Token</a:t>
            </a:r>
            <a:r>
              <a:rPr lang="en-US" altLang="zh-CN" dirty="0"/>
              <a:t>  &amp;&amp;  </a:t>
            </a:r>
            <a:r>
              <a:rPr lang="en-US" altLang="zh-CN" dirty="0" err="1"/>
              <a:t>Id_Token</a:t>
            </a:r>
            <a:endParaRPr lang="en-US" altLang="zh-CN" dirty="0"/>
          </a:p>
          <a:p>
            <a:r>
              <a:rPr lang="en-US" altLang="zh-CN" dirty="0"/>
              <a:t>OpenID Connect--- 2</a:t>
            </a:r>
            <a:r>
              <a:rPr lang="zh-CN" altLang="en-US" dirty="0"/>
              <a:t>个加起来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密码式</a:t>
            </a:r>
            <a:endParaRPr lang="en-US" altLang="zh-CN" dirty="0"/>
          </a:p>
          <a:p>
            <a:r>
              <a:rPr lang="en-US" altLang="zh-CN" dirty="0" err="1"/>
              <a:t>Openid</a:t>
            </a:r>
            <a:r>
              <a:rPr lang="zh-CN" altLang="en-US" dirty="0"/>
              <a:t>浏览器返回</a:t>
            </a:r>
            <a:r>
              <a:rPr lang="en-US" altLang="zh-CN" dirty="0"/>
              <a:t>—</a:t>
            </a:r>
            <a:r>
              <a:rPr lang="zh-CN" altLang="en-US" dirty="0"/>
              <a:t>混合式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—</a:t>
            </a:r>
          </a:p>
          <a:p>
            <a:endParaRPr lang="en-US" altLang="zh-CN" dirty="0"/>
          </a:p>
          <a:p>
            <a:r>
              <a:rPr lang="en-US" altLang="zh-CN" dirty="0"/>
              <a:t>Ids4</a:t>
            </a:r>
            <a:r>
              <a:rPr lang="zh-CN" altLang="en-US" dirty="0"/>
              <a:t>还不如</a:t>
            </a:r>
            <a:r>
              <a:rPr lang="en-US" altLang="zh-CN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120400639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5687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IdentityServer4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148040" y="766859"/>
            <a:ext cx="3456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IdentityServer4</a:t>
            </a:r>
          </a:p>
          <a:p>
            <a:r>
              <a:rPr lang="en-US" altLang="zh-CN" dirty="0"/>
              <a:t>ASP.NET CORE</a:t>
            </a:r>
            <a:r>
              <a:rPr lang="zh-CN" altLang="en-US" dirty="0"/>
              <a:t>量身定制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实现了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  <a:r>
              <a:rPr lang="zh-CN" altLang="en-US" dirty="0"/>
              <a:t>和</a:t>
            </a:r>
            <a:r>
              <a:rPr lang="en-US" altLang="zh-CN" dirty="0"/>
              <a:t>OAuth2.0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认证授权中间件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C103A-8DCD-4470-91A0-A077DDF1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6858"/>
            <a:ext cx="4609425" cy="35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9575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4A5E836-9A46-49A6-8121-EC8AF9B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50" y="1365633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造轮子看流程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鉴权授权里面，是通过</a:t>
            </a:r>
            <a:r>
              <a:rPr lang="en-US" altLang="zh-CN" dirty="0" err="1"/>
              <a:t>AuthenticationHttpContextExtensions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个方法</a:t>
            </a:r>
            <a:r>
              <a:rPr lang="en-US" altLang="zh-CN" dirty="0"/>
              <a:t>---</a:t>
            </a:r>
            <a:r>
              <a:rPr lang="zh-CN" altLang="en-US" dirty="0"/>
              <a:t>其实最终还是要写</a:t>
            </a:r>
            <a:r>
              <a:rPr lang="en-US" altLang="zh-CN" dirty="0"/>
              <a:t>cookie/session/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都是调用的</a:t>
            </a:r>
            <a:r>
              <a:rPr lang="en-US" altLang="zh-CN" dirty="0" err="1"/>
              <a:t>IAuthenticationService</a:t>
            </a:r>
            <a:r>
              <a:rPr lang="zh-CN" altLang="en-US" dirty="0"/>
              <a:t>，</a:t>
            </a:r>
            <a:r>
              <a:rPr lang="en-US" altLang="zh-CN" dirty="0" err="1"/>
              <a:t>ConfigureService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 err="1"/>
              <a:t>AuthenticationCoreServiceCollectionExtensions</a:t>
            </a:r>
            <a:r>
              <a:rPr lang="en-US" altLang="zh-CN" dirty="0"/>
              <a:t>. </a:t>
            </a:r>
            <a:r>
              <a:rPr lang="en-US" altLang="zh-CN" dirty="0" err="1"/>
              <a:t>AddAuthenticationCore</a:t>
            </a:r>
            <a:endParaRPr lang="en-US" altLang="zh-CN" dirty="0"/>
          </a:p>
          <a:p>
            <a:r>
              <a:rPr lang="en-US" altLang="zh-CN" dirty="0" err="1"/>
              <a:t>IAuthenticationService</a:t>
            </a:r>
            <a:endParaRPr lang="en-US" altLang="zh-CN" dirty="0"/>
          </a:p>
          <a:p>
            <a:r>
              <a:rPr lang="en-US" altLang="zh-CN" dirty="0" err="1"/>
              <a:t>IAuthenticationHandlerProvider</a:t>
            </a:r>
            <a:endParaRPr lang="en-US" altLang="zh-CN" dirty="0"/>
          </a:p>
          <a:p>
            <a:r>
              <a:rPr lang="en-US" altLang="zh-CN" dirty="0" err="1"/>
              <a:t>IAuthenticationSchemeProvider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个方法默认就在</a:t>
            </a:r>
            <a:r>
              <a:rPr lang="en-US" altLang="zh-CN" dirty="0" err="1"/>
              <a:t>AuthenticationService</a:t>
            </a:r>
            <a:r>
              <a:rPr lang="zh-CN" altLang="en-US" dirty="0"/>
              <a:t>，找</a:t>
            </a:r>
            <a:r>
              <a:rPr lang="en-US" altLang="zh-CN" dirty="0"/>
              <a:t>handler</a:t>
            </a:r>
            <a:r>
              <a:rPr lang="zh-CN" altLang="en-US" dirty="0"/>
              <a:t>完成处理</a:t>
            </a:r>
            <a:endParaRPr lang="en-US" altLang="zh-CN" dirty="0"/>
          </a:p>
          <a:p>
            <a:r>
              <a:rPr lang="zh-CN" altLang="en-US" dirty="0"/>
              <a:t>造轮子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16817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多个对象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49" y="915635"/>
            <a:ext cx="7479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Claim</a:t>
            </a:r>
            <a:r>
              <a:rPr lang="zh-CN" altLang="en-US" dirty="0"/>
              <a:t>：信息</a:t>
            </a:r>
            <a:endParaRPr lang="en-US" altLang="zh-CN" dirty="0"/>
          </a:p>
          <a:p>
            <a:r>
              <a:rPr lang="en-US" altLang="zh-CN" dirty="0" err="1"/>
              <a:t>ClaimsIdentity</a:t>
            </a:r>
            <a:r>
              <a:rPr lang="zh-CN" altLang="en-US" dirty="0"/>
              <a:t>：身份</a:t>
            </a:r>
            <a:endParaRPr lang="en-US" altLang="zh-CN" dirty="0"/>
          </a:p>
          <a:p>
            <a:r>
              <a:rPr lang="en-US" altLang="zh-CN" dirty="0" err="1"/>
              <a:t>ClaimsPrincipal</a:t>
            </a:r>
            <a:r>
              <a:rPr lang="zh-CN" altLang="en-US" dirty="0"/>
              <a:t>：一个人可以有多个身份</a:t>
            </a:r>
            <a:endParaRPr lang="en-US" altLang="zh-CN" dirty="0"/>
          </a:p>
          <a:p>
            <a:r>
              <a:rPr lang="en-US" altLang="zh-CN" dirty="0" err="1"/>
              <a:t>AuthenticationTicket</a:t>
            </a:r>
            <a:r>
              <a:rPr lang="zh-CN" altLang="en-US" dirty="0"/>
              <a:t>：用户票据</a:t>
            </a:r>
            <a:endParaRPr lang="en-US" altLang="zh-CN" dirty="0"/>
          </a:p>
          <a:p>
            <a:r>
              <a:rPr lang="zh-CN" altLang="en-US" dirty="0"/>
              <a:t>加密一下</a:t>
            </a:r>
            <a:r>
              <a:rPr lang="en-US" altLang="zh-CN" dirty="0"/>
              <a:t>---</a:t>
            </a:r>
            <a:r>
              <a:rPr lang="zh-CN" altLang="en-US" dirty="0"/>
              <a:t>写入</a:t>
            </a:r>
            <a:r>
              <a:rPr lang="en-US" altLang="zh-CN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29485237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21570</TotalTime>
  <Words>2688</Words>
  <Application>Microsoft Office PowerPoint</Application>
  <PresentationFormat>全屏显示(16:9)</PresentationFormat>
  <Paragraphs>450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0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2279</cp:revision>
  <dcterms:created xsi:type="dcterms:W3CDTF">2014-02-20T03:23:00Z</dcterms:created>
  <dcterms:modified xsi:type="dcterms:W3CDTF">2020-05-23T00:18:35Z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