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0" r:id="rId2"/>
    <p:sldId id="313" r:id="rId3"/>
    <p:sldId id="317" r:id="rId4"/>
    <p:sldId id="318" r:id="rId5"/>
    <p:sldId id="319" r:id="rId6"/>
    <p:sldId id="339" r:id="rId7"/>
    <p:sldId id="320" r:id="rId8"/>
    <p:sldId id="328" r:id="rId9"/>
    <p:sldId id="340" r:id="rId10"/>
    <p:sldId id="341" r:id="rId11"/>
    <p:sldId id="321" r:id="rId12"/>
    <p:sldId id="330" r:id="rId13"/>
    <p:sldId id="322" r:id="rId14"/>
    <p:sldId id="323" r:id="rId15"/>
    <p:sldId id="324" r:id="rId16"/>
    <p:sldId id="338" r:id="rId17"/>
    <p:sldId id="334" r:id="rId18"/>
    <p:sldId id="325" r:id="rId19"/>
    <p:sldId id="326" r:id="rId20"/>
    <p:sldId id="342" r:id="rId21"/>
    <p:sldId id="327" r:id="rId22"/>
    <p:sldId id="289" r:id="rId2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7" y="336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2020/1/18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2020/1/18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5805976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直面大数据高并发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如何成就架构师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10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步演绎大型网站架构设计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成就架构师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继续一个面试冲刺专题</a:t>
            </a: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负载均衡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11725" y="856365"/>
            <a:ext cx="820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大数据高并发</a:t>
            </a:r>
            <a:r>
              <a:rPr lang="en-US" altLang="zh-CN" dirty="0"/>
              <a:t>Level2</a:t>
            </a:r>
          </a:p>
          <a:p>
            <a:r>
              <a:rPr lang="zh-CN" altLang="en-US" dirty="0"/>
              <a:t>搭建过环境</a:t>
            </a:r>
            <a:r>
              <a:rPr lang="en-US" altLang="zh-CN" dirty="0"/>
              <a:t>---</a:t>
            </a:r>
            <a:r>
              <a:rPr lang="zh-CN" altLang="en-US" dirty="0"/>
              <a:t>知道几种策略</a:t>
            </a:r>
            <a:r>
              <a:rPr lang="en-US" altLang="zh-CN" dirty="0"/>
              <a:t>---</a:t>
            </a:r>
            <a:r>
              <a:rPr lang="zh-CN" altLang="en-US" dirty="0"/>
              <a:t>持久化的解决方案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礼物课后分享</a:t>
            </a:r>
            <a:r>
              <a:rPr lang="en-US" altLang="zh-CN" dirty="0"/>
              <a:t>—</a:t>
            </a:r>
            <a:r>
              <a:rPr lang="zh-CN" altLang="en-US" dirty="0"/>
              <a:t>配置</a:t>
            </a:r>
            <a:r>
              <a:rPr lang="en-US" altLang="zh-CN" dirty="0"/>
              <a:t>+</a:t>
            </a:r>
            <a:r>
              <a:rPr lang="zh-CN" altLang="en-US" dirty="0"/>
              <a:t>多种方案</a:t>
            </a:r>
            <a:r>
              <a:rPr lang="en-US" altLang="zh-CN" dirty="0"/>
              <a:t>+</a:t>
            </a:r>
            <a:r>
              <a:rPr lang="zh-CN" altLang="en-US" dirty="0"/>
              <a:t>代码</a:t>
            </a:r>
            <a:r>
              <a:rPr lang="en-US" altLang="zh-CN" dirty="0"/>
              <a:t>+</a:t>
            </a:r>
            <a:r>
              <a:rPr lang="zh-CN" altLang="en-US" dirty="0"/>
              <a:t>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0151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60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Step5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读写分离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数据库瓶颈：数据库读写分离</a:t>
            </a:r>
            <a:endParaRPr lang="en-US" altLang="zh-CN" dirty="0"/>
          </a:p>
          <a:p>
            <a:r>
              <a:rPr lang="zh-CN" altLang="en-US" dirty="0"/>
              <a:t>木桶理论：决定一个木桶装水能力是由最短的那块儿板</a:t>
            </a:r>
            <a:endParaRPr lang="en-US" altLang="zh-CN" dirty="0"/>
          </a:p>
          <a:p>
            <a:r>
              <a:rPr lang="zh-CN" altLang="en-US" dirty="0"/>
              <a:t>二八原则：</a:t>
            </a:r>
            <a:r>
              <a:rPr lang="en-US" altLang="zh-CN" dirty="0"/>
              <a:t>80%</a:t>
            </a:r>
            <a:r>
              <a:rPr lang="zh-CN" altLang="en-US" dirty="0"/>
              <a:t>的业务都是查询，</a:t>
            </a:r>
            <a:r>
              <a:rPr lang="en-US" altLang="zh-CN" dirty="0"/>
              <a:t>20%</a:t>
            </a:r>
            <a:r>
              <a:rPr lang="zh-CN" altLang="en-US" dirty="0"/>
              <a:t>是增删改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主库</a:t>
            </a:r>
            <a:r>
              <a:rPr lang="en-US" altLang="zh-CN" dirty="0"/>
              <a:t>—N</a:t>
            </a:r>
            <a:r>
              <a:rPr lang="zh-CN" altLang="en-US" dirty="0"/>
              <a:t>从库：数据结构</a:t>
            </a:r>
            <a:r>
              <a:rPr lang="en-US" altLang="zh-CN" dirty="0"/>
              <a:t>—</a:t>
            </a:r>
            <a:r>
              <a:rPr lang="zh-CN" altLang="en-US" dirty="0"/>
              <a:t>数据都是一模一样的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架构3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58826"/>
            <a:ext cx="4527780" cy="28811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93714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读写分离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11725" y="915635"/>
            <a:ext cx="820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大数据高并发</a:t>
            </a:r>
            <a:r>
              <a:rPr lang="en-US" altLang="zh-CN" dirty="0"/>
              <a:t>Level2</a:t>
            </a:r>
          </a:p>
          <a:p>
            <a:r>
              <a:rPr lang="zh-CN" altLang="en-US" dirty="0"/>
              <a:t>配置经历</a:t>
            </a:r>
            <a:r>
              <a:rPr lang="en-US" altLang="zh-CN" dirty="0"/>
              <a:t>---</a:t>
            </a:r>
            <a:r>
              <a:rPr lang="zh-CN" altLang="en-US" dirty="0"/>
              <a:t>当下用的是发布</a:t>
            </a:r>
            <a:r>
              <a:rPr lang="en-US" altLang="zh-CN" dirty="0"/>
              <a:t>-</a:t>
            </a:r>
            <a:r>
              <a:rPr lang="zh-CN" altLang="en-US" dirty="0"/>
              <a:t>订阅</a:t>
            </a:r>
            <a:r>
              <a:rPr lang="en-US" altLang="zh-CN" dirty="0"/>
              <a:t>—</a:t>
            </a:r>
            <a:r>
              <a:rPr lang="zh-CN" altLang="en-US" dirty="0"/>
              <a:t>写作业和抄作业的区别</a:t>
            </a:r>
            <a:endParaRPr lang="en-US" altLang="zh-CN" dirty="0"/>
          </a:p>
          <a:p>
            <a:r>
              <a:rPr lang="zh-CN" altLang="en-US" dirty="0"/>
              <a:t>使用场景</a:t>
            </a:r>
            <a:r>
              <a:rPr lang="en-US" altLang="zh-CN" dirty="0"/>
              <a:t>—</a:t>
            </a:r>
            <a:r>
              <a:rPr lang="zh-CN" altLang="en-US" dirty="0"/>
              <a:t>代码支持</a:t>
            </a:r>
            <a:r>
              <a:rPr lang="en-US" altLang="zh-CN" dirty="0"/>
              <a:t>—</a:t>
            </a:r>
            <a:r>
              <a:rPr lang="zh-CN" altLang="en-US" dirty="0"/>
              <a:t>负载均衡</a:t>
            </a:r>
            <a:r>
              <a:rPr lang="en-US" altLang="zh-CN" dirty="0"/>
              <a:t>---</a:t>
            </a:r>
          </a:p>
          <a:p>
            <a:r>
              <a:rPr lang="zh-CN" altLang="en-US" dirty="0"/>
              <a:t>延迟，解决不了</a:t>
            </a:r>
            <a:r>
              <a:rPr lang="en-US" altLang="zh-CN" dirty="0"/>
              <a:t>---</a:t>
            </a:r>
            <a:r>
              <a:rPr lang="zh-CN" altLang="en-US" dirty="0"/>
              <a:t>只能扬长避短去用</a:t>
            </a:r>
            <a:r>
              <a:rPr lang="en-US" altLang="zh-CN" dirty="0"/>
              <a:t>—(</a:t>
            </a:r>
            <a:r>
              <a:rPr lang="zh-CN" altLang="en-US" dirty="0"/>
              <a:t>借助</a:t>
            </a:r>
            <a:r>
              <a:rPr lang="en-US" altLang="zh-CN" dirty="0" err="1"/>
              <a:t>nosql</a:t>
            </a:r>
            <a:r>
              <a:rPr lang="zh-CN" altLang="en-US" dirty="0"/>
              <a:t>帮忙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分库分表表分区</a:t>
            </a:r>
            <a:r>
              <a:rPr lang="en-US" altLang="zh-CN" dirty="0"/>
              <a:t>---</a:t>
            </a:r>
            <a:r>
              <a:rPr lang="zh-CN" altLang="en-US" dirty="0"/>
              <a:t>从设计角度分担压力</a:t>
            </a:r>
            <a:r>
              <a:rPr lang="en-US" altLang="zh-CN" dirty="0"/>
              <a:t>(</a:t>
            </a:r>
            <a:r>
              <a:rPr lang="zh-CN" altLang="en-US" dirty="0"/>
              <a:t>让数据库可以水平扩展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垂直分库</a:t>
            </a:r>
            <a:r>
              <a:rPr lang="en-US" altLang="zh-CN" dirty="0"/>
              <a:t>—</a:t>
            </a:r>
            <a:r>
              <a:rPr lang="zh-CN" altLang="en-US" dirty="0"/>
              <a:t>按业务分库</a:t>
            </a:r>
            <a:r>
              <a:rPr lang="en-US" altLang="zh-CN" dirty="0"/>
              <a:t>—</a:t>
            </a:r>
            <a:r>
              <a:rPr lang="zh-CN" altLang="en-US" dirty="0"/>
              <a:t>不同的服务器</a:t>
            </a:r>
            <a:r>
              <a:rPr lang="en-US" altLang="zh-CN" dirty="0"/>
              <a:t>—</a:t>
            </a:r>
            <a:r>
              <a:rPr lang="zh-CN" altLang="en-US" dirty="0"/>
              <a:t>降低</a:t>
            </a:r>
            <a:r>
              <a:rPr lang="en-US" altLang="zh-CN" dirty="0"/>
              <a:t>—</a:t>
            </a:r>
            <a:r>
              <a:rPr lang="zh-CN" altLang="en-US" dirty="0"/>
              <a:t>合理划分</a:t>
            </a:r>
            <a:r>
              <a:rPr lang="en-US" altLang="zh-CN" dirty="0"/>
              <a:t>/</a:t>
            </a:r>
            <a:r>
              <a:rPr lang="zh-CN" altLang="en-US" dirty="0"/>
              <a:t>通过服务交互</a:t>
            </a:r>
            <a:r>
              <a:rPr lang="en-US" altLang="zh-CN" dirty="0"/>
              <a:t>/</a:t>
            </a:r>
            <a:r>
              <a:rPr lang="zh-CN" altLang="en-US" dirty="0"/>
              <a:t>再来个合并库</a:t>
            </a:r>
            <a:r>
              <a:rPr lang="en-US" altLang="zh-CN" dirty="0"/>
              <a:t>/</a:t>
            </a:r>
            <a:r>
              <a:rPr lang="zh-CN" altLang="en-US" dirty="0"/>
              <a:t>技术手段</a:t>
            </a:r>
            <a:endParaRPr lang="en-US" altLang="zh-CN" dirty="0"/>
          </a:p>
          <a:p>
            <a:r>
              <a:rPr lang="zh-CN" altLang="en-US" dirty="0"/>
              <a:t>水平分库</a:t>
            </a:r>
            <a:r>
              <a:rPr lang="en-US" altLang="zh-CN" dirty="0"/>
              <a:t>---</a:t>
            </a:r>
            <a:r>
              <a:rPr lang="zh-CN" altLang="en-US" dirty="0"/>
              <a:t>每个库是一样的</a:t>
            </a:r>
            <a:r>
              <a:rPr lang="en-US" altLang="zh-CN" dirty="0"/>
              <a:t>—</a:t>
            </a:r>
            <a:r>
              <a:rPr lang="zh-CN" altLang="en-US" dirty="0"/>
              <a:t>数据不同</a:t>
            </a:r>
            <a:r>
              <a:rPr lang="en-US" altLang="zh-CN" dirty="0"/>
              <a:t>---</a:t>
            </a:r>
            <a:r>
              <a:rPr lang="zh-CN" altLang="en-US" dirty="0"/>
              <a:t>降低</a:t>
            </a:r>
            <a:r>
              <a:rPr lang="en-US" altLang="zh-CN" dirty="0"/>
              <a:t>—</a:t>
            </a:r>
            <a:r>
              <a:rPr lang="zh-CN" altLang="en-US" dirty="0"/>
              <a:t>合理划分</a:t>
            </a:r>
            <a:r>
              <a:rPr lang="en-US" altLang="zh-CN" dirty="0"/>
              <a:t>/</a:t>
            </a:r>
            <a:r>
              <a:rPr lang="zh-CN" altLang="en-US" dirty="0"/>
              <a:t>通过服务交互</a:t>
            </a:r>
            <a:r>
              <a:rPr lang="en-US" altLang="zh-CN" dirty="0"/>
              <a:t>/</a:t>
            </a:r>
            <a:r>
              <a:rPr lang="zh-CN" altLang="en-US" dirty="0"/>
              <a:t>再来个合并库</a:t>
            </a:r>
            <a:r>
              <a:rPr lang="en-US" altLang="zh-CN" dirty="0"/>
              <a:t>/</a:t>
            </a:r>
            <a:r>
              <a:rPr lang="zh-CN" altLang="en-US" dirty="0"/>
              <a:t>技术手段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9366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8921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Step6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反向代理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&amp;CDN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继续缓存</a:t>
            </a:r>
            <a:endParaRPr lang="en-US" altLang="zh-CN" dirty="0"/>
          </a:p>
          <a:p>
            <a:r>
              <a:rPr lang="en-US" altLang="zh-CN" dirty="0"/>
              <a:t>CDN</a:t>
            </a:r>
            <a:r>
              <a:rPr lang="zh-CN" altLang="en-US" dirty="0"/>
              <a:t>加速</a:t>
            </a:r>
            <a:r>
              <a:rPr lang="en-US" altLang="zh-CN" dirty="0"/>
              <a:t>/</a:t>
            </a:r>
            <a:r>
              <a:rPr lang="zh-CN" altLang="en-US" dirty="0"/>
              <a:t>缓存：阿里云</a:t>
            </a:r>
            <a:endParaRPr lang="en-US" altLang="zh-CN" dirty="0"/>
          </a:p>
          <a:p>
            <a:r>
              <a:rPr lang="zh-CN" altLang="en-US" dirty="0"/>
              <a:t>南网宿 北</a:t>
            </a:r>
            <a:endParaRPr lang="en-US" altLang="zh-CN" dirty="0"/>
          </a:p>
          <a:p>
            <a:r>
              <a:rPr lang="en-US" altLang="zh-CN" dirty="0"/>
              <a:t>CDN</a:t>
            </a:r>
            <a:r>
              <a:rPr lang="zh-CN" altLang="en-US" dirty="0"/>
              <a:t>其实是</a:t>
            </a:r>
            <a:r>
              <a:rPr lang="en-US" altLang="zh-CN" dirty="0"/>
              <a:t>DNS</a:t>
            </a:r>
            <a:r>
              <a:rPr lang="zh-CN" altLang="en-US" dirty="0"/>
              <a:t>提供的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是互联网的第一心跳，</a:t>
            </a:r>
            <a:r>
              <a:rPr lang="en-US" altLang="zh-CN" dirty="0"/>
              <a:t>CDN</a:t>
            </a:r>
            <a:r>
              <a:rPr lang="zh-CN" altLang="en-US" dirty="0"/>
              <a:t>就是把数据存在离用户最近的地方</a:t>
            </a:r>
            <a:endParaRPr lang="en-US" altLang="zh-CN" dirty="0"/>
          </a:p>
          <a:p>
            <a:r>
              <a:rPr lang="zh-CN" altLang="en-US" dirty="0"/>
              <a:t>主要解决图片 视频，缓存</a:t>
            </a:r>
            <a:endParaRPr lang="en-US" altLang="zh-CN" dirty="0"/>
          </a:p>
          <a:p>
            <a:r>
              <a:rPr lang="zh-CN" altLang="en-US" dirty="0"/>
              <a:t>加快速度</a:t>
            </a:r>
            <a:r>
              <a:rPr lang="en-US" altLang="zh-CN" dirty="0"/>
              <a:t>—</a:t>
            </a:r>
            <a:r>
              <a:rPr lang="zh-CN" altLang="en-US" dirty="0"/>
              <a:t>减少服务器请求</a:t>
            </a:r>
            <a:endParaRPr lang="en-US" altLang="zh-CN" dirty="0"/>
          </a:p>
          <a:p>
            <a:r>
              <a:rPr lang="zh-CN" altLang="en-US" dirty="0"/>
              <a:t>反向代理：屏蔽和保护，也可以缓存一下</a:t>
            </a:r>
            <a:endParaRPr lang="en-US" altLang="zh-CN" dirty="0"/>
          </a:p>
          <a:p>
            <a:r>
              <a:rPr lang="zh-CN" altLang="en-US" dirty="0"/>
              <a:t>本地缓存</a:t>
            </a:r>
            <a:r>
              <a:rPr lang="en-US" altLang="zh-CN" dirty="0"/>
              <a:t>+CDN+</a:t>
            </a:r>
            <a:r>
              <a:rPr lang="zh-CN" altLang="en-US" dirty="0"/>
              <a:t>反向代理</a:t>
            </a:r>
            <a:r>
              <a:rPr lang="en-US" altLang="zh-CN" dirty="0"/>
              <a:t>=--</a:t>
            </a:r>
            <a:r>
              <a:rPr lang="zh-CN" altLang="en-US" dirty="0"/>
              <a:t>明天上午</a:t>
            </a:r>
            <a:r>
              <a:rPr lang="en-US" altLang="zh-CN" dirty="0"/>
              <a:t>10</a:t>
            </a:r>
            <a:r>
              <a:rPr lang="zh-CN" altLang="en-US" dirty="0"/>
              <a:t>点，一起来探讨缓存</a:t>
            </a:r>
          </a:p>
        </p:txBody>
      </p:sp>
      <p:pic>
        <p:nvPicPr>
          <p:cNvPr id="7" name="图片 6" descr="架构5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43741"/>
            <a:ext cx="4547396" cy="35561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815304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3900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Step7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分布式文件系统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分布式文件服务器</a:t>
            </a:r>
            <a:endParaRPr lang="en-US" altLang="zh-CN" dirty="0"/>
          </a:p>
          <a:p>
            <a:r>
              <a:rPr lang="zh-CN" altLang="en-US" dirty="0"/>
              <a:t>图片多  视频多的</a:t>
            </a:r>
            <a:endParaRPr lang="en-US" altLang="zh-CN" dirty="0"/>
          </a:p>
          <a:p>
            <a:r>
              <a:rPr lang="en-US" altLang="zh-CN" dirty="0"/>
              <a:t>TFS  GFS  NFS</a:t>
            </a:r>
          </a:p>
          <a:p>
            <a:r>
              <a:rPr lang="zh-CN" altLang="en-US" dirty="0"/>
              <a:t>就是把多个硬盘管理成本地硬盘</a:t>
            </a:r>
            <a:endParaRPr lang="en-US" altLang="zh-CN" dirty="0"/>
          </a:p>
          <a:p>
            <a:r>
              <a:rPr lang="zh-CN" altLang="en-US" dirty="0"/>
              <a:t>可以直接读写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pic>
        <p:nvPicPr>
          <p:cNvPr id="7" name="图片 6" descr="架构5.5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15636"/>
            <a:ext cx="4535901" cy="316822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25212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60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Step8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专项突破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专人做专事：这样才能高效！</a:t>
            </a:r>
            <a:endParaRPr lang="en-US" altLang="zh-CN" dirty="0"/>
          </a:p>
          <a:p>
            <a:r>
              <a:rPr lang="zh-CN" altLang="en-US" dirty="0"/>
              <a:t>我就特别抗拒，让我做乱七八糟的事儿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一个系统的崩溃就是源于一个点，所以用专业的技术来解决独特的问题</a:t>
            </a:r>
          </a:p>
        </p:txBody>
      </p:sp>
      <p:pic>
        <p:nvPicPr>
          <p:cNvPr id="7" name="图片 6" descr="架构6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58826"/>
            <a:ext cx="4599785" cy="34125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03891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652075" y="771625"/>
            <a:ext cx="3312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队列是可以无处不在的，效果非常厉害，</a:t>
            </a:r>
            <a:endParaRPr lang="en-US" altLang="zh-CN" dirty="0"/>
          </a:p>
          <a:p>
            <a:r>
              <a:rPr lang="zh-CN" altLang="en-US" dirty="0"/>
              <a:t>但是成本有点高。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队列提升响应能力，削峰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高可用</a:t>
            </a:r>
            <a:r>
              <a:rPr lang="en-US" altLang="zh-CN" dirty="0"/>
              <a:t>—</a:t>
            </a:r>
            <a:r>
              <a:rPr lang="zh-CN" altLang="en-US" dirty="0"/>
              <a:t>服务持续响应</a:t>
            </a: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可扩展</a:t>
            </a:r>
            <a:r>
              <a:rPr lang="en-US" altLang="zh-CN" dirty="0"/>
              <a:t>---</a:t>
            </a:r>
            <a:r>
              <a:rPr lang="zh-CN" altLang="en-US" dirty="0"/>
              <a:t>业务和</a:t>
            </a:r>
            <a:r>
              <a:rPr lang="en-US" altLang="zh-CN" dirty="0"/>
              <a:t>UI</a:t>
            </a:r>
            <a:r>
              <a:rPr lang="zh-CN" altLang="en-US" dirty="0"/>
              <a:t>分离</a:t>
            </a:r>
            <a:endParaRPr lang="en-US" altLang="zh-CN" dirty="0"/>
          </a:p>
          <a:p>
            <a:pPr marL="342900" indent="-342900">
              <a:buAutoNum type="arabicPlain" startAt="3"/>
            </a:pPr>
            <a:endParaRPr lang="en-US" altLang="zh-CN" dirty="0"/>
          </a:p>
          <a:p>
            <a:r>
              <a:rPr lang="zh-CN" altLang="en-US" dirty="0"/>
              <a:t>不能实时反馈结果</a:t>
            </a:r>
            <a:r>
              <a:rPr lang="en-US" altLang="zh-CN" dirty="0"/>
              <a:t>---</a:t>
            </a:r>
            <a:r>
              <a:rPr lang="zh-CN" altLang="en-US" dirty="0"/>
              <a:t>业务妥协</a:t>
            </a:r>
            <a:endParaRPr lang="en-US" altLang="zh-CN" dirty="0"/>
          </a:p>
          <a:p>
            <a:r>
              <a:rPr lang="zh-CN" altLang="en-US" dirty="0"/>
              <a:t>还有可能失败</a:t>
            </a:r>
            <a:r>
              <a:rPr lang="en-US" altLang="zh-CN" dirty="0"/>
              <a:t>---</a:t>
            </a:r>
            <a:r>
              <a:rPr lang="zh-CN" altLang="en-US" dirty="0"/>
              <a:t>可以重试，人工介入</a:t>
            </a:r>
            <a:r>
              <a:rPr lang="en-US" altLang="zh-CN" dirty="0"/>
              <a:t>—</a:t>
            </a:r>
            <a:r>
              <a:rPr lang="zh-CN" altLang="en-US" dirty="0"/>
              <a:t>返回失败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队列还有个重要应用是分布式事务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094F9-BBA3-4ED3-9E69-335F299E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3630"/>
            <a:ext cx="5006414" cy="36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02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专项突破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915635"/>
            <a:ext cx="716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大数据高并发</a:t>
            </a:r>
            <a:r>
              <a:rPr lang="en-US" altLang="zh-CN" dirty="0"/>
              <a:t>Level2</a:t>
            </a:r>
          </a:p>
          <a:p>
            <a:r>
              <a:rPr lang="zh-CN" altLang="en-US" dirty="0"/>
              <a:t>技术视野</a:t>
            </a:r>
            <a:r>
              <a:rPr lang="en-US" altLang="zh-CN" dirty="0"/>
              <a:t>—</a:t>
            </a:r>
            <a:r>
              <a:rPr lang="zh-CN" altLang="en-US" dirty="0"/>
              <a:t>解决过什么难题</a:t>
            </a:r>
            <a:r>
              <a:rPr lang="en-US" altLang="zh-CN" dirty="0"/>
              <a:t>---</a:t>
            </a:r>
            <a:r>
              <a:rPr lang="zh-CN" altLang="en-US" dirty="0"/>
              <a:t>多补充一些</a:t>
            </a:r>
            <a:r>
              <a:rPr lang="en-US" altLang="zh-CN" dirty="0"/>
              <a:t>—</a:t>
            </a:r>
            <a:r>
              <a:rPr lang="zh-CN" altLang="en-US" dirty="0"/>
              <a:t>得假装有经历过</a:t>
            </a:r>
            <a:r>
              <a:rPr lang="en-US" altLang="zh-CN" dirty="0"/>
              <a:t>---</a:t>
            </a:r>
            <a:r>
              <a:rPr lang="zh-CN" altLang="en-US" dirty="0"/>
              <a:t>直接注册到</a:t>
            </a:r>
            <a:r>
              <a:rPr lang="en-US" altLang="zh-CN" dirty="0" err="1"/>
              <a:t>redis</a:t>
            </a:r>
            <a:r>
              <a:rPr lang="en-US" altLang="zh-CN" dirty="0"/>
              <a:t>/MQ</a:t>
            </a:r>
          </a:p>
        </p:txBody>
      </p:sp>
    </p:spTree>
    <p:extLst>
      <p:ext uri="{BB962C8B-B14F-4D97-AF65-F5344CB8AC3E}">
        <p14:creationId xmlns:p14="http://schemas.microsoft.com/office/powerpoint/2010/main" val="32978219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765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Step9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业务拆分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继续拆分，垂直业务拆分</a:t>
            </a:r>
            <a:endParaRPr lang="en-US" altLang="zh-CN" dirty="0"/>
          </a:p>
          <a:p>
            <a:r>
              <a:rPr lang="zh-CN" altLang="en-US" dirty="0"/>
              <a:t>门户网站</a:t>
            </a:r>
            <a:r>
              <a:rPr lang="en-US" altLang="zh-CN" dirty="0"/>
              <a:t>—Ask---BBS—Blog—NEW---DB</a:t>
            </a:r>
            <a:r>
              <a:rPr lang="zh-CN" altLang="en-US" dirty="0"/>
              <a:t>组各种知识库</a:t>
            </a:r>
            <a:endParaRPr lang="en-US" altLang="zh-CN" dirty="0"/>
          </a:p>
          <a:p>
            <a:r>
              <a:rPr lang="zh-CN" altLang="en-US" dirty="0"/>
              <a:t>独立团队 独立维护 独立部署</a:t>
            </a:r>
            <a:endParaRPr lang="en-US" altLang="zh-CN" dirty="0"/>
          </a:p>
          <a:p>
            <a:r>
              <a:rPr lang="zh-CN" altLang="en-US" dirty="0"/>
              <a:t>很有效的提升承载能力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数据共享方式：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---</a:t>
            </a:r>
            <a:r>
              <a:rPr lang="zh-CN" altLang="en-US" dirty="0"/>
              <a:t>接口</a:t>
            </a:r>
            <a:r>
              <a:rPr lang="en-US" altLang="zh-CN" dirty="0"/>
              <a:t>---</a:t>
            </a:r>
            <a:r>
              <a:rPr lang="zh-CN" altLang="en-US" dirty="0"/>
              <a:t>队列</a:t>
            </a:r>
            <a:r>
              <a:rPr lang="en-US" altLang="zh-CN" dirty="0"/>
              <a:t>—</a:t>
            </a:r>
            <a:r>
              <a:rPr lang="zh-CN" altLang="en-US" dirty="0"/>
              <a:t>缓存</a:t>
            </a:r>
            <a:r>
              <a:rPr lang="en-US" altLang="zh-CN" dirty="0" err="1"/>
              <a:t>Nosql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架构7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2" y="843630"/>
            <a:ext cx="4502378" cy="33356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809934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165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Step10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微服务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364055" y="915635"/>
            <a:ext cx="374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又双叒叕拆，拆成独立服务</a:t>
            </a:r>
            <a:r>
              <a:rPr lang="en-US" altLang="zh-CN" dirty="0"/>
              <a:t>+</a:t>
            </a:r>
            <a:r>
              <a:rPr lang="zh-CN" altLang="en-US" dirty="0"/>
              <a:t>数据库，一方面可以增强承载能力，另外也复用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分布式，是有巨大成本的</a:t>
            </a:r>
            <a:endParaRPr lang="en-US" altLang="zh-CN" dirty="0"/>
          </a:p>
          <a:p>
            <a:r>
              <a:rPr lang="zh-CN" altLang="en-US" dirty="0"/>
              <a:t>分布式事务</a:t>
            </a:r>
            <a:r>
              <a:rPr lang="en-US" altLang="zh-CN" dirty="0"/>
              <a:t>---CAP</a:t>
            </a:r>
          </a:p>
          <a:p>
            <a:r>
              <a:rPr lang="zh-CN" altLang="en-US" dirty="0"/>
              <a:t>分布式的第一要务就是不要分布式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 descr="架构8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771625"/>
            <a:ext cx="4714244" cy="37318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293444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915635"/>
            <a:ext cx="3346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如何应对大数据高并发？</a:t>
            </a:r>
            <a:endParaRPr lang="en-US" altLang="zh-CN" dirty="0"/>
          </a:p>
          <a:p>
            <a:r>
              <a:rPr lang="zh-CN" altLang="en-US" dirty="0"/>
              <a:t>读写分离</a:t>
            </a:r>
            <a:endParaRPr lang="en-US" altLang="zh-CN" dirty="0"/>
          </a:p>
          <a:p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zh-CN" altLang="en-US" dirty="0"/>
              <a:t>消息队列</a:t>
            </a:r>
            <a:endParaRPr lang="en-US" altLang="zh-CN" dirty="0"/>
          </a:p>
          <a:p>
            <a:r>
              <a:rPr lang="en-US" altLang="zh-CN" dirty="0"/>
              <a:t>Redis</a:t>
            </a:r>
          </a:p>
          <a:p>
            <a:r>
              <a:rPr lang="zh-CN" altLang="en-US" dirty="0"/>
              <a:t>分布式</a:t>
            </a:r>
            <a:endParaRPr lang="en-US" altLang="zh-CN" dirty="0"/>
          </a:p>
          <a:p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dirty="0"/>
              <a:t>分库分表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开放性话题，演绎下系统架构的变迁，把其中的核心环节详解下！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572BB2-6AB9-4FED-8148-75F82E21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16" y="2355734"/>
            <a:ext cx="4491940" cy="20296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87E57A-AB3C-4F7C-B3B6-74E828DB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58" y="639465"/>
            <a:ext cx="2450597" cy="16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165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Step10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微服务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1000375"/>
            <a:ext cx="452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Level3</a:t>
            </a:r>
            <a:r>
              <a:rPr lang="zh-CN" altLang="en-US" dirty="0"/>
              <a:t>级别</a:t>
            </a:r>
            <a:endParaRPr lang="en-US" altLang="zh-CN" dirty="0"/>
          </a:p>
          <a:p>
            <a:r>
              <a:rPr lang="zh-CN" altLang="en-US" dirty="0"/>
              <a:t>怎么设计</a:t>
            </a:r>
            <a:r>
              <a:rPr lang="en-US" altLang="zh-CN" dirty="0"/>
              <a:t>-</a:t>
            </a:r>
            <a:r>
              <a:rPr lang="zh-CN" altLang="en-US" dirty="0"/>
              <a:t>怎么管理</a:t>
            </a:r>
            <a:r>
              <a:rPr lang="en-US" altLang="zh-CN" dirty="0"/>
              <a:t>-</a:t>
            </a:r>
            <a:r>
              <a:rPr lang="zh-CN" altLang="en-US" dirty="0"/>
              <a:t>分布式事务分布式锁</a:t>
            </a:r>
            <a:endParaRPr lang="en-US" altLang="zh-CN" dirty="0"/>
          </a:p>
          <a:p>
            <a:r>
              <a:rPr lang="zh-CN" altLang="en-US" dirty="0"/>
              <a:t>微服务实践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29925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4714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再问一次，如何应大数据高并发？</a:t>
            </a:r>
            <a:endParaRPr lang="en-US" altLang="zh-CN" dirty="0"/>
          </a:p>
          <a:p>
            <a:r>
              <a:rPr lang="zh-CN" altLang="en-US" dirty="0"/>
              <a:t>这是个开放问题，是个送分题，</a:t>
            </a:r>
            <a:endParaRPr lang="en-US" altLang="zh-CN" dirty="0"/>
          </a:p>
          <a:p>
            <a:r>
              <a:rPr lang="zh-CN" altLang="en-US" dirty="0"/>
              <a:t>考察技术视野</a:t>
            </a:r>
            <a:r>
              <a:rPr lang="en-US" altLang="zh-CN" dirty="0"/>
              <a:t>—</a:t>
            </a:r>
            <a:r>
              <a:rPr lang="zh-CN" altLang="en-US" dirty="0"/>
              <a:t>考察经验</a:t>
            </a:r>
            <a:r>
              <a:rPr lang="en-US" altLang="zh-CN" dirty="0"/>
              <a:t>—</a:t>
            </a:r>
            <a:r>
              <a:rPr lang="zh-CN" altLang="en-US" dirty="0"/>
              <a:t>考察思维方式</a:t>
            </a:r>
            <a:endParaRPr lang="en-US" altLang="zh-CN" dirty="0"/>
          </a:p>
          <a:p>
            <a:r>
              <a:rPr lang="zh-CN" altLang="en-US" dirty="0"/>
              <a:t>首先得分析问题所在，然后提一下常规的解决方案，然后着重强调自己的经历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你擅长什么，就移植个什么，</a:t>
            </a:r>
            <a:endParaRPr lang="en-US" altLang="zh-CN" dirty="0"/>
          </a:p>
          <a:p>
            <a:r>
              <a:rPr lang="zh-CN" altLang="en-US" dirty="0"/>
              <a:t>然后使劲儿说，技术</a:t>
            </a:r>
            <a:r>
              <a:rPr lang="en-US" altLang="zh-CN" dirty="0"/>
              <a:t>+</a:t>
            </a:r>
            <a:r>
              <a:rPr lang="zh-CN" altLang="en-US" dirty="0"/>
              <a:t>业务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572BB2-6AB9-4FED-8148-75F82E21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16" y="2355734"/>
            <a:ext cx="4491940" cy="20296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87E57A-AB3C-4F7C-B3B6-74E828DB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46" y="407988"/>
            <a:ext cx="2785810" cy="19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206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579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Step1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单机系统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843630"/>
            <a:ext cx="37442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PV/UV/IP</a:t>
            </a:r>
          </a:p>
          <a:p>
            <a:r>
              <a:rPr lang="zh-CN" altLang="en-US" dirty="0"/>
              <a:t>单机承载能力</a:t>
            </a:r>
            <a:r>
              <a:rPr lang="en-US" altLang="zh-CN" dirty="0"/>
              <a:t>—</a:t>
            </a:r>
            <a:r>
              <a:rPr lang="zh-CN" altLang="en-US" dirty="0"/>
              <a:t>硬件资源不够</a:t>
            </a:r>
            <a:endParaRPr lang="en-US" altLang="zh-CN" dirty="0"/>
          </a:p>
          <a:p>
            <a:r>
              <a:rPr lang="zh-CN" altLang="en-US" dirty="0"/>
              <a:t>压力测试</a:t>
            </a:r>
            <a:r>
              <a:rPr lang="en-US" altLang="zh-CN" dirty="0"/>
              <a:t>—</a:t>
            </a:r>
            <a:r>
              <a:rPr lang="en-US" altLang="zh-CN" dirty="0" err="1"/>
              <a:t>loadrunner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随着时间的推移，用户增多，数据增多，并发量增多了，然后服务器扛不住了，怎么办？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垂直扩展：升级硬件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立竿见影，但是有上限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水平扩展：多来几台服务器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一个人力气不够，多来几个人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image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9" y="849058"/>
            <a:ext cx="4491841" cy="344538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294982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5026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Step2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独立服务器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76035" y="915635"/>
            <a:ext cx="3744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第一次分布式：这就是分布式</a:t>
            </a:r>
            <a:endParaRPr lang="en-US" altLang="zh-CN" dirty="0"/>
          </a:p>
          <a:p>
            <a:r>
              <a:rPr lang="zh-CN" altLang="en-US" dirty="0"/>
              <a:t>分布式就是一台服务器做的事儿分成多台服务器协作完成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很轻松的提升承载能力，但是当前的划分粒度是很粗放的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分布式的第一要务就是不要使用分布式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imag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836156"/>
            <a:ext cx="4603468" cy="286285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384990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888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Step3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932025" y="699620"/>
            <a:ext cx="3744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系统性能优化的第一步就是使用缓存，成本低见效快</a:t>
            </a:r>
            <a:r>
              <a:rPr lang="en-US" altLang="zh-CN" dirty="0"/>
              <a:t>(</a:t>
            </a:r>
            <a:r>
              <a:rPr lang="zh-CN" altLang="en-US" dirty="0"/>
              <a:t>有弊端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二八原则：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财富集中在</a:t>
            </a:r>
            <a:r>
              <a:rPr lang="en-US" altLang="zh-CN" dirty="0"/>
              <a:t>20%</a:t>
            </a:r>
            <a:r>
              <a:rPr lang="zh-CN" altLang="en-US" dirty="0"/>
              <a:t>人手里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的活儿是</a:t>
            </a:r>
            <a:r>
              <a:rPr lang="en-US" altLang="zh-CN" dirty="0"/>
              <a:t>20%</a:t>
            </a:r>
            <a:r>
              <a:rPr lang="zh-CN" altLang="en-US" dirty="0"/>
              <a:t>的人干了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的访问都集中在</a:t>
            </a:r>
            <a:r>
              <a:rPr lang="en-US" altLang="zh-CN" dirty="0"/>
              <a:t>20%</a:t>
            </a:r>
            <a:r>
              <a:rPr lang="zh-CN" altLang="en-US" dirty="0"/>
              <a:t>数据上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性能优化就应该盯着大多数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随着时间的推移，用户增多，数据增多，并发量增多了，然后服务器扛不住了，怎么办？</a:t>
            </a:r>
          </a:p>
        </p:txBody>
      </p:sp>
      <p:pic>
        <p:nvPicPr>
          <p:cNvPr id="7" name="图片 6" descr="imag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627615"/>
            <a:ext cx="3797193" cy="387582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011043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9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缓存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Cache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11725" y="915635"/>
            <a:ext cx="820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缓存，立竿见影，因为直接重用结果，</a:t>
            </a:r>
            <a:endParaRPr lang="en-US" altLang="zh-CN" dirty="0"/>
          </a:p>
          <a:p>
            <a:r>
              <a:rPr lang="zh-CN" altLang="en-US" dirty="0"/>
              <a:t>降低数据库压力，提升性能</a:t>
            </a:r>
            <a:endParaRPr lang="en-US" altLang="zh-CN" dirty="0"/>
          </a:p>
          <a:p>
            <a:r>
              <a:rPr lang="zh-CN" altLang="en-US" dirty="0"/>
              <a:t>改造也特别简单，成本也低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也要注意缓存的缺点，是可能有数据延迟</a:t>
            </a:r>
            <a:r>
              <a:rPr lang="en-US" altLang="zh-CN" dirty="0"/>
              <a:t>(</a:t>
            </a:r>
            <a:r>
              <a:rPr lang="zh-CN" altLang="en-US" dirty="0"/>
              <a:t>过期时间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再给出解决方案，以场景为例，证明真的用过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</a:t>
            </a:r>
            <a:r>
              <a:rPr lang="zh-CN" altLang="en-US" dirty="0"/>
              <a:t>应对大数据高并发，这个是第一阶段答案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53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81038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Step4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集群负载均衡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148040" y="853467"/>
            <a:ext cx="3744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集群：一台服务器做的事儿，现在由多台服务器共同承载，每台服务器都是独立完成的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同一个服务有多个实例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分布式：一台服务器做的事儿分成多台服务器协作完成，每台服务器完成其中的一个部分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微服务里面多个服务串成一个业务逻辑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其实集群也算分布式</a:t>
            </a:r>
          </a:p>
        </p:txBody>
      </p:sp>
      <p:pic>
        <p:nvPicPr>
          <p:cNvPr id="7" name="图片 6" descr="架构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836406"/>
            <a:ext cx="4646389" cy="33540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架构4">
            <a:extLst>
              <a:ext uri="{FF2B5EF4-FFF2-40B4-BE49-F238E27FC236}">
                <a16:creationId xmlns:a16="http://schemas.microsoft.com/office/drawing/2014/main" id="{D2F1646A-C20A-4F21-BC53-AC5FAB19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0" y="836406"/>
            <a:ext cx="4646389" cy="335403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479601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负载均衡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EAC82F-69EE-44A7-9A35-57EC7B57D6D6}"/>
              </a:ext>
            </a:extLst>
          </p:cNvPr>
          <p:cNvSpPr txBox="1"/>
          <p:nvPr/>
        </p:nvSpPr>
        <p:spPr>
          <a:xfrm>
            <a:off x="476249" y="788881"/>
            <a:ext cx="8416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在服务压力大，水平扩展，增强承载能力</a:t>
            </a:r>
            <a:endParaRPr lang="en-US" altLang="zh-CN" dirty="0"/>
          </a:p>
          <a:p>
            <a:r>
              <a:rPr lang="zh-CN" altLang="en-US" dirty="0"/>
              <a:t>每台服务器都能完成响应</a:t>
            </a:r>
            <a:r>
              <a:rPr lang="en-US" altLang="zh-CN" dirty="0"/>
              <a:t>---</a:t>
            </a:r>
            <a:r>
              <a:rPr lang="zh-CN" altLang="en-US" dirty="0"/>
              <a:t>内容是一样的</a:t>
            </a:r>
            <a:r>
              <a:rPr lang="en-US" altLang="zh-CN" dirty="0"/>
              <a:t>(</a:t>
            </a:r>
            <a:r>
              <a:rPr lang="zh-CN" altLang="en-US" dirty="0"/>
              <a:t>部署一台，其他</a:t>
            </a:r>
            <a:r>
              <a:rPr lang="en-US" altLang="zh-CN" dirty="0"/>
              <a:t>FTP</a:t>
            </a:r>
            <a:r>
              <a:rPr lang="zh-CN" altLang="en-US" dirty="0"/>
              <a:t>同步的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DNS</a:t>
            </a:r>
            <a:r>
              <a:rPr lang="zh-CN" altLang="en-US" dirty="0"/>
              <a:t>负载均衡</a:t>
            </a:r>
            <a:r>
              <a:rPr lang="en-US" altLang="zh-CN" dirty="0"/>
              <a:t>---</a:t>
            </a:r>
            <a:r>
              <a:rPr lang="zh-CN" altLang="en-US" dirty="0"/>
              <a:t>可以在</a:t>
            </a:r>
            <a:r>
              <a:rPr lang="en-US" altLang="zh-CN" dirty="0"/>
              <a:t>DNS</a:t>
            </a:r>
            <a:r>
              <a:rPr lang="zh-CN" altLang="en-US" dirty="0"/>
              <a:t>配置多个站点响应的，由</a:t>
            </a:r>
            <a:r>
              <a:rPr lang="en-US" altLang="zh-CN" dirty="0"/>
              <a:t>DNS</a:t>
            </a:r>
            <a:r>
              <a:rPr lang="zh-CN" altLang="en-US" dirty="0"/>
              <a:t>决定谁来响应</a:t>
            </a:r>
            <a:endParaRPr lang="en-US" altLang="zh-CN" dirty="0"/>
          </a:p>
          <a:p>
            <a:r>
              <a:rPr lang="zh-CN" altLang="en-US" dirty="0"/>
              <a:t>负载均衡：多个选项中，按照一定的策略去选择</a:t>
            </a:r>
            <a:endParaRPr lang="en-US" altLang="zh-CN" dirty="0"/>
          </a:p>
          <a:p>
            <a:r>
              <a:rPr lang="zh-CN" altLang="en-US" dirty="0"/>
              <a:t>就近策略</a:t>
            </a:r>
            <a:r>
              <a:rPr lang="en-US" altLang="zh-CN" dirty="0"/>
              <a:t>---</a:t>
            </a:r>
            <a:r>
              <a:rPr lang="zh-CN" altLang="en-US" dirty="0"/>
              <a:t>轮询策略</a:t>
            </a:r>
            <a:r>
              <a:rPr lang="en-US" altLang="zh-CN" dirty="0"/>
              <a:t>---</a:t>
            </a:r>
            <a:r>
              <a:rPr lang="zh-CN" altLang="en-US" dirty="0"/>
              <a:t>权重策略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服务器自己搞定负载均衡： 硬件派</a:t>
            </a:r>
            <a:r>
              <a:rPr lang="en-US" altLang="zh-CN" dirty="0"/>
              <a:t>—</a:t>
            </a:r>
            <a:r>
              <a:rPr lang="zh-CN" altLang="en-US" dirty="0"/>
              <a:t>软硬结合</a:t>
            </a:r>
            <a:r>
              <a:rPr lang="en-US" altLang="zh-CN" dirty="0"/>
              <a:t>(</a:t>
            </a:r>
            <a:r>
              <a:rPr lang="zh-CN" altLang="en-US" dirty="0"/>
              <a:t>服务器内置软件</a:t>
            </a:r>
            <a:r>
              <a:rPr lang="en-US" altLang="zh-CN" dirty="0"/>
              <a:t>)—F5(</a:t>
            </a:r>
            <a:r>
              <a:rPr lang="zh-CN" altLang="en-US" dirty="0"/>
              <a:t>解决方案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软件派：</a:t>
            </a:r>
            <a:endParaRPr lang="en-US" altLang="zh-CN" dirty="0"/>
          </a:p>
          <a:p>
            <a:r>
              <a:rPr lang="en-US" altLang="zh-CN" dirty="0"/>
              <a:t>LVS---</a:t>
            </a:r>
            <a:r>
              <a:rPr lang="zh-CN" altLang="en-US" dirty="0"/>
              <a:t>基于四层协议</a:t>
            </a:r>
            <a:r>
              <a:rPr lang="en-US" altLang="zh-CN" dirty="0"/>
              <a:t>---</a:t>
            </a:r>
            <a:r>
              <a:rPr lang="en-US" altLang="zh-CN" dirty="0" err="1"/>
              <a:t>ip+port</a:t>
            </a:r>
            <a:r>
              <a:rPr lang="en-US" altLang="zh-CN" dirty="0"/>
              <a:t> </a:t>
            </a:r>
            <a:r>
              <a:rPr lang="zh-CN" altLang="en-US" dirty="0"/>
              <a:t>但是不知道内容</a:t>
            </a:r>
            <a:r>
              <a:rPr lang="en-US" altLang="zh-CN" dirty="0"/>
              <a:t>---</a:t>
            </a:r>
            <a:r>
              <a:rPr lang="zh-CN" altLang="en-US" dirty="0"/>
              <a:t>策略有限性能高</a:t>
            </a:r>
            <a:r>
              <a:rPr lang="en-US" altLang="zh-CN" dirty="0"/>
              <a:t>---</a:t>
            </a:r>
            <a:r>
              <a:rPr lang="zh-CN" altLang="en-US" dirty="0"/>
              <a:t>难度大</a:t>
            </a:r>
            <a:endParaRPr lang="en-US" altLang="zh-CN" dirty="0"/>
          </a:p>
          <a:p>
            <a:r>
              <a:rPr lang="en-US" altLang="zh-CN" dirty="0" err="1"/>
              <a:t>HAProxy</a:t>
            </a:r>
            <a:r>
              <a:rPr lang="en-US" altLang="zh-CN" dirty="0"/>
              <a:t>---</a:t>
            </a:r>
            <a:r>
              <a:rPr lang="zh-CN" altLang="en-US" dirty="0"/>
              <a:t>基于</a:t>
            </a:r>
            <a:r>
              <a:rPr lang="en-US" altLang="zh-CN" dirty="0"/>
              <a:t>7</a:t>
            </a:r>
            <a:r>
              <a:rPr lang="zh-CN" altLang="en-US" dirty="0"/>
              <a:t>层协议</a:t>
            </a:r>
            <a:r>
              <a:rPr lang="en-US" altLang="zh-CN" dirty="0"/>
              <a:t>---Http</a:t>
            </a:r>
            <a:r>
              <a:rPr lang="zh-CN" altLang="en-US" dirty="0"/>
              <a:t>内容</a:t>
            </a:r>
            <a:r>
              <a:rPr lang="en-US" altLang="zh-CN" dirty="0"/>
              <a:t>—</a:t>
            </a:r>
            <a:r>
              <a:rPr lang="zh-CN" altLang="en-US" dirty="0"/>
              <a:t>策略很丰富</a:t>
            </a:r>
            <a:r>
              <a:rPr lang="en-US" altLang="zh-CN" dirty="0"/>
              <a:t>—</a:t>
            </a:r>
            <a:r>
              <a:rPr lang="zh-CN" altLang="en-US" dirty="0"/>
              <a:t>配置比较难</a:t>
            </a:r>
            <a:r>
              <a:rPr lang="en-US" altLang="zh-CN" dirty="0"/>
              <a:t>(</a:t>
            </a:r>
            <a:r>
              <a:rPr lang="zh-CN" altLang="en-US" dirty="0"/>
              <a:t>国内少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4681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负载均衡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11725" y="856365"/>
            <a:ext cx="820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Nginx---</a:t>
            </a:r>
            <a:r>
              <a:rPr lang="zh-CN" altLang="en-US" dirty="0"/>
              <a:t>七层协议</a:t>
            </a:r>
            <a:r>
              <a:rPr lang="en-US" altLang="zh-CN" dirty="0"/>
              <a:t>---</a:t>
            </a:r>
            <a:r>
              <a:rPr lang="en-US" altLang="zh-CN" dirty="0" err="1"/>
              <a:t>url</a:t>
            </a:r>
            <a:r>
              <a:rPr lang="en-US" altLang="zh-CN" dirty="0"/>
              <a:t>-hash    </a:t>
            </a:r>
            <a:r>
              <a:rPr lang="en-US" altLang="zh-CN" dirty="0" err="1"/>
              <a:t>ip</a:t>
            </a:r>
            <a:r>
              <a:rPr lang="en-US" altLang="zh-CN" dirty="0"/>
              <a:t>-hash </a:t>
            </a:r>
          </a:p>
          <a:p>
            <a:r>
              <a:rPr lang="zh-CN" altLang="en-US" dirty="0"/>
              <a:t>用户持久化问题，登录服务器</a:t>
            </a:r>
            <a:r>
              <a:rPr lang="en-US" altLang="zh-CN" dirty="0"/>
              <a:t>1 </a:t>
            </a:r>
            <a:r>
              <a:rPr lang="zh-CN" altLang="en-US" dirty="0"/>
              <a:t>保存</a:t>
            </a:r>
            <a:r>
              <a:rPr lang="en-US" altLang="zh-CN" dirty="0"/>
              <a:t>session</a:t>
            </a:r>
            <a:r>
              <a:rPr lang="zh-CN" altLang="en-US" dirty="0"/>
              <a:t>，访问服务器</a:t>
            </a:r>
            <a:r>
              <a:rPr lang="en-US" altLang="zh-CN" dirty="0"/>
              <a:t>2</a:t>
            </a:r>
            <a:r>
              <a:rPr lang="zh-CN" altLang="en-US" dirty="0"/>
              <a:t>不认识！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共享</a:t>
            </a:r>
            <a:r>
              <a:rPr lang="en-US" altLang="zh-CN" dirty="0"/>
              <a:t>session</a:t>
            </a:r>
            <a:r>
              <a:rPr lang="zh-CN" altLang="en-US" dirty="0"/>
              <a:t>：</a:t>
            </a:r>
            <a:r>
              <a:rPr lang="en-US" altLang="zh-CN" dirty="0" err="1"/>
              <a:t>StateServer</a:t>
            </a:r>
            <a:r>
              <a:rPr lang="en-US" altLang="zh-CN" dirty="0"/>
              <a:t>/</a:t>
            </a:r>
            <a:r>
              <a:rPr lang="en-US" altLang="zh-CN" dirty="0" err="1"/>
              <a:t>SqlServer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Redis</a:t>
            </a:r>
          </a:p>
          <a:p>
            <a:pPr marL="342900" indent="-342900">
              <a:buAutoNum type="arabicPlain"/>
            </a:pPr>
            <a:r>
              <a:rPr lang="zh-CN" altLang="en-US" dirty="0"/>
              <a:t>会话粘滞</a:t>
            </a:r>
            <a:r>
              <a:rPr lang="en-US" altLang="zh-CN" dirty="0"/>
              <a:t>---</a:t>
            </a:r>
            <a:r>
              <a:rPr lang="en-US" altLang="zh-CN" dirty="0" err="1"/>
              <a:t>ip</a:t>
            </a:r>
            <a:r>
              <a:rPr lang="en-US" altLang="zh-CN" dirty="0"/>
              <a:t>-hash—</a:t>
            </a:r>
            <a:r>
              <a:rPr lang="zh-CN" altLang="en-US" dirty="0"/>
              <a:t>高可用有问题，分配不均匀</a:t>
            </a: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请求携带：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/>
              <a:t>：每次请求携带的字符串</a:t>
            </a:r>
            <a:r>
              <a:rPr lang="en-US" altLang="zh-CN" dirty="0"/>
              <a:t>---</a:t>
            </a:r>
            <a:r>
              <a:rPr lang="zh-CN" altLang="en-US" dirty="0"/>
              <a:t>无状态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JWT</a:t>
            </a:r>
            <a:r>
              <a:rPr lang="zh-CN" altLang="en-US" dirty="0"/>
              <a:t>有两种加密方式</a:t>
            </a:r>
            <a:r>
              <a:rPr lang="en-US" altLang="zh-CN" dirty="0"/>
              <a:t>---</a:t>
            </a:r>
            <a:r>
              <a:rPr lang="zh-CN" altLang="en-US" dirty="0"/>
              <a:t>对称加密</a:t>
            </a:r>
            <a:r>
              <a:rPr lang="en-US" altLang="zh-CN" dirty="0"/>
              <a:t>(</a:t>
            </a:r>
            <a:r>
              <a:rPr lang="zh-CN" altLang="en-US" dirty="0"/>
              <a:t>代码演示</a:t>
            </a:r>
            <a:r>
              <a:rPr lang="en-US" altLang="zh-CN" dirty="0"/>
              <a:t>)---</a:t>
            </a:r>
            <a:r>
              <a:rPr lang="zh-CN" altLang="en-US" dirty="0"/>
              <a:t>鉴权中心</a:t>
            </a:r>
            <a:r>
              <a:rPr lang="en-US" altLang="zh-CN" dirty="0"/>
              <a:t>&amp;API</a:t>
            </a:r>
            <a:r>
              <a:rPr lang="zh-CN" altLang="en-US" dirty="0"/>
              <a:t>都有一个相同的</a:t>
            </a:r>
            <a:r>
              <a:rPr lang="en-US" altLang="zh-CN" dirty="0"/>
              <a:t>key---</a:t>
            </a:r>
            <a:r>
              <a:rPr lang="zh-CN" altLang="en-US" dirty="0"/>
              <a:t>加密算法</a:t>
            </a:r>
            <a:r>
              <a:rPr lang="en-US" altLang="zh-CN" dirty="0"/>
              <a:t>.</a:t>
            </a:r>
            <a:r>
              <a:rPr lang="zh-CN" altLang="en-US" dirty="0"/>
              <a:t>有效内容</a:t>
            </a:r>
            <a:r>
              <a:rPr lang="en-US" altLang="zh-CN" dirty="0"/>
              <a:t>.</a:t>
            </a:r>
            <a:r>
              <a:rPr lang="zh-CN" altLang="en-US" dirty="0"/>
              <a:t>加密前两块儿内容做签名</a:t>
            </a:r>
            <a:r>
              <a:rPr lang="en-US" altLang="zh-CN" dirty="0"/>
              <a:t>—</a:t>
            </a:r>
            <a:r>
              <a:rPr lang="zh-CN" altLang="en-US" dirty="0"/>
              <a:t>证明来源</a:t>
            </a:r>
            <a:r>
              <a:rPr lang="en-US" altLang="zh-CN" dirty="0"/>
              <a:t>+</a:t>
            </a:r>
            <a:r>
              <a:rPr lang="zh-CN" altLang="en-US" dirty="0"/>
              <a:t>没有篡改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非对称加密</a:t>
            </a:r>
            <a:r>
              <a:rPr lang="en-US" altLang="zh-CN" dirty="0"/>
              <a:t>---</a:t>
            </a:r>
            <a:r>
              <a:rPr lang="zh-CN" altLang="en-US" dirty="0"/>
              <a:t>鉴权中心是私钥做加密</a:t>
            </a:r>
            <a:r>
              <a:rPr lang="en-US" altLang="zh-CN" dirty="0"/>
              <a:t>---</a:t>
            </a:r>
            <a:r>
              <a:rPr lang="zh-CN" altLang="en-US" dirty="0"/>
              <a:t>加密算法</a:t>
            </a:r>
            <a:r>
              <a:rPr lang="en-US" altLang="zh-CN" dirty="0"/>
              <a:t>.</a:t>
            </a:r>
            <a:r>
              <a:rPr lang="zh-CN" altLang="en-US" dirty="0"/>
              <a:t>有效内容</a:t>
            </a:r>
            <a:r>
              <a:rPr lang="en-US" altLang="zh-CN" dirty="0"/>
              <a:t>.</a:t>
            </a:r>
            <a:r>
              <a:rPr lang="zh-CN" altLang="en-US" dirty="0"/>
              <a:t>加密前两块儿内容做签名</a:t>
            </a:r>
            <a:r>
              <a:rPr lang="en-US" altLang="zh-CN" dirty="0"/>
              <a:t>—</a:t>
            </a:r>
            <a:r>
              <a:rPr lang="zh-CN" altLang="en-US" dirty="0"/>
              <a:t>第三方应用首先拿公钥</a:t>
            </a:r>
            <a:r>
              <a:rPr lang="en-US" altLang="zh-CN" dirty="0"/>
              <a:t>—</a:t>
            </a:r>
            <a:r>
              <a:rPr lang="zh-CN" altLang="en-US" dirty="0"/>
              <a:t>解密密文</a:t>
            </a:r>
            <a:r>
              <a:rPr lang="en-US" altLang="zh-CN" dirty="0"/>
              <a:t>+</a:t>
            </a:r>
            <a:r>
              <a:rPr lang="zh-CN" altLang="en-US" dirty="0"/>
              <a:t>比较</a:t>
            </a:r>
            <a:r>
              <a:rPr lang="en-US" altLang="zh-CN" dirty="0"/>
              <a:t>---</a:t>
            </a:r>
            <a:r>
              <a:rPr lang="zh-CN" altLang="en-US" dirty="0"/>
              <a:t>证明来源</a:t>
            </a:r>
            <a:r>
              <a:rPr lang="en-US" altLang="zh-CN" dirty="0"/>
              <a:t>+</a:t>
            </a:r>
            <a:r>
              <a:rPr lang="zh-CN" altLang="en-US" dirty="0"/>
              <a:t>没有篡改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6316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1382</Words>
  <Application>Microsoft Office PowerPoint</Application>
  <PresentationFormat>全屏显示(16:9)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749</cp:revision>
  <dcterms:created xsi:type="dcterms:W3CDTF">2014-02-20T03:23:00Z</dcterms:created>
  <dcterms:modified xsi:type="dcterms:W3CDTF">2020-01-18T12:21:19Z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