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3"/>
  </p:notesMasterIdLst>
  <p:sldIdLst>
    <p:sldId id="280" r:id="rId2"/>
    <p:sldId id="313" r:id="rId3"/>
    <p:sldId id="315" r:id="rId4"/>
    <p:sldId id="316" r:id="rId5"/>
    <p:sldId id="317" r:id="rId6"/>
    <p:sldId id="350" r:id="rId7"/>
    <p:sldId id="318" r:id="rId8"/>
    <p:sldId id="322" r:id="rId9"/>
    <p:sldId id="323" r:id="rId10"/>
    <p:sldId id="325" r:id="rId11"/>
    <p:sldId id="319" r:id="rId12"/>
    <p:sldId id="351" r:id="rId13"/>
    <p:sldId id="371" r:id="rId14"/>
    <p:sldId id="355" r:id="rId15"/>
    <p:sldId id="356" r:id="rId16"/>
    <p:sldId id="327" r:id="rId17"/>
    <p:sldId id="328" r:id="rId18"/>
    <p:sldId id="362" r:id="rId19"/>
    <p:sldId id="357" r:id="rId20"/>
    <p:sldId id="358" r:id="rId21"/>
    <p:sldId id="359" r:id="rId22"/>
    <p:sldId id="360" r:id="rId23"/>
    <p:sldId id="361" r:id="rId24"/>
    <p:sldId id="379" r:id="rId25"/>
    <p:sldId id="326" r:id="rId26"/>
    <p:sldId id="363" r:id="rId27"/>
    <p:sldId id="329" r:id="rId28"/>
    <p:sldId id="365" r:id="rId29"/>
    <p:sldId id="370" r:id="rId30"/>
    <p:sldId id="366" r:id="rId31"/>
    <p:sldId id="380" r:id="rId32"/>
    <p:sldId id="367" r:id="rId33"/>
    <p:sldId id="381" r:id="rId34"/>
    <p:sldId id="368" r:id="rId35"/>
    <p:sldId id="382" r:id="rId36"/>
    <p:sldId id="369" r:id="rId37"/>
    <p:sldId id="385" r:id="rId38"/>
    <p:sldId id="372" r:id="rId39"/>
    <p:sldId id="373" r:id="rId40"/>
    <p:sldId id="378" r:id="rId41"/>
    <p:sldId id="383" r:id="rId42"/>
    <p:sldId id="386" r:id="rId43"/>
    <p:sldId id="330" r:id="rId44"/>
    <p:sldId id="392" r:id="rId45"/>
    <p:sldId id="393" r:id="rId46"/>
    <p:sldId id="387" r:id="rId47"/>
    <p:sldId id="384" r:id="rId48"/>
    <p:sldId id="388" r:id="rId49"/>
    <p:sldId id="389" r:id="rId50"/>
    <p:sldId id="324" r:id="rId51"/>
    <p:sldId id="390" r:id="rId52"/>
    <p:sldId id="331" r:id="rId53"/>
    <p:sldId id="332" r:id="rId54"/>
    <p:sldId id="391" r:id="rId55"/>
    <p:sldId id="333" r:id="rId56"/>
    <p:sldId id="334" r:id="rId57"/>
    <p:sldId id="394" r:id="rId58"/>
    <p:sldId id="396" r:id="rId59"/>
    <p:sldId id="398" r:id="rId60"/>
    <p:sldId id="395" r:id="rId61"/>
    <p:sldId id="399" r:id="rId62"/>
    <p:sldId id="404" r:id="rId63"/>
    <p:sldId id="401" r:id="rId64"/>
    <p:sldId id="364" r:id="rId65"/>
    <p:sldId id="402" r:id="rId66"/>
    <p:sldId id="407" r:id="rId67"/>
    <p:sldId id="405" r:id="rId68"/>
    <p:sldId id="403" r:id="rId69"/>
    <p:sldId id="406" r:id="rId70"/>
    <p:sldId id="434" r:id="rId71"/>
    <p:sldId id="408" r:id="rId72"/>
    <p:sldId id="413" r:id="rId73"/>
    <p:sldId id="414" r:id="rId74"/>
    <p:sldId id="435" r:id="rId75"/>
    <p:sldId id="436" r:id="rId76"/>
    <p:sldId id="437" r:id="rId77"/>
    <p:sldId id="440" r:id="rId78"/>
    <p:sldId id="441" r:id="rId79"/>
    <p:sldId id="442" r:id="rId80"/>
    <p:sldId id="445" r:id="rId81"/>
    <p:sldId id="446" r:id="rId82"/>
    <p:sldId id="447" r:id="rId83"/>
    <p:sldId id="443" r:id="rId84"/>
    <p:sldId id="464" r:id="rId85"/>
    <p:sldId id="470" r:id="rId86"/>
    <p:sldId id="465" r:id="rId87"/>
    <p:sldId id="466" r:id="rId88"/>
    <p:sldId id="467" r:id="rId89"/>
    <p:sldId id="468" r:id="rId90"/>
    <p:sldId id="453" r:id="rId91"/>
    <p:sldId id="454" r:id="rId92"/>
    <p:sldId id="455" r:id="rId93"/>
    <p:sldId id="456" r:id="rId94"/>
    <p:sldId id="469" r:id="rId95"/>
    <p:sldId id="457" r:id="rId96"/>
    <p:sldId id="458" r:id="rId97"/>
    <p:sldId id="459" r:id="rId98"/>
    <p:sldId id="460" r:id="rId99"/>
    <p:sldId id="461" r:id="rId100"/>
    <p:sldId id="462" r:id="rId101"/>
    <p:sldId id="289" r:id="rId102"/>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63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 杨" initials="徐"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4660"/>
  </p:normalViewPr>
  <p:slideViewPr>
    <p:cSldViewPr showGuides="1">
      <p:cViewPr varScale="1">
        <p:scale>
          <a:sx n="122" d="100"/>
          <a:sy n="122" d="100"/>
        </p:scale>
        <p:origin x="346" y="86"/>
      </p:cViewPr>
      <p:guideLst>
        <p:guide orient="horz" pos="1630"/>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2020/7/31</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2020/7/31</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hyperlink" Target="https://ocelot.readthedocs.io/en/latest/index.html" TargetMode="Externa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500/" TargetMode="External"/><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50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4.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34.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38.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https://github.com/ThreeMammals/Ocelot" TargetMode="External"/><Relationship Id="rId2" Type="http://schemas.openxmlformats.org/officeDocument/2006/relationships/hyperlink" Target="https://threemammals.com/ocelot"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96390"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学习</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806" y="2738857"/>
            <a:ext cx="6362839" cy="369332"/>
          </a:xfrm>
          <a:prstGeom prst="rect">
            <a:avLst/>
          </a:prstGeom>
          <a:noFill/>
        </p:spPr>
        <p:txBody>
          <a:bodyPr wrap="square" rtlCol="0">
            <a:spAutoFit/>
          </a:bodyPr>
          <a:lstStyle/>
          <a:p>
            <a:r>
              <a:rPr lang="en-US" altLang="zh-CN" dirty="0">
                <a:hlinkClick r:id="rId2"/>
              </a:rPr>
              <a:t>https://ocelot.readthedocs.io/en/latest/index.html</a:t>
            </a:r>
            <a:endParaRPr lang="en-US" altLang="zh-CN" dirty="0"/>
          </a:p>
        </p:txBody>
      </p:sp>
      <p:sp>
        <p:nvSpPr>
          <p:cNvPr id="6" name="文本框 5"/>
          <p:cNvSpPr txBox="1"/>
          <p:nvPr/>
        </p:nvSpPr>
        <p:spPr>
          <a:xfrm>
            <a:off x="471040" y="915240"/>
            <a:ext cx="6362839" cy="646331"/>
          </a:xfrm>
          <a:prstGeom prst="rect">
            <a:avLst/>
          </a:prstGeom>
          <a:noFill/>
        </p:spPr>
        <p:txBody>
          <a:bodyPr wrap="square" rtlCol="0">
            <a:spAutoFit/>
          </a:bodyPr>
          <a:lstStyle/>
          <a:p>
            <a:r>
              <a:rPr lang="zh-CN" altLang="en-US" dirty="0"/>
              <a:t>这么多配置，怎么学习，</a:t>
            </a:r>
            <a:endParaRPr lang="en-US" altLang="zh-CN" dirty="0"/>
          </a:p>
          <a:p>
            <a:r>
              <a:rPr lang="zh-CN" altLang="en-US" dirty="0"/>
              <a:t>其实都在官网上面</a:t>
            </a:r>
            <a:endParaRPr lang="en-US" altLang="zh-CN" dirty="0"/>
          </a:p>
        </p:txBody>
      </p:sp>
    </p:spTree>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p:cNvGrpSpPr/>
          <p:nvPr/>
        </p:nvGrpSpPr>
        <p:grpSpPr>
          <a:xfrm>
            <a:off x="1386062" y="2738391"/>
            <a:ext cx="6264275" cy="431800"/>
            <a:chOff x="0" y="0"/>
            <a:chExt cx="6264696" cy="432048"/>
          </a:xfrm>
        </p:grpSpPr>
        <p:sp>
          <p:nvSpPr>
            <p:cNvPr id="12" name="矩形 1"/>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p:cNvPicPr>
            <a:picLocks noChangeAspect="1"/>
          </p:cNvPicPr>
          <p:nvPr/>
        </p:nvPicPr>
        <p:blipFill>
          <a:blip r:embed="rId2"/>
          <a:stretch>
            <a:fillRect/>
          </a:stretch>
        </p:blipFill>
        <p:spPr>
          <a:xfrm>
            <a:off x="476250" y="777904"/>
            <a:ext cx="4077053" cy="3593972"/>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p>
          <a:p>
            <a:endParaRPr lang="en-US" altLang="zh-CN" dirty="0"/>
          </a:p>
          <a:p>
            <a:r>
              <a:rPr lang="zh-CN" altLang="en-US" dirty="0"/>
              <a:t>多个服务实例后，如何管理？服务注册与发现！</a:t>
            </a:r>
            <a:endParaRPr lang="en-US" altLang="zh-CN" dirty="0" err="1"/>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p:cNvPicPr>
            <a:picLocks noChangeAspect="1"/>
          </p:cNvPicPr>
          <p:nvPr/>
        </p:nvPicPr>
        <p:blipFill>
          <a:blip r:embed="rId2"/>
          <a:stretch>
            <a:fillRect/>
          </a:stretch>
        </p:blipFill>
        <p:spPr>
          <a:xfrm>
            <a:off x="476250" y="945047"/>
            <a:ext cx="4190365" cy="3174365"/>
          </a:xfrm>
          <a:prstGeom prst="rect">
            <a:avLst/>
          </a:prstGeom>
          <a:noFill/>
          <a:ln w="9525">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p:cNvPicPr>
            <a:picLocks noChangeAspect="1"/>
          </p:cNvPicPr>
          <p:nvPr/>
        </p:nvPicPr>
        <p:blipFill>
          <a:blip r:embed="rId2"/>
          <a:stretch>
            <a:fillRect/>
          </a:stretch>
        </p:blipFill>
        <p:spPr>
          <a:xfrm>
            <a:off x="683730" y="665963"/>
            <a:ext cx="4032280" cy="375226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2031325"/>
          </a:xfrm>
          <a:prstGeom prst="rect">
            <a:avLst/>
          </a:prstGeom>
          <a:noFill/>
        </p:spPr>
        <p:txBody>
          <a:bodyPr wrap="square" rtlCol="0">
            <a:spAutoFit/>
          </a:bodyPr>
          <a:lstStyle/>
          <a:p>
            <a:r>
              <a:rPr lang="en-US" altLang="zh-CN" u="sng" dirty="0">
                <a:hlinkClick r:id="rId2"/>
              </a:rPr>
              <a:t>https://www.consul.io/</a:t>
            </a:r>
            <a:r>
              <a:rPr lang="en-US" altLang="zh-CN" dirty="0"/>
              <a:t>   </a:t>
            </a:r>
            <a:r>
              <a:rPr lang="zh-CN" altLang="zh-CN" dirty="0"/>
              <a:t>官网</a:t>
            </a:r>
          </a:p>
          <a:p>
            <a:endParaRPr lang="en-US" altLang="zh-CN" dirty="0"/>
          </a:p>
          <a:p>
            <a:r>
              <a:rPr lang="zh-CN" altLang="en-US" dirty="0"/>
              <a:t>命令行启动：</a:t>
            </a:r>
            <a:endParaRPr lang="en-US" altLang="zh-CN" dirty="0"/>
          </a:p>
          <a:p>
            <a:r>
              <a:rPr lang="en-US" altLang="zh-CN" dirty="0"/>
              <a:t>consul_1.6.2.exe agent –dev</a:t>
            </a:r>
          </a:p>
          <a:p>
            <a:endParaRPr lang="en-US" altLang="zh-CN" dirty="0"/>
          </a:p>
          <a:p>
            <a:r>
              <a:rPr lang="zh-CN" altLang="en-US" u="sng" dirty="0">
                <a:hlinkClick r:id="rId3"/>
              </a:rPr>
              <a:t>浏览器访问：</a:t>
            </a:r>
            <a:endParaRPr lang="en-US" altLang="zh-CN" u="sng" dirty="0">
              <a:hlinkClick r:id="rId3"/>
            </a:endParaRPr>
          </a:p>
          <a:p>
            <a:r>
              <a:rPr lang="en-US" altLang="zh-CN" u="sng" dirty="0">
                <a:hlinkClick r:id="rId3"/>
              </a:rPr>
              <a:t>http://localhost:8500</a:t>
            </a:r>
            <a:endParaRPr lang="en-US" altLang="zh-CN"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p:cNvPicPr>
            <a:picLocks noChangeAspect="1"/>
          </p:cNvPicPr>
          <p:nvPr/>
        </p:nvPicPr>
        <p:blipFill>
          <a:blip r:embed="rId2"/>
          <a:stretch>
            <a:fillRect/>
          </a:stretch>
        </p:blipFill>
        <p:spPr>
          <a:xfrm>
            <a:off x="501651" y="622077"/>
            <a:ext cx="3322608" cy="374979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1754326"/>
          </a:xfrm>
          <a:prstGeom prst="rect">
            <a:avLst/>
          </a:prstGeom>
          <a:noFill/>
        </p:spPr>
        <p:txBody>
          <a:bodyPr wrap="square" rtlCol="0">
            <a:spAutoFit/>
          </a:bodyPr>
          <a:lstStyle/>
          <a:p>
            <a:r>
              <a:rPr lang="en-US" altLang="zh-CN" u="sng" dirty="0">
                <a:hlinkClick r:id="rId2"/>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a:p>
            <a:endParaRPr lang="en-US" altLang="zh-CN" dirty="0"/>
          </a:p>
          <a:p>
            <a:endParaRPr lang="en-US" altLang="zh-CN"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负载</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均衡策略实现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官网</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Gateway</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解读和基于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Ocelot</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搭建</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Ocelot+Consul</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Ocelot+Polly</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p>
          <a:p>
            <a:endParaRPr lang="en-US" altLang="zh-CN"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987640"/>
            <a:ext cx="6362839" cy="2585323"/>
          </a:xfrm>
          <a:prstGeom prst="rect">
            <a:avLst/>
          </a:prstGeom>
          <a:noFill/>
        </p:spPr>
        <p:txBody>
          <a:bodyPr wrap="square" rtlCol="0">
            <a:spAutoFit/>
          </a:bodyPr>
          <a:lstStyle/>
          <a:p>
            <a:r>
              <a:rPr lang="zh-CN" altLang="en-US" dirty="0"/>
              <a:t>独立进程完成网关代请求：</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476250" y="895252"/>
            <a:ext cx="5517358" cy="1181202"/>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2"/>
          <a:stretch>
            <a:fillRect/>
          </a:stretch>
        </p:blipFill>
        <p:spPr>
          <a:xfrm>
            <a:off x="505736" y="639465"/>
            <a:ext cx="3856054" cy="3863973"/>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弹性和瞬态故障处理库，允许我们以非常顺畅和线程安全的方式来执诸如行恢复等策略。</a:t>
            </a:r>
            <a:endParaRPr lang="en-US" altLang="zh-CN" dirty="0"/>
          </a:p>
          <a:p>
            <a:r>
              <a:rPr lang="zh-CN" altLang="en-US" dirty="0"/>
              <a:t>重试，断路，超时，故障</a:t>
            </a:r>
            <a:endParaRPr lang="en-US" altLang="zh-CN" dirty="0"/>
          </a:p>
        </p:txBody>
      </p:sp>
      <p:pic>
        <p:nvPicPr>
          <p:cNvPr id="3" name="图片 2"/>
          <p:cNvPicPr>
            <a:picLocks noChangeAspect="1"/>
          </p:cNvPicPr>
          <p:nvPr/>
        </p:nvPicPr>
        <p:blipFill>
          <a:blip r:embed="rId2"/>
          <a:stretch>
            <a:fillRect/>
          </a:stretch>
        </p:blipFill>
        <p:spPr>
          <a:xfrm>
            <a:off x="5265338" y="698501"/>
            <a:ext cx="2530059" cy="3261643"/>
          </a:xfrm>
          <a:prstGeom prst="rect">
            <a:avLst/>
          </a:prstGeom>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1754326"/>
          </a:xfrm>
          <a:prstGeom prst="rect">
            <a:avLst/>
          </a:prstGeom>
          <a:noFill/>
        </p:spPr>
        <p:txBody>
          <a:bodyPr wrap="square" rtlCol="0">
            <a:spAutoFit/>
          </a:bodyPr>
          <a:lstStyle/>
          <a:p>
            <a:r>
              <a:rPr lang="zh-CN" altLang="en-US" dirty="0"/>
              <a:t>缓存</a:t>
            </a:r>
            <a:r>
              <a:rPr lang="en-US" altLang="zh-CN" dirty="0"/>
              <a:t>---</a:t>
            </a:r>
            <a:r>
              <a:rPr lang="zh-CN" altLang="en-US" dirty="0"/>
              <a:t>可以有效提升性能</a:t>
            </a:r>
            <a:endParaRPr lang="en-US" altLang="zh-CN" dirty="0"/>
          </a:p>
          <a:p>
            <a:r>
              <a:rPr lang="zh-CN" altLang="en-US" dirty="0"/>
              <a:t>限流</a:t>
            </a:r>
            <a:r>
              <a:rPr lang="en-US" altLang="zh-CN" dirty="0"/>
              <a:t>---</a:t>
            </a:r>
            <a:r>
              <a:rPr lang="zh-CN" altLang="en-US" dirty="0"/>
              <a:t>限制了单位时间内的访问量</a:t>
            </a:r>
            <a:r>
              <a:rPr lang="en-US" altLang="zh-CN" dirty="0"/>
              <a:t>(</a:t>
            </a:r>
            <a:r>
              <a:rPr lang="zh-CN" altLang="en-US" dirty="0"/>
              <a:t>失败一部分比垮掉强</a:t>
            </a:r>
            <a:r>
              <a:rPr lang="en-US" altLang="zh-CN" dirty="0"/>
              <a:t>)</a:t>
            </a:r>
          </a:p>
          <a:p>
            <a:r>
              <a:rPr lang="zh-CN" altLang="en-US" dirty="0"/>
              <a:t>熔断</a:t>
            </a:r>
            <a:r>
              <a:rPr lang="en-US" altLang="zh-CN" dirty="0"/>
              <a:t>---</a:t>
            </a:r>
            <a:r>
              <a:rPr lang="zh-CN" altLang="en-US" dirty="0"/>
              <a:t>保险丝，单位时间错误超过多少就直接停掉，多长时间后再恢复</a:t>
            </a:r>
            <a:endParaRPr lang="en-US" altLang="zh-CN" dirty="0"/>
          </a:p>
          <a:p>
            <a:r>
              <a:rPr lang="zh-CN" altLang="en-US" dirty="0"/>
              <a:t>合并请求</a:t>
            </a:r>
            <a:endParaRPr lang="en-US" altLang="zh-CN" dirty="0"/>
          </a:p>
          <a:p>
            <a:r>
              <a:rPr lang="zh-CN" altLang="en-US" dirty="0"/>
              <a:t> </a:t>
            </a:r>
            <a:r>
              <a:rPr lang="en-US" altLang="zh-CN" dirty="0"/>
              <a:t>and so on</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190326"/>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解读</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Token</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JWT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鉴权中心，</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授权</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传统用户识别</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1" y="789160"/>
            <a:ext cx="5860521" cy="3222690"/>
          </a:xfrm>
          <a:prstGeom prst="rect">
            <a:avLst/>
          </a:prstGeom>
        </p:spPr>
      </p:pic>
      <p:sp>
        <p:nvSpPr>
          <p:cNvPr id="5" name="文本框 4"/>
          <p:cNvSpPr txBox="1"/>
          <p:nvPr/>
        </p:nvSpPr>
        <p:spPr>
          <a:xfrm>
            <a:off x="6444130" y="695314"/>
            <a:ext cx="2520175" cy="2585323"/>
          </a:xfrm>
          <a:prstGeom prst="rect">
            <a:avLst/>
          </a:prstGeom>
          <a:noFill/>
        </p:spPr>
        <p:txBody>
          <a:bodyPr wrap="square" rtlCol="0">
            <a:spAutoFit/>
          </a:bodyPr>
          <a:lstStyle/>
          <a:p>
            <a:r>
              <a:rPr lang="zh-CN" altLang="en-US" dirty="0"/>
              <a:t>基于</a:t>
            </a:r>
            <a:r>
              <a:rPr lang="en-US" altLang="zh-CN" dirty="0"/>
              <a:t>cookie-session</a:t>
            </a:r>
          </a:p>
          <a:p>
            <a:r>
              <a:rPr lang="zh-CN" altLang="en-US" dirty="0"/>
              <a:t>是把用户信息保存在服务器，每次请求带上标识匹配资源</a:t>
            </a:r>
            <a:endParaRPr lang="en-US" altLang="zh-CN" dirty="0"/>
          </a:p>
          <a:p>
            <a:endParaRPr lang="en-US" altLang="zh-CN" dirty="0"/>
          </a:p>
          <a:p>
            <a:r>
              <a:rPr lang="zh-CN" altLang="en-US" dirty="0"/>
              <a:t>没有分布式架构，无法支持横向扩展。</a:t>
            </a:r>
            <a:endParaRPr lang="en-US" altLang="zh-CN" dirty="0"/>
          </a:p>
          <a:p>
            <a:endParaRPr lang="en-US" altLang="zh-CN" dirty="0"/>
          </a:p>
          <a:p>
            <a:endParaRPr lang="en-US" altLang="zh-CN"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6485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Token</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校验</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52074" y="699620"/>
            <a:ext cx="3240225" cy="3416320"/>
          </a:xfrm>
          <a:prstGeom prst="rect">
            <a:avLst/>
          </a:prstGeom>
          <a:noFill/>
        </p:spPr>
        <p:txBody>
          <a:bodyPr wrap="square" rtlCol="0">
            <a:spAutoFit/>
          </a:bodyPr>
          <a:lstStyle/>
          <a:p>
            <a:r>
              <a:rPr lang="zh-CN" altLang="en-US" dirty="0"/>
              <a:t>鉴权授权：</a:t>
            </a:r>
            <a:endParaRPr lang="en-US" altLang="zh-CN" dirty="0"/>
          </a:p>
          <a:p>
            <a:r>
              <a:rPr lang="zh-CN" altLang="en-US" dirty="0"/>
              <a:t>鉴权中心</a:t>
            </a:r>
            <a:r>
              <a:rPr lang="en-US" altLang="zh-CN" dirty="0"/>
              <a:t>—</a:t>
            </a:r>
            <a:r>
              <a:rPr lang="zh-CN" altLang="en-US" dirty="0"/>
              <a:t>根据账号密码颁发</a:t>
            </a:r>
            <a:r>
              <a:rPr lang="en-US" altLang="zh-CN" dirty="0"/>
              <a:t>token</a:t>
            </a:r>
          </a:p>
          <a:p>
            <a:endParaRPr lang="en-US" altLang="zh-CN" dirty="0"/>
          </a:p>
          <a:p>
            <a:r>
              <a:rPr lang="zh-CN" altLang="en-US" dirty="0"/>
              <a:t>带着</a:t>
            </a:r>
            <a:r>
              <a:rPr lang="en-US" altLang="zh-CN" dirty="0"/>
              <a:t>Token</a:t>
            </a:r>
            <a:r>
              <a:rPr lang="zh-CN" altLang="en-US" dirty="0"/>
              <a:t>就可以访问</a:t>
            </a:r>
            <a:r>
              <a:rPr lang="en-US" altLang="zh-CN" dirty="0"/>
              <a:t>API</a:t>
            </a:r>
            <a:r>
              <a:rPr lang="zh-CN" altLang="en-US" dirty="0"/>
              <a:t>，</a:t>
            </a:r>
            <a:r>
              <a:rPr lang="en-US" altLang="zh-CN" dirty="0"/>
              <a:t>API</a:t>
            </a:r>
            <a:r>
              <a:rPr lang="zh-CN" altLang="en-US" dirty="0"/>
              <a:t>认可</a:t>
            </a:r>
            <a:r>
              <a:rPr lang="en-US" altLang="zh-CN" dirty="0"/>
              <a:t>token</a:t>
            </a:r>
            <a:r>
              <a:rPr lang="zh-CN" altLang="en-US" dirty="0"/>
              <a:t>，不需要去鉴权中心校验</a:t>
            </a:r>
            <a:endParaRPr lang="en-US" altLang="zh-CN" dirty="0"/>
          </a:p>
          <a:p>
            <a:endParaRPr lang="en-US" altLang="zh-CN" dirty="0"/>
          </a:p>
          <a:p>
            <a:r>
              <a:rPr lang="zh-CN" altLang="en-US" dirty="0"/>
              <a:t>第三方</a:t>
            </a:r>
            <a:r>
              <a:rPr lang="en-US" altLang="zh-CN" dirty="0"/>
              <a:t>API</a:t>
            </a:r>
            <a:r>
              <a:rPr lang="zh-CN" altLang="en-US" dirty="0"/>
              <a:t>也认可</a:t>
            </a:r>
            <a:r>
              <a:rPr lang="en-US" altLang="zh-CN" dirty="0"/>
              <a:t>Token</a:t>
            </a:r>
          </a:p>
          <a:p>
            <a:endParaRPr lang="en-US" altLang="zh-CN" dirty="0"/>
          </a:p>
          <a:p>
            <a:r>
              <a:rPr lang="en-US" altLang="zh-CN" dirty="0"/>
              <a:t>SSO</a:t>
            </a:r>
            <a:r>
              <a:rPr lang="zh-CN" altLang="en-US" dirty="0"/>
              <a:t>：</a:t>
            </a:r>
            <a:r>
              <a:rPr lang="en-US" altLang="zh-CN" dirty="0"/>
              <a:t> Single Sign On</a:t>
            </a:r>
          </a:p>
          <a:p>
            <a:r>
              <a:rPr lang="zh-CN" altLang="en-US" dirty="0"/>
              <a:t>防止抵赖</a:t>
            </a:r>
            <a:r>
              <a:rPr lang="en-US" altLang="zh-CN" dirty="0"/>
              <a:t>-</a:t>
            </a:r>
            <a:r>
              <a:rPr lang="zh-CN" altLang="en-US" dirty="0"/>
              <a:t>防止篡改</a:t>
            </a:r>
            <a:r>
              <a:rPr lang="en-US" altLang="zh-CN" dirty="0"/>
              <a:t>-</a:t>
            </a:r>
            <a:r>
              <a:rPr lang="zh-CN" altLang="en-US" dirty="0"/>
              <a:t>信息传递</a:t>
            </a:r>
            <a:endParaRPr lang="en-US" altLang="zh-CN" dirty="0"/>
          </a:p>
        </p:txBody>
      </p:sp>
      <p:pic>
        <p:nvPicPr>
          <p:cNvPr id="6" name="图片 5"/>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5613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JWT-Json Web Token</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0" y="915635"/>
            <a:ext cx="7382579" cy="3139321"/>
          </a:xfrm>
          <a:prstGeom prst="rect">
            <a:avLst/>
          </a:prstGeom>
          <a:noFill/>
        </p:spPr>
        <p:txBody>
          <a:bodyPr wrap="square" rtlCol="0">
            <a:spAutoFit/>
          </a:bodyPr>
          <a:lstStyle/>
          <a:p>
            <a:r>
              <a:rPr lang="zh-CN" altLang="en-US" dirty="0"/>
              <a:t>官网：</a:t>
            </a:r>
            <a:r>
              <a:rPr lang="en-US" altLang="zh-CN" u="sng" dirty="0">
                <a:hlinkClick r:id="rId2"/>
              </a:rPr>
              <a:t>https://jwt.io/</a:t>
            </a:r>
            <a:endParaRPr lang="en-US" altLang="zh-CN" u="sng" dirty="0"/>
          </a:p>
          <a:p>
            <a:r>
              <a:rPr lang="en-US" altLang="zh-CN" dirty="0"/>
              <a:t>1 </a:t>
            </a:r>
            <a:r>
              <a:rPr lang="zh-CN" altLang="en-US" dirty="0"/>
              <a:t>授权：这是使用</a:t>
            </a:r>
            <a:r>
              <a:rPr lang="en-US" altLang="zh-CN" dirty="0"/>
              <a:t>JWT</a:t>
            </a:r>
            <a:r>
              <a:rPr lang="zh-CN" altLang="en-US" dirty="0"/>
              <a:t>的最常见方案。一旦用户登录，每个后续请求将包括</a:t>
            </a:r>
            <a:r>
              <a:rPr lang="en-US" altLang="zh-CN" dirty="0"/>
              <a:t>JWT</a:t>
            </a:r>
            <a:r>
              <a:rPr lang="zh-CN" altLang="en-US" dirty="0"/>
              <a:t>，允许用户访问该令牌允许的路由，服务和资源。</a:t>
            </a:r>
            <a:r>
              <a:rPr lang="en-US" altLang="zh-CN" dirty="0"/>
              <a:t>Single Sign On</a:t>
            </a:r>
            <a:r>
              <a:rPr lang="zh-CN" altLang="en-US" dirty="0"/>
              <a:t>是一种现在广泛使用</a:t>
            </a:r>
            <a:r>
              <a:rPr lang="en-US" altLang="zh-CN" dirty="0"/>
              <a:t>JWT</a:t>
            </a:r>
            <a:r>
              <a:rPr lang="zh-CN" altLang="en-US" dirty="0"/>
              <a:t>的功能，因为它的开销很小，并且能够在不同的域中轻松使用。</a:t>
            </a:r>
            <a:endParaRPr lang="en-US" altLang="zh-CN" dirty="0"/>
          </a:p>
          <a:p>
            <a:endParaRPr lang="zh-CN" altLang="en-US" dirty="0"/>
          </a:p>
          <a:p>
            <a:r>
              <a:rPr lang="en-US" altLang="zh-CN" dirty="0"/>
              <a:t>2 </a:t>
            </a:r>
            <a:r>
              <a:rPr lang="zh-CN" altLang="en-US" dirty="0"/>
              <a:t>信息交换：</a:t>
            </a:r>
            <a:r>
              <a:rPr lang="en-US" altLang="zh-CN" dirty="0"/>
              <a:t>JSON Web</a:t>
            </a:r>
            <a:r>
              <a:rPr lang="zh-CN" altLang="en-US" dirty="0"/>
              <a:t>令牌是在各方之间安全传输信息的好方法。因为</a:t>
            </a:r>
            <a:r>
              <a:rPr lang="en-US" altLang="zh-CN" dirty="0"/>
              <a:t>JWT</a:t>
            </a:r>
            <a:r>
              <a:rPr lang="zh-CN" altLang="en-US" dirty="0"/>
              <a:t>可以签名 </a:t>
            </a:r>
            <a:r>
              <a:rPr lang="en-US" altLang="zh-CN" dirty="0"/>
              <a:t>- </a:t>
            </a:r>
            <a:r>
              <a:rPr lang="zh-CN" altLang="en-US" dirty="0"/>
              <a:t>例如，使用公钥</a:t>
            </a:r>
            <a:r>
              <a:rPr lang="en-US" altLang="zh-CN" dirty="0"/>
              <a:t>/</a:t>
            </a:r>
            <a:r>
              <a:rPr lang="zh-CN" altLang="en-US" dirty="0"/>
              <a:t>私钥对 </a:t>
            </a:r>
            <a:r>
              <a:rPr lang="en-US" altLang="zh-CN" dirty="0"/>
              <a:t>- </a:t>
            </a:r>
            <a:r>
              <a:rPr lang="zh-CN" altLang="en-US" dirty="0"/>
              <a:t>您可以确定发件人是他们所说的人。此外，由于使用标头和有效负载计算签名，您还可以验证内容是否未被篡改。</a:t>
            </a:r>
          </a:p>
          <a:p>
            <a:endParaRPr lang="en-US" altLang="zh-CN"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111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令牌结构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843630"/>
            <a:ext cx="4646389" cy="3416320"/>
          </a:xfrm>
          <a:prstGeom prst="rect">
            <a:avLst/>
          </a:prstGeom>
          <a:noFill/>
        </p:spPr>
        <p:txBody>
          <a:bodyPr wrap="square" rtlCol="0">
            <a:spAutoFit/>
          </a:bodyPr>
          <a:lstStyle/>
          <a:p>
            <a:pPr latinLnBrk="1"/>
            <a:r>
              <a:rPr lang="en-US" altLang="zh-CN" dirty="0"/>
              <a:t>Header</a:t>
            </a:r>
            <a:r>
              <a:rPr lang="zh-CN" altLang="en-US" dirty="0"/>
              <a:t>　头</a:t>
            </a:r>
            <a:endParaRPr lang="en-US" altLang="zh-CN" dirty="0"/>
          </a:p>
          <a:p>
            <a:pPr latinLnBrk="1"/>
            <a:r>
              <a:rPr lang="en-US" altLang="zh-CN" dirty="0"/>
              <a:t>{  "</a:t>
            </a:r>
            <a:r>
              <a:rPr lang="en-US" altLang="zh-CN" dirty="0" err="1"/>
              <a:t>alg</a:t>
            </a:r>
            <a:r>
              <a:rPr lang="en-US" altLang="zh-CN" dirty="0"/>
              <a:t>": "HS256",  "</a:t>
            </a:r>
            <a:r>
              <a:rPr lang="en-US" altLang="zh-CN" dirty="0" err="1"/>
              <a:t>typ</a:t>
            </a:r>
            <a:r>
              <a:rPr lang="en-US" altLang="zh-CN" dirty="0"/>
              <a:t>": "JWT"}</a:t>
            </a:r>
          </a:p>
          <a:p>
            <a:pPr latinLnBrk="1"/>
            <a:endParaRPr lang="en-US" altLang="zh-CN" dirty="0"/>
          </a:p>
          <a:p>
            <a:pPr latinLnBrk="1"/>
            <a:r>
              <a:rPr lang="en-US" altLang="zh-CN" dirty="0"/>
              <a:t>Payload</a:t>
            </a:r>
            <a:r>
              <a:rPr lang="zh-CN" altLang="en-US" dirty="0"/>
              <a:t>　有效载荷</a:t>
            </a:r>
            <a:endParaRPr lang="en-US" altLang="zh-CN" dirty="0"/>
          </a:p>
          <a:p>
            <a:pPr latinLnBrk="1"/>
            <a:r>
              <a:rPr lang="en-US" altLang="zh-CN" dirty="0"/>
              <a:t>JWT </a:t>
            </a:r>
            <a:r>
              <a:rPr lang="zh-CN" altLang="en-US" dirty="0"/>
              <a:t>默认是不加密的，任何人都可以读到</a:t>
            </a:r>
            <a:endParaRPr lang="en-US" altLang="zh-CN" dirty="0"/>
          </a:p>
          <a:p>
            <a:pPr latinLnBrk="1"/>
            <a:endParaRPr lang="zh-CN" altLang="en-US" dirty="0"/>
          </a:p>
          <a:p>
            <a:pPr latinLnBrk="1"/>
            <a:r>
              <a:rPr lang="en-US" altLang="zh-CN" dirty="0"/>
              <a:t>Signature</a:t>
            </a:r>
            <a:r>
              <a:rPr lang="zh-CN" altLang="en-US" dirty="0"/>
              <a:t>　签名</a:t>
            </a:r>
            <a:r>
              <a:rPr lang="en-US" altLang="zh-CN" dirty="0"/>
              <a:t>--</a:t>
            </a:r>
            <a:r>
              <a:rPr lang="zh-CN" altLang="en-US" dirty="0"/>
              <a:t>防止抵赖</a:t>
            </a:r>
            <a:r>
              <a:rPr lang="en-US" altLang="zh-CN" dirty="0"/>
              <a:t>-</a:t>
            </a:r>
            <a:r>
              <a:rPr lang="zh-CN" altLang="en-US" dirty="0"/>
              <a:t>防止篡改</a:t>
            </a:r>
          </a:p>
          <a:p>
            <a:r>
              <a:rPr lang="en-US" altLang="zh-CN" dirty="0"/>
              <a:t>=HMACSHA256( base64UrlEncode(header) + "." +  base64UrlEncode(payload),  secret)</a:t>
            </a:r>
          </a:p>
          <a:p>
            <a:r>
              <a:rPr lang="en-US" altLang="zh-CN" dirty="0" err="1"/>
              <a:t>xxxxx.yyyyy.zzzzz</a:t>
            </a:r>
            <a:endParaRPr lang="en-US" altLang="zh-CN" dirty="0"/>
          </a:p>
          <a:p>
            <a:endParaRPr lang="en-US" altLang="zh-CN" dirty="0"/>
          </a:p>
          <a:p>
            <a:r>
              <a:rPr lang="zh-CN" altLang="en-US" dirty="0"/>
              <a:t>私钥加密，只有对应的公钥才能解密</a:t>
            </a:r>
            <a:endParaRPr lang="en-US" altLang="zh-CN" dirty="0"/>
          </a:p>
        </p:txBody>
      </p:sp>
      <p:pic>
        <p:nvPicPr>
          <p:cNvPr id="4" name="图片 3"/>
          <p:cNvPicPr>
            <a:picLocks noChangeAspect="1"/>
          </p:cNvPicPr>
          <p:nvPr/>
        </p:nvPicPr>
        <p:blipFill>
          <a:blip r:embed="rId2"/>
          <a:stretch>
            <a:fillRect/>
          </a:stretch>
        </p:blipFill>
        <p:spPr>
          <a:xfrm>
            <a:off x="5148040" y="681384"/>
            <a:ext cx="3923923" cy="2521656"/>
          </a:xfrm>
          <a:prstGeom prst="rect">
            <a:avLst/>
          </a:prstGeom>
        </p:spPr>
      </p:pic>
      <p:pic>
        <p:nvPicPr>
          <p:cNvPr id="3" name="图片 2"/>
          <p:cNvPicPr>
            <a:picLocks noChangeAspect="1"/>
          </p:cNvPicPr>
          <p:nvPr/>
        </p:nvPicPr>
        <p:blipFill>
          <a:blip r:embed="rId3"/>
          <a:stretch>
            <a:fillRect/>
          </a:stretch>
        </p:blipFill>
        <p:spPr>
          <a:xfrm>
            <a:off x="4572000" y="3589266"/>
            <a:ext cx="4496310" cy="80703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p:cNvPicPr>
            <a:picLocks noChangeAspect="1"/>
          </p:cNvPicPr>
          <p:nvPr/>
        </p:nvPicPr>
        <p:blipFill>
          <a:blip r:embed="rId2"/>
          <a:stretch>
            <a:fillRect/>
          </a:stretch>
        </p:blipFill>
        <p:spPr>
          <a:xfrm>
            <a:off x="501651" y="758826"/>
            <a:ext cx="4038950" cy="3613049"/>
          </a:xfrm>
          <a:prstGeom prst="rect">
            <a:avLst/>
          </a:prstGeom>
        </p:spPr>
      </p:pic>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令牌示例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4605" y="3786528"/>
            <a:ext cx="3419350" cy="369332"/>
          </a:xfrm>
          <a:prstGeom prst="rect">
            <a:avLst/>
          </a:prstGeom>
          <a:noFill/>
        </p:spPr>
        <p:txBody>
          <a:bodyPr wrap="square" rtlCol="0">
            <a:spAutoFit/>
          </a:bodyPr>
          <a:lstStyle/>
          <a:p>
            <a:r>
              <a:rPr lang="en-US" altLang="zh-CN" u="sng" dirty="0">
                <a:hlinkClick r:id="rId2"/>
              </a:rPr>
              <a:t>https://jwt.io/</a:t>
            </a:r>
            <a:r>
              <a:rPr lang="en-US" altLang="zh-CN" u="sng" dirty="0"/>
              <a:t>      debuger</a:t>
            </a:r>
          </a:p>
        </p:txBody>
      </p:sp>
      <p:pic>
        <p:nvPicPr>
          <p:cNvPr id="4" name="图片 3"/>
          <p:cNvPicPr>
            <a:picLocks noChangeAspect="1"/>
          </p:cNvPicPr>
          <p:nvPr/>
        </p:nvPicPr>
        <p:blipFill>
          <a:blip r:embed="rId3"/>
          <a:stretch>
            <a:fillRect/>
          </a:stretch>
        </p:blipFill>
        <p:spPr>
          <a:xfrm>
            <a:off x="485819" y="698502"/>
            <a:ext cx="7476874" cy="3028990"/>
          </a:xfrm>
          <a:prstGeom prst="rect">
            <a:avLst/>
          </a:prstGeom>
        </p:spPr>
      </p:pic>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3139321"/>
          </a:xfrm>
          <a:prstGeom prst="rect">
            <a:avLst/>
          </a:prstGeom>
          <a:noFill/>
        </p:spPr>
        <p:txBody>
          <a:bodyPr wrap="square" rtlCol="0">
            <a:spAutoFit/>
          </a:bodyPr>
          <a:lstStyle/>
          <a:p>
            <a:r>
              <a:rPr lang="zh-CN" altLang="en-US" dirty="0"/>
              <a:t>鉴权中心：</a:t>
            </a:r>
            <a:endParaRPr lang="en-US" altLang="zh-CN" dirty="0"/>
          </a:p>
          <a:p>
            <a:r>
              <a:rPr lang="en-US" altLang="zh-CN" dirty="0"/>
              <a:t>dotnet Zhaoxi.AspNetCore31.AuthenticationCenter.dll --</a:t>
            </a:r>
            <a:r>
              <a:rPr lang="en-US" altLang="zh-CN" dirty="0" err="1"/>
              <a:t>urls</a:t>
            </a:r>
            <a:r>
              <a:rPr lang="en-US" altLang="zh-CN" dirty="0"/>
              <a:t>="http://*:9527" --</a:t>
            </a:r>
            <a:r>
              <a:rPr lang="en-US" altLang="zh-CN" dirty="0" err="1"/>
              <a:t>ip</a:t>
            </a:r>
            <a:r>
              <a:rPr lang="en-US" altLang="zh-CN" dirty="0"/>
              <a:t>="127.0.0.1" --port=9527</a:t>
            </a:r>
          </a:p>
          <a:p>
            <a:endParaRPr lang="en-US" altLang="zh-CN" dirty="0"/>
          </a:p>
          <a:p>
            <a:r>
              <a:rPr lang="zh-CN" altLang="en-US" dirty="0"/>
              <a:t>服务实例：</a:t>
            </a:r>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流程</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476250" y="843630"/>
            <a:ext cx="7886614" cy="2308324"/>
          </a:xfrm>
          <a:prstGeom prst="rect">
            <a:avLst/>
          </a:prstGeom>
          <a:noFill/>
        </p:spPr>
        <p:txBody>
          <a:bodyPr wrap="square" rtlCol="0">
            <a:spAutoFit/>
          </a:bodyPr>
          <a:lstStyle/>
          <a:p>
            <a:pPr marL="342900" indent="-342900">
              <a:buAutoNum type="arabicPlain"/>
            </a:pPr>
            <a:r>
              <a:rPr lang="zh-CN" altLang="en-US" dirty="0"/>
              <a:t>直接访问无权限要求地址</a:t>
            </a:r>
            <a:r>
              <a:rPr lang="en-US" altLang="zh-CN" dirty="0"/>
              <a:t>---200</a:t>
            </a:r>
          </a:p>
          <a:p>
            <a:pPr marL="342900" indent="-342900">
              <a:buAutoNum type="arabicPlain"/>
            </a:pPr>
            <a:r>
              <a:rPr lang="zh-CN" altLang="en-US" dirty="0"/>
              <a:t>访问有权限要求地址</a:t>
            </a:r>
            <a:r>
              <a:rPr lang="en-US" altLang="zh-CN" dirty="0"/>
              <a:t>---401</a:t>
            </a:r>
          </a:p>
          <a:p>
            <a:pPr marL="342900" indent="-342900">
              <a:buAutoNum type="arabicPlain"/>
            </a:pPr>
            <a:r>
              <a:rPr lang="zh-CN" altLang="en-US" dirty="0"/>
              <a:t>登录后获取</a:t>
            </a:r>
            <a:r>
              <a:rPr lang="en-US" altLang="zh-CN" dirty="0"/>
              <a:t>token</a:t>
            </a:r>
          </a:p>
          <a:p>
            <a:pPr marL="342900" indent="-342900">
              <a:buAutoNum type="arabicPlain"/>
            </a:pPr>
            <a:r>
              <a:rPr lang="zh-CN" altLang="en-US" dirty="0"/>
              <a:t>拿着</a:t>
            </a:r>
            <a:r>
              <a:rPr lang="en-US" altLang="zh-CN" dirty="0"/>
              <a:t>token</a:t>
            </a:r>
            <a:r>
              <a:rPr lang="zh-CN" altLang="en-US" dirty="0"/>
              <a:t>登录需要权限认证地址</a:t>
            </a:r>
            <a:r>
              <a:rPr lang="en-US" altLang="zh-CN" dirty="0"/>
              <a:t>---200</a:t>
            </a:r>
          </a:p>
          <a:p>
            <a:pPr marL="342900" indent="-342900">
              <a:buAutoNum type="arabicPlain"/>
            </a:pPr>
            <a:endParaRPr lang="en-US" altLang="zh-CN" dirty="0"/>
          </a:p>
          <a:p>
            <a:pPr marL="342900" indent="-342900">
              <a:buAutoNum type="arabicPlain"/>
            </a:pPr>
            <a:endParaRPr lang="en-US" altLang="zh-CN" dirty="0"/>
          </a:p>
          <a:p>
            <a:r>
              <a:rPr lang="en-US" altLang="zh-CN" dirty="0"/>
              <a:t>Authorization: bearer token</a:t>
            </a:r>
          </a:p>
          <a:p>
            <a:endParaRPr lang="en-US" altLang="zh-CN" dirty="0" err="1"/>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56873"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48040" y="766859"/>
            <a:ext cx="3456240" cy="1477328"/>
          </a:xfrm>
          <a:prstGeom prst="rect">
            <a:avLst/>
          </a:prstGeom>
          <a:noFill/>
        </p:spPr>
        <p:txBody>
          <a:bodyPr wrap="square" rtlCol="0">
            <a:spAutoFit/>
          </a:bodyPr>
          <a:lstStyle/>
          <a:p>
            <a:r>
              <a:rPr lang="en-US" altLang="zh-CN" dirty="0"/>
              <a:t>IdentityServer4</a:t>
            </a:r>
          </a:p>
          <a:p>
            <a:r>
              <a:rPr lang="en-US" altLang="zh-CN" dirty="0"/>
              <a:t>ASP.NET CORE</a:t>
            </a:r>
            <a:r>
              <a:rPr lang="zh-CN" altLang="en-US" dirty="0"/>
              <a:t>量身定制</a:t>
            </a:r>
            <a:r>
              <a:rPr lang="en-US" altLang="zh-CN" dirty="0"/>
              <a:t>,</a:t>
            </a:r>
          </a:p>
          <a:p>
            <a:r>
              <a:rPr lang="zh-CN" altLang="en-US" dirty="0"/>
              <a:t>实现了</a:t>
            </a:r>
            <a:r>
              <a:rPr lang="en-US" altLang="zh-CN" dirty="0" err="1"/>
              <a:t>OpenId</a:t>
            </a:r>
            <a:r>
              <a:rPr lang="en-US" altLang="zh-CN" dirty="0"/>
              <a:t> Connect</a:t>
            </a:r>
            <a:r>
              <a:rPr lang="zh-CN" altLang="en-US" dirty="0"/>
              <a:t>和</a:t>
            </a:r>
            <a:r>
              <a:rPr lang="en-US" altLang="zh-CN" dirty="0"/>
              <a:t>OAuth2.0</a:t>
            </a:r>
            <a:r>
              <a:rPr lang="zh-CN" altLang="en-US" dirty="0"/>
              <a:t>协议</a:t>
            </a:r>
            <a:endParaRPr lang="en-US" altLang="zh-CN" dirty="0"/>
          </a:p>
          <a:p>
            <a:r>
              <a:rPr lang="zh-CN" altLang="en-US" dirty="0"/>
              <a:t>认证授权中间件</a:t>
            </a:r>
            <a:endParaRPr lang="en-US" altLang="zh-CN" dirty="0"/>
          </a:p>
        </p:txBody>
      </p:sp>
      <p:pic>
        <p:nvPicPr>
          <p:cNvPr id="4" name="图片 3"/>
          <p:cNvPicPr>
            <a:picLocks noChangeAspect="1"/>
          </p:cNvPicPr>
          <p:nvPr/>
        </p:nvPicPr>
        <p:blipFill>
          <a:blip r:embed="rId2"/>
          <a:stretch>
            <a:fillRect/>
          </a:stretch>
        </p:blipFill>
        <p:spPr>
          <a:xfrm>
            <a:off x="476250" y="766858"/>
            <a:ext cx="4609425" cy="3533011"/>
          </a:xfrm>
          <a:prstGeom prst="rect">
            <a:avLst/>
          </a:prstGeom>
        </p:spPr>
      </p:pic>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6742040" cy="59323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CAP-Base-</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分布式事务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践行微服务架构其他组件介绍</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98057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定理</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分布式的入门理论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5160" y="1059645"/>
            <a:ext cx="3706816" cy="2862322"/>
          </a:xfrm>
          <a:prstGeom prst="rect">
            <a:avLst/>
          </a:prstGeom>
          <a:noFill/>
        </p:spPr>
        <p:txBody>
          <a:bodyPr wrap="square" rtlCol="0">
            <a:spAutoFit/>
          </a:bodyPr>
          <a:lstStyle/>
          <a:p>
            <a:r>
              <a:rPr lang="en-US" altLang="zh-CN" dirty="0"/>
              <a:t>Consistency              </a:t>
            </a:r>
            <a:r>
              <a:rPr lang="zh-CN" altLang="en-US" dirty="0"/>
              <a:t>一致性</a:t>
            </a:r>
            <a:endParaRPr lang="en-US" altLang="zh-CN" dirty="0"/>
          </a:p>
          <a:p>
            <a:r>
              <a:rPr lang="en-US" altLang="zh-CN" dirty="0"/>
              <a:t>Availability                 </a:t>
            </a:r>
            <a:r>
              <a:rPr lang="zh-CN" altLang="en-US" dirty="0"/>
              <a:t>可用性</a:t>
            </a:r>
            <a:endParaRPr lang="en-US" altLang="zh-CN" dirty="0"/>
          </a:p>
          <a:p>
            <a:r>
              <a:rPr lang="en-US" altLang="zh-CN" dirty="0"/>
              <a:t>Partition tolerance     </a:t>
            </a:r>
            <a:r>
              <a:rPr lang="zh-CN" altLang="en-US" dirty="0"/>
              <a:t>分区容错</a:t>
            </a:r>
            <a:endParaRPr lang="en-US" altLang="zh-CN" dirty="0"/>
          </a:p>
          <a:p>
            <a:r>
              <a:rPr lang="zh-CN" altLang="en-US" dirty="0"/>
              <a:t>分布式系统下，网络出错是必然存在的</a:t>
            </a:r>
            <a:r>
              <a:rPr lang="en-US" altLang="zh-CN" dirty="0"/>
              <a:t>---</a:t>
            </a:r>
            <a:r>
              <a:rPr lang="zh-CN" altLang="en-US" dirty="0"/>
              <a:t>也就是不可靠的</a:t>
            </a:r>
            <a:endParaRPr lang="en-US" altLang="zh-CN" dirty="0"/>
          </a:p>
          <a:p>
            <a:r>
              <a:rPr lang="zh-CN" altLang="en-US" dirty="0"/>
              <a:t>在分区容错一定出现的情况，</a:t>
            </a:r>
            <a:r>
              <a:rPr lang="en-US" altLang="zh-CN" dirty="0"/>
              <a:t>C</a:t>
            </a:r>
            <a:r>
              <a:rPr lang="zh-CN" altLang="en-US" dirty="0"/>
              <a:t>和</a:t>
            </a:r>
            <a:r>
              <a:rPr lang="en-US" altLang="zh-CN" dirty="0"/>
              <a:t>A</a:t>
            </a:r>
            <a:r>
              <a:rPr lang="zh-CN" altLang="en-US" dirty="0"/>
              <a:t>是不能同时满足的</a:t>
            </a:r>
            <a:endParaRPr lang="en-US" altLang="zh-CN" dirty="0"/>
          </a:p>
          <a:p>
            <a:endParaRPr lang="en-US" altLang="zh-CN" dirty="0"/>
          </a:p>
          <a:p>
            <a:endParaRPr lang="en-US" altLang="zh-CN" dirty="0"/>
          </a:p>
          <a:p>
            <a:r>
              <a:rPr lang="en-US" altLang="zh-CN" dirty="0">
                <a:solidFill>
                  <a:srgbClr val="FF0000"/>
                </a:solidFill>
              </a:rPr>
              <a:t>CAP</a:t>
            </a:r>
            <a:r>
              <a:rPr lang="zh-CN" altLang="en-US" dirty="0">
                <a:solidFill>
                  <a:srgbClr val="FF0000"/>
                </a:solidFill>
              </a:rPr>
              <a:t>是不能同时满足的！</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40" y="1059645"/>
            <a:ext cx="3665538" cy="2202371"/>
          </a:xfrm>
          <a:prstGeom prst="rect">
            <a:avLst/>
          </a:prstGeom>
        </p:spPr>
      </p:pic>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2887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-BASE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p:cNvPicPr>
            <a:picLocks noChangeAspect="1"/>
          </p:cNvPicPr>
          <p:nvPr/>
        </p:nvPicPr>
        <p:blipFill>
          <a:blip r:embed="rId2" r:link="rId3"/>
          <a:stretch>
            <a:fillRect/>
          </a:stretch>
        </p:blipFill>
        <p:spPr>
          <a:xfrm>
            <a:off x="438076" y="790396"/>
            <a:ext cx="4109700" cy="3221454"/>
          </a:xfrm>
          <a:prstGeom prst="rect">
            <a:avLst/>
          </a:prstGeom>
          <a:noFill/>
          <a:ln w="9525">
            <a:noFill/>
          </a:ln>
        </p:spPr>
      </p:pic>
      <p:sp>
        <p:nvSpPr>
          <p:cNvPr id="7" name="文本框 6"/>
          <p:cNvSpPr txBox="1"/>
          <p:nvPr/>
        </p:nvSpPr>
        <p:spPr>
          <a:xfrm>
            <a:off x="4572000" y="790396"/>
            <a:ext cx="4320299" cy="2308324"/>
          </a:xfrm>
          <a:prstGeom prst="rect">
            <a:avLst/>
          </a:prstGeom>
          <a:noFill/>
        </p:spPr>
        <p:txBody>
          <a:bodyPr wrap="square" rtlCol="0">
            <a:spAutoFit/>
          </a:bodyPr>
          <a:lstStyle/>
          <a:p>
            <a:r>
              <a:rPr lang="en-US" altLang="zh-CN" dirty="0"/>
              <a:t>Base</a:t>
            </a:r>
            <a:r>
              <a:rPr lang="zh-CN" altLang="en-US" dirty="0"/>
              <a:t>理论：</a:t>
            </a:r>
            <a:endParaRPr lang="en-US" altLang="zh-CN" dirty="0"/>
          </a:p>
          <a:p>
            <a:pPr marL="342900" indent="-342900">
              <a:buFont typeface="+mj-lt"/>
              <a:buAutoNum type="arabicPeriod"/>
            </a:pPr>
            <a:r>
              <a:rPr lang="en-US" altLang="zh-CN" dirty="0"/>
              <a:t>Basically Available(</a:t>
            </a:r>
            <a:r>
              <a:rPr lang="zh-CN" altLang="zh-CN" dirty="0"/>
              <a:t>基本可用</a:t>
            </a:r>
            <a:r>
              <a:rPr lang="en-US" altLang="zh-CN" dirty="0"/>
              <a:t>)</a:t>
            </a:r>
          </a:p>
          <a:p>
            <a:pPr marL="342900" indent="-342900">
              <a:buFont typeface="+mj-lt"/>
              <a:buAutoNum type="arabicPeriod"/>
            </a:pPr>
            <a:r>
              <a:rPr lang="zh-CN" altLang="zh-CN" dirty="0"/>
              <a:t>（最终一致性）</a:t>
            </a:r>
            <a:endParaRPr lang="en-US" altLang="zh-CN" dirty="0"/>
          </a:p>
          <a:p>
            <a:pPr marL="342900" indent="-342900">
              <a:buFont typeface="+mj-lt"/>
              <a:buAutoNum type="arabicPeriod"/>
            </a:pPr>
            <a:r>
              <a:rPr lang="en-US" altLang="zh-CN" dirty="0"/>
              <a:t>Soft state</a:t>
            </a:r>
            <a:r>
              <a:rPr lang="zh-CN" altLang="zh-CN" dirty="0"/>
              <a:t>（软状态）</a:t>
            </a:r>
            <a:endParaRPr lang="en-US" altLang="zh-CN" dirty="0"/>
          </a:p>
          <a:p>
            <a:pPr marL="342900" indent="-342900">
              <a:buFont typeface="+mj-lt"/>
              <a:buAutoNum type="arabicPeriod"/>
            </a:pPr>
            <a:r>
              <a:rPr lang="en-US" altLang="zh-CN" dirty="0"/>
              <a:t>Eventually consistent</a:t>
            </a:r>
          </a:p>
          <a:p>
            <a:endParaRPr lang="en-US" altLang="zh-CN" dirty="0"/>
          </a:p>
          <a:p>
            <a:r>
              <a:rPr lang="zh-CN" altLang="en-US" dirty="0"/>
              <a:t>微服务架构里面，可用性是最重要的</a:t>
            </a:r>
            <a:endParaRPr lang="en-US" altLang="zh-CN" dirty="0"/>
          </a:p>
          <a:p>
            <a:r>
              <a:rPr lang="zh-CN" altLang="en-US" dirty="0"/>
              <a:t>思想是最重要，指引方向</a:t>
            </a:r>
            <a:endParaRPr lang="en-US" altLang="zh-CN"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66236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2" y="758826"/>
            <a:ext cx="4110617" cy="2862322"/>
          </a:xfrm>
          <a:prstGeom prst="rect">
            <a:avLst/>
          </a:prstGeom>
          <a:noFill/>
        </p:spPr>
        <p:txBody>
          <a:bodyPr wrap="square" rtlCol="0">
            <a:spAutoFit/>
          </a:bodyPr>
          <a:lstStyle/>
          <a:p>
            <a:r>
              <a:rPr lang="en-US" altLang="zh-CN" dirty="0"/>
              <a:t>2PC(two-phase commit protocol)</a:t>
            </a:r>
          </a:p>
          <a:p>
            <a:r>
              <a:rPr lang="zh-CN" altLang="zh-CN" b="1" dirty="0"/>
              <a:t>强一致性</a:t>
            </a:r>
            <a:endParaRPr lang="en-US" altLang="zh-CN" b="1" dirty="0"/>
          </a:p>
          <a:p>
            <a:r>
              <a:rPr lang="zh-CN" altLang="en-US" b="1" dirty="0"/>
              <a:t>但是没有可用性</a:t>
            </a:r>
            <a:endParaRPr lang="en-US" altLang="zh-CN" b="1" dirty="0"/>
          </a:p>
          <a:p>
            <a:endParaRPr lang="en-US" altLang="zh-CN" b="1" dirty="0"/>
          </a:p>
          <a:p>
            <a:r>
              <a:rPr lang="zh-CN" altLang="en-US" b="1" dirty="0"/>
              <a:t>这种方式在分布式系统靠谱吗 微服务时能靠谱吗？多个节点，这样卡顿，是无法可用的</a:t>
            </a:r>
            <a:endParaRPr lang="en-US" altLang="zh-CN" b="1" dirty="0"/>
          </a:p>
          <a:p>
            <a:r>
              <a:rPr lang="en-US" altLang="zh-CN" b="1" dirty="0"/>
              <a:t>0.99 </a:t>
            </a:r>
            <a:r>
              <a:rPr lang="zh-CN" altLang="en-US" b="1" dirty="0"/>
              <a:t>来个</a:t>
            </a:r>
            <a:r>
              <a:rPr lang="en-US" altLang="zh-CN" b="1" dirty="0"/>
              <a:t>10</a:t>
            </a:r>
            <a:r>
              <a:rPr lang="zh-CN" altLang="en-US" b="1" dirty="0"/>
              <a:t>个节点</a:t>
            </a:r>
            <a:endParaRPr lang="en-US" altLang="zh-CN" b="1" dirty="0"/>
          </a:p>
          <a:p>
            <a:endParaRPr lang="en-US" altLang="zh-CN" b="1" dirty="0"/>
          </a:p>
          <a:p>
            <a:r>
              <a:rPr lang="zh-CN" altLang="en-US" b="1" dirty="0"/>
              <a:t>只是解决小范围，或者强制要求一致性</a:t>
            </a:r>
            <a:endParaRPr lang="en-US" altLang="zh-CN" dirty="0"/>
          </a:p>
        </p:txBody>
      </p:sp>
      <p:pic>
        <p:nvPicPr>
          <p:cNvPr id="7" name="图片 6" descr="F5U9LM4{L@N5]UULVSE)DNS"/>
          <p:cNvPicPr>
            <a:picLocks noChangeAspect="1"/>
          </p:cNvPicPr>
          <p:nvPr/>
        </p:nvPicPr>
        <p:blipFill>
          <a:blip r:embed="rId2"/>
          <a:stretch>
            <a:fillRect/>
          </a:stretch>
        </p:blipFill>
        <p:spPr>
          <a:xfrm>
            <a:off x="4747232" y="758826"/>
            <a:ext cx="4001058" cy="3028525"/>
          </a:xfrm>
          <a:prstGeom prst="rect">
            <a:avLst/>
          </a:prstGeom>
        </p:spPr>
      </p:pic>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383770" cy="461665"/>
          </a:xfrm>
          <a:prstGeom prst="rect">
            <a:avLst/>
          </a:prstGeom>
          <a:noFill/>
          <a:ln w="9525">
            <a:noFill/>
          </a:ln>
        </p:spPr>
        <p:txBody>
          <a:bodyPr wrap="squar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TCC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Try-Confirm-Cancel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8" name="图片 7" descr="ZS1%QYB8GEX3~2F%`54`OAP"/>
          <p:cNvPicPr>
            <a:picLocks noChangeAspect="1"/>
          </p:cNvPicPr>
          <p:nvPr/>
        </p:nvPicPr>
        <p:blipFill>
          <a:blip r:embed="rId2"/>
          <a:stretch>
            <a:fillRect/>
          </a:stretch>
        </p:blipFill>
        <p:spPr>
          <a:xfrm>
            <a:off x="450035" y="771625"/>
            <a:ext cx="7362190" cy="358648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本地消息表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3" y="758826"/>
            <a:ext cx="3534578" cy="2585323"/>
          </a:xfrm>
          <a:prstGeom prst="rect">
            <a:avLst/>
          </a:prstGeom>
          <a:noFill/>
        </p:spPr>
        <p:txBody>
          <a:bodyPr wrap="square" rtlCol="0">
            <a:spAutoFit/>
          </a:bodyPr>
          <a:lstStyle/>
          <a:p>
            <a:r>
              <a:rPr lang="en-US" altLang="zh-CN" dirty="0"/>
              <a:t>MQ</a:t>
            </a:r>
            <a:r>
              <a:rPr lang="zh-CN" altLang="en-US" dirty="0"/>
              <a:t>分布式事务</a:t>
            </a:r>
            <a:r>
              <a:rPr lang="en-US" altLang="zh-CN" dirty="0"/>
              <a:t>--</a:t>
            </a:r>
            <a:r>
              <a:rPr lang="zh-CN" altLang="en-US" dirty="0"/>
              <a:t>本地消息表</a:t>
            </a:r>
            <a:r>
              <a:rPr lang="en-US" altLang="zh-CN" dirty="0"/>
              <a:t>--</a:t>
            </a:r>
            <a:r>
              <a:rPr lang="zh-CN" altLang="en-US" dirty="0"/>
              <a:t>基于消息的一致性</a:t>
            </a:r>
            <a:endParaRPr lang="en-US" altLang="zh-CN" dirty="0"/>
          </a:p>
          <a:p>
            <a:endParaRPr lang="en-US" altLang="zh-CN" dirty="0"/>
          </a:p>
          <a:p>
            <a:pPr marL="342900" indent="-342900">
              <a:buFont typeface="+mj-lt"/>
              <a:buAutoNum type="arabicPeriod"/>
            </a:pPr>
            <a:r>
              <a:rPr lang="zh-CN" altLang="en-US" dirty="0"/>
              <a:t>上游投递消息</a:t>
            </a:r>
            <a:endParaRPr lang="en-US" altLang="zh-CN" dirty="0"/>
          </a:p>
          <a:p>
            <a:pPr marL="342900" indent="-342900">
              <a:buFont typeface="+mj-lt"/>
              <a:buAutoNum type="arabicPeriod"/>
            </a:pPr>
            <a:r>
              <a:rPr lang="zh-CN" altLang="en-US" dirty="0"/>
              <a:t>下游获取消息</a:t>
            </a:r>
            <a:endParaRPr lang="en-US" altLang="zh-CN" dirty="0"/>
          </a:p>
          <a:p>
            <a:pPr marL="342900" indent="-342900">
              <a:buFont typeface="+mj-lt"/>
              <a:buAutoNum type="arabicPeriod"/>
            </a:pPr>
            <a:r>
              <a:rPr lang="zh-CN" altLang="en-US" dirty="0"/>
              <a:t>上游投递稳定性</a:t>
            </a:r>
            <a:endParaRPr lang="en-US" altLang="zh-CN" dirty="0"/>
          </a:p>
          <a:p>
            <a:pPr marL="342900" indent="-342900">
              <a:buFont typeface="+mj-lt"/>
              <a:buAutoNum type="arabicPeriod"/>
            </a:pPr>
            <a:r>
              <a:rPr lang="zh-CN" altLang="en-US" dirty="0"/>
              <a:t>下游接受稳定性</a:t>
            </a:r>
            <a:endParaRPr lang="en-US" altLang="zh-CN" dirty="0"/>
          </a:p>
          <a:p>
            <a:pPr marL="342900" indent="-342900">
              <a:buFont typeface="+mj-lt"/>
              <a:buAutoNum type="arabicPeriod"/>
            </a:pPr>
            <a:endParaRPr lang="en-US" altLang="zh-CN" dirty="0"/>
          </a:p>
          <a:p>
            <a:endParaRPr lang="en-US" altLang="zh-CN" dirty="0"/>
          </a:p>
        </p:txBody>
      </p:sp>
      <p:pic>
        <p:nvPicPr>
          <p:cNvPr id="8" name="图片 7" descr="D[}@7X@2O]{9`82UTGHXV0Y"/>
          <p:cNvPicPr>
            <a:picLocks noChangeAspect="1"/>
          </p:cNvPicPr>
          <p:nvPr/>
        </p:nvPicPr>
        <p:blipFill>
          <a:blip r:embed="rId2"/>
          <a:stretch>
            <a:fillRect/>
          </a:stretch>
        </p:blipFill>
        <p:spPr>
          <a:xfrm>
            <a:off x="4283980" y="483605"/>
            <a:ext cx="4577618" cy="3620758"/>
          </a:xfrm>
          <a:prstGeom prst="rect">
            <a:avLst/>
          </a:prstGeom>
        </p:spPr>
      </p:pic>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0021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其他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1383" y="758826"/>
            <a:ext cx="3534578" cy="369332"/>
          </a:xfrm>
          <a:prstGeom prst="rect">
            <a:avLst/>
          </a:prstGeom>
          <a:noFill/>
        </p:spPr>
        <p:txBody>
          <a:bodyPr wrap="square" rtlCol="0">
            <a:spAutoFit/>
          </a:bodyPr>
          <a:lstStyle/>
          <a:p>
            <a:r>
              <a:rPr lang="zh-CN" altLang="en-US" dirty="0"/>
              <a:t>比如</a:t>
            </a:r>
            <a:r>
              <a:rPr lang="en-US" altLang="zh-CN" dirty="0"/>
              <a:t>Saga</a:t>
            </a:r>
          </a:p>
        </p:txBody>
      </p:sp>
      <p:pic>
        <p:nvPicPr>
          <p:cNvPr id="7" name="图片 6" descr="Q$H@L3$FVOB{2FNUCYQFYWV"/>
          <p:cNvPicPr>
            <a:picLocks noChangeAspect="1"/>
          </p:cNvPicPr>
          <p:nvPr/>
        </p:nvPicPr>
        <p:blipFill>
          <a:blip r:embed="rId2"/>
          <a:stretch>
            <a:fillRect/>
          </a:stretch>
        </p:blipFill>
        <p:spPr>
          <a:xfrm>
            <a:off x="4283980" y="843630"/>
            <a:ext cx="4764032" cy="2679768"/>
          </a:xfrm>
          <a:prstGeom prst="rect">
            <a:avLst/>
          </a:prstGeom>
        </p:spPr>
      </p:pic>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4" y="987640"/>
            <a:ext cx="6264435" cy="1200329"/>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a:p>
            <a:endParaRPr lang="en-US" altLang="zh-CN" dirty="0"/>
          </a:p>
          <a:p>
            <a:r>
              <a:rPr lang="en-US" altLang="zh-CN" dirty="0" err="1"/>
              <a:t>Skywalking</a:t>
            </a:r>
            <a:endParaRPr lang="en-US" altLang="zh-CN"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735" y="2467689"/>
            <a:ext cx="1859284" cy="606553"/>
          </a:xfrm>
          <a:prstGeom prst="rect">
            <a:avLst/>
          </a:prstGeom>
        </p:spPr>
      </p:pic>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7716" y="1061359"/>
            <a:ext cx="6480450"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p:cNvPicPr>
            <a:picLocks noChangeAspect="1"/>
          </p:cNvPicPr>
          <p:nvPr/>
        </p:nvPicPr>
        <p:blipFill>
          <a:blip r:embed="rId2"/>
          <a:stretch>
            <a:fillRect/>
          </a:stretch>
        </p:blipFill>
        <p:spPr>
          <a:xfrm>
            <a:off x="5364055" y="2175269"/>
            <a:ext cx="2377646" cy="640135"/>
          </a:xfrm>
          <a:prstGeom prst="rect">
            <a:avLst/>
          </a:prstGeom>
        </p:spPr>
      </p:pic>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4630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-Apollo</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配置中心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67715" y="1061359"/>
            <a:ext cx="6995791" cy="2031325"/>
          </a:xfrm>
          <a:prstGeom prst="rect">
            <a:avLst/>
          </a:prstGeom>
          <a:noFill/>
        </p:spPr>
        <p:txBody>
          <a:bodyPr wrap="square" rtlCol="0">
            <a:spAutoFit/>
          </a:bodyPr>
          <a:lstStyle/>
          <a:p>
            <a:r>
              <a:rPr lang="zh-CN" altLang="en-US" dirty="0"/>
              <a:t>微服务架构环境中，项目中配置文件比较繁杂，而且不同环境的不同配置修改相对频繁，每次发布都需要对应修改配置，如果配置出现错误，需要重新打包发布，时间成本较高，</a:t>
            </a:r>
            <a:endParaRPr lang="en-US" altLang="zh-CN" dirty="0"/>
          </a:p>
          <a:p>
            <a:endParaRPr lang="en-US" altLang="zh-CN" dirty="0"/>
          </a:p>
          <a:p>
            <a:r>
              <a:rPr lang="zh-CN" altLang="en-US" dirty="0"/>
              <a:t>因此需要做统一的配置中心，能做到自动更新配置文件信息</a:t>
            </a:r>
            <a:endParaRPr lang="en-US" altLang="zh-CN" dirty="0"/>
          </a:p>
          <a:p>
            <a:endParaRPr lang="en-US" altLang="zh-CN" dirty="0"/>
          </a:p>
          <a:p>
            <a:r>
              <a:rPr lang="zh-CN" altLang="en-US" dirty="0"/>
              <a:t>云计算</a:t>
            </a:r>
            <a:r>
              <a:rPr lang="en-US" altLang="zh-CN" dirty="0"/>
              <a:t>---</a:t>
            </a:r>
            <a:r>
              <a:rPr lang="zh-CN" altLang="en-US" dirty="0"/>
              <a:t>虚拟机</a:t>
            </a:r>
            <a:endParaRPr lang="en-US" altLang="zh-CN" dirty="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p:cNvPicPr>
            <a:picLocks noChangeAspect="1"/>
          </p:cNvPicPr>
          <p:nvPr/>
        </p:nvPicPr>
        <p:blipFill>
          <a:blip r:embed="rId2"/>
          <a:stretch>
            <a:fillRect/>
          </a:stretch>
        </p:blipFill>
        <p:spPr>
          <a:xfrm>
            <a:off x="661215" y="777904"/>
            <a:ext cx="3855093" cy="3097334"/>
          </a:xfrm>
          <a:prstGeom prst="rect">
            <a:avLst/>
          </a:prstGeom>
        </p:spPr>
      </p:pic>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15" y="91563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148590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微服务架构回顾，快速理解</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 Core </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WebApi</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 </a:t>
            </a: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gRPC</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 </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整合，两种注册和健康检查</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KV</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操作和分布式锁</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38625"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 name="图片 3"/>
          <p:cNvPicPr>
            <a:picLocks noChangeAspect="1"/>
          </p:cNvPicPr>
          <p:nvPr/>
        </p:nvPicPr>
        <p:blipFill>
          <a:blip r:embed="rId2"/>
          <a:stretch>
            <a:fillRect/>
          </a:stretch>
        </p:blipFill>
        <p:spPr>
          <a:xfrm>
            <a:off x="501651" y="622077"/>
            <a:ext cx="3322608" cy="3749798"/>
          </a:xfrm>
          <a:prstGeom prst="rect">
            <a:avLst/>
          </a:prstGeom>
        </p:spPr>
      </p:pic>
      <p:pic>
        <p:nvPicPr>
          <p:cNvPr id="3" name="图片 2"/>
          <p:cNvPicPr>
            <a:picLocks noChangeAspect="1"/>
          </p:cNvPicPr>
          <p:nvPr/>
        </p:nvPicPr>
        <p:blipFill>
          <a:blip r:embed="rId3"/>
          <a:stretch>
            <a:fillRect/>
          </a:stretch>
        </p:blipFill>
        <p:spPr>
          <a:xfrm>
            <a:off x="4644005" y="652356"/>
            <a:ext cx="3640039" cy="3647514"/>
          </a:xfrm>
          <a:prstGeom prst="rect">
            <a:avLst/>
          </a:prstGeom>
        </p:spPr>
      </p:pic>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2025" y="758826"/>
            <a:ext cx="3384235" cy="3139321"/>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p:cNvPicPr>
            <a:picLocks noChangeAspect="1"/>
          </p:cNvPicPr>
          <p:nvPr/>
        </p:nvPicPr>
        <p:blipFill>
          <a:blip r:embed="rId2"/>
          <a:stretch>
            <a:fillRect/>
          </a:stretch>
        </p:blipFill>
        <p:spPr>
          <a:xfrm>
            <a:off x="501651" y="758826"/>
            <a:ext cx="4038950" cy="3613049"/>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p:cNvPicPr>
            <a:picLocks noChangeAspect="1"/>
          </p:cNvPicPr>
          <p:nvPr/>
        </p:nvPicPr>
        <p:blipFill>
          <a:blip r:embed="rId2"/>
          <a:stretch>
            <a:fillRect/>
          </a:stretch>
        </p:blipFill>
        <p:spPr>
          <a:xfrm>
            <a:off x="501651" y="2514101"/>
            <a:ext cx="7578247" cy="1959505"/>
          </a:xfrm>
          <a:prstGeom prst="rect">
            <a:avLst/>
          </a:prstGeom>
        </p:spPr>
      </p:pic>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582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7" name="图片 6" descr="IMG_256"/>
          <p:cNvPicPr>
            <a:picLocks noChangeAspect="1"/>
          </p:cNvPicPr>
          <p:nvPr/>
        </p:nvPicPr>
        <p:blipFill>
          <a:blip r:embed="rId2"/>
          <a:stretch>
            <a:fillRect/>
          </a:stretch>
        </p:blipFill>
        <p:spPr>
          <a:xfrm>
            <a:off x="476250" y="945047"/>
            <a:ext cx="3668171" cy="2778783"/>
          </a:xfrm>
          <a:prstGeom prst="rect">
            <a:avLst/>
          </a:prstGeom>
          <a:noFill/>
          <a:ln w="9525">
            <a:noFill/>
          </a:ln>
        </p:spPr>
      </p:pic>
      <p:pic>
        <p:nvPicPr>
          <p:cNvPr id="3" name="图片 2"/>
          <p:cNvPicPr>
            <a:picLocks noChangeAspect="1"/>
          </p:cNvPicPr>
          <p:nvPr/>
        </p:nvPicPr>
        <p:blipFill>
          <a:blip r:embed="rId3"/>
          <a:stretch>
            <a:fillRect/>
          </a:stretch>
        </p:blipFill>
        <p:spPr>
          <a:xfrm>
            <a:off x="4499995" y="639465"/>
            <a:ext cx="4032280" cy="3752260"/>
          </a:xfrm>
          <a:prstGeom prst="rect">
            <a:avLst/>
          </a:prstGeom>
        </p:spPr>
      </p:pic>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844048"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Consul+Core</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 </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WebApi</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501651" y="987640"/>
            <a:ext cx="7886614" cy="3416320"/>
          </a:xfrm>
          <a:prstGeom prst="rect">
            <a:avLst/>
          </a:prstGeom>
          <a:noFill/>
        </p:spPr>
        <p:txBody>
          <a:bodyPr wrap="square" rtlCol="0">
            <a:spAutoFit/>
          </a:bodyPr>
          <a:lstStyle/>
          <a:p>
            <a:r>
              <a:rPr lang="en-US" altLang="zh-CN" dirty="0"/>
              <a:t>dotnet Zhaoxi.Microservice.AdvancedDemo.dll --</a:t>
            </a:r>
            <a:r>
              <a:rPr lang="en-US" altLang="zh-CN" dirty="0" err="1"/>
              <a:t>urls</a:t>
            </a:r>
            <a:r>
              <a:rPr lang="en-US" altLang="zh-CN" dirty="0"/>
              <a:t>="http://*:5177" --</a:t>
            </a:r>
            <a:r>
              <a:rPr lang="en-US" altLang="zh-CN" dirty="0" err="1"/>
              <a:t>ip</a:t>
            </a:r>
            <a:r>
              <a:rPr lang="en-US" altLang="zh-CN" dirty="0"/>
              <a:t>="127.0.0.1" --port=5177</a:t>
            </a:r>
          </a:p>
          <a:p>
            <a:endParaRPr lang="zh-CN" altLang="zh-CN" dirty="0"/>
          </a:p>
          <a:p>
            <a:r>
              <a:rPr lang="en-US" altLang="zh-CN" dirty="0"/>
              <a:t>Consul.exe agent –dev</a:t>
            </a:r>
          </a:p>
          <a:p>
            <a:r>
              <a:rPr lang="en-US" altLang="zh-CN" dirty="0"/>
              <a:t>Consul</a:t>
            </a:r>
            <a:r>
              <a:rPr lang="zh-CN" altLang="en-US" dirty="0"/>
              <a:t>等同于</a:t>
            </a:r>
            <a:r>
              <a:rPr lang="en-US" altLang="zh-CN" dirty="0"/>
              <a:t>DNS</a:t>
            </a:r>
          </a:p>
          <a:p>
            <a:endParaRPr lang="en-US" altLang="zh-CN" dirty="0"/>
          </a:p>
          <a:p>
            <a:r>
              <a:rPr lang="en-US" altLang="zh-CN" dirty="0"/>
              <a:t>dotnet Zhaoxi.Microservice.WebApiDemo.dll --</a:t>
            </a:r>
            <a:r>
              <a:rPr lang="en-US" altLang="zh-CN" dirty="0" err="1"/>
              <a:t>urls</a:t>
            </a:r>
            <a:r>
              <a:rPr lang="en-US" altLang="zh-CN" dirty="0"/>
              <a:t>="http://*:5726" --</a:t>
            </a:r>
            <a:r>
              <a:rPr lang="en-US" altLang="zh-CN" dirty="0" err="1"/>
              <a:t>ip</a:t>
            </a:r>
            <a:r>
              <a:rPr lang="en-US" altLang="zh-CN" dirty="0"/>
              <a:t>="127.0.0.1" --port=5726 --weight=1</a:t>
            </a:r>
          </a:p>
          <a:p>
            <a:r>
              <a:rPr lang="en-US" altLang="zh-CN" dirty="0"/>
              <a:t>dotnet Zhaoxi.Microservice.WebApiDemo.dll --</a:t>
            </a:r>
            <a:r>
              <a:rPr lang="en-US" altLang="zh-CN" dirty="0" err="1"/>
              <a:t>urls</a:t>
            </a:r>
            <a:r>
              <a:rPr lang="en-US" altLang="zh-CN" dirty="0"/>
              <a:t>="http://*:5727" --</a:t>
            </a:r>
            <a:r>
              <a:rPr lang="en-US" altLang="zh-CN" dirty="0" err="1"/>
              <a:t>ip</a:t>
            </a:r>
            <a:r>
              <a:rPr lang="en-US" altLang="zh-CN" dirty="0"/>
              <a:t>="127.0.0.1" --port=5727 --weight=5</a:t>
            </a:r>
          </a:p>
          <a:p>
            <a:r>
              <a:rPr lang="en-US" altLang="zh-CN" dirty="0"/>
              <a:t>dotnet Zhaoxi.Microservice.WebApiDemo.dll --</a:t>
            </a:r>
            <a:r>
              <a:rPr lang="en-US" altLang="zh-CN" dirty="0" err="1"/>
              <a:t>urls</a:t>
            </a:r>
            <a:r>
              <a:rPr lang="en-US" altLang="zh-CN" dirty="0"/>
              <a:t>="http://*:5728" --</a:t>
            </a:r>
            <a:r>
              <a:rPr lang="en-US" altLang="zh-CN" dirty="0" err="1"/>
              <a:t>ip</a:t>
            </a:r>
            <a:r>
              <a:rPr lang="en-US" altLang="zh-CN" dirty="0"/>
              <a:t>="127.0.0.1" --port=5728 --weight=10</a:t>
            </a:r>
            <a:endParaRPr lang="zh-CN" altLang="zh-CN" dirty="0"/>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4231"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Consul+gRPC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35567" y="843630"/>
            <a:ext cx="6412598" cy="1754326"/>
          </a:xfrm>
          <a:prstGeom prst="rect">
            <a:avLst/>
          </a:prstGeom>
          <a:noFill/>
        </p:spPr>
        <p:txBody>
          <a:bodyPr wrap="square" rtlCol="0">
            <a:spAutoFit/>
          </a:bodyPr>
          <a:lstStyle/>
          <a:p>
            <a:pPr marL="342900" indent="-342900">
              <a:buFont typeface="+mj-lt"/>
              <a:buAutoNum type="arabicPeriod"/>
            </a:pPr>
            <a:r>
              <a:rPr lang="en-US" altLang="zh-CN" dirty="0" err="1"/>
              <a:t>gRPC</a:t>
            </a:r>
            <a:r>
              <a:rPr lang="en-US" altLang="zh-CN" dirty="0"/>
              <a:t>-Server</a:t>
            </a:r>
          </a:p>
          <a:p>
            <a:pPr marL="342900" indent="-342900">
              <a:buFont typeface="+mj-lt"/>
              <a:buAutoNum type="arabicPeriod"/>
            </a:pPr>
            <a:r>
              <a:rPr lang="en-US" altLang="zh-CN" dirty="0" err="1"/>
              <a:t>gRPC</a:t>
            </a:r>
            <a:r>
              <a:rPr lang="en-US" altLang="zh-CN" dirty="0"/>
              <a:t>-Client</a:t>
            </a:r>
          </a:p>
          <a:p>
            <a:pPr marL="342900" indent="-342900">
              <a:buFont typeface="+mj-lt"/>
              <a:buAutoNum type="arabicPeriod"/>
            </a:pPr>
            <a:r>
              <a:rPr lang="zh-CN" altLang="en-US" dirty="0"/>
              <a:t>服务注册</a:t>
            </a:r>
            <a:endParaRPr lang="en-US" altLang="zh-CN" dirty="0"/>
          </a:p>
          <a:p>
            <a:pPr marL="342900" indent="-342900">
              <a:buFont typeface="+mj-lt"/>
              <a:buAutoNum type="arabicPeriod"/>
            </a:pPr>
            <a:r>
              <a:rPr lang="zh-CN" altLang="en-US" dirty="0"/>
              <a:t>服务发现</a:t>
            </a:r>
            <a:endParaRPr lang="en-US" altLang="zh-CN" dirty="0"/>
          </a:p>
          <a:p>
            <a:pPr marL="342900" indent="-342900">
              <a:buFont typeface="+mj-lt"/>
              <a:buAutoNum type="arabicPeriod"/>
            </a:pPr>
            <a:r>
              <a:rPr lang="zh-CN" altLang="en-US" dirty="0"/>
              <a:t>健康检查</a:t>
            </a:r>
            <a:endParaRPr lang="en-US" altLang="zh-CN" dirty="0"/>
          </a:p>
          <a:p>
            <a:pPr marL="342900" indent="-342900">
              <a:buFont typeface="+mj-lt"/>
              <a:buAutoNum type="arabicPeriod"/>
            </a:pPr>
            <a:r>
              <a:rPr lang="zh-CN" altLang="en-US" dirty="0"/>
              <a:t>负载均衡</a:t>
            </a:r>
            <a:endParaRPr lang="en-US" altLang="zh-CN" dirty="0"/>
          </a:p>
        </p:txBody>
      </p:sp>
      <p:pic>
        <p:nvPicPr>
          <p:cNvPr id="3" name="图片 2"/>
          <p:cNvPicPr>
            <a:picLocks noChangeAspect="1"/>
          </p:cNvPicPr>
          <p:nvPr/>
        </p:nvPicPr>
        <p:blipFill>
          <a:blip r:embed="rId2"/>
          <a:stretch>
            <a:fillRect/>
          </a:stretch>
        </p:blipFill>
        <p:spPr>
          <a:xfrm>
            <a:off x="4499995" y="407988"/>
            <a:ext cx="4032280" cy="3752260"/>
          </a:xfrm>
          <a:prstGeom prst="rect">
            <a:avLst/>
          </a:prstGeom>
        </p:spPr>
      </p:pic>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4858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服务端</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030" y="843630"/>
            <a:ext cx="8243131" cy="1200329"/>
          </a:xfrm>
          <a:prstGeom prst="rect">
            <a:avLst/>
          </a:prstGeom>
          <a:noFill/>
        </p:spPr>
        <p:txBody>
          <a:bodyPr wrap="square" rtlCol="0">
            <a:spAutoFit/>
          </a:bodyPr>
          <a:lstStyle/>
          <a:p>
            <a:r>
              <a:rPr lang="zh-CN" altLang="en-US" dirty="0"/>
              <a:t>内置在</a:t>
            </a:r>
            <a:r>
              <a:rPr lang="en-US" altLang="zh-CN" dirty="0" err="1"/>
              <a:t>Asp.Net</a:t>
            </a:r>
            <a:r>
              <a:rPr lang="en-US" altLang="zh-CN" dirty="0"/>
              <a:t> Core</a:t>
            </a:r>
            <a:r>
              <a:rPr lang="zh-CN" altLang="en-US" dirty="0"/>
              <a:t>项目</a:t>
            </a:r>
            <a:endParaRPr lang="en-US" altLang="zh-CN" dirty="0"/>
          </a:p>
          <a:p>
            <a:pPr marL="342900" indent="-342900">
              <a:buAutoNum type="arabicPlain"/>
            </a:pPr>
            <a:r>
              <a:rPr lang="en-US" altLang="zh-CN" dirty="0"/>
              <a:t>Proto-</a:t>
            </a:r>
            <a:r>
              <a:rPr lang="en-US" altLang="zh-CN" dirty="0">
                <a:sym typeface="Wingdings" panose="05000000000000000000" pitchFamily="2" charset="2"/>
              </a:rPr>
              <a:t>-&gt;</a:t>
            </a:r>
            <a:r>
              <a:rPr lang="zh-CN" altLang="en-US" dirty="0">
                <a:sym typeface="Wingdings" panose="05000000000000000000" pitchFamily="2" charset="2"/>
              </a:rPr>
              <a:t>生成代码</a:t>
            </a:r>
            <a:r>
              <a:rPr lang="en-US" altLang="zh-CN" dirty="0">
                <a:sym typeface="Wingdings" panose="05000000000000000000" pitchFamily="2" charset="2"/>
              </a:rPr>
              <a:t>---&gt;</a:t>
            </a:r>
            <a:r>
              <a:rPr lang="zh-CN" altLang="en-US" dirty="0">
                <a:sym typeface="Wingdings" panose="05000000000000000000" pitchFamily="2" charset="2"/>
              </a:rPr>
              <a:t>项目引用嵌入</a:t>
            </a:r>
            <a:endParaRPr lang="en-US" altLang="zh-CN" dirty="0"/>
          </a:p>
          <a:p>
            <a:pPr marL="342900" indent="-342900">
              <a:buAutoNum type="arabicPlain"/>
            </a:pPr>
            <a:r>
              <a:rPr lang="en-US" altLang="zh-CN" dirty="0"/>
              <a:t>Service</a:t>
            </a:r>
          </a:p>
          <a:p>
            <a:pPr marL="342900" indent="-342900">
              <a:buAutoNum type="arabicPlain"/>
            </a:pPr>
            <a:r>
              <a:rPr lang="zh-CN" altLang="en-US" dirty="0"/>
              <a:t>注册</a:t>
            </a:r>
            <a:r>
              <a:rPr lang="en-US" altLang="zh-CN" dirty="0"/>
              <a:t>Endpoint</a:t>
            </a:r>
            <a:endParaRPr lang="zh-CN" altLang="en-US" dirty="0"/>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4858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客户端</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030" y="843630"/>
            <a:ext cx="8243131" cy="1477328"/>
          </a:xfrm>
          <a:prstGeom prst="rect">
            <a:avLst/>
          </a:prstGeom>
          <a:noFill/>
        </p:spPr>
        <p:txBody>
          <a:bodyPr wrap="square" rtlCol="0">
            <a:spAutoFit/>
          </a:bodyPr>
          <a:lstStyle/>
          <a:p>
            <a:pPr marL="342900" indent="-342900">
              <a:buAutoNum type="arabicPlain"/>
            </a:pPr>
            <a:r>
              <a:rPr lang="zh-CN" altLang="en-US" dirty="0"/>
              <a:t>控制台项目</a:t>
            </a:r>
            <a:r>
              <a:rPr lang="en-US" altLang="zh-CN" dirty="0"/>
              <a:t>---</a:t>
            </a:r>
            <a:r>
              <a:rPr lang="en-US" altLang="zh-CN" dirty="0" err="1"/>
              <a:t>nuget</a:t>
            </a:r>
            <a:endParaRPr lang="en-US" altLang="zh-CN" dirty="0"/>
          </a:p>
          <a:p>
            <a:pPr marL="342900" indent="-342900">
              <a:buAutoNum type="arabicPlain"/>
            </a:pPr>
            <a:r>
              <a:rPr lang="zh-CN" altLang="en-US" dirty="0"/>
              <a:t>拷贝</a:t>
            </a:r>
            <a:r>
              <a:rPr lang="en-US" altLang="zh-CN" dirty="0"/>
              <a:t>Proto</a:t>
            </a:r>
            <a:r>
              <a:rPr lang="en-US" altLang="zh-CN" dirty="0">
                <a:sym typeface="Wingdings" panose="05000000000000000000" pitchFamily="2" charset="2"/>
              </a:rPr>
              <a:t>---&gt;</a:t>
            </a:r>
            <a:r>
              <a:rPr lang="zh-CN" altLang="en-US" dirty="0">
                <a:sym typeface="Wingdings" panose="05000000000000000000" pitchFamily="2" charset="2"/>
              </a:rPr>
              <a:t>项目引用嵌入</a:t>
            </a:r>
            <a:r>
              <a:rPr lang="en-US" altLang="zh-CN" dirty="0"/>
              <a:t>-</a:t>
            </a:r>
            <a:r>
              <a:rPr lang="en-US" altLang="zh-CN" dirty="0">
                <a:sym typeface="Wingdings" panose="05000000000000000000" pitchFamily="2" charset="2"/>
              </a:rPr>
              <a:t>-&gt;</a:t>
            </a:r>
            <a:r>
              <a:rPr lang="zh-CN" altLang="en-US" dirty="0">
                <a:sym typeface="Wingdings" panose="05000000000000000000" pitchFamily="2" charset="2"/>
              </a:rPr>
              <a:t>生成代码</a:t>
            </a:r>
            <a:endParaRPr lang="en-US" altLang="zh-CN" dirty="0"/>
          </a:p>
          <a:p>
            <a:pPr marL="342900" indent="-342900">
              <a:buAutoNum type="arabicPlain"/>
            </a:pPr>
            <a:r>
              <a:rPr lang="en-US" altLang="zh-CN" dirty="0"/>
              <a:t>Client</a:t>
            </a:r>
            <a:r>
              <a:rPr lang="zh-CN" altLang="en-US" dirty="0"/>
              <a:t>实例调用</a:t>
            </a:r>
            <a:endParaRPr lang="en-US" altLang="zh-CN" dirty="0"/>
          </a:p>
          <a:p>
            <a:endParaRPr lang="en-US" altLang="zh-CN" dirty="0"/>
          </a:p>
          <a:p>
            <a:r>
              <a:rPr lang="zh-CN" altLang="en-US" dirty="0"/>
              <a:t>同步</a:t>
            </a:r>
            <a:r>
              <a:rPr lang="en-US" altLang="zh-CN" dirty="0"/>
              <a:t>-</a:t>
            </a:r>
            <a:r>
              <a:rPr lang="zh-CN" altLang="en-US" dirty="0"/>
              <a:t>异步调用</a:t>
            </a:r>
            <a:endParaRPr lang="en-US" altLang="zh-CN" dirty="0"/>
          </a:p>
        </p:txBody>
      </p:sp>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7191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gRPC</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特别篇</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序列化</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3030" y="843630"/>
            <a:ext cx="8243131" cy="369332"/>
          </a:xfrm>
          <a:prstGeom prst="rect">
            <a:avLst/>
          </a:prstGeom>
          <a:noFill/>
        </p:spPr>
        <p:txBody>
          <a:bodyPr wrap="square" rtlCol="0">
            <a:spAutoFit/>
          </a:bodyPr>
          <a:lstStyle/>
          <a:p>
            <a:r>
              <a:rPr lang="zh-CN" altLang="en-US" dirty="0"/>
              <a:t>运行对比，跟</a:t>
            </a:r>
            <a:r>
              <a:rPr lang="en-US" altLang="zh-CN" dirty="0"/>
              <a:t>Json</a:t>
            </a:r>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94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gRPC+Consul-1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2308324"/>
          </a:xfrm>
          <a:prstGeom prst="rect">
            <a:avLst/>
          </a:prstGeom>
          <a:noFill/>
        </p:spPr>
        <p:txBody>
          <a:bodyPr wrap="square" rtlCol="0">
            <a:spAutoFit/>
          </a:bodyPr>
          <a:lstStyle/>
          <a:p>
            <a:r>
              <a:rPr lang="en-US" altLang="zh-CN" dirty="0"/>
              <a:t>1 </a:t>
            </a:r>
            <a:r>
              <a:rPr lang="zh-CN" altLang="en-US" dirty="0"/>
              <a:t>服务注册</a:t>
            </a:r>
            <a:endParaRPr lang="en-US" altLang="zh-CN" dirty="0"/>
          </a:p>
          <a:p>
            <a:r>
              <a:rPr lang="en-US" altLang="zh-CN" dirty="0"/>
              <a:t>2 </a:t>
            </a:r>
            <a:r>
              <a:rPr lang="zh-CN" altLang="en-US" dirty="0"/>
              <a:t>服务发现</a:t>
            </a:r>
            <a:endParaRPr lang="en-US" altLang="zh-CN" dirty="0"/>
          </a:p>
          <a:p>
            <a:r>
              <a:rPr lang="en-US" altLang="zh-CN" dirty="0"/>
              <a:t>3 Http</a:t>
            </a:r>
            <a:r>
              <a:rPr lang="zh-CN" altLang="en-US" dirty="0"/>
              <a:t>健康检查</a:t>
            </a:r>
            <a:endParaRPr lang="en-US" altLang="zh-CN" dirty="0"/>
          </a:p>
          <a:p>
            <a:endParaRPr lang="en-US" altLang="zh-CN" dirty="0"/>
          </a:p>
          <a:p>
            <a:r>
              <a:rPr lang="en-US" altLang="zh-CN" dirty="0"/>
              <a:t>dotnet run  --</a:t>
            </a:r>
            <a:r>
              <a:rPr lang="en-US" altLang="zh-CN" dirty="0" err="1"/>
              <a:t>ip</a:t>
            </a:r>
            <a:r>
              <a:rPr lang="en-US" altLang="zh-CN" dirty="0"/>
              <a:t>=127.0.0.1 port=8000 weight=1 </a:t>
            </a:r>
            <a:r>
              <a:rPr lang="en-US" altLang="zh-CN" dirty="0" err="1"/>
              <a:t>checkport</a:t>
            </a:r>
            <a:r>
              <a:rPr lang="en-US" altLang="zh-CN" dirty="0"/>
              <a:t>=7000</a:t>
            </a:r>
          </a:p>
          <a:p>
            <a:endParaRPr lang="en-US" altLang="zh-CN" dirty="0"/>
          </a:p>
          <a:p>
            <a:endParaRPr lang="en-US" altLang="zh-CN" dirty="0"/>
          </a:p>
          <a:p>
            <a:r>
              <a:rPr lang="zh-CN" altLang="en-US" dirty="0"/>
              <a:t>混合应用</a:t>
            </a:r>
            <a:r>
              <a:rPr lang="en-US" altLang="zh-CN" dirty="0"/>
              <a:t>—</a:t>
            </a:r>
            <a:r>
              <a:rPr lang="zh-CN" altLang="en-US" dirty="0"/>
              <a:t>一个进程可以多协议多</a:t>
            </a:r>
            <a:r>
              <a:rPr lang="en-US" altLang="zh-CN" dirty="0"/>
              <a:t>IP</a:t>
            </a:r>
          </a:p>
        </p:txBody>
      </p:sp>
      <p:pic>
        <p:nvPicPr>
          <p:cNvPr id="3" name="图片 2"/>
          <p:cNvPicPr>
            <a:picLocks noChangeAspect="1"/>
          </p:cNvPicPr>
          <p:nvPr/>
        </p:nvPicPr>
        <p:blipFill>
          <a:blip r:embed="rId2"/>
          <a:stretch>
            <a:fillRect/>
          </a:stretch>
        </p:blipFill>
        <p:spPr>
          <a:xfrm>
            <a:off x="5580070" y="1563680"/>
            <a:ext cx="2732184" cy="2542449"/>
          </a:xfrm>
          <a:prstGeom prst="rect">
            <a:avLst/>
          </a:prstGeom>
        </p:spPr>
      </p:pic>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94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gRPC+Consul-2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57177" y="843630"/>
            <a:ext cx="8243131" cy="2862322"/>
          </a:xfrm>
          <a:prstGeom prst="rect">
            <a:avLst/>
          </a:prstGeom>
          <a:noFill/>
        </p:spPr>
        <p:txBody>
          <a:bodyPr wrap="square" rtlCol="0">
            <a:spAutoFit/>
          </a:bodyPr>
          <a:lstStyle/>
          <a:p>
            <a:r>
              <a:rPr lang="en-US" altLang="zh-CN" dirty="0"/>
              <a:t>1 </a:t>
            </a:r>
            <a:r>
              <a:rPr lang="zh-CN" altLang="en-US" dirty="0"/>
              <a:t>服务注册</a:t>
            </a:r>
            <a:endParaRPr lang="en-US" altLang="zh-CN" dirty="0"/>
          </a:p>
          <a:p>
            <a:r>
              <a:rPr lang="en-US" altLang="zh-CN" dirty="0"/>
              <a:t>2 </a:t>
            </a:r>
            <a:r>
              <a:rPr lang="zh-CN" altLang="en-US" dirty="0"/>
              <a:t>服务发现</a:t>
            </a:r>
            <a:endParaRPr lang="en-US" altLang="zh-CN" dirty="0"/>
          </a:p>
          <a:p>
            <a:r>
              <a:rPr lang="en-US" altLang="zh-CN" dirty="0"/>
              <a:t>3 </a:t>
            </a:r>
            <a:r>
              <a:rPr lang="en-US" altLang="zh-CN" dirty="0" err="1"/>
              <a:t>gRPC</a:t>
            </a:r>
            <a:r>
              <a:rPr lang="zh-CN" altLang="en-US" dirty="0"/>
              <a:t>健康检查</a:t>
            </a:r>
            <a:endParaRPr lang="en-US" altLang="zh-CN" dirty="0"/>
          </a:p>
          <a:p>
            <a:endParaRPr lang="en-US" altLang="zh-CN" dirty="0"/>
          </a:p>
          <a:p>
            <a:r>
              <a:rPr lang="en-US" altLang="zh-CN" dirty="0" err="1"/>
              <a:t>NConsul</a:t>
            </a:r>
            <a:r>
              <a:rPr lang="en-US" altLang="zh-CN" dirty="0"/>
              <a:t>--</a:t>
            </a:r>
            <a:r>
              <a:rPr lang="zh-CN" altLang="en-US" dirty="0"/>
              <a:t>固定</a:t>
            </a:r>
            <a:r>
              <a:rPr lang="en-US" altLang="zh-CN" dirty="0" err="1"/>
              <a:t>gRPC</a:t>
            </a:r>
            <a:r>
              <a:rPr lang="zh-CN" altLang="en-US" dirty="0"/>
              <a:t>服务</a:t>
            </a:r>
            <a:endParaRPr lang="en-US" altLang="zh-CN" dirty="0"/>
          </a:p>
          <a:p>
            <a:endParaRPr lang="en-US" altLang="zh-CN" dirty="0"/>
          </a:p>
          <a:p>
            <a:r>
              <a:rPr lang="en-US" altLang="zh-CN" dirty="0"/>
              <a:t>dotnet run  --</a:t>
            </a:r>
            <a:r>
              <a:rPr lang="en-US" altLang="zh-CN" dirty="0" err="1"/>
              <a:t>urls</a:t>
            </a:r>
            <a:r>
              <a:rPr lang="en-US" altLang="zh-CN" dirty="0"/>
              <a:t>="http://*:7001" </a:t>
            </a:r>
            <a:r>
              <a:rPr lang="en-US" altLang="zh-CN" dirty="0" err="1"/>
              <a:t>ip</a:t>
            </a:r>
            <a:r>
              <a:rPr lang="en-US" altLang="zh-CN" dirty="0"/>
              <a:t>=127.0.0.1 port=7001 weight=1</a:t>
            </a:r>
          </a:p>
          <a:p>
            <a:r>
              <a:rPr lang="en-US" altLang="zh-CN" dirty="0"/>
              <a:t>dotnet run  --</a:t>
            </a:r>
            <a:r>
              <a:rPr lang="en-US" altLang="zh-CN" dirty="0" err="1"/>
              <a:t>urls</a:t>
            </a:r>
            <a:r>
              <a:rPr lang="en-US" altLang="zh-CN" dirty="0"/>
              <a:t>="http://*:7002" </a:t>
            </a:r>
            <a:r>
              <a:rPr lang="en-US" altLang="zh-CN" dirty="0" err="1"/>
              <a:t>ip</a:t>
            </a:r>
            <a:r>
              <a:rPr lang="en-US" altLang="zh-CN" dirty="0"/>
              <a:t>=127.0.0.1 port=7002 weight=3</a:t>
            </a:r>
          </a:p>
          <a:p>
            <a:r>
              <a:rPr lang="en-US" altLang="zh-CN" dirty="0"/>
              <a:t>dotnet run  --</a:t>
            </a:r>
            <a:r>
              <a:rPr lang="en-US" altLang="zh-CN" dirty="0" err="1"/>
              <a:t>urls</a:t>
            </a:r>
            <a:r>
              <a:rPr lang="en-US" altLang="zh-CN" dirty="0"/>
              <a:t>="http://*:7003" </a:t>
            </a:r>
            <a:r>
              <a:rPr lang="en-US" altLang="zh-CN" dirty="0" err="1"/>
              <a:t>ip</a:t>
            </a:r>
            <a:r>
              <a:rPr lang="en-US" altLang="zh-CN" dirty="0"/>
              <a:t>=127.0.0.1 port=7003 weight=10</a:t>
            </a:r>
          </a:p>
          <a:p>
            <a:endParaRPr lang="en-US" altLang="zh-CN" dirty="0"/>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5" y="915635"/>
            <a:ext cx="8243131" cy="922020"/>
          </a:xfrm>
          <a:prstGeom prst="rect">
            <a:avLst/>
          </a:prstGeom>
          <a:noFill/>
        </p:spPr>
        <p:txBody>
          <a:bodyPr wrap="square" rtlCol="0">
            <a:spAutoFit/>
          </a:bodyPr>
          <a:lstStyle/>
          <a:p>
            <a:pPr marL="342900" indent="-342900">
              <a:buAutoNum type="arabicPlain"/>
            </a:pPr>
            <a:r>
              <a:rPr lang="zh-CN" altLang="en-US" dirty="0"/>
              <a:t>轮询</a:t>
            </a:r>
            <a:endParaRPr lang="en-US" altLang="zh-CN" dirty="0"/>
          </a:p>
          <a:p>
            <a:pPr marL="342900" indent="-342900">
              <a:buAutoNum type="arabicPlain"/>
            </a:pPr>
            <a:r>
              <a:rPr lang="zh-CN" altLang="en-US" dirty="0"/>
              <a:t>平均</a:t>
            </a:r>
            <a:endParaRPr lang="en-US" altLang="zh-CN" dirty="0"/>
          </a:p>
          <a:p>
            <a:pPr marL="342900" indent="-342900">
              <a:buAutoNum type="arabicPlain"/>
            </a:pPr>
            <a:r>
              <a:rPr lang="zh-CN" altLang="en-US" dirty="0"/>
              <a:t>权重</a:t>
            </a:r>
            <a:endParaRPr lang="en-US" altLang="zh-CN"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1488869"/>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 KV</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操作和分布式锁</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Raft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一致性协议和</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Gossip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协议</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高可用</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Docker</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搭建</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集群</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55848"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Key-Value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0" y="842010"/>
            <a:ext cx="4507865" cy="2306955"/>
          </a:xfrm>
          <a:prstGeom prst="rect">
            <a:avLst/>
          </a:prstGeom>
          <a:noFill/>
        </p:spPr>
        <p:txBody>
          <a:bodyPr wrap="square" rtlCol="0">
            <a:spAutoFit/>
          </a:bodyPr>
          <a:lstStyle/>
          <a:p>
            <a:r>
              <a:rPr lang="zh-CN" altLang="en-US" dirty="0"/>
              <a:t>就是一个独立的存储，可以</a:t>
            </a:r>
            <a:r>
              <a:rPr lang="en-US" altLang="zh-CN" dirty="0"/>
              <a:t>Put  </a:t>
            </a:r>
            <a:r>
              <a:rPr lang="zh-CN" altLang="en-US" dirty="0"/>
              <a:t>可以</a:t>
            </a:r>
            <a:r>
              <a:rPr lang="en-US" altLang="zh-CN" dirty="0"/>
              <a:t>Delete</a:t>
            </a:r>
          </a:p>
          <a:p>
            <a:endParaRPr lang="en-US" altLang="zh-CN" dirty="0"/>
          </a:p>
          <a:p>
            <a:r>
              <a:rPr lang="en-US" altLang="zh-CN" dirty="0"/>
              <a:t>通过HTTP API和通过CLI API</a:t>
            </a:r>
          </a:p>
          <a:p>
            <a:r>
              <a:rPr lang="en-US" altLang="zh-CN" dirty="0"/>
              <a:t>https://www.consul.io/api-docs/kv</a:t>
            </a:r>
          </a:p>
          <a:p>
            <a:endParaRPr lang="en-US" altLang="zh-CN" dirty="0"/>
          </a:p>
          <a:p>
            <a:r>
              <a:rPr lang="zh-CN" altLang="en-US" dirty="0">
                <a:solidFill>
                  <a:srgbClr val="4D4D4D"/>
                </a:solidFill>
                <a:latin typeface="微软雅黑" panose="020B0503020204020204" pitchFamily="2" charset="-122"/>
                <a:ea typeface="微软雅黑" panose="020B0503020204020204" pitchFamily="2" charset="-122"/>
              </a:rPr>
              <a:t>本身提供</a:t>
            </a:r>
            <a:r>
              <a:rPr lang="en-US" altLang="zh-CN" dirty="0">
                <a:solidFill>
                  <a:srgbClr val="4D4D4D"/>
                </a:solidFill>
                <a:latin typeface="微软雅黑" panose="020B0503020204020204" pitchFamily="2" charset="-122"/>
                <a:ea typeface="微软雅黑" panose="020B0503020204020204" pitchFamily="2" charset="-122"/>
              </a:rPr>
              <a:t>A</a:t>
            </a:r>
            <a:r>
              <a:rPr lang="en-US" altLang="zh-CN" b="0" i="0" dirty="0">
                <a:solidFill>
                  <a:srgbClr val="4D4D4D"/>
                </a:solidFill>
                <a:effectLst/>
                <a:latin typeface="微软雅黑" panose="020B0503020204020204" pitchFamily="2" charset="-122"/>
                <a:ea typeface="微软雅黑" panose="020B0503020204020204" pitchFamily="2" charset="-122"/>
              </a:rPr>
              <a:t>cquire</a:t>
            </a:r>
            <a:r>
              <a:rPr lang="zh-CN" altLang="en-US" b="0" i="0" dirty="0">
                <a:solidFill>
                  <a:srgbClr val="4D4D4D"/>
                </a:solidFill>
                <a:effectLst/>
                <a:latin typeface="微软雅黑" panose="020B0503020204020204" pitchFamily="2" charset="-122"/>
                <a:ea typeface="微软雅黑" panose="020B0503020204020204" pitchFamily="2" charset="-122"/>
              </a:rPr>
              <a:t>和</a:t>
            </a:r>
            <a:r>
              <a:rPr lang="en-US" altLang="zh-CN" b="0" i="0" dirty="0">
                <a:solidFill>
                  <a:srgbClr val="4D4D4D"/>
                </a:solidFill>
                <a:effectLst/>
                <a:latin typeface="微软雅黑" panose="020B0503020204020204" pitchFamily="2" charset="-122"/>
                <a:ea typeface="微软雅黑" panose="020B0503020204020204" pitchFamily="2" charset="-122"/>
              </a:rPr>
              <a:t>Release</a:t>
            </a:r>
            <a:r>
              <a:rPr lang="zh-CN" altLang="en-US" b="0" i="0" dirty="0">
                <a:solidFill>
                  <a:srgbClr val="4D4D4D"/>
                </a:solidFill>
                <a:effectLst/>
                <a:latin typeface="微软雅黑" panose="020B0503020204020204" pitchFamily="2" charset="-122"/>
                <a:ea typeface="微软雅黑" panose="020B0503020204020204" pitchFamily="2" charset="-122"/>
              </a:rPr>
              <a:t>可以完成分布式锁</a:t>
            </a:r>
            <a:endParaRPr lang="en-US" altLang="zh-CN" dirty="0"/>
          </a:p>
        </p:txBody>
      </p:sp>
      <p:pic>
        <p:nvPicPr>
          <p:cNvPr id="3" name="图片 2"/>
          <p:cNvPicPr>
            <a:picLocks noChangeAspect="1"/>
          </p:cNvPicPr>
          <p:nvPr>
            <p:custDataLst>
              <p:tags r:id="rId1"/>
            </p:custDataLst>
          </p:nvPr>
        </p:nvPicPr>
        <p:blipFill>
          <a:blip r:embed="rId3"/>
          <a:stretch>
            <a:fillRect/>
          </a:stretch>
        </p:blipFill>
        <p:spPr>
          <a:xfrm>
            <a:off x="4855309" y="698500"/>
            <a:ext cx="3797835" cy="3534409"/>
          </a:xfrm>
          <a:prstGeom prst="rect">
            <a:avLst/>
          </a:prstGeom>
        </p:spPr>
      </p:pic>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250825" y="854774"/>
            <a:ext cx="4214359" cy="2308324"/>
          </a:xfrm>
          <a:prstGeom prst="rect">
            <a:avLst/>
          </a:prstGeom>
          <a:noFill/>
        </p:spPr>
        <p:txBody>
          <a:bodyPr wrap="square" rtlCol="0">
            <a:spAutoFit/>
          </a:bodyPr>
          <a:lstStyle/>
          <a:p>
            <a:r>
              <a:rPr lang="zh-CN" altLang="en-US" dirty="0"/>
              <a:t>单进程下，多线程操作同一个对象，可以用</a:t>
            </a:r>
            <a:r>
              <a:rPr lang="en-US" altLang="zh-CN" dirty="0"/>
              <a:t>lock</a:t>
            </a:r>
            <a:r>
              <a:rPr lang="zh-CN" altLang="en-US" dirty="0"/>
              <a:t>锁保证只有一个线程能进入</a:t>
            </a:r>
            <a:endParaRPr lang="en-US" altLang="zh-CN" dirty="0"/>
          </a:p>
          <a:p>
            <a:endParaRPr lang="en-US" altLang="zh-CN" dirty="0"/>
          </a:p>
          <a:p>
            <a:r>
              <a:rPr lang="zh-CN" altLang="en-US" dirty="0"/>
              <a:t>多进程</a:t>
            </a:r>
            <a:r>
              <a:rPr lang="en-US" altLang="zh-CN" dirty="0"/>
              <a:t>(</a:t>
            </a:r>
            <a:r>
              <a:rPr lang="zh-CN" altLang="en-US" dirty="0"/>
              <a:t>分布式</a:t>
            </a:r>
            <a:r>
              <a:rPr lang="en-US" altLang="zh-CN" dirty="0"/>
              <a:t>)</a:t>
            </a:r>
            <a:r>
              <a:rPr lang="zh-CN" altLang="en-US" dirty="0"/>
              <a:t>下，如何保证该对象在任意时刻只能一个线程进入呢？</a:t>
            </a:r>
            <a:endParaRPr lang="en-US" altLang="zh-CN" dirty="0"/>
          </a:p>
          <a:p>
            <a:endParaRPr lang="en-US" altLang="zh-CN" dirty="0"/>
          </a:p>
          <a:p>
            <a:r>
              <a:rPr lang="zh-CN" altLang="en-US" dirty="0"/>
              <a:t>跨进程的互斥机制来控制共享资源的访问，这就是分布式锁</a:t>
            </a:r>
            <a:endParaRPr lang="en-US" altLang="zh-C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30" y="854774"/>
            <a:ext cx="3459910" cy="3003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92615"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分布式锁</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7310574" cy="2031325"/>
          </a:xfrm>
          <a:prstGeom prst="rect">
            <a:avLst/>
          </a:prstGeom>
          <a:noFill/>
        </p:spPr>
        <p:txBody>
          <a:bodyPr wrap="square" rtlCol="0">
            <a:spAutoFit/>
          </a:bodyPr>
          <a:lstStyle/>
          <a:p>
            <a:r>
              <a:rPr lang="en-US" altLang="zh-CN" dirty="0"/>
              <a:t>acquire</a:t>
            </a:r>
            <a:r>
              <a:rPr lang="zh-CN" altLang="en-US" dirty="0"/>
              <a:t>操作只有当锁不存在持有者时才会返回</a:t>
            </a:r>
            <a:r>
              <a:rPr lang="en-US" altLang="zh-CN" dirty="0"/>
              <a:t>true</a:t>
            </a:r>
            <a:r>
              <a:rPr lang="zh-CN" altLang="en-US" dirty="0"/>
              <a:t>，并且</a:t>
            </a:r>
            <a:r>
              <a:rPr lang="en-US" altLang="zh-CN" dirty="0"/>
              <a:t>set</a:t>
            </a:r>
            <a:r>
              <a:rPr lang="zh-CN" altLang="en-US" dirty="0"/>
              <a:t>设置的</a:t>
            </a:r>
            <a:r>
              <a:rPr lang="en-US" altLang="zh-CN" dirty="0"/>
              <a:t>Value</a:t>
            </a:r>
            <a:r>
              <a:rPr lang="zh-CN" altLang="en-US" dirty="0"/>
              <a:t>值，同时执行操作的</a:t>
            </a:r>
            <a:r>
              <a:rPr lang="en-US" altLang="zh-CN" dirty="0"/>
              <a:t>session</a:t>
            </a:r>
            <a:r>
              <a:rPr lang="zh-CN" altLang="en-US" dirty="0"/>
              <a:t>会持有对该</a:t>
            </a:r>
            <a:r>
              <a:rPr lang="en-US" altLang="zh-CN" dirty="0"/>
              <a:t>Key</a:t>
            </a:r>
            <a:r>
              <a:rPr lang="zh-CN" altLang="en-US" dirty="0"/>
              <a:t>的锁，否则就返回</a:t>
            </a:r>
            <a:r>
              <a:rPr lang="en-US" altLang="zh-CN" dirty="0"/>
              <a:t>false</a:t>
            </a:r>
          </a:p>
          <a:p>
            <a:r>
              <a:rPr lang="en-US" altLang="zh-CN" dirty="0"/>
              <a:t>release</a:t>
            </a:r>
            <a:r>
              <a:rPr lang="zh-CN" altLang="en-US" dirty="0"/>
              <a:t>操作则是使用指定的</a:t>
            </a:r>
            <a:r>
              <a:rPr lang="en-US" altLang="zh-CN" dirty="0"/>
              <a:t>session</a:t>
            </a:r>
            <a:r>
              <a:rPr lang="zh-CN" altLang="en-US" dirty="0"/>
              <a:t>来释放某个</a:t>
            </a:r>
            <a:r>
              <a:rPr lang="en-US" altLang="zh-CN" dirty="0"/>
              <a:t>Key</a:t>
            </a:r>
            <a:r>
              <a:rPr lang="zh-CN" altLang="en-US" dirty="0"/>
              <a:t>的锁，如果指定的</a:t>
            </a:r>
            <a:r>
              <a:rPr lang="en-US" altLang="zh-CN" dirty="0"/>
              <a:t>session</a:t>
            </a:r>
            <a:r>
              <a:rPr lang="zh-CN" altLang="en-US" dirty="0"/>
              <a:t>无效，那么会返回</a:t>
            </a:r>
            <a:r>
              <a:rPr lang="en-US" altLang="zh-CN" dirty="0"/>
              <a:t>false</a:t>
            </a:r>
            <a:r>
              <a:rPr lang="zh-CN" altLang="en-US" dirty="0"/>
              <a:t>，否则就会</a:t>
            </a:r>
            <a:r>
              <a:rPr lang="en-US" altLang="zh-CN" dirty="0"/>
              <a:t>set</a:t>
            </a:r>
            <a:r>
              <a:rPr lang="zh-CN" altLang="en-US" dirty="0"/>
              <a:t>设置</a:t>
            </a:r>
            <a:r>
              <a:rPr lang="en-US" altLang="zh-CN" dirty="0"/>
              <a:t>Value</a:t>
            </a:r>
            <a:r>
              <a:rPr lang="zh-CN" altLang="en-US" dirty="0"/>
              <a:t>值，并返回</a:t>
            </a:r>
            <a:r>
              <a:rPr lang="en-US" altLang="zh-CN" dirty="0"/>
              <a:t>true</a:t>
            </a:r>
          </a:p>
          <a:p>
            <a:endParaRPr lang="en-US" altLang="zh-CN" dirty="0"/>
          </a:p>
          <a:p>
            <a:r>
              <a:rPr lang="en-US" altLang="zh-CN" dirty="0" err="1"/>
              <a:t>NConsul</a:t>
            </a:r>
            <a:r>
              <a:rPr lang="en-US" altLang="zh-CN" dirty="0"/>
              <a:t>—Lock</a:t>
            </a:r>
            <a:r>
              <a:rPr lang="zh-CN" altLang="en-US" dirty="0"/>
              <a:t>文件</a:t>
            </a:r>
            <a:endParaRPr lang="en-US" altLang="zh-CN" dirty="0"/>
          </a:p>
        </p:txBody>
      </p:sp>
      <p:pic>
        <p:nvPicPr>
          <p:cNvPr id="1026" name="Picture 2" descr="在这里插入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30" y="915635"/>
            <a:ext cx="3494910" cy="3424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2753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基于</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NConsul</a:t>
            </a:r>
            <a:endParaRPr lang="en-US" altLang="zh-CN"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6806539" cy="2031325"/>
          </a:xfrm>
          <a:prstGeom prst="rect">
            <a:avLst/>
          </a:prstGeom>
          <a:noFill/>
        </p:spPr>
        <p:txBody>
          <a:bodyPr wrap="square" rtlCol="0">
            <a:spAutoFit/>
          </a:bodyPr>
          <a:lstStyle/>
          <a:p>
            <a:r>
              <a:rPr lang="zh-CN" altLang="en-US" dirty="0"/>
              <a:t>源码就在</a:t>
            </a:r>
            <a:r>
              <a:rPr lang="en-US" altLang="zh-CN" dirty="0"/>
              <a:t>Lock</a:t>
            </a:r>
            <a:r>
              <a:rPr lang="zh-CN" altLang="en-US" dirty="0"/>
              <a:t>文件</a:t>
            </a:r>
          </a:p>
          <a:p>
            <a:endParaRPr lang="zh-CN" altLang="en-US" dirty="0"/>
          </a:p>
          <a:p>
            <a:r>
              <a:rPr lang="en-US" altLang="zh-CN" dirty="0">
                <a:sym typeface="+mn-ea"/>
              </a:rPr>
              <a:t>dotnet Zhaoxi.Microservice.TestProject.dll --port=8500</a:t>
            </a:r>
            <a:endParaRPr lang="en-US" altLang="zh-CN" dirty="0"/>
          </a:p>
          <a:p>
            <a:r>
              <a:rPr lang="en-US" altLang="zh-CN" dirty="0">
                <a:sym typeface="+mn-ea"/>
              </a:rPr>
              <a:t>dotnet Zhaoxi.Microservice.TestProject.dll --port=9500</a:t>
            </a:r>
            <a:endParaRPr lang="en-US" altLang="zh-CN" dirty="0"/>
          </a:p>
          <a:p>
            <a:r>
              <a:rPr lang="en-US" altLang="zh-CN" dirty="0">
                <a:sym typeface="+mn-ea"/>
              </a:rPr>
              <a:t>dotnet Zhaoxi.Microservice.TestProject.dll --port=10500</a:t>
            </a:r>
            <a:endParaRPr lang="en-US" altLang="zh-CN" dirty="0"/>
          </a:p>
          <a:p>
            <a:r>
              <a:rPr lang="en-US" altLang="zh-CN" dirty="0">
                <a:sym typeface="+mn-ea"/>
              </a:rPr>
              <a:t>dotnet Zhaoxi.Microservice.TestProject.dll --port=11500</a:t>
            </a:r>
            <a:endParaRPr lang="en-US" altLang="zh-CN" dirty="0"/>
          </a:p>
          <a:p>
            <a:endParaRPr lang="zh-CN" altLang="en-US" dirty="0"/>
          </a:p>
        </p:txBody>
      </p:sp>
    </p:spTree>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9728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高可用</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49" y="834390"/>
            <a:ext cx="3555604" cy="1477328"/>
          </a:xfrm>
          <a:prstGeom prst="rect">
            <a:avLst/>
          </a:prstGeom>
          <a:noFill/>
        </p:spPr>
        <p:txBody>
          <a:bodyPr wrap="square" rtlCol="0">
            <a:spAutoFit/>
          </a:bodyPr>
          <a:lstStyle/>
          <a:p>
            <a:r>
              <a:rPr lang="en-US" altLang="zh-CN" dirty="0"/>
              <a:t>Client-Server</a:t>
            </a:r>
          </a:p>
          <a:p>
            <a:r>
              <a:rPr lang="en-US" altLang="zh-CN" dirty="0"/>
              <a:t>Client</a:t>
            </a:r>
            <a:r>
              <a:rPr lang="zh-CN" altLang="en-US" dirty="0"/>
              <a:t>接受注册</a:t>
            </a:r>
            <a:r>
              <a:rPr lang="en-US" altLang="zh-CN" dirty="0"/>
              <a:t>-</a:t>
            </a:r>
            <a:r>
              <a:rPr lang="zh-CN" altLang="en-US" dirty="0"/>
              <a:t>同步到</a:t>
            </a:r>
            <a:r>
              <a:rPr lang="en-US" altLang="zh-CN" dirty="0"/>
              <a:t>sever-</a:t>
            </a:r>
            <a:r>
              <a:rPr lang="zh-CN" altLang="en-US" dirty="0"/>
              <a:t>本身不持久化</a:t>
            </a:r>
            <a:endParaRPr lang="en-US" altLang="zh-CN" dirty="0"/>
          </a:p>
          <a:p>
            <a:r>
              <a:rPr lang="en-US" altLang="zh-CN" dirty="0"/>
              <a:t>Sever</a:t>
            </a:r>
            <a:r>
              <a:rPr lang="zh-CN" altLang="en-US" dirty="0"/>
              <a:t>固化信息</a:t>
            </a:r>
            <a:r>
              <a:rPr lang="en-US" altLang="zh-CN" dirty="0"/>
              <a:t>—</a:t>
            </a:r>
            <a:r>
              <a:rPr lang="zh-CN" altLang="en-US" dirty="0"/>
              <a:t>集群</a:t>
            </a:r>
            <a:r>
              <a:rPr lang="en-US" altLang="zh-CN" dirty="0"/>
              <a:t>—Leader</a:t>
            </a:r>
          </a:p>
          <a:p>
            <a:r>
              <a:rPr lang="en-US" altLang="zh-CN" dirty="0"/>
              <a:t>Client-Server</a:t>
            </a:r>
            <a:r>
              <a:rPr lang="zh-CN" altLang="en-US" dirty="0"/>
              <a:t>数据都是一样的</a:t>
            </a:r>
            <a:endParaRPr lang="en-US" altLang="zh-CN" dirty="0"/>
          </a:p>
        </p:txBody>
      </p:sp>
      <p:pic>
        <p:nvPicPr>
          <p:cNvPr id="3" name="图片 2"/>
          <p:cNvPicPr>
            <a:picLocks noChangeAspect="1"/>
          </p:cNvPicPr>
          <p:nvPr/>
        </p:nvPicPr>
        <p:blipFill>
          <a:blip r:embed="rId2"/>
          <a:stretch>
            <a:fillRect/>
          </a:stretch>
        </p:blipFill>
        <p:spPr>
          <a:xfrm>
            <a:off x="4427990" y="137550"/>
            <a:ext cx="4489283" cy="4455677"/>
          </a:xfrm>
          <a:prstGeom prst="rect">
            <a:avLst/>
          </a:prstGeom>
        </p:spPr>
      </p:pic>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25920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个角色</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1198880"/>
          </a:xfrm>
          <a:prstGeom prst="rect">
            <a:avLst/>
          </a:prstGeom>
          <a:noFill/>
        </p:spPr>
        <p:txBody>
          <a:bodyPr wrap="square" rtlCol="0">
            <a:spAutoFit/>
          </a:bodyPr>
          <a:lstStyle/>
          <a:p>
            <a:r>
              <a:rPr lang="en-US" altLang="zh-CN" dirty="0"/>
              <a:t>Client</a:t>
            </a:r>
          </a:p>
          <a:p>
            <a:r>
              <a:rPr lang="en-US" altLang="zh-CN" dirty="0"/>
              <a:t>Server</a:t>
            </a:r>
          </a:p>
          <a:p>
            <a:r>
              <a:rPr lang="en-US" altLang="zh-CN" dirty="0"/>
              <a:t>Server-Leader</a:t>
            </a:r>
          </a:p>
          <a:p>
            <a:endParaRPr lang="en-US" altLang="zh-CN" dirty="0"/>
          </a:p>
        </p:txBody>
      </p:sp>
      <p:pic>
        <p:nvPicPr>
          <p:cNvPr id="3" name="图片 2"/>
          <p:cNvPicPr>
            <a:picLocks noChangeAspect="1"/>
          </p:cNvPicPr>
          <p:nvPr/>
        </p:nvPicPr>
        <p:blipFill>
          <a:blip r:embed="rId2"/>
          <a:stretch>
            <a:fillRect/>
          </a:stretch>
        </p:blipFill>
        <p:spPr>
          <a:xfrm>
            <a:off x="2936875" y="1024890"/>
            <a:ext cx="5920740" cy="2827020"/>
          </a:xfrm>
          <a:prstGeom prst="rect">
            <a:avLst/>
          </a:prstGeom>
        </p:spPr>
      </p:pic>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67703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1477328"/>
          </a:xfrm>
          <a:prstGeom prst="rect">
            <a:avLst/>
          </a:prstGeom>
          <a:noFill/>
        </p:spPr>
        <p:txBody>
          <a:bodyPr wrap="square" rtlCol="0">
            <a:spAutoFit/>
          </a:bodyPr>
          <a:lstStyle/>
          <a:p>
            <a:r>
              <a:rPr lang="zh-CN" altLang="en-US" dirty="0"/>
              <a:t>基于</a:t>
            </a:r>
            <a:r>
              <a:rPr lang="en-US" altLang="zh-CN" dirty="0"/>
              <a:t>Docker</a:t>
            </a:r>
            <a:r>
              <a:rPr lang="zh-CN" altLang="en-US" dirty="0"/>
              <a:t>部署</a:t>
            </a:r>
            <a:r>
              <a:rPr lang="en-US" altLang="zh-CN" dirty="0"/>
              <a:t>Consul</a:t>
            </a:r>
            <a:r>
              <a:rPr lang="zh-CN" altLang="en-US" dirty="0"/>
              <a:t>集群</a:t>
            </a:r>
            <a:endParaRPr lang="en-US" altLang="zh-CN" dirty="0"/>
          </a:p>
          <a:p>
            <a:endParaRPr lang="en-US" altLang="zh-CN" dirty="0"/>
          </a:p>
          <a:p>
            <a:r>
              <a:rPr lang="zh-CN" altLang="en-US" dirty="0"/>
              <a:t>初始化 </a:t>
            </a:r>
            <a:r>
              <a:rPr lang="en-US" altLang="zh-CN" dirty="0"/>
              <a:t>3</a:t>
            </a:r>
            <a:r>
              <a:rPr lang="zh-CN" altLang="en-US" dirty="0"/>
              <a:t>个才能</a:t>
            </a:r>
            <a:r>
              <a:rPr lang="en-US" altLang="zh-CN" dirty="0"/>
              <a:t>leader</a:t>
            </a:r>
          </a:p>
          <a:p>
            <a:r>
              <a:rPr lang="zh-CN" altLang="en-US" dirty="0"/>
              <a:t>关闭一个，会选出来的</a:t>
            </a:r>
            <a:endParaRPr lang="en-US" altLang="zh-CN" dirty="0"/>
          </a:p>
          <a:p>
            <a:r>
              <a:rPr lang="zh-CN" altLang="en-US" dirty="0"/>
              <a:t>只剩下</a:t>
            </a:r>
            <a:r>
              <a:rPr lang="en-US" altLang="zh-CN" dirty="0"/>
              <a:t>1</a:t>
            </a:r>
            <a:r>
              <a:rPr lang="zh-CN" altLang="en-US" dirty="0"/>
              <a:t>个  就没了</a:t>
            </a:r>
          </a:p>
        </p:txBody>
      </p:sp>
      <p:pic>
        <p:nvPicPr>
          <p:cNvPr id="3" name="图片 2"/>
          <p:cNvPicPr>
            <a:picLocks noChangeAspect="1"/>
          </p:cNvPicPr>
          <p:nvPr/>
        </p:nvPicPr>
        <p:blipFill>
          <a:blip r:embed="rId2"/>
          <a:stretch>
            <a:fillRect/>
          </a:stretch>
        </p:blipFill>
        <p:spPr>
          <a:xfrm>
            <a:off x="3491925" y="1419670"/>
            <a:ext cx="5569523" cy="2659322"/>
          </a:xfrm>
          <a:prstGeom prst="rect">
            <a:avLst/>
          </a:prstGeom>
        </p:spPr>
      </p:pic>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0208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集群测试</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922020"/>
          </a:xfrm>
          <a:prstGeom prst="rect">
            <a:avLst/>
          </a:prstGeom>
          <a:noFill/>
        </p:spPr>
        <p:txBody>
          <a:bodyPr wrap="square" rtlCol="0">
            <a:spAutoFit/>
          </a:bodyPr>
          <a:lstStyle/>
          <a:p>
            <a:r>
              <a:rPr lang="en-US" altLang="zh-CN" dirty="0"/>
              <a:t>Key-Value</a:t>
            </a:r>
            <a:r>
              <a:rPr lang="zh-CN" altLang="en-US" dirty="0"/>
              <a:t>同步</a:t>
            </a:r>
          </a:p>
          <a:p>
            <a:r>
              <a:rPr lang="zh-CN" altLang="en-US" dirty="0"/>
              <a:t>启停自动选举</a:t>
            </a:r>
          </a:p>
          <a:p>
            <a:r>
              <a:rPr lang="zh-CN" altLang="en-US" dirty="0"/>
              <a:t>数据恢复等</a:t>
            </a:r>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8663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服务集群</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2584450"/>
          </a:xfrm>
          <a:prstGeom prst="rect">
            <a:avLst/>
          </a:prstGeom>
          <a:noFill/>
        </p:spPr>
        <p:txBody>
          <a:bodyPr wrap="square" rtlCol="0">
            <a:spAutoFit/>
          </a:bodyPr>
          <a:lstStyle/>
          <a:p>
            <a:r>
              <a:rPr lang="en-US" altLang="zh-CN" dirty="0"/>
              <a:t>Dockerfile-----Core WebApi</a:t>
            </a:r>
          </a:p>
          <a:p>
            <a:r>
              <a:rPr lang="en-US" altLang="zh-CN" dirty="0">
                <a:sym typeface="+mn-ea"/>
              </a:rPr>
              <a:t>dotnet Zhaoxi.Microservice.WebApiDemo.dll --</a:t>
            </a:r>
            <a:r>
              <a:rPr lang="en-US" altLang="zh-CN" dirty="0" err="1">
                <a:sym typeface="+mn-ea"/>
              </a:rPr>
              <a:t>urls</a:t>
            </a:r>
            <a:r>
              <a:rPr lang="en-US" altLang="zh-CN" dirty="0">
                <a:sym typeface="+mn-ea"/>
              </a:rPr>
              <a:t>="http://*:5726" --</a:t>
            </a:r>
            <a:r>
              <a:rPr lang="en-US" altLang="zh-CN" dirty="0" err="1">
                <a:sym typeface="+mn-ea"/>
              </a:rPr>
              <a:t>ip</a:t>
            </a:r>
            <a:r>
              <a:rPr lang="en-US" altLang="zh-CN" dirty="0">
                <a:sym typeface="+mn-ea"/>
              </a:rPr>
              <a:t>="127.0.0.1" --port=5726 --weight=1</a:t>
            </a:r>
            <a:endParaRPr lang="en-US" altLang="zh-CN" dirty="0"/>
          </a:p>
          <a:p>
            <a:r>
              <a:rPr lang="en-US" altLang="zh-CN" dirty="0">
                <a:sym typeface="+mn-ea"/>
              </a:rPr>
              <a:t>dotnet Zhaoxi.Microservice.WebApiDemo.dll --</a:t>
            </a:r>
            <a:r>
              <a:rPr lang="en-US" altLang="zh-CN" dirty="0" err="1">
                <a:sym typeface="+mn-ea"/>
              </a:rPr>
              <a:t>urls</a:t>
            </a:r>
            <a:r>
              <a:rPr lang="en-US" altLang="zh-CN" dirty="0">
                <a:sym typeface="+mn-ea"/>
              </a:rPr>
              <a:t>="http://*:5727" --</a:t>
            </a:r>
            <a:r>
              <a:rPr lang="en-US" altLang="zh-CN" dirty="0" err="1">
                <a:sym typeface="+mn-ea"/>
              </a:rPr>
              <a:t>ip</a:t>
            </a:r>
            <a:r>
              <a:rPr lang="en-US" altLang="zh-CN" dirty="0">
                <a:sym typeface="+mn-ea"/>
              </a:rPr>
              <a:t>="127.0.0.1" --port=5727 --weight=5</a:t>
            </a:r>
            <a:endParaRPr lang="en-US" altLang="zh-CN" dirty="0"/>
          </a:p>
          <a:p>
            <a:r>
              <a:rPr lang="en-US" altLang="zh-CN" dirty="0">
                <a:sym typeface="+mn-ea"/>
              </a:rPr>
              <a:t>dotnet Zhaoxi.Microservice.WebApiDemo.dll --</a:t>
            </a:r>
            <a:r>
              <a:rPr lang="en-US" altLang="zh-CN" dirty="0" err="1">
                <a:sym typeface="+mn-ea"/>
              </a:rPr>
              <a:t>urls</a:t>
            </a:r>
            <a:r>
              <a:rPr lang="en-US" altLang="zh-CN" dirty="0">
                <a:sym typeface="+mn-ea"/>
              </a:rPr>
              <a:t>="http://*:5728" --</a:t>
            </a:r>
            <a:r>
              <a:rPr lang="en-US" altLang="zh-CN" dirty="0" err="1">
                <a:sym typeface="+mn-ea"/>
              </a:rPr>
              <a:t>ip</a:t>
            </a:r>
            <a:r>
              <a:rPr lang="en-US" altLang="zh-CN" dirty="0">
                <a:sym typeface="+mn-ea"/>
              </a:rPr>
              <a:t>="127.0.0.1" --port=5728 --weight=10</a:t>
            </a:r>
            <a:endParaRPr lang="zh-CN" altLang="zh-CN" dirty="0"/>
          </a:p>
          <a:p>
            <a:endParaRPr lang="en-US" altLang="zh-CN" dirty="0"/>
          </a:p>
          <a:p>
            <a:r>
              <a:rPr lang="en-US" altLang="zh-CN" dirty="0"/>
              <a:t>dockerfile---</a:t>
            </a:r>
            <a:r>
              <a:rPr lang="zh-CN" altLang="en-US" dirty="0"/>
              <a:t>命令行的参数</a:t>
            </a:r>
          </a:p>
        </p:txBody>
      </p:sp>
      <p:pic>
        <p:nvPicPr>
          <p:cNvPr id="3" name="图片 2"/>
          <p:cNvPicPr>
            <a:picLocks noChangeAspect="1"/>
          </p:cNvPicPr>
          <p:nvPr>
            <p:custDataLst>
              <p:tags r:id="rId1"/>
            </p:custDataLst>
          </p:nvPr>
        </p:nvPicPr>
        <p:blipFill>
          <a:blip r:embed="rId3"/>
          <a:stretch>
            <a:fillRect/>
          </a:stretch>
        </p:blipFill>
        <p:spPr>
          <a:xfrm>
            <a:off x="6624973" y="2567896"/>
            <a:ext cx="2119809" cy="1972774"/>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501651" y="809512"/>
            <a:ext cx="4358369" cy="2720576"/>
          </a:xfrm>
          <a:prstGeom prst="rect">
            <a:avLst/>
          </a:prstGeom>
        </p:spPr>
      </p:pic>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117054"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Dockerfile</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构建</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76250" y="863590"/>
            <a:ext cx="8099120" cy="2584450"/>
          </a:xfrm>
          <a:prstGeom prst="rect">
            <a:avLst/>
          </a:prstGeom>
          <a:noFill/>
        </p:spPr>
        <p:txBody>
          <a:bodyPr wrap="square" rtlCol="0">
            <a:spAutoFit/>
          </a:bodyPr>
          <a:lstStyle/>
          <a:p>
            <a:r>
              <a:rPr lang="en-US" altLang="zh-CN" dirty="0"/>
              <a:t>1 </a:t>
            </a:r>
            <a:r>
              <a:rPr lang="en-US" altLang="zh-CN" dirty="0" err="1"/>
              <a:t>Core WebApi+Dockerfile</a:t>
            </a:r>
            <a:endParaRPr lang="en-US" altLang="zh-CN" dirty="0"/>
          </a:p>
          <a:p>
            <a:r>
              <a:rPr lang="en-US" altLang="zh-CN" dirty="0"/>
              <a:t>2 Build</a:t>
            </a:r>
            <a:r>
              <a:rPr lang="zh-CN" altLang="en-US" dirty="0"/>
              <a:t>镜像</a:t>
            </a:r>
            <a:endParaRPr lang="en-US" altLang="zh-CN" dirty="0"/>
          </a:p>
          <a:p>
            <a:r>
              <a:rPr lang="en-US" altLang="zh-CN" dirty="0"/>
              <a:t>3 Run</a:t>
            </a:r>
          </a:p>
          <a:p>
            <a:endParaRPr lang="en-US" altLang="zh-CN" dirty="0"/>
          </a:p>
          <a:p>
            <a:r>
              <a:rPr lang="en-US" altLang="zh-CN" dirty="0"/>
              <a:t>docker build -t api31v1.730 -f </a:t>
            </a:r>
            <a:r>
              <a:rPr lang="en-US" altLang="zh-CN" dirty="0" err="1"/>
              <a:t>Dockerfile</a:t>
            </a:r>
            <a:r>
              <a:rPr lang="en-US" altLang="zh-CN" dirty="0"/>
              <a:t> .</a:t>
            </a:r>
            <a:endParaRPr lang="zh-CN" altLang="zh-CN" dirty="0"/>
          </a:p>
          <a:p>
            <a:r>
              <a:rPr lang="en-US" altLang="zh-CN" dirty="0"/>
              <a:t>docker run -</a:t>
            </a:r>
            <a:r>
              <a:rPr lang="en-US" altLang="zh-CN" dirty="0" err="1"/>
              <a:t>itd</a:t>
            </a:r>
            <a:r>
              <a:rPr lang="en-US" altLang="zh-CN" dirty="0"/>
              <a:t> -p 5726:80 api31v</a:t>
            </a:r>
            <a:r>
              <a:rPr lang="en-US" altLang="zh-CN" dirty="0">
                <a:sym typeface="+mn-ea"/>
              </a:rPr>
              <a:t>1.730</a:t>
            </a:r>
            <a:endParaRPr lang="en-US" altLang="zh-CN" dirty="0"/>
          </a:p>
          <a:p>
            <a:endParaRPr lang="en-US" altLang="zh-CN" dirty="0"/>
          </a:p>
          <a:p>
            <a:endParaRPr lang="en-US" altLang="zh-CN" dirty="0"/>
          </a:p>
          <a:p>
            <a:r>
              <a:rPr lang="en-US" altLang="zh-CN" dirty="0" err="1"/>
              <a:t>dockfile</a:t>
            </a:r>
            <a:r>
              <a:rPr lang="zh-CN" altLang="en-US" dirty="0"/>
              <a:t>在项目文件夹一层，</a:t>
            </a:r>
            <a:r>
              <a:rPr lang="en-US" altLang="zh-CN" dirty="0">
                <a:sym typeface="+mn-ea"/>
              </a:rPr>
              <a:t>copy</a:t>
            </a:r>
            <a:r>
              <a:rPr lang="zh-CN" altLang="en-US" dirty="0"/>
              <a:t>依赖类库，配置文件增加</a:t>
            </a:r>
            <a:endParaRPr lang="en-US" altLang="zh-CN" dirty="0"/>
          </a:p>
        </p:txBody>
      </p:sp>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1666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 </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Compose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76250" y="771625"/>
            <a:ext cx="8099120" cy="3415030"/>
          </a:xfrm>
          <a:prstGeom prst="rect">
            <a:avLst/>
          </a:prstGeom>
          <a:noFill/>
        </p:spPr>
        <p:txBody>
          <a:bodyPr wrap="square" rtlCol="0">
            <a:spAutoFit/>
          </a:bodyPr>
          <a:lstStyle/>
          <a:p>
            <a:r>
              <a:rPr lang="zh-CN" altLang="en-US" dirty="0"/>
              <a:t>下载</a:t>
            </a:r>
            <a:endParaRPr lang="en-US" altLang="zh-CN" dirty="0"/>
          </a:p>
          <a:p>
            <a:r>
              <a:rPr lang="en-US" altLang="zh-CN" dirty="0"/>
              <a:t>curl -L https://get.daocloud.io/docker/compose/releases/download/1.25.0/docker-compose-`uname -s`-`</a:t>
            </a:r>
            <a:r>
              <a:rPr lang="en-US" altLang="zh-CN" dirty="0" err="1"/>
              <a:t>uname</a:t>
            </a:r>
            <a:r>
              <a:rPr lang="en-US" altLang="zh-CN" dirty="0"/>
              <a:t> -m` &gt; /</a:t>
            </a:r>
            <a:r>
              <a:rPr lang="en-US" altLang="zh-CN" dirty="0" err="1"/>
              <a:t>usr</a:t>
            </a:r>
            <a:r>
              <a:rPr lang="en-US" altLang="zh-CN" dirty="0"/>
              <a:t>/local/bin/docker-compose</a:t>
            </a:r>
          </a:p>
          <a:p>
            <a:endParaRPr lang="en-US" altLang="zh-CN" dirty="0"/>
          </a:p>
          <a:p>
            <a:r>
              <a:rPr lang="zh-CN" altLang="en-US" dirty="0"/>
              <a:t>授权</a:t>
            </a:r>
            <a:endParaRPr lang="en-US" altLang="zh-CN" dirty="0"/>
          </a:p>
          <a:p>
            <a:r>
              <a:rPr lang="en-US" altLang="zh-CN" dirty="0" err="1"/>
              <a:t>chmod</a:t>
            </a:r>
            <a:r>
              <a:rPr lang="en-US" altLang="zh-CN" dirty="0"/>
              <a:t> +x /</a:t>
            </a:r>
            <a:r>
              <a:rPr lang="en-US" altLang="zh-CN" dirty="0" err="1"/>
              <a:t>usr</a:t>
            </a:r>
            <a:r>
              <a:rPr lang="en-US" altLang="zh-CN" dirty="0"/>
              <a:t>/local/bin/docker-compose</a:t>
            </a:r>
          </a:p>
          <a:p>
            <a:endParaRPr lang="en-US" altLang="zh-CN" dirty="0"/>
          </a:p>
          <a:p>
            <a:r>
              <a:rPr lang="en-US" altLang="zh-CN" dirty="0"/>
              <a:t>docker-compose</a:t>
            </a:r>
          </a:p>
          <a:p>
            <a:r>
              <a:rPr lang="en-US" altLang="zh-CN" dirty="0"/>
              <a:t>docker-compose –version</a:t>
            </a:r>
          </a:p>
          <a:p>
            <a:r>
              <a:rPr lang="en-US" altLang="zh-CN" dirty="0"/>
              <a:t>docker-compose stop</a:t>
            </a:r>
          </a:p>
          <a:p>
            <a:endParaRPr lang="en-US" altLang="zh-CN" dirty="0"/>
          </a:p>
        </p:txBody>
      </p:sp>
    </p:spTree>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284326"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YML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案例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0955" y="843630"/>
            <a:ext cx="8022089" cy="3416320"/>
          </a:xfrm>
          <a:prstGeom prst="rect">
            <a:avLst/>
          </a:prstGeom>
          <a:noFill/>
        </p:spPr>
        <p:txBody>
          <a:bodyPr wrap="square" rtlCol="0">
            <a:spAutoFit/>
          </a:bodyPr>
          <a:lstStyle/>
          <a:p>
            <a:r>
              <a:rPr lang="en-US" altLang="zh-CN" dirty="0"/>
              <a:t>- image - </a:t>
            </a:r>
            <a:r>
              <a:rPr lang="zh-CN" altLang="en-US" dirty="0"/>
              <a:t>指定了我们用来运行容器的镜像，如果指定的</a:t>
            </a:r>
            <a:r>
              <a:rPr lang="en-US" altLang="zh-CN" dirty="0"/>
              <a:t>image</a:t>
            </a:r>
            <a:r>
              <a:rPr lang="zh-CN" altLang="en-US" dirty="0"/>
              <a:t>不存在，它会自动从远程仓库下载</a:t>
            </a:r>
          </a:p>
          <a:p>
            <a:r>
              <a:rPr lang="en-US" altLang="zh-CN" dirty="0"/>
              <a:t>- ports - </a:t>
            </a:r>
            <a:r>
              <a:rPr lang="zh-CN" altLang="en-US" dirty="0"/>
              <a:t>指定了我们映射端口，这里把容器</a:t>
            </a:r>
            <a:r>
              <a:rPr lang="en-US" altLang="zh-CN" dirty="0"/>
              <a:t>80</a:t>
            </a:r>
            <a:r>
              <a:rPr lang="zh-CN" altLang="en-US" dirty="0"/>
              <a:t>端口映射到宿主机器</a:t>
            </a:r>
            <a:r>
              <a:rPr lang="en-US" altLang="zh-CN" dirty="0"/>
              <a:t>8081/8082</a:t>
            </a:r>
            <a:r>
              <a:rPr lang="zh-CN" altLang="en-US" dirty="0"/>
              <a:t>端口</a:t>
            </a:r>
          </a:p>
          <a:p>
            <a:r>
              <a:rPr lang="en-US" altLang="zh-CN" dirty="0"/>
              <a:t>- volumes - </a:t>
            </a:r>
            <a:r>
              <a:rPr lang="zh-CN" altLang="en-US" dirty="0"/>
              <a:t>指定了容器里的存储路径以</a:t>
            </a:r>
            <a:r>
              <a:rPr lang="en-US" altLang="zh-CN" dirty="0"/>
              <a:t>volume</a:t>
            </a:r>
            <a:r>
              <a:rPr lang="zh-CN" altLang="en-US" dirty="0"/>
              <a:t>挂载方式映射到宿主机器上</a:t>
            </a:r>
          </a:p>
          <a:p>
            <a:r>
              <a:rPr lang="en-US" altLang="zh-CN" dirty="0"/>
              <a:t>- context- </a:t>
            </a:r>
            <a:r>
              <a:rPr lang="zh-CN" altLang="en-US" dirty="0"/>
              <a:t>指定</a:t>
            </a:r>
            <a:r>
              <a:rPr lang="en-US" altLang="zh-CN" dirty="0" err="1"/>
              <a:t>Dockerfile</a:t>
            </a:r>
            <a:r>
              <a:rPr lang="zh-CN" altLang="en-US" dirty="0"/>
              <a:t>所在的位置</a:t>
            </a:r>
            <a:endParaRPr lang="en-US" altLang="zh-CN" dirty="0"/>
          </a:p>
          <a:p>
            <a:pPr marL="285750" indent="-285750">
              <a:buFontTx/>
              <a:buChar char="-"/>
            </a:pPr>
            <a:endParaRPr lang="en-US" altLang="zh-CN" dirty="0"/>
          </a:p>
          <a:p>
            <a:r>
              <a:rPr lang="en-US" altLang="zh-CN" dirty="0"/>
              <a:t>docker stop $(docker </a:t>
            </a:r>
            <a:r>
              <a:rPr lang="en-US" altLang="zh-CN" dirty="0" err="1"/>
              <a:t>ps</a:t>
            </a:r>
            <a:r>
              <a:rPr lang="en-US" altLang="zh-CN" dirty="0"/>
              <a:t> -q) &amp; docker rm $(docker </a:t>
            </a:r>
            <a:r>
              <a:rPr lang="en-US" altLang="zh-CN" dirty="0" err="1"/>
              <a:t>ps</a:t>
            </a:r>
            <a:r>
              <a:rPr lang="en-US" altLang="zh-CN" dirty="0"/>
              <a:t> -</a:t>
            </a:r>
            <a:r>
              <a:rPr lang="en-US" altLang="zh-CN" dirty="0" err="1"/>
              <a:t>aq</a:t>
            </a:r>
            <a:r>
              <a:rPr lang="en-US" altLang="zh-CN" dirty="0"/>
              <a:t>)</a:t>
            </a:r>
            <a:endParaRPr lang="zh-CN" altLang="zh-CN" dirty="0"/>
          </a:p>
          <a:p>
            <a:r>
              <a:rPr lang="en-US" altLang="zh-CN" dirty="0"/>
              <a:t>docker-compose up --d</a:t>
            </a:r>
          </a:p>
          <a:p>
            <a:r>
              <a:rPr lang="en-US" altLang="zh-CN" dirty="0"/>
              <a:t>docker-compose stop</a:t>
            </a:r>
          </a:p>
          <a:p>
            <a:endParaRPr lang="en-US" altLang="zh-CN" dirty="0"/>
          </a:p>
          <a:p>
            <a:r>
              <a:rPr lang="en-US" altLang="zh-CN" dirty="0"/>
              <a:t>5727  5728</a:t>
            </a:r>
          </a:p>
        </p:txBody>
      </p:sp>
    </p:spTree>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0208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集群解读</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2585323"/>
          </a:xfrm>
          <a:prstGeom prst="rect">
            <a:avLst/>
          </a:prstGeom>
          <a:noFill/>
        </p:spPr>
        <p:txBody>
          <a:bodyPr wrap="square" rtlCol="0">
            <a:spAutoFit/>
          </a:bodyPr>
          <a:lstStyle/>
          <a:p>
            <a:r>
              <a:rPr lang="en-US" altLang="zh-CN" dirty="0"/>
              <a:t>Consul</a:t>
            </a:r>
            <a:r>
              <a:rPr lang="zh-CN" altLang="en-US" dirty="0"/>
              <a:t>集群保证了数据的可靠性</a:t>
            </a:r>
          </a:p>
          <a:p>
            <a:r>
              <a:rPr lang="zh-CN" altLang="en-US" dirty="0"/>
              <a:t>多</a:t>
            </a:r>
            <a:r>
              <a:rPr lang="en-US" altLang="zh-CN" dirty="0"/>
              <a:t>Client</a:t>
            </a:r>
            <a:r>
              <a:rPr lang="zh-CN" altLang="en-US" dirty="0"/>
              <a:t>和多</a:t>
            </a:r>
            <a:r>
              <a:rPr lang="en-US" altLang="zh-CN" dirty="0"/>
              <a:t>Server</a:t>
            </a:r>
            <a:r>
              <a:rPr lang="zh-CN" altLang="en-US" dirty="0"/>
              <a:t>数据共享</a:t>
            </a:r>
          </a:p>
          <a:p>
            <a:endParaRPr lang="en-US" altLang="zh-CN" dirty="0"/>
          </a:p>
          <a:p>
            <a:r>
              <a:rPr lang="zh-CN" altLang="en-US" dirty="0"/>
              <a:t>注册服务器挂了</a:t>
            </a:r>
            <a:r>
              <a:rPr lang="en-US" altLang="zh-CN" dirty="0"/>
              <a:t>(</a:t>
            </a:r>
            <a:r>
              <a:rPr lang="zh-CN" altLang="en-US" dirty="0"/>
              <a:t>因为集群，数据其实还在</a:t>
            </a:r>
            <a:r>
              <a:rPr lang="en-US" altLang="zh-CN" dirty="0"/>
              <a:t>)---</a:t>
            </a:r>
            <a:r>
              <a:rPr lang="zh-CN" altLang="en-US" dirty="0"/>
              <a:t>心跳没了</a:t>
            </a:r>
            <a:r>
              <a:rPr lang="en-US" altLang="zh-CN" dirty="0"/>
              <a:t>--</a:t>
            </a:r>
            <a:r>
              <a:rPr lang="zh-CN" altLang="en-US" dirty="0"/>
              <a:t>服务也没了</a:t>
            </a:r>
            <a:r>
              <a:rPr lang="en-US" altLang="zh-CN" dirty="0"/>
              <a:t>(</a:t>
            </a:r>
            <a:r>
              <a:rPr lang="zh-CN" altLang="en-US" dirty="0"/>
              <a:t>列表移除</a:t>
            </a:r>
            <a:r>
              <a:rPr lang="en-US" altLang="zh-CN" dirty="0"/>
              <a:t>)—</a:t>
            </a:r>
            <a:r>
              <a:rPr lang="zh-CN" altLang="en-US" dirty="0"/>
              <a:t>重启后数据同步</a:t>
            </a:r>
            <a:r>
              <a:rPr lang="en-US" altLang="zh-CN" dirty="0"/>
              <a:t>---</a:t>
            </a:r>
            <a:r>
              <a:rPr lang="zh-CN" altLang="en-US" dirty="0"/>
              <a:t>继续心跳</a:t>
            </a:r>
            <a:r>
              <a:rPr lang="en-US" altLang="zh-CN" dirty="0"/>
              <a:t>---</a:t>
            </a:r>
            <a:r>
              <a:rPr lang="zh-CN" altLang="en-US" dirty="0"/>
              <a:t>可以恢复</a:t>
            </a:r>
            <a:endParaRPr lang="en-US" altLang="zh-CN" dirty="0"/>
          </a:p>
          <a:p>
            <a:r>
              <a:rPr lang="zh-CN" altLang="en-US" dirty="0"/>
              <a:t>那怎么办？ </a:t>
            </a:r>
            <a:endParaRPr lang="en-US" altLang="zh-CN" dirty="0"/>
          </a:p>
          <a:p>
            <a:r>
              <a:rPr lang="en-US" altLang="zh-CN" dirty="0"/>
              <a:t>1 </a:t>
            </a:r>
            <a:r>
              <a:rPr lang="zh-CN" altLang="en-US" dirty="0"/>
              <a:t>多客户端注册</a:t>
            </a:r>
            <a:r>
              <a:rPr lang="en-US" altLang="zh-CN" dirty="0"/>
              <a:t>---</a:t>
            </a:r>
            <a:r>
              <a:rPr lang="zh-CN" altLang="en-US" dirty="0"/>
              <a:t>服务网格</a:t>
            </a:r>
            <a:r>
              <a:rPr lang="en-US" altLang="zh-CN" dirty="0" err="1"/>
              <a:t>Servermesh</a:t>
            </a:r>
            <a:endParaRPr lang="en-US" altLang="zh-CN" dirty="0"/>
          </a:p>
          <a:p>
            <a:r>
              <a:rPr lang="en-US" altLang="zh-CN" dirty="0"/>
              <a:t>2 </a:t>
            </a:r>
            <a:r>
              <a:rPr lang="zh-CN" altLang="en-US" dirty="0"/>
              <a:t>或者就不健康检查</a:t>
            </a:r>
            <a:r>
              <a:rPr lang="en-US" altLang="zh-CN" dirty="0"/>
              <a:t>—</a:t>
            </a:r>
            <a:r>
              <a:rPr lang="en-US" altLang="zh-CN" dirty="0" err="1"/>
              <a:t>Registrator</a:t>
            </a:r>
            <a:r>
              <a:rPr lang="en-US" altLang="zh-CN" dirty="0"/>
              <a:t>—</a:t>
            </a:r>
            <a:r>
              <a:rPr lang="zh-CN" altLang="en-US" dirty="0"/>
              <a:t>可以发现全部服务并注册</a:t>
            </a:r>
            <a:endParaRPr lang="en-US" altLang="zh-CN" dirty="0"/>
          </a:p>
          <a:p>
            <a:endParaRPr lang="en-US" altLang="zh-CN" dirty="0"/>
          </a:p>
        </p:txBody>
      </p:sp>
    </p:spTree>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891783"/>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一致性算法</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Raft</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Gossip 协议</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拜占庭问题</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pPr algn="l"/>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集群通信</a:t>
            </a:r>
            <a:endPar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3638319" cy="1200329"/>
          </a:xfrm>
          <a:prstGeom prst="rect">
            <a:avLst/>
          </a:prstGeom>
          <a:noFill/>
        </p:spPr>
        <p:txBody>
          <a:bodyPr wrap="square" rtlCol="0">
            <a:spAutoFit/>
          </a:bodyPr>
          <a:lstStyle/>
          <a:p>
            <a:r>
              <a:rPr lang="zh-CN" altLang="en-US" dirty="0"/>
              <a:t>集群通讯</a:t>
            </a:r>
            <a:r>
              <a:rPr lang="en-US" altLang="zh-CN" dirty="0"/>
              <a:t>—</a:t>
            </a:r>
            <a:r>
              <a:rPr lang="zh-CN" altLang="en-US" dirty="0"/>
              <a:t>数据完整</a:t>
            </a:r>
            <a:r>
              <a:rPr lang="en-US" altLang="zh-CN" dirty="0"/>
              <a:t>—</a:t>
            </a:r>
            <a:r>
              <a:rPr lang="zh-CN" altLang="en-US" dirty="0"/>
              <a:t>细思恐极</a:t>
            </a:r>
            <a:endParaRPr lang="en-US" altLang="zh-CN" dirty="0"/>
          </a:p>
          <a:p>
            <a:endParaRPr lang="en-US" altLang="zh-CN" dirty="0"/>
          </a:p>
          <a:p>
            <a:r>
              <a:rPr lang="zh-CN" altLang="en-US" dirty="0"/>
              <a:t>集群数据一致性</a:t>
            </a:r>
            <a:r>
              <a:rPr lang="en-US" altLang="zh-CN" dirty="0"/>
              <a:t>---</a:t>
            </a:r>
            <a:r>
              <a:rPr lang="zh-CN" altLang="en-US" dirty="0"/>
              <a:t>某个值，从任意节点获取的值都是一个的</a:t>
            </a:r>
          </a:p>
        </p:txBody>
      </p:sp>
      <p:pic>
        <p:nvPicPr>
          <p:cNvPr id="3" name="图片 2">
            <a:extLst>
              <a:ext uri="{FF2B5EF4-FFF2-40B4-BE49-F238E27FC236}">
                <a16:creationId xmlns:a16="http://schemas.microsoft.com/office/drawing/2014/main" id="{43AE1F19-C387-4164-8730-43CEA2C76111}"/>
              </a:ext>
            </a:extLst>
          </p:cNvPr>
          <p:cNvPicPr>
            <a:picLocks noChangeAspect="1"/>
          </p:cNvPicPr>
          <p:nvPr/>
        </p:nvPicPr>
        <p:blipFill>
          <a:blip r:embed="rId2"/>
          <a:stretch>
            <a:fillRect/>
          </a:stretch>
        </p:blipFill>
        <p:spPr>
          <a:xfrm>
            <a:off x="4427990" y="112213"/>
            <a:ext cx="4448729" cy="4415427"/>
          </a:xfrm>
          <a:prstGeom prst="rect">
            <a:avLst/>
          </a:prstGeom>
        </p:spPr>
      </p:pic>
    </p:spTree>
    <p:extLst>
      <p:ext uri="{BB962C8B-B14F-4D97-AF65-F5344CB8AC3E}">
        <p14:creationId xmlns:p14="http://schemas.microsoft.com/office/powerpoint/2010/main" val="1929847410"/>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05990" cy="46037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一致性算法</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Raft</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1753235"/>
          </a:xfrm>
          <a:prstGeom prst="rect">
            <a:avLst/>
          </a:prstGeom>
          <a:noFill/>
        </p:spPr>
        <p:txBody>
          <a:bodyPr wrap="square" rtlCol="0">
            <a:spAutoFit/>
          </a:bodyPr>
          <a:lstStyle/>
          <a:p>
            <a:r>
              <a:rPr lang="en-US" altLang="zh-CN" dirty="0"/>
              <a:t>一致性（Consensus)</a:t>
            </a:r>
            <a:r>
              <a:rPr lang="zh-CN" altLang="en-US" dirty="0"/>
              <a:t>集群：同一时刻所有的结点对存储在其中的某个值都有相同的结果，即对其共享的存储保持一致。</a:t>
            </a:r>
          </a:p>
          <a:p>
            <a:endParaRPr lang="en-US" altLang="zh-CN" dirty="0"/>
          </a:p>
          <a:p>
            <a:endParaRPr lang="en-US" altLang="zh-CN" dirty="0"/>
          </a:p>
          <a:p>
            <a:endParaRPr lang="en-US" altLang="zh-CN" dirty="0"/>
          </a:p>
          <a:p>
            <a:r>
              <a:rPr lang="en-US" altLang="zh-CN" dirty="0"/>
              <a:t>Consul ETCD   TiDB  Docker</a:t>
            </a:r>
            <a:r>
              <a:rPr lang="zh-CN" altLang="en-US" dirty="0"/>
              <a:t>编排机制</a:t>
            </a:r>
          </a:p>
        </p:txBody>
      </p:sp>
      <p:pic>
        <p:nvPicPr>
          <p:cNvPr id="3" name="图片 2"/>
          <p:cNvPicPr>
            <a:picLocks noChangeAspect="1"/>
          </p:cNvPicPr>
          <p:nvPr/>
        </p:nvPicPr>
        <p:blipFill>
          <a:blip r:embed="rId2"/>
          <a:stretch>
            <a:fillRect/>
          </a:stretch>
        </p:blipFill>
        <p:spPr>
          <a:xfrm>
            <a:off x="4784725" y="1579880"/>
            <a:ext cx="4312920" cy="2788920"/>
          </a:xfrm>
          <a:prstGeom prst="rect">
            <a:avLst/>
          </a:prstGeom>
        </p:spPr>
      </p:pic>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46325" cy="460375"/>
          </a:xfrm>
          <a:prstGeom prst="rect">
            <a:avLst/>
          </a:prstGeom>
          <a:noFill/>
          <a:ln w="9525">
            <a:noFill/>
          </a:ln>
        </p:spPr>
        <p:txBody>
          <a:bodyPr wrap="none">
            <a:spAutoFit/>
          </a:bodyPr>
          <a:lstStyle/>
          <a:p>
            <a:pPr algn="l"/>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GOSSIP </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消息广播</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2" y="834167"/>
            <a:ext cx="3566314" cy="1754326"/>
          </a:xfrm>
          <a:prstGeom prst="rect">
            <a:avLst/>
          </a:prstGeom>
          <a:noFill/>
        </p:spPr>
        <p:txBody>
          <a:bodyPr wrap="square" rtlCol="0">
            <a:spAutoFit/>
          </a:bodyPr>
          <a:lstStyle/>
          <a:p>
            <a:r>
              <a:rPr lang="zh-CN" altLang="en-US" dirty="0"/>
              <a:t>怎么样在集群内，高效的广播同步数据</a:t>
            </a:r>
            <a:endParaRPr lang="en-US" altLang="zh-CN" dirty="0"/>
          </a:p>
          <a:p>
            <a:r>
              <a:rPr lang="zh-CN" altLang="en-US" dirty="0"/>
              <a:t>基于</a:t>
            </a:r>
            <a:r>
              <a:rPr lang="en-US" altLang="zh-CN" dirty="0"/>
              <a:t>GOSSIP</a:t>
            </a:r>
            <a:r>
              <a:rPr lang="zh-CN" altLang="en-US" dirty="0"/>
              <a:t>完成成员管理和消息广播</a:t>
            </a:r>
            <a:endParaRPr lang="en-US" altLang="zh-CN" dirty="0"/>
          </a:p>
          <a:p>
            <a:endParaRPr lang="en-US" altLang="zh-CN" dirty="0"/>
          </a:p>
          <a:p>
            <a:r>
              <a:rPr lang="zh-CN" altLang="en-US" dirty="0"/>
              <a:t>瘟疫式</a:t>
            </a:r>
            <a:r>
              <a:rPr lang="en-US" altLang="zh-CN" dirty="0"/>
              <a:t>—walking dead</a:t>
            </a:r>
            <a:endParaRPr lang="zh-CN" altLang="en-US" dirty="0"/>
          </a:p>
        </p:txBody>
      </p:sp>
      <p:pic>
        <p:nvPicPr>
          <p:cNvPr id="4" name="图片 3">
            <a:extLst>
              <a:ext uri="{FF2B5EF4-FFF2-40B4-BE49-F238E27FC236}">
                <a16:creationId xmlns:a16="http://schemas.microsoft.com/office/drawing/2014/main" id="{D629DA30-E1BC-4411-A837-AF478A446189}"/>
              </a:ext>
            </a:extLst>
          </p:cNvPr>
          <p:cNvPicPr>
            <a:picLocks noChangeAspect="1"/>
          </p:cNvPicPr>
          <p:nvPr/>
        </p:nvPicPr>
        <p:blipFill>
          <a:blip r:embed="rId2"/>
          <a:stretch>
            <a:fillRect/>
          </a:stretch>
        </p:blipFill>
        <p:spPr>
          <a:xfrm>
            <a:off x="4355985" y="177800"/>
            <a:ext cx="4448729" cy="4415427"/>
          </a:xfrm>
          <a:prstGeom prst="rect">
            <a:avLst/>
          </a:prstGeom>
        </p:spPr>
      </p:pic>
    </p:spTree>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11680" cy="460375"/>
          </a:xfrm>
          <a:prstGeom prst="rect">
            <a:avLst/>
          </a:prstGeom>
          <a:noFill/>
          <a:ln w="9525">
            <a:noFill/>
          </a:ln>
        </p:spPr>
        <p:txBody>
          <a:bodyPr wrap="none">
            <a:spAutoFit/>
          </a:bodyPr>
          <a:lstStyle/>
          <a:p>
            <a:pPr algn="l"/>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六度分隔理论</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01651" y="834167"/>
            <a:ext cx="8243131" cy="1477328"/>
          </a:xfrm>
          <a:prstGeom prst="rect">
            <a:avLst/>
          </a:prstGeom>
          <a:noFill/>
        </p:spPr>
        <p:txBody>
          <a:bodyPr wrap="square" rtlCol="0">
            <a:spAutoFit/>
          </a:bodyPr>
          <a:lstStyle/>
          <a:p>
            <a:r>
              <a:rPr dirty="0" err="1"/>
              <a:t>你和任何一个陌生人之间所间隔的人不会超过六个</a:t>
            </a:r>
            <a:r>
              <a:rPr dirty="0"/>
              <a:t>，</a:t>
            </a:r>
            <a:endParaRPr lang="en-US" dirty="0"/>
          </a:p>
          <a:p>
            <a:r>
              <a:rPr dirty="0" err="1"/>
              <a:t>也就是说，最多通过六个人你就能够认识任何一个陌生人</a:t>
            </a:r>
            <a:endParaRPr dirty="0"/>
          </a:p>
          <a:p>
            <a:endParaRPr dirty="0"/>
          </a:p>
          <a:p>
            <a:r>
              <a:rPr lang="zh-CN" altLang="en-US" dirty="0"/>
              <a:t>我跟特朗普</a:t>
            </a:r>
            <a:r>
              <a:rPr lang="en-US" altLang="zh-CN" dirty="0"/>
              <a:t>---</a:t>
            </a:r>
            <a:r>
              <a:rPr lang="zh-CN" altLang="en-US" dirty="0"/>
              <a:t>我有个大学同学在美国</a:t>
            </a:r>
            <a:r>
              <a:rPr lang="en-US" altLang="zh-CN" dirty="0"/>
              <a:t>---</a:t>
            </a:r>
            <a:r>
              <a:rPr lang="zh-CN" altLang="en-US" dirty="0"/>
              <a:t>老板</a:t>
            </a:r>
            <a:r>
              <a:rPr lang="en-US" altLang="zh-CN" dirty="0"/>
              <a:t>A----</a:t>
            </a:r>
            <a:r>
              <a:rPr lang="zh-CN" altLang="en-US" dirty="0"/>
              <a:t>政府人员</a:t>
            </a:r>
            <a:r>
              <a:rPr lang="en-US" altLang="zh-CN" dirty="0"/>
              <a:t>B---</a:t>
            </a:r>
            <a:r>
              <a:rPr lang="zh-CN" altLang="en-US" dirty="0"/>
              <a:t>州长</a:t>
            </a:r>
            <a:r>
              <a:rPr lang="en-US" altLang="zh-CN" dirty="0"/>
              <a:t>---</a:t>
            </a:r>
            <a:r>
              <a:rPr lang="zh-CN" altLang="en-US" dirty="0"/>
              <a:t>特朗普</a:t>
            </a:r>
            <a:r>
              <a:rPr lang="en-US" altLang="zh-CN" dirty="0"/>
              <a:t>(</a:t>
            </a:r>
            <a:r>
              <a:rPr lang="zh-CN" altLang="en-US" dirty="0"/>
              <a:t>怼他</a:t>
            </a:r>
            <a:r>
              <a:rPr lang="en-US" altLang="zh-CN" dirty="0"/>
              <a:t>)</a:t>
            </a:r>
          </a:p>
          <a:p>
            <a:r>
              <a:rPr lang="zh-CN" altLang="en-US" dirty="0"/>
              <a:t>数据论证：  每个人认识</a:t>
            </a:r>
            <a:r>
              <a:rPr lang="en-US" altLang="zh-CN" dirty="0"/>
              <a:t>260</a:t>
            </a:r>
            <a:r>
              <a:rPr lang="zh-CN" altLang="en-US" dirty="0"/>
              <a:t>人</a:t>
            </a:r>
            <a:r>
              <a:rPr lang="en-US" altLang="zh-CN" dirty="0"/>
              <a:t>---</a:t>
            </a:r>
            <a:r>
              <a:rPr lang="zh-CN" altLang="en-US" dirty="0"/>
              <a:t>六度分隔</a:t>
            </a:r>
            <a:r>
              <a:rPr lang="en-US" altLang="zh-CN" dirty="0"/>
              <a:t>—260</a:t>
            </a:r>
            <a:r>
              <a:rPr lang="zh-CN" altLang="en-US" dirty="0"/>
              <a:t>的</a:t>
            </a:r>
            <a:r>
              <a:rPr lang="en-US" altLang="zh-CN" dirty="0"/>
              <a:t>6</a:t>
            </a:r>
            <a:r>
              <a:rPr lang="zh-CN" altLang="en-US" dirty="0"/>
              <a:t>次方</a:t>
            </a:r>
            <a:r>
              <a:rPr lang="en-US" altLang="zh-CN" dirty="0"/>
              <a:t>—</a:t>
            </a:r>
            <a:r>
              <a:rPr lang="zh-CN" altLang="en-US" dirty="0"/>
              <a:t>超过地球人数</a:t>
            </a:r>
            <a:endParaRPr dirty="0"/>
          </a:p>
        </p:txBody>
      </p:sp>
    </p:spTree>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637405" cy="460375"/>
          </a:xfrm>
          <a:prstGeom prst="rect">
            <a:avLst/>
          </a:prstGeom>
          <a:noFill/>
          <a:ln w="9525">
            <a:noFill/>
          </a:ln>
        </p:spPr>
        <p:txBody>
          <a:bodyPr wrap="none">
            <a:spAutoFit/>
          </a:bodyPr>
          <a:lstStyle/>
          <a:p>
            <a:pPr algn="l"/>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拜占庭问题（Byzantine Problem）</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92040" y="843630"/>
            <a:ext cx="8243131" cy="923330"/>
          </a:xfrm>
          <a:prstGeom prst="rect">
            <a:avLst/>
          </a:prstGeom>
          <a:noFill/>
        </p:spPr>
        <p:txBody>
          <a:bodyPr wrap="square" rtlCol="0">
            <a:spAutoFit/>
          </a:bodyPr>
          <a:lstStyle/>
          <a:p>
            <a:r>
              <a:rPr lang="zh-CN" altLang="en-US" dirty="0"/>
              <a:t>拜占庭</a:t>
            </a:r>
            <a:endParaRPr lang="en-US" altLang="zh-CN" dirty="0"/>
          </a:p>
          <a:p>
            <a:endParaRPr lang="en-US" altLang="zh-CN" dirty="0"/>
          </a:p>
          <a:p>
            <a:endParaRPr lang="zh-CN" alt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p:cNvPicPr>
            <a:picLocks noChangeAspect="1"/>
          </p:cNvPicPr>
          <p:nvPr/>
        </p:nvPicPr>
        <p:blipFill>
          <a:blip r:embed="rId2"/>
          <a:stretch>
            <a:fillRect/>
          </a:stretch>
        </p:blipFill>
        <p:spPr>
          <a:xfrm>
            <a:off x="611725" y="859123"/>
            <a:ext cx="6729043" cy="952583"/>
          </a:xfrm>
          <a:prstGeom prst="rect">
            <a:avLst/>
          </a:prstGeom>
        </p:spPr>
      </p:pic>
    </p:spTree>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微服务架构专题进阶</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29" y="1203655"/>
            <a:ext cx="7102065"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网关映射和集成</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endPar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缓存应用和分布式缓存扩展</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基于网关完成各种服务治理</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中间件事件扩展</a:t>
            </a: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源码扩展</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marR="0" lvl="1" algn="l" defTabSz="914400" rtl="0" eaLnBrk="1" fontAlgn="ctr" latinLnBrk="0" hangingPunct="1">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2324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732150" y="777904"/>
            <a:ext cx="2304159" cy="2585323"/>
          </a:xfrm>
          <a:prstGeom prst="rect">
            <a:avLst/>
          </a:prstGeom>
          <a:noFill/>
        </p:spPr>
        <p:txBody>
          <a:bodyPr wrap="square" rtlCol="0">
            <a:spAutoFit/>
          </a:bodyPr>
          <a:lstStyle/>
          <a:p>
            <a:r>
              <a:rPr lang="zh-CN" altLang="en-US" dirty="0"/>
              <a:t>避免客户端维护那么多地址</a:t>
            </a:r>
            <a:r>
              <a:rPr lang="en-US" altLang="zh-CN" dirty="0"/>
              <a:t>---</a:t>
            </a:r>
            <a:r>
              <a:rPr lang="zh-CN" altLang="en-US" dirty="0"/>
              <a:t>客户端还得直连服务实例</a:t>
            </a:r>
            <a:r>
              <a:rPr lang="en-US" altLang="zh-CN" dirty="0"/>
              <a:t>----</a:t>
            </a:r>
            <a:r>
              <a:rPr lang="zh-CN" altLang="en-US" dirty="0"/>
              <a:t>服务治理</a:t>
            </a:r>
            <a:r>
              <a:rPr lang="en-US" altLang="zh-CN" dirty="0"/>
              <a:t>(</a:t>
            </a:r>
            <a:r>
              <a:rPr lang="zh-CN" altLang="en-US" dirty="0"/>
              <a:t>超时限流熔断</a:t>
            </a:r>
            <a:r>
              <a:rPr lang="en-US" altLang="zh-CN" dirty="0"/>
              <a:t>)---</a:t>
            </a:r>
            <a:r>
              <a:rPr lang="zh-CN" altLang="en-US" dirty="0"/>
              <a:t>性能优化，请求合并</a:t>
            </a:r>
            <a:endParaRPr lang="en-US" altLang="zh-CN" dirty="0"/>
          </a:p>
          <a:p>
            <a:endParaRPr lang="en-US" altLang="zh-CN" dirty="0"/>
          </a:p>
          <a:p>
            <a:r>
              <a:rPr lang="zh-CN" altLang="en-US" dirty="0"/>
              <a:t>包一层</a:t>
            </a:r>
            <a:r>
              <a:rPr lang="en-US" altLang="zh-CN" dirty="0"/>
              <a:t>---</a:t>
            </a:r>
            <a:r>
              <a:rPr lang="zh-CN" altLang="en-US" dirty="0"/>
              <a:t>门面模式</a:t>
            </a:r>
            <a:r>
              <a:rPr lang="en-US" altLang="zh-CN" dirty="0"/>
              <a:t>—</a:t>
            </a:r>
            <a:r>
              <a:rPr lang="zh-CN" altLang="en-US" dirty="0"/>
              <a:t>结构型设计模式</a:t>
            </a:r>
            <a:endParaRPr lang="en-US" altLang="zh-CN" dirty="0"/>
          </a:p>
        </p:txBody>
      </p:sp>
      <p:pic>
        <p:nvPicPr>
          <p:cNvPr id="3" name="图片 2"/>
          <p:cNvPicPr>
            <a:picLocks noChangeAspect="1"/>
          </p:cNvPicPr>
          <p:nvPr/>
        </p:nvPicPr>
        <p:blipFill>
          <a:blip r:embed="rId2"/>
          <a:stretch>
            <a:fillRect/>
          </a:stretch>
        </p:blipFill>
        <p:spPr>
          <a:xfrm>
            <a:off x="395710" y="698501"/>
            <a:ext cx="6120425" cy="3804937"/>
          </a:xfrm>
          <a:prstGeom prst="rect">
            <a:avLst/>
          </a:prstGeom>
        </p:spPr>
      </p:pic>
    </p:spTree>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5066749" cy="2031325"/>
          </a:xfrm>
          <a:prstGeom prst="rect">
            <a:avLst/>
          </a:prstGeom>
          <a:noFill/>
        </p:spPr>
        <p:txBody>
          <a:bodyPr wrap="square" rtlCol="0">
            <a:spAutoFit/>
          </a:bodyPr>
          <a:lstStyle/>
          <a:p>
            <a:endParaRPr lang="en-US" altLang="zh-CN" dirty="0"/>
          </a:p>
          <a:p>
            <a:r>
              <a:rPr lang="zh-CN" altLang="en-US" dirty="0"/>
              <a:t>官网：</a:t>
            </a:r>
            <a:r>
              <a:rPr lang="en-US" altLang="zh-CN" dirty="0">
                <a:hlinkClick r:id="rId2"/>
              </a:rPr>
              <a:t>https://threemammals.com/ocelot</a:t>
            </a:r>
            <a:endParaRPr lang="en-US" altLang="zh-CN" dirty="0"/>
          </a:p>
          <a:p>
            <a:endParaRPr lang="en-US" altLang="zh-CN" dirty="0"/>
          </a:p>
          <a:p>
            <a:r>
              <a:rPr lang="en-US" altLang="zh-CN" dirty="0"/>
              <a:t>  Git</a:t>
            </a:r>
            <a:r>
              <a:rPr lang="zh-CN" altLang="en-US" dirty="0"/>
              <a:t>：</a:t>
            </a:r>
            <a:r>
              <a:rPr lang="en-US" altLang="zh-CN" dirty="0">
                <a:hlinkClick r:id="rId3"/>
              </a:rPr>
              <a:t>https://github.com/ThreeMammals/Ocelot</a:t>
            </a:r>
            <a:endParaRPr lang="en-US" altLang="zh-CN" dirty="0"/>
          </a:p>
          <a:p>
            <a:endParaRPr lang="en-US" altLang="zh-CN" dirty="0"/>
          </a:p>
          <a:p>
            <a:endParaRPr lang="en-US" altLang="zh-CN" dirty="0"/>
          </a:p>
          <a:p>
            <a:endParaRPr lang="en-US" altLang="zh-C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075" y="1059645"/>
            <a:ext cx="2867025" cy="339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76250" y="987640"/>
            <a:ext cx="6362839" cy="2862322"/>
          </a:xfrm>
          <a:prstGeom prst="rect">
            <a:avLst/>
          </a:prstGeom>
          <a:noFill/>
        </p:spPr>
        <p:txBody>
          <a:bodyPr wrap="square" rtlCol="0">
            <a:spAutoFit/>
          </a:bodyPr>
          <a:lstStyle/>
          <a:p>
            <a:r>
              <a:rPr lang="zh-CN" altLang="en-US" dirty="0"/>
              <a:t>独立进程完成网关转发</a:t>
            </a:r>
            <a:endParaRPr lang="en-US" altLang="zh-CN" dirty="0"/>
          </a:p>
          <a:p>
            <a:r>
              <a:rPr lang="en-US" altLang="zh-CN" dirty="0"/>
              <a:t>1 </a:t>
            </a:r>
            <a:r>
              <a:rPr lang="en-US" altLang="zh-CN" dirty="0" err="1"/>
              <a:t>webapi</a:t>
            </a:r>
            <a:r>
              <a:rPr lang="zh-CN" altLang="en-US" dirty="0"/>
              <a:t>程序</a:t>
            </a:r>
            <a:endParaRPr lang="en-US" altLang="zh-CN" dirty="0"/>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增加配置文件</a:t>
            </a:r>
            <a:r>
              <a:rPr lang="en-US" altLang="zh-CN" dirty="0"/>
              <a:t>+</a:t>
            </a:r>
            <a:r>
              <a:rPr lang="zh-CN" altLang="en-US" dirty="0"/>
              <a:t>指定地址</a:t>
            </a:r>
            <a:endParaRPr lang="en-US" altLang="zh-CN" dirty="0"/>
          </a:p>
          <a:p>
            <a:endParaRPr lang="en-US" altLang="zh-CN" dirty="0"/>
          </a:p>
          <a:p>
            <a:r>
              <a:rPr lang="en-US" altLang="zh-CN" dirty="0"/>
              <a:t>dotnet Zhaoxi.MicroService.GatewayDemo.dll --</a:t>
            </a:r>
            <a:r>
              <a:rPr lang="en-US" altLang="zh-CN" dirty="0" err="1"/>
              <a:t>urls</a:t>
            </a:r>
            <a:r>
              <a:rPr lang="en-US" altLang="zh-CN" dirty="0"/>
              <a:t>="http://*:6299" --</a:t>
            </a:r>
            <a:r>
              <a:rPr lang="en-US" altLang="zh-CN" dirty="0" err="1"/>
              <a:t>ip</a:t>
            </a:r>
            <a:r>
              <a:rPr lang="en-US" altLang="zh-CN" dirty="0"/>
              <a:t>="127.0.0.1" --port=6299</a:t>
            </a:r>
          </a:p>
          <a:p>
            <a:endParaRPr lang="en-US" altLang="zh-CN" dirty="0"/>
          </a:p>
          <a:p>
            <a:r>
              <a:rPr lang="en-US" altLang="zh-CN" dirty="0"/>
              <a:t>22:15 </a:t>
            </a:r>
            <a:r>
              <a:rPr lang="zh-CN" altLang="en-US" dirty="0"/>
              <a:t>开始提问</a:t>
            </a:r>
            <a:r>
              <a:rPr lang="en-US" altLang="zh-CN" dirty="0"/>
              <a:t>---22:19</a:t>
            </a:r>
            <a:r>
              <a:rPr lang="zh-CN" altLang="en-US" dirty="0"/>
              <a:t>开始答疑</a:t>
            </a:r>
            <a:r>
              <a:rPr lang="en-US" altLang="zh-CN" dirty="0"/>
              <a:t>---</a:t>
            </a:r>
            <a:r>
              <a:rPr lang="zh-CN" altLang="en-US" dirty="0"/>
              <a:t>期间老师不说话</a:t>
            </a:r>
            <a:endParaRPr lang="zh-CN" altLang="zh-CN" dirty="0"/>
          </a:p>
        </p:txBody>
      </p:sp>
    </p:spTree>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294255" cy="46037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476491" y="799295"/>
            <a:ext cx="8127789" cy="3139321"/>
          </a:xfrm>
          <a:prstGeom prst="rect">
            <a:avLst/>
          </a:prstGeom>
          <a:noFill/>
        </p:spPr>
        <p:txBody>
          <a:bodyPr wrap="square" rtlCol="0">
            <a:spAutoFit/>
          </a:bodyPr>
          <a:lstStyle/>
          <a:p>
            <a:r>
              <a:rPr lang="en-US" altLang="zh-CN" dirty="0"/>
              <a:t>Dockerfile </a:t>
            </a:r>
            <a:r>
              <a:rPr lang="zh-CN" altLang="en-US" dirty="0"/>
              <a:t>挂载</a:t>
            </a:r>
          </a:p>
          <a:p>
            <a:endParaRPr lang="en-US" altLang="zh-CN" dirty="0"/>
          </a:p>
          <a:p>
            <a:r>
              <a:rPr lang="en-US" altLang="zh-CN" dirty="0">
                <a:sym typeface="+mn-ea"/>
              </a:rPr>
              <a:t>docker build -t gateway31v1.731 -f </a:t>
            </a:r>
            <a:r>
              <a:rPr lang="en-US" altLang="zh-CN" dirty="0" err="1">
                <a:sym typeface="+mn-ea"/>
              </a:rPr>
              <a:t>Dockerfile</a:t>
            </a:r>
            <a:r>
              <a:rPr lang="en-US" altLang="zh-CN" dirty="0">
                <a:sym typeface="+mn-ea"/>
              </a:rPr>
              <a:t> .</a:t>
            </a:r>
            <a:endParaRPr lang="zh-CN" altLang="zh-CN" dirty="0"/>
          </a:p>
          <a:p>
            <a:r>
              <a:rPr lang="en-US" altLang="zh-CN" dirty="0">
                <a:sym typeface="+mn-ea"/>
              </a:rPr>
              <a:t>docker run -</a:t>
            </a:r>
            <a:r>
              <a:rPr lang="en-US" altLang="zh-CN" dirty="0" err="1">
                <a:sym typeface="+mn-ea"/>
              </a:rPr>
              <a:t>itd</a:t>
            </a:r>
            <a:r>
              <a:rPr lang="en-US" altLang="zh-CN" dirty="0">
                <a:sym typeface="+mn-ea"/>
              </a:rPr>
              <a:t> -p 6399:80 -v /</a:t>
            </a:r>
            <a:r>
              <a:rPr lang="en-US" altLang="zh-CN" dirty="0" err="1">
                <a:sym typeface="+mn-ea"/>
              </a:rPr>
              <a:t>elevenmicro</a:t>
            </a:r>
            <a:r>
              <a:rPr lang="en-US" altLang="zh-CN" dirty="0">
                <a:sym typeface="+mn-ea"/>
              </a:rPr>
              <a:t>/gateway/conf/</a:t>
            </a:r>
            <a:r>
              <a:rPr lang="en-US" altLang="zh-CN" dirty="0" err="1">
                <a:sym typeface="+mn-ea"/>
              </a:rPr>
              <a:t>configuration.json</a:t>
            </a:r>
            <a:r>
              <a:rPr lang="en-US" altLang="zh-CN" dirty="0">
                <a:sym typeface="+mn-ea"/>
              </a:rPr>
              <a:t>:/app/</a:t>
            </a:r>
            <a:r>
              <a:rPr lang="en-US" altLang="zh-CN" dirty="0" err="1">
                <a:sym typeface="+mn-ea"/>
              </a:rPr>
              <a:t>configuration.json</a:t>
            </a:r>
            <a:r>
              <a:rPr lang="en-US" altLang="zh-CN" dirty="0">
                <a:sym typeface="+mn-ea"/>
              </a:rPr>
              <a:t> gateway31v1.731 </a:t>
            </a:r>
            <a:endParaRPr lang="en-US" altLang="zh-CN" dirty="0"/>
          </a:p>
          <a:p>
            <a:endParaRPr lang="en-US" altLang="zh-CN" dirty="0"/>
          </a:p>
          <a:p>
            <a:endParaRPr lang="en-US" altLang="zh-CN" dirty="0"/>
          </a:p>
          <a:p>
            <a:endParaRPr lang="en-US" altLang="zh-CN" dirty="0"/>
          </a:p>
          <a:p>
            <a:r>
              <a:rPr lang="en-US" altLang="zh-CN" dirty="0"/>
              <a:t>dotnet Zhaoxi.MicroService.GatewayDemo.dll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pic>
        <p:nvPicPr>
          <p:cNvPr id="3" name="图片 2">
            <a:extLst>
              <a:ext uri="{FF2B5EF4-FFF2-40B4-BE49-F238E27FC236}">
                <a16:creationId xmlns:a16="http://schemas.microsoft.com/office/drawing/2014/main" id="{D26675AC-A88B-4512-9792-32F22E7C8E8C}"/>
              </a:ext>
            </a:extLst>
          </p:cNvPr>
          <p:cNvPicPr>
            <a:picLocks noChangeAspect="1"/>
          </p:cNvPicPr>
          <p:nvPr/>
        </p:nvPicPr>
        <p:blipFill>
          <a:blip r:embed="rId2"/>
          <a:stretch>
            <a:fillRect/>
          </a:stretch>
        </p:blipFill>
        <p:spPr>
          <a:xfrm>
            <a:off x="4139970" y="2350316"/>
            <a:ext cx="3207266" cy="1993889"/>
          </a:xfrm>
          <a:prstGeom prst="rect">
            <a:avLst/>
          </a:prstGeom>
        </p:spPr>
      </p:pic>
    </p:spTree>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2862322"/>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a:p>
            <a:r>
              <a:rPr lang="zh-CN" altLang="en-US" dirty="0"/>
              <a:t>只要网关，也是可以集群</a:t>
            </a:r>
            <a:r>
              <a:rPr lang="en-US" altLang="zh-CN" dirty="0"/>
              <a:t>+</a:t>
            </a:r>
            <a:r>
              <a:rPr lang="zh-CN" altLang="en-US" dirty="0"/>
              <a:t>负载均衡</a:t>
            </a:r>
            <a:endParaRPr lang="en-US" altLang="zh-CN" dirty="0"/>
          </a:p>
          <a:p>
            <a:r>
              <a:rPr lang="zh-CN" altLang="en-US" dirty="0"/>
              <a:t>但是没办法做服务发现和自动下线</a:t>
            </a:r>
            <a:endParaRPr lang="en-US" altLang="zh-CN" dirty="0"/>
          </a:p>
          <a:p>
            <a:r>
              <a:rPr lang="en-US" altLang="zh-CN" dirty="0" err="1"/>
              <a:t>Ocelot+Consul</a:t>
            </a:r>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3950324" y="1045343"/>
            <a:ext cx="4604183" cy="2862321"/>
          </a:xfrm>
          <a:prstGeom prst="rect">
            <a:avLst/>
          </a:prstGeom>
        </p:spPr>
      </p:pic>
    </p:spTree>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290659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pic>
        <p:nvPicPr>
          <p:cNvPr id="6" name="图片 5"/>
          <p:cNvPicPr>
            <a:picLocks noChangeAspect="1"/>
          </p:cNvPicPr>
          <p:nvPr/>
        </p:nvPicPr>
        <p:blipFill>
          <a:blip r:embed="rId2"/>
          <a:stretch>
            <a:fillRect/>
          </a:stretch>
        </p:blipFill>
        <p:spPr>
          <a:xfrm>
            <a:off x="3275910" y="656998"/>
            <a:ext cx="5772954" cy="3588922"/>
          </a:xfrm>
          <a:prstGeom prst="rect">
            <a:avLst/>
          </a:prstGeom>
        </p:spPr>
      </p:pic>
    </p:spTree>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80557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2.0-</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核心</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7308190" y="1491675"/>
            <a:ext cx="1584111" cy="1477328"/>
          </a:xfrm>
          <a:prstGeom prst="rect">
            <a:avLst/>
          </a:prstGeom>
          <a:noFill/>
        </p:spPr>
        <p:txBody>
          <a:bodyPr wrap="square" rtlCol="0">
            <a:spAutoFit/>
          </a:bodyPr>
          <a:lstStyle/>
          <a:p>
            <a:r>
              <a:rPr lang="zh-CN" altLang="en-US" dirty="0"/>
              <a:t>服务实例集群</a:t>
            </a:r>
            <a:endParaRPr lang="en-US" altLang="zh-CN" dirty="0"/>
          </a:p>
          <a:p>
            <a:endParaRPr lang="en-US" altLang="zh-CN" dirty="0"/>
          </a:p>
          <a:p>
            <a:r>
              <a:rPr lang="zh-CN" altLang="en-US" dirty="0"/>
              <a:t>服务实例治理</a:t>
            </a:r>
            <a:endParaRPr lang="en-US" altLang="zh-CN" dirty="0"/>
          </a:p>
          <a:p>
            <a:endParaRPr lang="en-US" altLang="zh-CN" dirty="0"/>
          </a:p>
          <a:p>
            <a:r>
              <a:rPr lang="en-US" altLang="zh-CN" dirty="0"/>
              <a:t>Id4</a:t>
            </a:r>
            <a:r>
              <a:rPr lang="zh-CN" altLang="en-US" dirty="0"/>
              <a:t>新版本</a:t>
            </a:r>
            <a:endParaRPr lang="en-US" altLang="zh-CN" dirty="0"/>
          </a:p>
        </p:txBody>
      </p:sp>
      <p:pic>
        <p:nvPicPr>
          <p:cNvPr id="3" name="图片 2"/>
          <p:cNvPicPr>
            <a:picLocks noChangeAspect="1"/>
          </p:cNvPicPr>
          <p:nvPr/>
        </p:nvPicPr>
        <p:blipFill>
          <a:blip r:embed="rId2"/>
          <a:stretch>
            <a:fillRect/>
          </a:stretch>
        </p:blipFill>
        <p:spPr>
          <a:xfrm>
            <a:off x="395710" y="698501"/>
            <a:ext cx="6624460" cy="3804937"/>
          </a:xfrm>
          <a:prstGeom prst="rect">
            <a:avLst/>
          </a:prstGeom>
        </p:spPr>
      </p:pic>
    </p:spTree>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275256"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服务治理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6362839" cy="369332"/>
          </a:xfrm>
          <a:prstGeom prst="rect">
            <a:avLst/>
          </a:prstGeom>
          <a:noFill/>
        </p:spPr>
        <p:txBody>
          <a:bodyPr wrap="square" rtlCol="0">
            <a:spAutoFit/>
          </a:bodyPr>
          <a:lstStyle/>
          <a:p>
            <a:r>
              <a:rPr lang="zh-CN" altLang="en-US" dirty="0"/>
              <a:t>缓存</a:t>
            </a:r>
            <a:endParaRPr lang="en-US" altLang="zh-CN" dirty="0"/>
          </a:p>
        </p:txBody>
      </p:sp>
      <p:pic>
        <p:nvPicPr>
          <p:cNvPr id="6" name="图片 5"/>
          <p:cNvPicPr>
            <a:picLocks noChangeAspect="1"/>
          </p:cNvPicPr>
          <p:nvPr/>
        </p:nvPicPr>
        <p:blipFill>
          <a:blip r:embed="rId2"/>
          <a:stretch>
            <a:fillRect/>
          </a:stretch>
        </p:blipFill>
        <p:spPr>
          <a:xfrm>
            <a:off x="2411850" y="1016782"/>
            <a:ext cx="5449131" cy="2462841"/>
          </a:xfrm>
          <a:prstGeom prst="rect">
            <a:avLst/>
          </a:prstGeom>
        </p:spPr>
      </p:pic>
    </p:spTree>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275256"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服务治理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13321" y="1059645"/>
            <a:ext cx="7298904" cy="3139321"/>
          </a:xfrm>
          <a:prstGeom prst="rect">
            <a:avLst/>
          </a:prstGeom>
          <a:noFill/>
        </p:spPr>
        <p:txBody>
          <a:bodyPr wrap="square" rtlCol="0">
            <a:spAutoFit/>
          </a:bodyPr>
          <a:lstStyle/>
          <a:p>
            <a:r>
              <a:rPr lang="zh-CN" altLang="en-US" dirty="0"/>
              <a:t>雪崩：</a:t>
            </a:r>
            <a:endParaRPr lang="en-US" altLang="zh-CN" dirty="0"/>
          </a:p>
          <a:p>
            <a:endParaRPr lang="en-US" altLang="zh-CN" dirty="0"/>
          </a:p>
          <a:p>
            <a:r>
              <a:rPr lang="zh-CN" altLang="en-US" dirty="0"/>
              <a:t>限流</a:t>
            </a:r>
            <a:r>
              <a:rPr lang="en-US" altLang="zh-CN" dirty="0"/>
              <a:t>—</a:t>
            </a:r>
            <a:r>
              <a:rPr lang="zh-CN" altLang="en-US" dirty="0"/>
              <a:t>张队长贡献的</a:t>
            </a:r>
            <a:endParaRPr lang="en-US" altLang="zh-CN" dirty="0"/>
          </a:p>
          <a:p>
            <a:endParaRPr lang="en-US" altLang="zh-CN" dirty="0"/>
          </a:p>
          <a:p>
            <a:r>
              <a:rPr lang="zh-CN" altLang="en-US" dirty="0"/>
              <a:t>熔断：</a:t>
            </a:r>
            <a:endParaRPr lang="en-US" altLang="zh-CN" dirty="0"/>
          </a:p>
          <a:p>
            <a:endParaRPr lang="en-US" altLang="zh-CN" dirty="0"/>
          </a:p>
          <a:p>
            <a:r>
              <a:rPr lang="zh-CN" altLang="en-US" dirty="0"/>
              <a:t>降级：</a:t>
            </a:r>
            <a:endParaRPr lang="en-US" altLang="zh-CN" dirty="0"/>
          </a:p>
          <a:p>
            <a:endParaRPr lang="en-US" altLang="zh-CN" dirty="0"/>
          </a:p>
          <a:p>
            <a:r>
              <a:rPr lang="zh-CN" altLang="en-US" dirty="0"/>
              <a:t>合并请求：</a:t>
            </a:r>
            <a:endParaRPr lang="en-US" altLang="zh-CN" dirty="0"/>
          </a:p>
          <a:p>
            <a:endParaRPr lang="en-US" altLang="zh-CN" dirty="0"/>
          </a:p>
          <a:p>
            <a:r>
              <a:rPr lang="zh-CN" altLang="en-US" dirty="0"/>
              <a:t> </a:t>
            </a:r>
            <a:r>
              <a:rPr lang="en-US" altLang="zh-CN" dirty="0"/>
              <a:t>and so on</a:t>
            </a:r>
          </a:p>
        </p:txBody>
      </p:sp>
      <p:pic>
        <p:nvPicPr>
          <p:cNvPr id="3" name="图片 2"/>
          <p:cNvPicPr>
            <a:picLocks noChangeAspect="1"/>
          </p:cNvPicPr>
          <p:nvPr/>
        </p:nvPicPr>
        <p:blipFill>
          <a:blip r:embed="rId2"/>
          <a:stretch>
            <a:fillRect/>
          </a:stretch>
        </p:blipFill>
        <p:spPr>
          <a:xfrm>
            <a:off x="2915885" y="698501"/>
            <a:ext cx="5899740" cy="3667743"/>
          </a:xfrm>
          <a:prstGeom prst="rect">
            <a:avLst/>
          </a:prstGeom>
        </p:spPr>
      </p:pic>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3.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4.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6.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7.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8.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9.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0.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2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09.070866141732,&quot;width&quot;:6350.0472440944877}"/>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09.070866141732,&quot;width&quot;:6350.0472440944877}"/>
</p:tagLst>
</file>

<file path=ppt/tags/tag3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3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3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3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3962</Words>
  <Application>Microsoft Office PowerPoint</Application>
  <PresentationFormat>全屏显示(16:9)</PresentationFormat>
  <Paragraphs>597</Paragraphs>
  <Slides>101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101</vt:i4>
      </vt:variant>
    </vt:vector>
  </HeadingPairs>
  <TitlesOfParts>
    <vt:vector size="106"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1190</cp:revision>
  <dcterms:created xsi:type="dcterms:W3CDTF">2014-02-20T03:23:00Z</dcterms:created>
  <dcterms:modified xsi:type="dcterms:W3CDTF">2020-07-31T14:31:47Z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