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719" r:id="rId2"/>
    <p:sldId id="709" r:id="rId3"/>
    <p:sldId id="650" r:id="rId4"/>
    <p:sldId id="653" r:id="rId5"/>
    <p:sldId id="658" r:id="rId6"/>
    <p:sldId id="652" r:id="rId7"/>
    <p:sldId id="659" r:id="rId8"/>
    <p:sldId id="710" r:id="rId9"/>
    <p:sldId id="712" r:id="rId10"/>
    <p:sldId id="723" r:id="rId11"/>
    <p:sldId id="739" r:id="rId12"/>
    <p:sldId id="741" r:id="rId13"/>
    <p:sldId id="725" r:id="rId14"/>
    <p:sldId id="726" r:id="rId15"/>
    <p:sldId id="727" r:id="rId16"/>
    <p:sldId id="665" r:id="rId17"/>
    <p:sldId id="579" r:id="rId18"/>
    <p:sldId id="586" r:id="rId19"/>
    <p:sldId id="581" r:id="rId20"/>
    <p:sldId id="582" r:id="rId21"/>
    <p:sldId id="585" r:id="rId22"/>
    <p:sldId id="583" r:id="rId23"/>
    <p:sldId id="664" r:id="rId24"/>
    <p:sldId id="584" r:id="rId25"/>
    <p:sldId id="718" r:id="rId26"/>
    <p:sldId id="589" r:id="rId27"/>
    <p:sldId id="715" r:id="rId28"/>
    <p:sldId id="717" r:id="rId29"/>
    <p:sldId id="654" r:id="rId30"/>
    <p:sldId id="591" r:id="rId31"/>
    <p:sldId id="729" r:id="rId32"/>
    <p:sldId id="690" r:id="rId33"/>
    <p:sldId id="662" r:id="rId34"/>
    <p:sldId id="735" r:id="rId35"/>
    <p:sldId id="743" r:id="rId36"/>
    <p:sldId id="744" r:id="rId37"/>
    <p:sldId id="714" r:id="rId38"/>
    <p:sldId id="721" r:id="rId39"/>
    <p:sldId id="668" r:id="rId40"/>
    <p:sldId id="678" r:id="rId41"/>
    <p:sldId id="669" r:id="rId42"/>
    <p:sldId id="680" r:id="rId43"/>
    <p:sldId id="732" r:id="rId44"/>
    <p:sldId id="671" r:id="rId45"/>
    <p:sldId id="734" r:id="rId46"/>
    <p:sldId id="672" r:id="rId47"/>
    <p:sldId id="747" r:id="rId48"/>
    <p:sldId id="746" r:id="rId49"/>
    <p:sldId id="748" r:id="rId50"/>
    <p:sldId id="749" r:id="rId51"/>
    <p:sldId id="754" r:id="rId52"/>
    <p:sldId id="736" r:id="rId53"/>
    <p:sldId id="692" r:id="rId54"/>
    <p:sldId id="750" r:id="rId55"/>
    <p:sldId id="738" r:id="rId56"/>
    <p:sldId id="737" r:id="rId57"/>
    <p:sldId id="693" r:id="rId58"/>
    <p:sldId id="695" r:id="rId59"/>
    <p:sldId id="696" r:id="rId60"/>
    <p:sldId id="694" r:id="rId61"/>
    <p:sldId id="697" r:id="rId62"/>
    <p:sldId id="704" r:id="rId63"/>
    <p:sldId id="722" r:id="rId64"/>
    <p:sldId id="755" r:id="rId65"/>
    <p:sldId id="752" r:id="rId66"/>
    <p:sldId id="753" r:id="rId67"/>
    <p:sldId id="706" r:id="rId6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208" autoAdjust="0"/>
  </p:normalViewPr>
  <p:slideViewPr>
    <p:cSldViewPr showGuides="1">
      <p:cViewPr varScale="1">
        <p:scale>
          <a:sx n="110" d="100"/>
          <a:sy n="110" d="100"/>
        </p:scale>
        <p:origin x="792" y="72"/>
      </p:cViewPr>
      <p:guideLst>
        <p:guide orient="horz" pos="1561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2021/3/16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2021/3/16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bbitmq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qp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</a:p>
        </p:txBody>
      </p:sp>
    </p:spTree>
    <p:extLst>
      <p:ext uri="{BB962C8B-B14F-4D97-AF65-F5344CB8AC3E}">
        <p14:creationId xmlns:p14="http://schemas.microsoft.com/office/powerpoint/2010/main" val="14320153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67715" y="18498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F9823-C6A9-46E9-8B74-8E79FC2F207E}"/>
              </a:ext>
            </a:extLst>
          </p:cNvPr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4145AC-2640-417D-A6F8-01CF1D14CA60}"/>
              </a:ext>
            </a:extLst>
          </p:cNvPr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3F585C-A705-460A-8604-80BC35C7B146}"/>
              </a:ext>
            </a:extLst>
          </p:cNvPr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CB80B8-33E5-4CEE-8C18-60C1B9052953}"/>
              </a:ext>
            </a:extLst>
          </p:cNvPr>
          <p:cNvSpPr/>
          <p:nvPr/>
        </p:nvSpPr>
        <p:spPr>
          <a:xfrm>
            <a:off x="1640394" y="1234421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4350F-DB2D-44A0-BDC9-FE2B40911F8D}"/>
              </a:ext>
            </a:extLst>
          </p:cNvPr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16A6A-F8BE-4622-8758-D4C76B0679E4}"/>
              </a:ext>
            </a:extLst>
          </p:cNvPr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660019-6C13-46E9-B770-57D7392EFFC7}"/>
              </a:ext>
            </a:extLst>
          </p:cNvPr>
          <p:cNvSpPr txBox="1"/>
          <p:nvPr/>
        </p:nvSpPr>
        <p:spPr>
          <a:xfrm>
            <a:off x="1634811" y="125923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4952E9-8194-4DFE-98F3-D7DB76241340}"/>
              </a:ext>
            </a:extLst>
          </p:cNvPr>
          <p:cNvSpPr txBox="1"/>
          <p:nvPr/>
        </p:nvSpPr>
        <p:spPr>
          <a:xfrm>
            <a:off x="1982253" y="1583109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6AF204-0FD6-4D89-BF19-C31E8C7F70EB}"/>
              </a:ext>
            </a:extLst>
          </p:cNvPr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DA686B-80EE-47ED-A006-0888F55E8E7A}"/>
              </a:ext>
            </a:extLst>
          </p:cNvPr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EBD1E5-1500-46F4-8282-266CE5933685}"/>
              </a:ext>
            </a:extLst>
          </p:cNvPr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4239CA-71F3-463B-B196-6A0BE7BDEA90}"/>
              </a:ext>
            </a:extLst>
          </p:cNvPr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BF56-1A04-49F4-943D-C6D2B5C5AE8D}"/>
              </a:ext>
            </a:extLst>
          </p:cNvPr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5359789-E584-40C7-96BC-0993F6BD5434}"/>
              </a:ext>
            </a:extLst>
          </p:cNvPr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0E9406C-7D9D-44D9-84FC-81315401B185}"/>
              </a:ext>
            </a:extLst>
          </p:cNvPr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C75E-A848-41D0-A17B-0722F9DB28C5}"/>
              </a:ext>
            </a:extLst>
          </p:cNvPr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872218F-8408-4B5F-BF8B-C51A0402DEF0}"/>
              </a:ext>
            </a:extLst>
          </p:cNvPr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9A74F0-F748-4C3D-BEFA-12F4364BD927}"/>
              </a:ext>
            </a:extLst>
          </p:cNvPr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A034D-F0FD-4B0C-998A-F469AAE77AE3}"/>
              </a:ext>
            </a:extLst>
          </p:cNvPr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D1B6-839F-40C6-B166-B33A643BAAAD}"/>
              </a:ext>
            </a:extLst>
          </p:cNvPr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CDC4B5-F526-4059-A42A-6E87A90C3B03}"/>
              </a:ext>
            </a:extLst>
          </p:cNvPr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A24A291-8E55-4ECA-8509-6A9562FDB48F}"/>
              </a:ext>
            </a:extLst>
          </p:cNvPr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5C4C64-AF91-4CA5-B843-87D57239206B}"/>
              </a:ext>
            </a:extLst>
          </p:cNvPr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7FB5F7-FAAC-4F7E-9BEF-DB58A5178F3A}"/>
              </a:ext>
            </a:extLst>
          </p:cNvPr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E7B239-E314-4E81-BD03-BD40878364DB}"/>
              </a:ext>
            </a:extLst>
          </p:cNvPr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6FE232-8748-4EBC-B177-C6487C288B8D}"/>
              </a:ext>
            </a:extLst>
          </p:cNvPr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7A9BFF-194A-4E37-BE43-EF3EE401F331}"/>
              </a:ext>
            </a:extLst>
          </p:cNvPr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21E429C-CE52-46D2-9227-8CE92588FF63}"/>
              </a:ext>
            </a:extLst>
          </p:cNvPr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E0F5EF-1CBE-4B3C-BA9C-0130D15EB7F3}"/>
              </a:ext>
            </a:extLst>
          </p:cNvPr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668401-59DE-449C-AE60-EE07E1A87DD7}"/>
              </a:ext>
            </a:extLst>
          </p:cNvPr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4C5F98-0911-4321-A510-74740BE377FA}"/>
              </a:ext>
            </a:extLst>
          </p:cNvPr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DA5536-A912-4EA7-93A2-899E0158D24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B534E8C-555E-4ABA-8AE1-213D454A9AA3}"/>
              </a:ext>
            </a:extLst>
          </p:cNvPr>
          <p:cNvCxnSpPr>
            <a:cxnSpLocks/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7F21223-56A5-48EF-9B56-50167394EF24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375FE68-E552-43AA-9D6E-D32AF244B3A6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FB11C47-6017-47D1-94C2-DB8D9A6E3A0F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B2CA757-2921-4DA1-9327-D15F010B08D2}"/>
              </a:ext>
            </a:extLst>
          </p:cNvPr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7766AC-6716-4A28-99D2-48CC0C0C0A15}"/>
              </a:ext>
            </a:extLst>
          </p:cNvPr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BE0B11-9944-4FA5-A1AB-1A6B313F04BB}"/>
              </a:ext>
            </a:extLst>
          </p:cNvPr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9CD67A-1BAC-4E0D-AEFC-85984523C718}"/>
              </a:ext>
            </a:extLst>
          </p:cNvPr>
          <p:cNvCxnSpPr>
            <a:cxnSpLocks/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32DF90-4498-49B0-A51B-3D420F189231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79D38CB-BC34-4371-B62B-CAF7574C93EF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59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8E885F-3763-4077-A1BC-AEC72C68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991647"/>
            <a:ext cx="7462582" cy="31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8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进程模型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7CD0F-2347-48C5-8161-B34D7A88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16146"/>
            <a:ext cx="7794102" cy="36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172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15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AMQP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协议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帧组件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D5BB2-6C52-44D0-8414-51830606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843631"/>
            <a:ext cx="6374510" cy="720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4B2FD7-1A8E-4921-ACE5-E12ECDD1CCF9}"/>
              </a:ext>
            </a:extLst>
          </p:cNvPr>
          <p:cNvSpPr txBox="1"/>
          <p:nvPr/>
        </p:nvSpPr>
        <p:spPr>
          <a:xfrm>
            <a:off x="611725" y="1793723"/>
            <a:ext cx="518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1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帧类型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信道编号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以字节为单位的帧大小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帧有效载荷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payload </a:t>
            </a: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结束字节标志（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ASCII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值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206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6997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帧类型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5CE0D-EE33-4E72-B54A-F730956C0805}"/>
              </a:ext>
            </a:extLst>
          </p:cNvPr>
          <p:cNvSpPr txBox="1"/>
          <p:nvPr/>
        </p:nvSpPr>
        <p:spPr>
          <a:xfrm>
            <a:off x="501650" y="758826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协议头帧：指定是某种协议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方法帧：携带发送给</a:t>
            </a:r>
            <a:r>
              <a:rPr lang="en-US" altLang="zh-CN" dirty="0" err="1"/>
              <a:t>rabbitmq</a:t>
            </a:r>
            <a:r>
              <a:rPr lang="zh-CN" altLang="en-US" dirty="0"/>
              <a:t>或者从</a:t>
            </a:r>
            <a:r>
              <a:rPr lang="en-US" altLang="zh-CN" dirty="0" err="1"/>
              <a:t>rabbitmq</a:t>
            </a:r>
            <a:r>
              <a:rPr lang="zh-CN" altLang="en-US" dirty="0"/>
              <a:t>接收到</a:t>
            </a:r>
            <a:r>
              <a:rPr lang="en-US" altLang="zh-CN" dirty="0" err="1"/>
              <a:t>rpc</a:t>
            </a:r>
            <a:r>
              <a:rPr lang="zh-CN" altLang="en-US" dirty="0"/>
              <a:t>请求或者响应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内容帧： 描述一条消息的大小和属性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消息体帧：消息内容</a:t>
            </a:r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心跳帧：</a:t>
            </a:r>
            <a:r>
              <a:rPr lang="en-US" altLang="zh-CN" dirty="0" err="1"/>
              <a:t>rabbitmq</a:t>
            </a:r>
            <a:r>
              <a:rPr lang="zh-CN" altLang="en-US" dirty="0"/>
              <a:t>和客户端直接传输的一个种数据类型；</a:t>
            </a:r>
          </a:p>
        </p:txBody>
      </p:sp>
    </p:spTree>
    <p:extLst>
      <p:ext uri="{BB962C8B-B14F-4D97-AF65-F5344CB8AC3E}">
        <p14:creationId xmlns:p14="http://schemas.microsoft.com/office/powerpoint/2010/main" val="14766056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消息组合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B94228-F975-4286-B394-08A09A83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2" y="720542"/>
            <a:ext cx="3888269" cy="29600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A3A76D-BB8B-442B-91BE-F2EE889B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60" y="1850081"/>
            <a:ext cx="3024210" cy="323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36DEE6-A233-4D8E-8D65-C6DDAB1C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60" y="2462306"/>
            <a:ext cx="3704657" cy="336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6C481D-756F-4CDB-B579-948671C06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06" y="3211756"/>
            <a:ext cx="2555860" cy="336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18A77-A9AA-4B1B-8B69-4596B7467D8F}"/>
              </a:ext>
            </a:extLst>
          </p:cNvPr>
          <p:cNvSpPr txBox="1"/>
          <p:nvPr/>
        </p:nvSpPr>
        <p:spPr>
          <a:xfrm>
            <a:off x="464849" y="1521367"/>
            <a:ext cx="3973976" cy="288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DBD5B7-D31D-43B7-8A2A-05441792BD8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07940" y="2011813"/>
            <a:ext cx="127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19622-9CC8-4937-B90B-48D17CEADB6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49391" y="2630488"/>
            <a:ext cx="1031169" cy="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9C417F-EE29-490F-B117-CEBB785C6C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67721" y="3379937"/>
            <a:ext cx="614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506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734492" y="1059645"/>
            <a:ext cx="4412066" cy="2087588"/>
            <a:chOff x="736482" y="843630"/>
            <a:chExt cx="3999104" cy="208758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294" name="文本框 12293">
              <a:extLst>
                <a:ext uri="{FF2B5EF4-FFF2-40B4-BE49-F238E27FC236}">
                  <a16:creationId xmlns:a16="http://schemas.microsoft.com/office/drawing/2014/main" id="{2AF3BFBA-78B5-44A5-893D-C3B516E0584D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293" name="组合 12292">
              <a:extLst>
                <a:ext uri="{FF2B5EF4-FFF2-40B4-BE49-F238E27FC236}">
                  <a16:creationId xmlns:a16="http://schemas.microsoft.com/office/drawing/2014/main" id="{B166DB73-6D95-437F-8F4E-D292C9E33949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04B3F9E-E168-472C-AB5D-4849E759DFC4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56441AB-E3A2-49F5-A01F-5FA6B2CB8644}"/>
                  </a:ext>
                </a:extLst>
              </p:cNvPr>
              <p:cNvSpPr/>
              <p:nvPr/>
            </p:nvSpPr>
            <p:spPr>
              <a:xfrm>
                <a:off x="2157499" y="2131837"/>
                <a:ext cx="1074134" cy="41595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21" idx="3"/>
              <a:endCxn id="8" idx="1"/>
            </p:cNvCxnSpPr>
            <p:nvPr/>
          </p:nvCxnSpPr>
          <p:spPr>
            <a:xfrm>
              <a:off x="3231634" y="2414473"/>
              <a:ext cx="777162" cy="28591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21" idx="1"/>
            </p:cNvCxnSpPr>
            <p:nvPr/>
          </p:nvCxnSpPr>
          <p:spPr>
            <a:xfrm flipV="1">
              <a:off x="1454402" y="2414473"/>
              <a:ext cx="703098" cy="3062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3200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包下载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534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Erlang</a:t>
            </a:r>
            <a:r>
              <a:rPr lang="zh-CN" altLang="en-US" dirty="0"/>
              <a:t>语言运行环境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2"/>
              </a:rPr>
              <a:t>http://www.erlang.org/downloads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</a:t>
            </a:r>
            <a:r>
              <a:rPr lang="en-US" altLang="zh-CN" dirty="0"/>
              <a:t>https://pan.baidu.com/s/1eHRa6BZZ3UN-Cj4Of8sASA </a:t>
            </a:r>
            <a:r>
              <a:rPr lang="zh-CN" altLang="en-US" dirty="0"/>
              <a:t>提取码：</a:t>
            </a:r>
            <a:r>
              <a:rPr lang="en-US" altLang="zh-CN" dirty="0"/>
              <a:t>ou3k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4E911F-507A-48B0-BE66-0375A536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45" y="483078"/>
            <a:ext cx="1828800" cy="179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5B09CD-97EF-4FD8-A181-7EDAD46D49EE}"/>
              </a:ext>
            </a:extLst>
          </p:cNvPr>
          <p:cNvSpPr txBox="1"/>
          <p:nvPr/>
        </p:nvSpPr>
        <p:spPr>
          <a:xfrm>
            <a:off x="522084" y="2571750"/>
            <a:ext cx="713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ym typeface="Impact" panose="020B0806030902050204" pitchFamily="2" charset="0"/>
              </a:rPr>
              <a:t>RabbitMQ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4"/>
              </a:rPr>
              <a:t> https://www.rabbitmq.com/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百度云下载地址：链接：</a:t>
            </a:r>
            <a:r>
              <a:rPr lang="en-US" altLang="zh-CN" dirty="0"/>
              <a:t>https://pan.baidu.com/s/1jmlgh6osLtfkaoNi259dSw </a:t>
            </a:r>
            <a:r>
              <a:rPr lang="zh-CN" altLang="en-US" dirty="0"/>
              <a:t>提取码：</a:t>
            </a:r>
            <a:r>
              <a:rPr lang="en-US" altLang="zh-CN" dirty="0" err="1"/>
              <a:t>jskq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7087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00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环境安装状态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71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CMD </a:t>
            </a:r>
            <a:r>
              <a:rPr lang="zh-CN" altLang="en-US" dirty="0"/>
              <a:t>命令执行：</a:t>
            </a:r>
            <a:r>
              <a:rPr lang="en-US" altLang="zh-CN" dirty="0"/>
              <a:t> </a:t>
            </a:r>
            <a:r>
              <a:rPr lang="en-US" altLang="zh-CN" dirty="0" err="1"/>
              <a:t>erl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F9360-D305-4517-88FC-E1E49970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1203655"/>
            <a:ext cx="4933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964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配置环境变量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ERLANG_HOME</a:t>
            </a:r>
            <a:r>
              <a:rPr lang="zh-CN" altLang="en-US" dirty="0"/>
              <a:t>：</a:t>
            </a:r>
            <a:r>
              <a:rPr lang="en-US" altLang="zh-CN" dirty="0"/>
              <a:t>C:\Program Files\erl10.5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en-US" altLang="zh-CN" dirty="0"/>
              <a:t>: %ERLANG_HOME%\bin</a:t>
            </a:r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RABBITMQ_SERVER</a:t>
            </a:r>
            <a:r>
              <a:rPr lang="en-US" altLang="zh-CN" dirty="0"/>
              <a:t>: C:\Program Files\erl_rabbitmq_server-3.8.3(</a:t>
            </a:r>
            <a:r>
              <a:rPr lang="zh-CN" altLang="en-US" dirty="0"/>
              <a:t>根目录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％</a:t>
            </a:r>
            <a:r>
              <a:rPr lang="en-US" altLang="zh-CN" dirty="0"/>
              <a:t>RABBITMQ_SERVER</a:t>
            </a:r>
            <a:r>
              <a:rPr lang="zh-CN" altLang="en-US" dirty="0"/>
              <a:t>％</a:t>
            </a:r>
            <a:r>
              <a:rPr lang="en-US" altLang="zh-CN" dirty="0"/>
              <a:t>\</a:t>
            </a:r>
            <a:r>
              <a:rPr lang="en-US" altLang="zh-CN" dirty="0" err="1"/>
              <a:t>sbin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638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336449" y="18660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134536" y="1647550"/>
            <a:ext cx="201913" cy="4527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528240" y="1429058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528241" y="2276323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flipV="1">
            <a:off x="1134537" y="2100322"/>
            <a:ext cx="201912" cy="3944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0" idx="2"/>
          </p:cNvCxnSpPr>
          <p:nvPr/>
        </p:nvCxnSpPr>
        <p:spPr>
          <a:xfrm flipV="1">
            <a:off x="2056821" y="1121462"/>
            <a:ext cx="496935" cy="9788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3696461" y="1197103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B0F0"/>
                </a:solidFill>
              </a:rPr>
              <a:t>数据库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155C09-6F76-4834-B014-9B39D67B3838}"/>
              </a:ext>
            </a:extLst>
          </p:cNvPr>
          <p:cNvGrpSpPr/>
          <p:nvPr/>
        </p:nvGrpSpPr>
        <p:grpSpPr>
          <a:xfrm>
            <a:off x="2553756" y="843630"/>
            <a:ext cx="718684" cy="555663"/>
            <a:chOff x="2890090" y="771624"/>
            <a:chExt cx="718684" cy="55566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B1395BB-F370-460E-93FF-E2379CF027D6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1894360-776B-4AED-A67F-7136F2E4923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52E80E7-227C-4F8F-BFFA-77B3C04EC029}"/>
              </a:ext>
            </a:extLst>
          </p:cNvPr>
          <p:cNvGrpSpPr/>
          <p:nvPr/>
        </p:nvGrpSpPr>
        <p:grpSpPr>
          <a:xfrm>
            <a:off x="2559815" y="1483503"/>
            <a:ext cx="718684" cy="555663"/>
            <a:chOff x="2890090" y="771624"/>
            <a:chExt cx="718684" cy="555663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E060E8E-4E84-41EC-84ED-2BF217BD9EE8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2B4C366-6EF9-4BC7-9573-BFC1B65801E0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441D805-C36E-4EB9-BA69-8284E5300FB4}"/>
              </a:ext>
            </a:extLst>
          </p:cNvPr>
          <p:cNvGrpSpPr/>
          <p:nvPr/>
        </p:nvGrpSpPr>
        <p:grpSpPr>
          <a:xfrm>
            <a:off x="2551799" y="2162627"/>
            <a:ext cx="718684" cy="555663"/>
            <a:chOff x="2890090" y="771624"/>
            <a:chExt cx="718684" cy="55566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0FD5616-6D71-43CE-991A-FA6196616200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B06C305-D4C0-4DEB-8503-7E07D823A54C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4C253D-8CAD-4766-ADF5-240FAA2611E8}"/>
              </a:ext>
            </a:extLst>
          </p:cNvPr>
          <p:cNvGrpSpPr/>
          <p:nvPr/>
        </p:nvGrpSpPr>
        <p:grpSpPr>
          <a:xfrm>
            <a:off x="2559203" y="2850737"/>
            <a:ext cx="718684" cy="555663"/>
            <a:chOff x="2890090" y="771624"/>
            <a:chExt cx="718684" cy="55566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E2B29C-1851-4D29-A7EF-D9DFE3DAFC91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2591B48-EEED-4870-88EB-53C906E517B2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41F526F-AD77-448F-B7B4-C33ADFB8BF97}"/>
              </a:ext>
            </a:extLst>
          </p:cNvPr>
          <p:cNvCxnSpPr>
            <a:cxnSpLocks/>
            <a:stCxn id="39" idx="3"/>
            <a:endCxn id="48" idx="2"/>
          </p:cNvCxnSpPr>
          <p:nvPr/>
        </p:nvCxnSpPr>
        <p:spPr>
          <a:xfrm flipV="1">
            <a:off x="2056821" y="1761335"/>
            <a:ext cx="502994" cy="33898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33F8DA-6A05-4252-AC14-65B8125C920F}"/>
              </a:ext>
            </a:extLst>
          </p:cNvPr>
          <p:cNvCxnSpPr>
            <a:cxnSpLocks/>
            <a:stCxn id="39" idx="3"/>
            <a:endCxn id="54" idx="2"/>
          </p:cNvCxnSpPr>
          <p:nvPr/>
        </p:nvCxnSpPr>
        <p:spPr>
          <a:xfrm>
            <a:off x="2056821" y="2100322"/>
            <a:ext cx="494978" cy="34013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1B06282-D232-436D-AF96-AC4F26F2A9DE}"/>
              </a:ext>
            </a:extLst>
          </p:cNvPr>
          <p:cNvCxnSpPr>
            <a:cxnSpLocks/>
            <a:stCxn id="39" idx="3"/>
            <a:endCxn id="60" idx="2"/>
          </p:cNvCxnSpPr>
          <p:nvPr/>
        </p:nvCxnSpPr>
        <p:spPr>
          <a:xfrm>
            <a:off x="2056821" y="2100322"/>
            <a:ext cx="502382" cy="102824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AF737E-92E1-4028-A727-A7F2E2B36CA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150605" y="1111757"/>
            <a:ext cx="545856" cy="106470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832F93A-794C-4917-9539-CE401356B58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149993" y="1788593"/>
            <a:ext cx="546468" cy="3878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7BB67C3-6538-4BEA-A94A-B2B026413D1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49993" y="2176465"/>
            <a:ext cx="546468" cy="265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5DB800-B072-4CD2-8D56-3FB5328BCE19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61038" y="2176465"/>
            <a:ext cx="535423" cy="9457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D91B6C0-B7CC-4CE4-AB42-172367FEE73B}"/>
              </a:ext>
            </a:extLst>
          </p:cNvPr>
          <p:cNvSpPr txBox="1"/>
          <p:nvPr/>
        </p:nvSpPr>
        <p:spPr>
          <a:xfrm>
            <a:off x="5004030" y="771625"/>
            <a:ext cx="3744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分布式：多台服务器合作完成业务处理，一个业务流程中，每一个服务器完成一部分；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异步队列：有一个中间者，服务器和服务器之间的中间者；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8865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尝试安装和启动服务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install     </a:t>
            </a:r>
            <a:r>
              <a:rPr lang="zh-CN" altLang="en-US" dirty="0"/>
              <a:t>安装服务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enable   </a:t>
            </a:r>
            <a:r>
              <a:rPr lang="zh-CN" altLang="en-US" dirty="0"/>
              <a:t>服务启用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start	   </a:t>
            </a:r>
            <a:r>
              <a:rPr lang="zh-CN" altLang="en-US" dirty="0"/>
              <a:t>启动服务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安装插件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start_app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5   </a:t>
            </a:r>
            <a:r>
              <a:rPr lang="en-US" altLang="zh-CN" dirty="0" err="1"/>
              <a:t>rabbitmq</a:t>
            </a:r>
            <a:r>
              <a:rPr lang="en-US" altLang="zh-CN" dirty="0"/>
              <a:t>-plugins enable </a:t>
            </a:r>
            <a:r>
              <a:rPr lang="en-US" altLang="zh-CN" dirty="0" err="1"/>
              <a:t>rabbitmq_management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6   </a:t>
            </a:r>
            <a:r>
              <a:rPr lang="en-US" altLang="zh-CN" dirty="0" err="1"/>
              <a:t>rabbitmqctl</a:t>
            </a:r>
            <a:r>
              <a:rPr lang="en-US" altLang="zh-CN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114675778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环境准备就绪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localhost:15672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72898-AC1D-4FC7-9CF7-B5411F76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71575"/>
            <a:ext cx="6238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51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权限问题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在安装目录下需要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C:\Windows\System32\config\systemprofile</a:t>
            </a:r>
            <a:r>
              <a:rPr lang="zh-CN" altLang="en-US" dirty="0"/>
              <a:t>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Windows</a:t>
            </a:r>
            <a:r>
              <a:rPr lang="zh-CN" altLang="en-US" dirty="0"/>
              <a:t>路径下你的名称是中文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20408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070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rabbitmqctl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status  </a:t>
            </a:r>
            <a:r>
              <a:rPr lang="zh-CN" altLang="en-US" dirty="0"/>
              <a:t>查询状态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list_users</a:t>
            </a:r>
            <a:r>
              <a:rPr lang="en-US" altLang="zh-CN" dirty="0"/>
              <a:t>  </a:t>
            </a:r>
            <a:r>
              <a:rPr lang="zh-CN" altLang="en-US" dirty="0"/>
              <a:t>查看用户列表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add_user</a:t>
            </a:r>
            <a:r>
              <a:rPr lang="en-US" altLang="zh-CN" dirty="0"/>
              <a:t>  Richard 123456   //</a:t>
            </a:r>
            <a:r>
              <a:rPr lang="zh-CN" altLang="en-US" dirty="0"/>
              <a:t>创建用户</a:t>
            </a:r>
            <a:r>
              <a:rPr lang="en-US" altLang="zh-CN" dirty="0"/>
              <a:t>Richard</a:t>
            </a:r>
            <a:r>
              <a:rPr lang="zh-CN" altLang="en-US" dirty="0"/>
              <a:t>密码为</a:t>
            </a:r>
            <a:r>
              <a:rPr lang="en-US" altLang="zh-CN" dirty="0"/>
              <a:t>123456 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set_permissions</a:t>
            </a:r>
            <a:r>
              <a:rPr lang="en-US" altLang="zh-CN" dirty="0"/>
              <a:t> Richard ".*"  ".*"  ".*"    //</a:t>
            </a:r>
            <a:r>
              <a:rPr lang="zh-CN" altLang="en-US" dirty="0"/>
              <a:t>赋予</a:t>
            </a:r>
            <a:r>
              <a:rPr lang="en-US" altLang="zh-CN" dirty="0"/>
              <a:t>Richard</a:t>
            </a:r>
            <a:r>
              <a:rPr lang="zh-CN" altLang="en-US" dirty="0"/>
              <a:t>读写所有消息队列的权限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set_user_tags</a:t>
            </a:r>
            <a:r>
              <a:rPr lang="en-US" altLang="zh-CN" dirty="0"/>
              <a:t> Richard administrator    //</a:t>
            </a:r>
            <a:r>
              <a:rPr lang="zh-CN" altLang="en-US" dirty="0"/>
              <a:t>分配用户组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73942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卸载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395710" y="922327"/>
            <a:ext cx="8442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控制面板，双击</a:t>
            </a:r>
            <a:r>
              <a:rPr lang="en-US" altLang="zh-CN" dirty="0"/>
              <a:t>“</a:t>
            </a:r>
            <a:r>
              <a:rPr lang="zh-CN" altLang="zh-CN" dirty="0"/>
              <a:t>程序和功能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RabbitMQ Server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“Erlang OTP”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任务管理器。</a:t>
            </a:r>
          </a:p>
          <a:p>
            <a:r>
              <a:rPr lang="en-US" altLang="zh-CN" dirty="0"/>
              <a:t>5   </a:t>
            </a:r>
            <a:r>
              <a:rPr lang="zh-CN" altLang="zh-CN" dirty="0"/>
              <a:t>在任务管理器中，查找进程</a:t>
            </a:r>
            <a:r>
              <a:rPr lang="en-US" altLang="zh-CN" dirty="0"/>
              <a:t>epmd.exe</a:t>
            </a:r>
            <a:r>
              <a:rPr lang="zh-CN" altLang="zh-CN" dirty="0"/>
              <a:t>。 如果此进程仍在运行，请右键单击该进程，然后单击</a:t>
            </a:r>
            <a:r>
              <a:rPr lang="en-US" altLang="zh-CN" dirty="0"/>
              <a:t>“</a:t>
            </a:r>
            <a:r>
              <a:rPr lang="zh-CN" altLang="zh-CN" dirty="0"/>
              <a:t>结束进程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6   </a:t>
            </a:r>
            <a:r>
              <a:rPr lang="zh-CN" altLang="zh-CN" dirty="0"/>
              <a:t>删除</a:t>
            </a:r>
            <a:r>
              <a:rPr lang="en-US" altLang="zh-CN" dirty="0"/>
              <a:t>RabbitMQ</a:t>
            </a:r>
            <a:r>
              <a:rPr lang="zh-CN" altLang="zh-CN" dirty="0"/>
              <a:t>和</a:t>
            </a:r>
            <a:r>
              <a:rPr lang="en-US" altLang="zh-CN" dirty="0"/>
              <a:t>Erlang</a:t>
            </a:r>
            <a:r>
              <a:rPr lang="zh-CN" altLang="zh-CN" dirty="0"/>
              <a:t>的所有安装目录。</a:t>
            </a:r>
          </a:p>
          <a:p>
            <a:r>
              <a:rPr lang="en-US" altLang="zh-CN" dirty="0"/>
              <a:t>7   </a:t>
            </a:r>
            <a:r>
              <a:rPr lang="zh-CN" altLang="zh-CN" dirty="0"/>
              <a:t>删除文件</a:t>
            </a:r>
            <a:r>
              <a:rPr lang="en-US" altLang="zh-CN" dirty="0"/>
              <a:t>C</a:t>
            </a:r>
            <a:r>
              <a:rPr lang="zh-CN" altLang="zh-CN" dirty="0"/>
              <a:t>：</a:t>
            </a:r>
            <a:r>
              <a:rPr lang="en-US" altLang="zh-CN" dirty="0"/>
              <a:t>\ Windows \ .</a:t>
            </a:r>
            <a:r>
              <a:rPr lang="en-US" altLang="zh-CN" dirty="0" err="1"/>
              <a:t>erlang.cookie</a:t>
            </a:r>
            <a:r>
              <a:rPr lang="zh-CN" altLang="zh-CN" dirty="0"/>
              <a:t>（如果存在）。</a:t>
            </a:r>
          </a:p>
          <a:p>
            <a:r>
              <a:rPr lang="en-US" altLang="zh-CN" dirty="0"/>
              <a:t>8   </a:t>
            </a:r>
            <a:r>
              <a:rPr lang="zh-CN" altLang="en-US" dirty="0"/>
              <a:t>删除电脑找那个所有的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9   </a:t>
            </a:r>
            <a:r>
              <a:rPr lang="zh-CN" altLang="zh-CN" dirty="0"/>
              <a:t>同样在</a:t>
            </a:r>
            <a:r>
              <a:rPr lang="en-US" altLang="zh-CN" dirty="0"/>
              <a:t>User</a:t>
            </a:r>
            <a:r>
              <a:rPr lang="zh-CN" altLang="zh-CN" dirty="0"/>
              <a:t>文件夹中，转到</a:t>
            </a:r>
            <a:r>
              <a:rPr lang="en-US" altLang="zh-CN" dirty="0" err="1"/>
              <a:t>AppData</a:t>
            </a:r>
            <a:r>
              <a:rPr lang="en-US" altLang="zh-CN" dirty="0"/>
              <a:t> \ Roaming \ RabbitMQ</a:t>
            </a:r>
            <a:r>
              <a:rPr lang="zh-CN" altLang="zh-CN" dirty="0"/>
              <a:t>。删除</a:t>
            </a:r>
            <a:r>
              <a:rPr lang="en-US" altLang="zh-CN" dirty="0"/>
              <a:t>RabbitMQ</a:t>
            </a:r>
            <a:endParaRPr lang="zh-CN" altLang="zh-CN" dirty="0"/>
          </a:p>
          <a:p>
            <a:r>
              <a:rPr lang="en-US" altLang="zh-CN" dirty="0"/>
              <a:t>10 </a:t>
            </a:r>
            <a:r>
              <a:rPr lang="zh-CN" altLang="zh-CN" dirty="0"/>
              <a:t>打开运行</a:t>
            </a:r>
            <a:r>
              <a:rPr lang="en-US" altLang="zh-CN" dirty="0" err="1"/>
              <a:t>cmd</a:t>
            </a:r>
            <a:r>
              <a:rPr lang="en-US" altLang="zh-CN" dirty="0"/>
              <a:t>-&gt;</a:t>
            </a:r>
            <a:r>
              <a:rPr lang="en-US" altLang="zh-CN" dirty="0" err="1"/>
              <a:t>sc</a:t>
            </a:r>
            <a:r>
              <a:rPr lang="en-US" altLang="zh-CN" dirty="0"/>
              <a:t> delete RabbitMQ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11 </a:t>
            </a:r>
            <a:r>
              <a:rPr lang="zh-CN" altLang="zh-CN" dirty="0"/>
              <a:t>打开运行</a:t>
            </a:r>
            <a:r>
              <a:rPr lang="en-US" altLang="zh-CN" dirty="0"/>
              <a:t>-&gt;regedit </a:t>
            </a:r>
            <a:r>
              <a:rPr lang="zh-CN" altLang="zh-CN" dirty="0"/>
              <a:t>找到</a:t>
            </a:r>
            <a:r>
              <a:rPr lang="en-US" altLang="zh-CN" dirty="0"/>
              <a:t>RabbitMQ</a:t>
            </a:r>
            <a:r>
              <a:rPr lang="zh-CN" altLang="zh-CN" dirty="0"/>
              <a:t>节点，删掉即可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2107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驱动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14666" y="698501"/>
            <a:ext cx="844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Nuget</a:t>
            </a:r>
            <a:r>
              <a:rPr lang="zh-CN" altLang="en-US" dirty="0"/>
              <a:t>引入程序包</a:t>
            </a:r>
            <a:r>
              <a:rPr lang="en-US" altLang="zh-CN" dirty="0" err="1"/>
              <a:t>RabbitMQ.Client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定义生产者消费者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生产消息，写入消息，消费消息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9902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单生产者单消费者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580070" y="898136"/>
            <a:ext cx="26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Factory—channel</a:t>
            </a:r>
            <a:r>
              <a:rPr lang="zh-CN" altLang="en-US" dirty="0">
                <a:solidFill>
                  <a:srgbClr val="FF0000"/>
                </a:solidFill>
              </a:rPr>
              <a:t>介绍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7430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多生产者多消费者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580070" y="898136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F8A194-286B-4533-AA25-2E301EF0D6B7}"/>
                </a:ext>
              </a:extLst>
            </p:cNvPr>
            <p:cNvSpPr/>
            <p:nvPr/>
          </p:nvSpPr>
          <p:spPr>
            <a:xfrm>
              <a:off x="736482" y="1926902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94BFBB0-D8A5-45A8-83D9-F6BD8F50770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54402" y="2137410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9846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互为生产消费者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F8A194-286B-4533-AA25-2E301EF0D6B7}"/>
                </a:ext>
              </a:extLst>
            </p:cNvPr>
            <p:cNvSpPr/>
            <p:nvPr/>
          </p:nvSpPr>
          <p:spPr>
            <a:xfrm>
              <a:off x="736482" y="1906577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94BFBB0-D8A5-45A8-83D9-F6BD8F50770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54402" y="2117085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43558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消息队列应对秒杀场景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FE66E-E368-47C0-9EA7-6F6DAE203F24}"/>
              </a:ext>
            </a:extLst>
          </p:cNvPr>
          <p:cNvSpPr txBox="1"/>
          <p:nvPr/>
        </p:nvSpPr>
        <p:spPr>
          <a:xfrm>
            <a:off x="539720" y="728584"/>
            <a:ext cx="813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06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日准时零点，某电商网站，有</a:t>
            </a:r>
            <a:r>
              <a:rPr lang="en-US" altLang="zh-CN" dirty="0"/>
              <a:t>10</a:t>
            </a:r>
            <a:r>
              <a:rPr lang="zh-CN" altLang="en-US" dirty="0"/>
              <a:t>件商品参与秒杀活动；</a:t>
            </a:r>
            <a:endParaRPr lang="en-US" altLang="zh-CN" dirty="0"/>
          </a:p>
          <a:p>
            <a:r>
              <a:rPr lang="zh-CN" altLang="en-US" dirty="0"/>
              <a:t>看谁手快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用户量必然很大；</a:t>
            </a:r>
            <a:endParaRPr lang="en-US" altLang="zh-CN" dirty="0"/>
          </a:p>
          <a:p>
            <a:r>
              <a:rPr lang="zh-CN" altLang="en-US" dirty="0"/>
              <a:t>一瞬间来了</a:t>
            </a:r>
            <a:r>
              <a:rPr lang="en-US" altLang="zh-CN" dirty="0"/>
              <a:t>8000</a:t>
            </a:r>
            <a:r>
              <a:rPr lang="zh-CN" altLang="en-US" dirty="0"/>
              <a:t>；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9260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>
            <a:extLst>
              <a:ext uri="{FF2B5EF4-FFF2-40B4-BE49-F238E27FC236}">
                <a16:creationId xmlns:a16="http://schemas.microsoft.com/office/drawing/2014/main" id="{D911766A-69F2-4E38-87CD-9B3890AB268B}"/>
              </a:ext>
            </a:extLst>
          </p:cNvPr>
          <p:cNvSpPr txBox="1"/>
          <p:nvPr/>
        </p:nvSpPr>
        <p:spPr>
          <a:xfrm>
            <a:off x="4703723" y="677733"/>
            <a:ext cx="3371066" cy="3163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大数据高并发架构图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893EE-1BE5-4C8F-B099-8EF8FFDAE11B}"/>
              </a:ext>
            </a:extLst>
          </p:cNvPr>
          <p:cNvSpPr/>
          <p:nvPr/>
        </p:nvSpPr>
        <p:spPr>
          <a:xfrm>
            <a:off x="647036" y="835838"/>
            <a:ext cx="828967" cy="374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46D3F-FA42-472D-8D7F-146DCDD980EA}"/>
              </a:ext>
            </a:extLst>
          </p:cNvPr>
          <p:cNvSpPr/>
          <p:nvPr/>
        </p:nvSpPr>
        <p:spPr>
          <a:xfrm>
            <a:off x="745968" y="929576"/>
            <a:ext cx="828967" cy="374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CDN</a:t>
            </a:r>
            <a:r>
              <a:rPr lang="zh-CN" altLang="en-US" sz="900" dirty="0">
                <a:solidFill>
                  <a:srgbClr val="00B0F0"/>
                </a:solidFill>
              </a:rPr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55B031-9FFF-446B-8710-60F60BF17EE5}"/>
              </a:ext>
            </a:extLst>
          </p:cNvPr>
          <p:cNvSpPr/>
          <p:nvPr/>
        </p:nvSpPr>
        <p:spPr>
          <a:xfrm>
            <a:off x="745968" y="1508976"/>
            <a:ext cx="828967" cy="343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反向代理服务器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F3AB62-1A91-4A8E-A237-0F9F22F60EA8}"/>
              </a:ext>
            </a:extLst>
          </p:cNvPr>
          <p:cNvSpPr/>
          <p:nvPr/>
        </p:nvSpPr>
        <p:spPr>
          <a:xfrm>
            <a:off x="596381" y="2148230"/>
            <a:ext cx="977841" cy="762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E6EB2-B151-4991-BF80-C90760F9CE5A}"/>
              </a:ext>
            </a:extLst>
          </p:cNvPr>
          <p:cNvSpPr/>
          <p:nvPr/>
        </p:nvSpPr>
        <p:spPr>
          <a:xfrm>
            <a:off x="1808936" y="1570603"/>
            <a:ext cx="1051039" cy="8664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2FF59-A9A4-46E7-92EE-32FCC72EED8B}"/>
              </a:ext>
            </a:extLst>
          </p:cNvPr>
          <p:cNvSpPr txBox="1"/>
          <p:nvPr/>
        </p:nvSpPr>
        <p:spPr>
          <a:xfrm>
            <a:off x="1808936" y="1551587"/>
            <a:ext cx="1140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FF98A2-027E-4405-883D-A2399F5B70C3}"/>
              </a:ext>
            </a:extLst>
          </p:cNvPr>
          <p:cNvSpPr txBox="1"/>
          <p:nvPr/>
        </p:nvSpPr>
        <p:spPr>
          <a:xfrm>
            <a:off x="681276" y="214823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00B0F0"/>
                </a:solidFill>
              </a:rPr>
              <a:t>负载均衡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531BB4-6A2F-4DD8-BF08-9F8BD7E2AF55}"/>
              </a:ext>
            </a:extLst>
          </p:cNvPr>
          <p:cNvSpPr/>
          <p:nvPr/>
        </p:nvSpPr>
        <p:spPr>
          <a:xfrm>
            <a:off x="1903054" y="1765511"/>
            <a:ext cx="1051039" cy="89635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3E0046-0A97-493E-9BA1-D8BCF9DB780B}"/>
              </a:ext>
            </a:extLst>
          </p:cNvPr>
          <p:cNvSpPr txBox="1"/>
          <p:nvPr/>
        </p:nvSpPr>
        <p:spPr>
          <a:xfrm>
            <a:off x="1901518" y="1786911"/>
            <a:ext cx="12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2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14A9B925-63E5-4149-BF00-31BFF6E38421}"/>
              </a:ext>
            </a:extLst>
          </p:cNvPr>
          <p:cNvSpPr/>
          <p:nvPr/>
        </p:nvSpPr>
        <p:spPr>
          <a:xfrm>
            <a:off x="2032155" y="2054599"/>
            <a:ext cx="821041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应用程序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FFC45-0359-450A-A76E-8DCA37217831}"/>
              </a:ext>
            </a:extLst>
          </p:cNvPr>
          <p:cNvSpPr txBox="1"/>
          <p:nvPr/>
        </p:nvSpPr>
        <p:spPr>
          <a:xfrm>
            <a:off x="2114846" y="2399006"/>
            <a:ext cx="826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本地缓存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553C8C7-CFF7-4FAD-9CFE-26DB3684E54E}"/>
              </a:ext>
            </a:extLst>
          </p:cNvPr>
          <p:cNvSpPr/>
          <p:nvPr/>
        </p:nvSpPr>
        <p:spPr>
          <a:xfrm>
            <a:off x="638366" y="2451074"/>
            <a:ext cx="893869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F0"/>
                </a:solidFill>
              </a:rPr>
              <a:t>Nginx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CF9B7-1AA1-4843-A6C4-4C6C82AB6325}"/>
              </a:ext>
            </a:extLst>
          </p:cNvPr>
          <p:cNvSpPr/>
          <p:nvPr/>
        </p:nvSpPr>
        <p:spPr>
          <a:xfrm>
            <a:off x="2857699" y="709471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AAFA47-0E7A-4F32-8CB2-48D3365081C9}"/>
              </a:ext>
            </a:extLst>
          </p:cNvPr>
          <p:cNvSpPr/>
          <p:nvPr/>
        </p:nvSpPr>
        <p:spPr>
          <a:xfrm>
            <a:off x="2945852" y="832320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4ECFB-8E1D-406C-9424-EEAA86DEC7D7}"/>
              </a:ext>
            </a:extLst>
          </p:cNvPr>
          <p:cNvSpPr txBox="1"/>
          <p:nvPr/>
        </p:nvSpPr>
        <p:spPr>
          <a:xfrm>
            <a:off x="2909626" y="842086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文件服务器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11281A4-876E-4CBA-83F8-1374CC8E1E89}"/>
              </a:ext>
            </a:extLst>
          </p:cNvPr>
          <p:cNvSpPr/>
          <p:nvPr/>
        </p:nvSpPr>
        <p:spPr>
          <a:xfrm>
            <a:off x="3010980" y="1062448"/>
            <a:ext cx="821041" cy="20392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824620" y="1820319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4E12AF-0521-44A8-B37D-4954EEA30870}"/>
              </a:ext>
            </a:extLst>
          </p:cNvPr>
          <p:cNvSpPr/>
          <p:nvPr/>
        </p:nvSpPr>
        <p:spPr>
          <a:xfrm>
            <a:off x="6957494" y="1946696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A46BB3-70F1-46F7-8D75-89D00FE6C92D}"/>
              </a:ext>
            </a:extLst>
          </p:cNvPr>
          <p:cNvSpPr txBox="1"/>
          <p:nvPr/>
        </p:nvSpPr>
        <p:spPr>
          <a:xfrm>
            <a:off x="6876548" y="1952934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数据库服务器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482FFAF-6062-440D-93EE-E60326225BF0}"/>
              </a:ext>
            </a:extLst>
          </p:cNvPr>
          <p:cNvSpPr/>
          <p:nvPr/>
        </p:nvSpPr>
        <p:spPr>
          <a:xfrm>
            <a:off x="7128233" y="2164457"/>
            <a:ext cx="568413" cy="28581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19DEA5-CF46-429F-A4BD-23951D2D21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60452" y="1303761"/>
            <a:ext cx="0" cy="20521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EB99C6-D7AD-4851-8510-A77BD913AE7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159737" y="1852258"/>
            <a:ext cx="715" cy="2959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194C52-AE71-4B78-A133-84AD197B4666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532235" y="2003804"/>
            <a:ext cx="276701" cy="59471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F7905-1FC6-4E44-A747-3AFC606C490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1532235" y="2213689"/>
            <a:ext cx="370819" cy="38483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053482-B555-403F-9577-CABE137B88CD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2853196" y="1164410"/>
            <a:ext cx="157784" cy="103763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35925EE-D9A0-4F35-9E02-0B73EBB44A43}"/>
              </a:ext>
            </a:extLst>
          </p:cNvPr>
          <p:cNvSpPr/>
          <p:nvPr/>
        </p:nvSpPr>
        <p:spPr>
          <a:xfrm>
            <a:off x="3010980" y="3109307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CF0974-59F1-41BA-BAC7-A5B9133CB004}"/>
              </a:ext>
            </a:extLst>
          </p:cNvPr>
          <p:cNvSpPr/>
          <p:nvPr/>
        </p:nvSpPr>
        <p:spPr>
          <a:xfrm>
            <a:off x="3143854" y="3235684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2CA42B-D03C-4CE5-8EF5-636D74B935F4}"/>
              </a:ext>
            </a:extLst>
          </p:cNvPr>
          <p:cNvSpPr txBox="1"/>
          <p:nvPr/>
        </p:nvSpPr>
        <p:spPr>
          <a:xfrm>
            <a:off x="3056147" y="3232520"/>
            <a:ext cx="113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分布式缓存服务器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5487B3-26C6-41FC-A15B-464B1AADB532}"/>
              </a:ext>
            </a:extLst>
          </p:cNvPr>
          <p:cNvSpPr txBox="1"/>
          <p:nvPr/>
        </p:nvSpPr>
        <p:spPr>
          <a:xfrm>
            <a:off x="3269127" y="3533358"/>
            <a:ext cx="829079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分布式缓存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36EAA1-1E93-4E8B-9028-1791C5C0AF0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2853196" y="2202045"/>
            <a:ext cx="290658" cy="13172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AE573-A38A-468F-88F7-B11D83CBAA3A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 flipV="1">
            <a:off x="2853196" y="2177493"/>
            <a:ext cx="2033301" cy="2455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90A802-47D9-49B7-A463-B10A5DEDE9C8}"/>
              </a:ext>
            </a:extLst>
          </p:cNvPr>
          <p:cNvSpPr/>
          <p:nvPr/>
        </p:nvSpPr>
        <p:spPr>
          <a:xfrm>
            <a:off x="4886497" y="1693118"/>
            <a:ext cx="737854" cy="968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6E6726C-378F-426C-99E6-F3066D756CA0}"/>
              </a:ext>
            </a:extLst>
          </p:cNvPr>
          <p:cNvCxnSpPr>
            <a:cxnSpLocks/>
            <a:stCxn id="48" idx="3"/>
            <a:endCxn id="51" idx="2"/>
          </p:cNvCxnSpPr>
          <p:nvPr/>
        </p:nvCxnSpPr>
        <p:spPr>
          <a:xfrm flipV="1">
            <a:off x="5624351" y="1218309"/>
            <a:ext cx="273886" cy="95918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F345EE-50EF-4BA2-8E3F-B93F9F50DED8}"/>
              </a:ext>
            </a:extLst>
          </p:cNvPr>
          <p:cNvGrpSpPr/>
          <p:nvPr/>
        </p:nvGrpSpPr>
        <p:grpSpPr>
          <a:xfrm>
            <a:off x="5898237" y="940477"/>
            <a:ext cx="718684" cy="555663"/>
            <a:chOff x="2890090" y="771624"/>
            <a:chExt cx="718684" cy="555663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3C63362-5C99-4572-A520-2AF84C84EF82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7A9A64F-8BF3-4F01-AF58-A99C5E2FEFD2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AC4988-AE29-4E52-8B74-B05DAB8B40C8}"/>
              </a:ext>
            </a:extLst>
          </p:cNvPr>
          <p:cNvGrpSpPr/>
          <p:nvPr/>
        </p:nvGrpSpPr>
        <p:grpSpPr>
          <a:xfrm>
            <a:off x="5904296" y="1580350"/>
            <a:ext cx="718684" cy="555663"/>
            <a:chOff x="2890090" y="771624"/>
            <a:chExt cx="718684" cy="55566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0BAB0D-DCCA-4583-8594-5CEAB54A11C0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B6C4BE9-FA71-4095-91A6-886F4C68A6B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480566-6FFD-4531-B1FB-2B8EE696F259}"/>
              </a:ext>
            </a:extLst>
          </p:cNvPr>
          <p:cNvGrpSpPr/>
          <p:nvPr/>
        </p:nvGrpSpPr>
        <p:grpSpPr>
          <a:xfrm>
            <a:off x="5896280" y="2259474"/>
            <a:ext cx="718684" cy="555663"/>
            <a:chOff x="2890090" y="771624"/>
            <a:chExt cx="718684" cy="55566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917A028-8849-401A-8D59-44768A9BAA19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37FAEA-2148-42BA-8929-340BA21F793F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3CE07CD-6264-4884-9EE2-685729C3FC84}"/>
              </a:ext>
            </a:extLst>
          </p:cNvPr>
          <p:cNvGrpSpPr/>
          <p:nvPr/>
        </p:nvGrpSpPr>
        <p:grpSpPr>
          <a:xfrm>
            <a:off x="5903684" y="2947584"/>
            <a:ext cx="718684" cy="555663"/>
            <a:chOff x="2890090" y="771624"/>
            <a:chExt cx="718684" cy="555663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DDE34BE-DE6D-4352-8DB2-2F8AD8C97FB6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B222916-3602-4E27-921E-1FBA8E75C4F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DAB55A5-4D45-41CA-BC0D-36C1B03E1ABC}"/>
              </a:ext>
            </a:extLst>
          </p:cNvPr>
          <p:cNvCxnSpPr>
            <a:cxnSpLocks/>
            <a:stCxn id="48" idx="3"/>
            <a:endCxn id="59" idx="2"/>
          </p:cNvCxnSpPr>
          <p:nvPr/>
        </p:nvCxnSpPr>
        <p:spPr>
          <a:xfrm flipV="1">
            <a:off x="5624351" y="1858182"/>
            <a:ext cx="279945" cy="31931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441988-9E20-4206-9C44-5F2ED1CFEAF6}"/>
              </a:ext>
            </a:extLst>
          </p:cNvPr>
          <p:cNvCxnSpPr>
            <a:cxnSpLocks/>
            <a:stCxn id="48" idx="3"/>
            <a:endCxn id="62" idx="2"/>
          </p:cNvCxnSpPr>
          <p:nvPr/>
        </p:nvCxnSpPr>
        <p:spPr>
          <a:xfrm>
            <a:off x="5624351" y="2177493"/>
            <a:ext cx="271929" cy="35981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418AA3A-DE99-4729-9E40-B37E898D5D1C}"/>
              </a:ext>
            </a:extLst>
          </p:cNvPr>
          <p:cNvCxnSpPr>
            <a:cxnSpLocks/>
            <a:stCxn id="48" idx="3"/>
            <a:endCxn id="65" idx="2"/>
          </p:cNvCxnSpPr>
          <p:nvPr/>
        </p:nvCxnSpPr>
        <p:spPr>
          <a:xfrm>
            <a:off x="5624351" y="2177493"/>
            <a:ext cx="279333" cy="104792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045CC8F-12F8-4815-8E55-D0B59F334D6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96812" y="1218309"/>
            <a:ext cx="460682" cy="101201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E81DBAA-4EEE-4A1E-B7C8-E0633C5240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92153" y="1858182"/>
            <a:ext cx="465341" cy="37214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1E4B5D-05BD-444D-B429-9C96BF239DC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492153" y="2230328"/>
            <a:ext cx="465341" cy="2986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0E953E-D646-4BEF-AC34-34FBAF1748E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516500" y="2230328"/>
            <a:ext cx="440994" cy="96491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3909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7805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中的队列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271D66-68AD-4C82-812D-E84965946E76}"/>
              </a:ext>
            </a:extLst>
          </p:cNvPr>
          <p:cNvGrpSpPr/>
          <p:nvPr/>
        </p:nvGrpSpPr>
        <p:grpSpPr>
          <a:xfrm>
            <a:off x="539720" y="915635"/>
            <a:ext cx="5266931" cy="707195"/>
            <a:chOff x="1484907" y="1575530"/>
            <a:chExt cx="4306928" cy="44138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A148A4-7016-4089-B5B1-00AE7CABF591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20430-1D66-4780-B2FF-E1A28EAD52BC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954931-5C02-43C8-8489-883ADA10CD5E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DE7B9D-798E-44C5-9914-A10143726F3D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6CDDCF-73C0-4E3A-94C7-69DF2C4E4F83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D5137D-7E7A-4BEF-9495-884771F796BD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74C4D-2D54-493A-A09A-85FB84D413E7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7B1F703-580C-4D99-9943-685DB8290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C630B61-420C-4A8F-9FB3-DAA0A1F8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FB18A3A-D84E-442A-AD0C-52F5BEEA307A}"/>
              </a:ext>
            </a:extLst>
          </p:cNvPr>
          <p:cNvSpPr txBox="1"/>
          <p:nvPr/>
        </p:nvSpPr>
        <p:spPr>
          <a:xfrm>
            <a:off x="501650" y="2205325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Queue</a:t>
            </a:r>
          </a:p>
          <a:p>
            <a:r>
              <a:rPr lang="en-US" altLang="zh-CN" dirty="0"/>
              <a:t>C#</a:t>
            </a:r>
            <a:r>
              <a:rPr lang="zh-CN" altLang="en-US" dirty="0"/>
              <a:t>中的数据本质是一个数组，先进先出，维护一个最大的索引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RabbitMQ:</a:t>
            </a:r>
          </a:p>
          <a:p>
            <a:r>
              <a:rPr lang="zh-CN" altLang="en-US" dirty="0"/>
              <a:t>内部存储数据结构是</a:t>
            </a:r>
            <a:r>
              <a:rPr lang="en-US" altLang="zh-CN" dirty="0"/>
              <a:t>Key-Value</a:t>
            </a:r>
            <a:r>
              <a:rPr lang="zh-CN" altLang="en-US" dirty="0"/>
              <a:t>形式存储；</a:t>
            </a:r>
          </a:p>
        </p:txBody>
      </p:sp>
    </p:spTree>
    <p:extLst>
      <p:ext uri="{BB962C8B-B14F-4D97-AF65-F5344CB8AC3E}">
        <p14:creationId xmlns:p14="http://schemas.microsoft.com/office/powerpoint/2010/main" val="285705032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2B19C5-EE19-411C-A777-D47299551883}"/>
              </a:ext>
            </a:extLst>
          </p:cNvPr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4CE26F-7F85-4D64-920B-B0A8BC68B5C6}"/>
              </a:ext>
            </a:extLst>
          </p:cNvPr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B4D551-DA46-4613-BB87-058FA223C08F}"/>
              </a:ext>
            </a:extLst>
          </p:cNvPr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DD378-287A-41EB-80E0-9E5282A30AA2}"/>
              </a:ext>
            </a:extLst>
          </p:cNvPr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E385EF-17BA-4FE5-90AD-9EDA546A5F39}"/>
              </a:ext>
            </a:extLst>
          </p:cNvPr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141A39-CCA2-45AC-BF70-1F7450014600}"/>
              </a:ext>
            </a:extLst>
          </p:cNvPr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448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8BB152-3FA9-4669-A0D1-C95D35592378}"/>
              </a:ext>
            </a:extLst>
          </p:cNvPr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81DDBA-3F97-4965-8A63-3B51E9CF8C29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D62C35-DA33-4A86-AD7E-155F5BF667BF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6D7F4A-1AE5-4B24-9BD0-DC3CA54CB2D4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D31011-753A-48A2-8B7D-FF03CC488324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76AE97-E774-440A-8101-29458993668B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E86247-F640-4815-9884-A999C7E58DE4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BAC173-CAB2-45F4-9351-5151AB1562A3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34372BF-FD0B-4A62-921F-268B5E57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5317DC-069E-4CE7-8A94-B2A1625C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4B96A-CF01-499A-B88C-42DEEFC12454}"/>
              </a:ext>
            </a:extLst>
          </p:cNvPr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0735E-5772-4A7A-A5B7-0B9BCC2AC0F1}"/>
              </a:ext>
            </a:extLst>
          </p:cNvPr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4099D3-AF9F-400A-98E9-B13935D24380}"/>
              </a:ext>
            </a:extLst>
          </p:cNvPr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86D00F-7DE8-4DF2-85EB-74D79567F323}"/>
              </a:ext>
            </a:extLst>
          </p:cNvPr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88174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3604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7534" y="1039576"/>
            <a:ext cx="3960480" cy="286155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-2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endParaRPr lang="en-US" altLang="zh-CN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优先级队列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exchange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揭秘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d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irect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直接交换器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fanout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广播是式交换器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topic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主题交换器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headers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消息体的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匹配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消息持久化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消息扩容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50288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972" y="113165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284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</a:p>
        </p:txBody>
      </p:sp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2B19C5-EE19-411C-A777-D47299551883}"/>
              </a:ext>
            </a:extLst>
          </p:cNvPr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4CE26F-7F85-4D64-920B-B0A8BC68B5C6}"/>
              </a:ext>
            </a:extLst>
          </p:cNvPr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B4D551-DA46-4613-BB87-058FA223C08F}"/>
              </a:ext>
            </a:extLst>
          </p:cNvPr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DD378-287A-41EB-80E0-9E5282A30AA2}"/>
              </a:ext>
            </a:extLst>
          </p:cNvPr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E385EF-17BA-4FE5-90AD-9EDA546A5F39}"/>
              </a:ext>
            </a:extLst>
          </p:cNvPr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141A39-CCA2-45AC-BF70-1F7450014600}"/>
              </a:ext>
            </a:extLst>
          </p:cNvPr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632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8BB152-3FA9-4669-A0D1-C95D35592378}"/>
              </a:ext>
            </a:extLst>
          </p:cNvPr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81DDBA-3F97-4965-8A63-3B51E9CF8C29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D62C35-DA33-4A86-AD7E-155F5BF667BF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6D7F4A-1AE5-4B24-9BD0-DC3CA54CB2D4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D31011-753A-48A2-8B7D-FF03CC488324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76AE97-E774-440A-8101-29458993668B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E86247-F640-4815-9884-A999C7E58DE4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BAC173-CAB2-45F4-9351-5151AB1562A3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34372BF-FD0B-4A62-921F-268B5E57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5317DC-069E-4CE7-8A94-B2A1625C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4B96A-CF01-499A-B88C-42DEEFC12454}"/>
              </a:ext>
            </a:extLst>
          </p:cNvPr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0735E-5772-4A7A-A5B7-0B9BCC2AC0F1}"/>
              </a:ext>
            </a:extLst>
          </p:cNvPr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4099D3-AF9F-400A-98E9-B13935D24380}"/>
              </a:ext>
            </a:extLst>
          </p:cNvPr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86D00F-7DE8-4DF2-85EB-74D79567F323}"/>
              </a:ext>
            </a:extLst>
          </p:cNvPr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2214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F9823-C6A9-46E9-8B74-8E79FC2F207E}"/>
              </a:ext>
            </a:extLst>
          </p:cNvPr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4145AC-2640-417D-A6F8-01CF1D14CA60}"/>
              </a:ext>
            </a:extLst>
          </p:cNvPr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3F585C-A705-460A-8604-80BC35C7B146}"/>
              </a:ext>
            </a:extLst>
          </p:cNvPr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CB80B8-33E5-4CEE-8C18-60C1B9052953}"/>
              </a:ext>
            </a:extLst>
          </p:cNvPr>
          <p:cNvSpPr/>
          <p:nvPr/>
        </p:nvSpPr>
        <p:spPr>
          <a:xfrm>
            <a:off x="1787320" y="1284374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4350F-DB2D-44A0-BDC9-FE2B40911F8D}"/>
              </a:ext>
            </a:extLst>
          </p:cNvPr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16A6A-F8BE-4622-8758-D4C76B0679E4}"/>
              </a:ext>
            </a:extLst>
          </p:cNvPr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660019-6C13-46E9-B770-57D7392EFFC7}"/>
              </a:ext>
            </a:extLst>
          </p:cNvPr>
          <p:cNvSpPr txBox="1"/>
          <p:nvPr/>
        </p:nvSpPr>
        <p:spPr>
          <a:xfrm>
            <a:off x="1787320" y="13082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4952E9-8194-4DFE-98F3-D7DB76241340}"/>
              </a:ext>
            </a:extLst>
          </p:cNvPr>
          <p:cNvSpPr txBox="1"/>
          <p:nvPr/>
        </p:nvSpPr>
        <p:spPr>
          <a:xfrm>
            <a:off x="2122637" y="1677003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6AF204-0FD6-4D89-BF19-C31E8C7F70EB}"/>
              </a:ext>
            </a:extLst>
          </p:cNvPr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DA686B-80EE-47ED-A006-0888F55E8E7A}"/>
              </a:ext>
            </a:extLst>
          </p:cNvPr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EBD1E5-1500-46F4-8282-266CE5933685}"/>
              </a:ext>
            </a:extLst>
          </p:cNvPr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4239CA-71F3-463B-B196-6A0BE7BDEA90}"/>
              </a:ext>
            </a:extLst>
          </p:cNvPr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BF56-1A04-49F4-943D-C6D2B5C5AE8D}"/>
              </a:ext>
            </a:extLst>
          </p:cNvPr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5359789-E584-40C7-96BC-0993F6BD5434}"/>
              </a:ext>
            </a:extLst>
          </p:cNvPr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0E9406C-7D9D-44D9-84FC-81315401B185}"/>
              </a:ext>
            </a:extLst>
          </p:cNvPr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C75E-A848-41D0-A17B-0722F9DB28C5}"/>
              </a:ext>
            </a:extLst>
          </p:cNvPr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872218F-8408-4B5F-BF8B-C51A0402DEF0}"/>
              </a:ext>
            </a:extLst>
          </p:cNvPr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9A74F0-F748-4C3D-BEFA-12F4364BD927}"/>
              </a:ext>
            </a:extLst>
          </p:cNvPr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A034D-F0FD-4B0C-998A-F469AAE77AE3}"/>
              </a:ext>
            </a:extLst>
          </p:cNvPr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D1B6-839F-40C6-B166-B33A643BAAAD}"/>
              </a:ext>
            </a:extLst>
          </p:cNvPr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CDC4B5-F526-4059-A42A-6E87A90C3B03}"/>
              </a:ext>
            </a:extLst>
          </p:cNvPr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A24A291-8E55-4ECA-8509-6A9562FDB48F}"/>
              </a:ext>
            </a:extLst>
          </p:cNvPr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5C4C64-AF91-4CA5-B843-87D57239206B}"/>
              </a:ext>
            </a:extLst>
          </p:cNvPr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7FB5F7-FAAC-4F7E-9BEF-DB58A5178F3A}"/>
              </a:ext>
            </a:extLst>
          </p:cNvPr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E7B239-E314-4E81-BD03-BD40878364DB}"/>
              </a:ext>
            </a:extLst>
          </p:cNvPr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6FE232-8748-4EBC-B177-C6487C288B8D}"/>
              </a:ext>
            </a:extLst>
          </p:cNvPr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7A9BFF-194A-4E37-BE43-EF3EE401F331}"/>
              </a:ext>
            </a:extLst>
          </p:cNvPr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21E429C-CE52-46D2-9227-8CE92588FF63}"/>
              </a:ext>
            </a:extLst>
          </p:cNvPr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E0F5EF-1CBE-4B3C-BA9C-0130D15EB7F3}"/>
              </a:ext>
            </a:extLst>
          </p:cNvPr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668401-59DE-449C-AE60-EE07E1A87DD7}"/>
              </a:ext>
            </a:extLst>
          </p:cNvPr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4C5F98-0911-4321-A510-74740BE377FA}"/>
              </a:ext>
            </a:extLst>
          </p:cNvPr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DA5536-A912-4EA7-93A2-899E0158D24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B534E8C-555E-4ABA-8AE1-213D454A9AA3}"/>
              </a:ext>
            </a:extLst>
          </p:cNvPr>
          <p:cNvCxnSpPr>
            <a:cxnSpLocks/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7F21223-56A5-48EF-9B56-50167394EF24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375FE68-E552-43AA-9D6E-D32AF244B3A6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FB11C47-6017-47D1-94C2-DB8D9A6E3A0F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B2CA757-2921-4DA1-9327-D15F010B08D2}"/>
              </a:ext>
            </a:extLst>
          </p:cNvPr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7766AC-6716-4A28-99D2-48CC0C0C0A15}"/>
              </a:ext>
            </a:extLst>
          </p:cNvPr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BE0B11-9944-4FA5-A1AB-1A6B313F04BB}"/>
              </a:ext>
            </a:extLst>
          </p:cNvPr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9CD67A-1BAC-4E0D-AEFC-85984523C718}"/>
              </a:ext>
            </a:extLst>
          </p:cNvPr>
          <p:cNvCxnSpPr>
            <a:cxnSpLocks/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32DF90-4498-49B0-A51B-3D420F189231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79D38CB-BC34-4371-B62B-CAF7574C93EF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2609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581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Direct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2   Fanout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3   Topic</a:t>
            </a:r>
            <a:r>
              <a:rPr lang="zh-CN" altLang="en-US" dirty="0"/>
              <a:t>  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4   Header  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50908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91A960-DA21-4EEA-AB29-51429434AA7A}"/>
              </a:ext>
            </a:extLst>
          </p:cNvPr>
          <p:cNvSpPr txBox="1"/>
          <p:nvPr/>
        </p:nvSpPr>
        <p:spPr>
          <a:xfrm>
            <a:off x="6000626" y="1588429"/>
            <a:ext cx="28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DirectExchange</a:t>
            </a:r>
            <a:r>
              <a:rPr lang="en-US" altLang="zh-CN" dirty="0"/>
              <a:t> </a:t>
            </a:r>
            <a:r>
              <a:rPr lang="zh-CN" altLang="en-US" dirty="0"/>
              <a:t>更像从路由方来筛选消息；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5FB031-C7AE-4AA1-A5D9-3213C051960D}"/>
              </a:ext>
            </a:extLst>
          </p:cNvPr>
          <p:cNvSpPr txBox="1"/>
          <p:nvPr/>
        </p:nvSpPr>
        <p:spPr>
          <a:xfrm>
            <a:off x="501650" y="764697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直接交换器，工作方式类似于单播，</a:t>
            </a:r>
            <a:r>
              <a:rPr lang="en-US" altLang="zh-CN" dirty="0"/>
              <a:t>Exchange</a:t>
            </a:r>
            <a:r>
              <a:rPr lang="zh-CN" altLang="en-US" dirty="0"/>
              <a:t>会将消息发送完全匹配</a:t>
            </a:r>
            <a:r>
              <a:rPr lang="en-US" altLang="zh-CN" dirty="0"/>
              <a:t>ROUTING_KEY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F59F7F-94A9-4005-BF28-3E6E1234C5CF}"/>
              </a:ext>
            </a:extLst>
          </p:cNvPr>
          <p:cNvSpPr/>
          <p:nvPr/>
        </p:nvSpPr>
        <p:spPr>
          <a:xfrm>
            <a:off x="653469" y="2213408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18167-0958-4D18-8B54-55915326E6A9}"/>
              </a:ext>
            </a:extLst>
          </p:cNvPr>
          <p:cNvSpPr/>
          <p:nvPr/>
        </p:nvSpPr>
        <p:spPr>
          <a:xfrm>
            <a:off x="2047775" y="2213407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1797238-8AD7-47AF-B70C-3FB00D453200}"/>
              </a:ext>
            </a:extLst>
          </p:cNvPr>
          <p:cNvCxnSpPr>
            <a:stCxn id="6" idx="3"/>
          </p:cNvCxnSpPr>
          <p:nvPr/>
        </p:nvCxnSpPr>
        <p:spPr>
          <a:xfrm flipV="1">
            <a:off x="1334433" y="2465424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80EBB2E-F3CB-4567-83F9-9D2EE89A4001}"/>
              </a:ext>
            </a:extLst>
          </p:cNvPr>
          <p:cNvSpPr txBox="1"/>
          <p:nvPr/>
        </p:nvSpPr>
        <p:spPr>
          <a:xfrm>
            <a:off x="1450670" y="2357702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BFCD69-444F-460B-9DD0-BC3102B01EBF}"/>
              </a:ext>
            </a:extLst>
          </p:cNvPr>
          <p:cNvSpPr/>
          <p:nvPr/>
        </p:nvSpPr>
        <p:spPr>
          <a:xfrm>
            <a:off x="3528637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045E00-B3ED-4B90-B2EC-6A7F0E315134}"/>
              </a:ext>
            </a:extLst>
          </p:cNvPr>
          <p:cNvSpPr/>
          <p:nvPr/>
        </p:nvSpPr>
        <p:spPr>
          <a:xfrm>
            <a:off x="3653396" y="2911183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024960-A204-4DCD-932B-0306B78A4BC2}"/>
              </a:ext>
            </a:extLst>
          </p:cNvPr>
          <p:cNvSpPr/>
          <p:nvPr/>
        </p:nvSpPr>
        <p:spPr>
          <a:xfrm>
            <a:off x="3780396" y="2910195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01DD2E1-3B1C-4984-A094-B9A072A3ADC3}"/>
              </a:ext>
            </a:extLst>
          </p:cNvPr>
          <p:cNvSpPr/>
          <p:nvPr/>
        </p:nvSpPr>
        <p:spPr>
          <a:xfrm>
            <a:off x="3912243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7998BB-380E-42D2-865F-1D268BF31125}"/>
              </a:ext>
            </a:extLst>
          </p:cNvPr>
          <p:cNvSpPr/>
          <p:nvPr/>
        </p:nvSpPr>
        <p:spPr>
          <a:xfrm>
            <a:off x="3506651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BA11780-DE2B-4BE3-947D-B58EA314B504}"/>
              </a:ext>
            </a:extLst>
          </p:cNvPr>
          <p:cNvSpPr/>
          <p:nvPr/>
        </p:nvSpPr>
        <p:spPr>
          <a:xfrm>
            <a:off x="3631410" y="1723775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0E7EDF-4954-40B7-99B7-C7C134C33B94}"/>
              </a:ext>
            </a:extLst>
          </p:cNvPr>
          <p:cNvSpPr/>
          <p:nvPr/>
        </p:nvSpPr>
        <p:spPr>
          <a:xfrm>
            <a:off x="3758410" y="1720893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A69188-F02C-46B9-95E9-7ECDB5251926}"/>
              </a:ext>
            </a:extLst>
          </p:cNvPr>
          <p:cNvSpPr/>
          <p:nvPr/>
        </p:nvSpPr>
        <p:spPr>
          <a:xfrm>
            <a:off x="3890257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F964250-ACCE-45BE-89FD-F9805C5F7C63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2804725" y="2465425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3A5299-2C60-40DD-9D0D-6E6967C33C0C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2804725" y="1915223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085254E-42C4-4A66-A6F9-24D1BA332153}"/>
              </a:ext>
            </a:extLst>
          </p:cNvPr>
          <p:cNvSpPr txBox="1"/>
          <p:nvPr/>
        </p:nvSpPr>
        <p:spPr>
          <a:xfrm>
            <a:off x="2911229" y="2118587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0C6500F-CB7E-4D51-B1A0-D96B35EDAEA1}"/>
              </a:ext>
            </a:extLst>
          </p:cNvPr>
          <p:cNvSpPr txBox="1"/>
          <p:nvPr/>
        </p:nvSpPr>
        <p:spPr>
          <a:xfrm>
            <a:off x="2903484" y="2637063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key2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2320129-8086-48C1-B62D-13772AFA535C}"/>
              </a:ext>
            </a:extLst>
          </p:cNvPr>
          <p:cNvSpPr/>
          <p:nvPr/>
        </p:nvSpPr>
        <p:spPr>
          <a:xfrm>
            <a:off x="4425744" y="2847521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04F632-1D14-4297-8134-1A584D48BC2F}"/>
              </a:ext>
            </a:extLst>
          </p:cNvPr>
          <p:cNvSpPr/>
          <p:nvPr/>
        </p:nvSpPr>
        <p:spPr>
          <a:xfrm>
            <a:off x="4425744" y="1670446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01EC64-4C50-41C0-A7D5-0F2A84D0EEF4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3995271" y="1915223"/>
            <a:ext cx="430473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EFCB6DA-7422-44AF-89FB-EDAAEA434D93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4017257" y="3099539"/>
            <a:ext cx="408487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88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同步架构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727482" y="1411842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403782" y="1352853"/>
            <a:ext cx="323700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1727160" y="2234797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403780" y="1646122"/>
            <a:ext cx="323702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403779" y="2460075"/>
            <a:ext cx="323381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403778" y="2469077"/>
            <a:ext cx="323382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>
            <a:off x="2375526" y="1646122"/>
            <a:ext cx="323059" cy="48042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2" idx="2"/>
          </p:cNvCxnSpPr>
          <p:nvPr/>
        </p:nvCxnSpPr>
        <p:spPr>
          <a:xfrm flipV="1">
            <a:off x="2375204" y="2126548"/>
            <a:ext cx="323381" cy="3425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2698585" y="1147186"/>
            <a:ext cx="648044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773B68-0940-4C5B-80ED-AB5F8CA32550}"/>
              </a:ext>
            </a:extLst>
          </p:cNvPr>
          <p:cNvSpPr txBox="1"/>
          <p:nvPr/>
        </p:nvSpPr>
        <p:spPr>
          <a:xfrm>
            <a:off x="3781233" y="962520"/>
            <a:ext cx="474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在做诸位，有没有大胃王；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如果给你</a:t>
            </a:r>
            <a:r>
              <a:rPr lang="en-US" altLang="zh-CN" dirty="0"/>
              <a:t>500</a:t>
            </a:r>
            <a:r>
              <a:rPr lang="zh-CN" altLang="en-US" dirty="0"/>
              <a:t>个饺子，你能吃完吗？</a:t>
            </a:r>
            <a:endParaRPr lang="en-US" altLang="zh-CN" dirty="0"/>
          </a:p>
          <a:p>
            <a:r>
              <a:rPr lang="zh-CN" altLang="en-US" dirty="0"/>
              <a:t>如果说让我一顿吃完，这可定搞不定；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如果是说让我一个月吃完；差不多都能搞定；</a:t>
            </a:r>
          </a:p>
        </p:txBody>
      </p:sp>
    </p:spTree>
    <p:extLst>
      <p:ext uri="{BB962C8B-B14F-4D97-AF65-F5344CB8AC3E}">
        <p14:creationId xmlns:p14="http://schemas.microsoft.com/office/powerpoint/2010/main" val="17233436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继续实操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通过消息队列来写日志；</a:t>
            </a:r>
          </a:p>
        </p:txBody>
      </p:sp>
    </p:spTree>
    <p:extLst>
      <p:ext uri="{BB962C8B-B14F-4D97-AF65-F5344CB8AC3E}">
        <p14:creationId xmlns:p14="http://schemas.microsoft.com/office/powerpoint/2010/main" val="20016991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E7A32-481E-489D-82B8-7E99E2E8ACF0}"/>
              </a:ext>
            </a:extLst>
          </p:cNvPr>
          <p:cNvSpPr txBox="1"/>
          <p:nvPr/>
        </p:nvSpPr>
        <p:spPr>
          <a:xfrm>
            <a:off x="529564" y="768569"/>
            <a:ext cx="733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fanout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路由规则非常简单，它会把所有发送到该</a:t>
            </a:r>
            <a:r>
              <a:rPr lang="en-US" altLang="zh-CN" dirty="0"/>
              <a:t>Exchange</a:t>
            </a:r>
            <a:r>
              <a:rPr lang="zh-CN" altLang="en-US" dirty="0"/>
              <a:t>的消息路由到所有与它绑定的</a:t>
            </a:r>
            <a:r>
              <a:rPr lang="en-US" altLang="zh-CN" dirty="0"/>
              <a:t>Queue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6E7E66-522B-4C06-AB50-E2598893892D}"/>
              </a:ext>
            </a:extLst>
          </p:cNvPr>
          <p:cNvSpPr/>
          <p:nvPr/>
        </p:nvSpPr>
        <p:spPr>
          <a:xfrm>
            <a:off x="667853" y="2713634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EC598E-94C5-4D4C-A671-14BA887DB53D}"/>
              </a:ext>
            </a:extLst>
          </p:cNvPr>
          <p:cNvSpPr/>
          <p:nvPr/>
        </p:nvSpPr>
        <p:spPr>
          <a:xfrm>
            <a:off x="2062159" y="2713633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0ABCF0-1F2D-4574-81AA-5462C06B04D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348817" y="2965650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7356093-CB7C-4DE6-9CF9-6AC66200CDEA}"/>
              </a:ext>
            </a:extLst>
          </p:cNvPr>
          <p:cNvSpPr/>
          <p:nvPr/>
        </p:nvSpPr>
        <p:spPr>
          <a:xfrm>
            <a:off x="3543021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4A6E51-1450-4148-9726-35909CEA7897}"/>
              </a:ext>
            </a:extLst>
          </p:cNvPr>
          <p:cNvSpPr/>
          <p:nvPr/>
        </p:nvSpPr>
        <p:spPr>
          <a:xfrm>
            <a:off x="3667780" y="3411409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8D3846-90E1-44D8-9237-868CA36DC469}"/>
              </a:ext>
            </a:extLst>
          </p:cNvPr>
          <p:cNvSpPr/>
          <p:nvPr/>
        </p:nvSpPr>
        <p:spPr>
          <a:xfrm>
            <a:off x="3794780" y="3410421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C3DB84-91C7-42F7-94AB-A79B08FCF927}"/>
              </a:ext>
            </a:extLst>
          </p:cNvPr>
          <p:cNvSpPr/>
          <p:nvPr/>
        </p:nvSpPr>
        <p:spPr>
          <a:xfrm>
            <a:off x="3926627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089CA7-0D15-4D95-B79E-C8A1B0992CF8}"/>
              </a:ext>
            </a:extLst>
          </p:cNvPr>
          <p:cNvSpPr/>
          <p:nvPr/>
        </p:nvSpPr>
        <p:spPr>
          <a:xfrm>
            <a:off x="3521035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5E9663-0978-45CC-97EF-2FD458F6232F}"/>
              </a:ext>
            </a:extLst>
          </p:cNvPr>
          <p:cNvSpPr/>
          <p:nvPr/>
        </p:nvSpPr>
        <p:spPr>
          <a:xfrm>
            <a:off x="3645794" y="222400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38496D-50A6-4BC8-8804-AAE8C341B73F}"/>
              </a:ext>
            </a:extLst>
          </p:cNvPr>
          <p:cNvSpPr/>
          <p:nvPr/>
        </p:nvSpPr>
        <p:spPr>
          <a:xfrm>
            <a:off x="3772794" y="2228207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C026AE-9CA4-4232-BD90-B2C0BF686418}"/>
              </a:ext>
            </a:extLst>
          </p:cNvPr>
          <p:cNvSpPr/>
          <p:nvPr/>
        </p:nvSpPr>
        <p:spPr>
          <a:xfrm>
            <a:off x="3904641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7446B4-88B0-4AFB-BB3C-E5D3FC53BF2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819109" y="2965651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9BA559-ED7D-4E65-819E-DBB123DDFD3F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2819109" y="2415449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B4D1258-0282-473A-B9DC-5D9CAE386489}"/>
              </a:ext>
            </a:extLst>
          </p:cNvPr>
          <p:cNvSpPr/>
          <p:nvPr/>
        </p:nvSpPr>
        <p:spPr>
          <a:xfrm>
            <a:off x="4447310" y="3347747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B7F51E-2993-4F31-94B3-86C9D3725443}"/>
              </a:ext>
            </a:extLst>
          </p:cNvPr>
          <p:cNvSpPr/>
          <p:nvPr/>
        </p:nvSpPr>
        <p:spPr>
          <a:xfrm>
            <a:off x="4447310" y="2170672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8E95136-89AC-4474-8E32-0555732301CB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4009655" y="2415449"/>
            <a:ext cx="437655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4692A4B-EDD9-423D-B29C-8779EB35A22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4031641" y="3599765"/>
            <a:ext cx="415669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7718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发布订阅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578D5D3-5A74-4380-87A4-062C367E809A}"/>
              </a:ext>
            </a:extLst>
          </p:cNvPr>
          <p:cNvSpPr/>
          <p:nvPr/>
        </p:nvSpPr>
        <p:spPr>
          <a:xfrm>
            <a:off x="1713225" y="1275660"/>
            <a:ext cx="2210729" cy="20875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D2DD47-3ADE-4CD0-B5FB-3F41BFD5AB6F}"/>
              </a:ext>
            </a:extLst>
          </p:cNvPr>
          <p:cNvSpPr txBox="1"/>
          <p:nvPr/>
        </p:nvSpPr>
        <p:spPr>
          <a:xfrm>
            <a:off x="2128345" y="1398757"/>
            <a:ext cx="1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Erlang</a:t>
            </a:r>
            <a:r>
              <a: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D6232EC-F874-4B54-AF05-9812F31D70F2}"/>
              </a:ext>
            </a:extLst>
          </p:cNvPr>
          <p:cNvSpPr/>
          <p:nvPr/>
        </p:nvSpPr>
        <p:spPr>
          <a:xfrm>
            <a:off x="466080" y="1496026"/>
            <a:ext cx="891579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（发布者）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AA78C6-4F2B-4B92-8E9D-AF829EB477E1}"/>
              </a:ext>
            </a:extLst>
          </p:cNvPr>
          <p:cNvGrpSpPr/>
          <p:nvPr/>
        </p:nvGrpSpPr>
        <p:grpSpPr>
          <a:xfrm>
            <a:off x="1831351" y="1779695"/>
            <a:ext cx="1948594" cy="1440100"/>
            <a:chOff x="1776688" y="1059645"/>
            <a:chExt cx="1766209" cy="172812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CA8F8CE-19CB-4B78-A2A5-1201C9F9BB3A}"/>
                </a:ext>
              </a:extLst>
            </p:cNvPr>
            <p:cNvSpPr/>
            <p:nvPr/>
          </p:nvSpPr>
          <p:spPr>
            <a:xfrm>
              <a:off x="1776688" y="1059645"/>
              <a:ext cx="1766209" cy="1728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31D8DC4-D894-4D68-A0AE-94AC42B0B9DD}"/>
                </a:ext>
              </a:extLst>
            </p:cNvPr>
            <p:cNvSpPr/>
            <p:nvPr/>
          </p:nvSpPr>
          <p:spPr>
            <a:xfrm>
              <a:off x="1911261" y="2493705"/>
              <a:ext cx="1501106" cy="18920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A1CC90-4357-45FF-BBF7-36D92D5ED370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357659" y="1706534"/>
            <a:ext cx="622161" cy="13470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110FC83-BBA8-455D-9D85-E46793F5100C}"/>
              </a:ext>
            </a:extLst>
          </p:cNvPr>
          <p:cNvSpPr/>
          <p:nvPr/>
        </p:nvSpPr>
        <p:spPr>
          <a:xfrm>
            <a:off x="4279520" y="2318283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DDD196D-CFBA-4675-A31A-E2EAA6E4136A}"/>
              </a:ext>
            </a:extLst>
          </p:cNvPr>
          <p:cNvSpPr/>
          <p:nvPr/>
        </p:nvSpPr>
        <p:spPr>
          <a:xfrm>
            <a:off x="4279519" y="1400858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C44336-819F-4A07-8C4C-AD528EC1ED5A}"/>
              </a:ext>
            </a:extLst>
          </p:cNvPr>
          <p:cNvGrpSpPr/>
          <p:nvPr/>
        </p:nvGrpSpPr>
        <p:grpSpPr>
          <a:xfrm>
            <a:off x="2128346" y="2967232"/>
            <a:ext cx="1303299" cy="176079"/>
            <a:chOff x="2128346" y="2967232"/>
            <a:chExt cx="1303299" cy="17607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F8D2AE0-F0A1-41C4-BEBC-1A750B39935A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805791-9B67-46F2-9C36-A013B6C01B29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5E2475B-0FFC-4C16-91E5-12ED68691C19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3E4809-DA51-4F3E-A0AE-01052022AECE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F17E53-5B55-46A0-996B-E7D61EA2121C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7396BB3-9D33-4D16-BF94-0EF4E137E67E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3A7E6C-D954-4841-A5DF-172248F54626}"/>
              </a:ext>
            </a:extLst>
          </p:cNvPr>
          <p:cNvGrpSpPr/>
          <p:nvPr/>
        </p:nvGrpSpPr>
        <p:grpSpPr>
          <a:xfrm>
            <a:off x="2097946" y="2725505"/>
            <a:ext cx="1303299" cy="176079"/>
            <a:chOff x="2128346" y="2967232"/>
            <a:chExt cx="1303299" cy="17607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3D04177-5432-47A6-AB18-0180913EE954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9B4B54-2AD2-4803-A845-6A29443E2F65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E8D1B44-B097-4CE0-B69E-A7021DC670DC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BEA8113-1E74-4B24-A0F7-7353CD264AC0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F57E2B-B14D-4C56-89AD-3C45F76E635C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09ED0C-AF6D-4223-8124-5BA50CE43573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7BD2BE5-D286-44C0-A562-F2D48F3ECE5B}"/>
              </a:ext>
            </a:extLst>
          </p:cNvPr>
          <p:cNvGrpSpPr/>
          <p:nvPr/>
        </p:nvGrpSpPr>
        <p:grpSpPr>
          <a:xfrm>
            <a:off x="2097946" y="2454408"/>
            <a:ext cx="1303299" cy="176079"/>
            <a:chOff x="2128346" y="2967232"/>
            <a:chExt cx="1303299" cy="176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25036C9-0265-4294-AC7D-634A8C341565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33F7A7-065C-43E2-9A75-E0AE014AF7B0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EE20EEE-CDC1-493B-A69C-514E07AB097A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B040D79-683D-4A62-AE83-F9541DB58E75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91866F2-1CD5-44F2-B38D-EAA0FC22C554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4BF5FD1-ACD0-4C8C-A642-28283A7AD70B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5B1880-8449-4EBB-9CB3-996D329CA615}"/>
              </a:ext>
            </a:extLst>
          </p:cNvPr>
          <p:cNvSpPr/>
          <p:nvPr/>
        </p:nvSpPr>
        <p:spPr>
          <a:xfrm>
            <a:off x="1979820" y="2454408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81D2459-42F0-4EFC-A4A1-6FA5DE538650}"/>
              </a:ext>
            </a:extLst>
          </p:cNvPr>
          <p:cNvSpPr/>
          <p:nvPr/>
        </p:nvSpPr>
        <p:spPr>
          <a:xfrm>
            <a:off x="1977590" y="2731337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2979A88-AABC-4549-87A4-129CDEB8797C}"/>
              </a:ext>
            </a:extLst>
          </p:cNvPr>
          <p:cNvSpPr/>
          <p:nvPr/>
        </p:nvSpPr>
        <p:spPr>
          <a:xfrm>
            <a:off x="4279519" y="3112269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A5519B9-5A7F-4A70-8A73-473B9906A46E}"/>
              </a:ext>
            </a:extLst>
          </p:cNvPr>
          <p:cNvCxnSpPr>
            <a:cxnSpLocks/>
            <a:stCxn id="19" idx="3"/>
            <a:endCxn id="71" idx="1"/>
          </p:cNvCxnSpPr>
          <p:nvPr/>
        </p:nvCxnSpPr>
        <p:spPr>
          <a:xfrm>
            <a:off x="1357659" y="1706534"/>
            <a:ext cx="619931" cy="11120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CC4A73D-3D92-4CB7-8D33-F8820A11D0A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57659" y="1706534"/>
            <a:ext cx="604818" cy="8788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1F2E10D-4DBF-4DBD-9B0B-52E32D9F7B73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3635935" y="1631690"/>
            <a:ext cx="643584" cy="9099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46E1D75-94C9-499D-BA2F-C1463EA4468D}"/>
              </a:ext>
            </a:extLst>
          </p:cNvPr>
          <p:cNvCxnSpPr>
            <a:cxnSpLocks/>
            <a:stCxn id="71" idx="3"/>
            <a:endCxn id="28" idx="1"/>
          </p:cNvCxnSpPr>
          <p:nvPr/>
        </p:nvCxnSpPr>
        <p:spPr>
          <a:xfrm flipV="1">
            <a:off x="3633705" y="2549115"/>
            <a:ext cx="645815" cy="2694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7FE068B-A3CB-4E84-AB5F-DC0E6F299DD9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>
            <a:off x="3635936" y="3053581"/>
            <a:ext cx="643583" cy="2895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543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E7A32-481E-489D-82B8-7E99E2E8ACF0}"/>
              </a:ext>
            </a:extLst>
          </p:cNvPr>
          <p:cNvSpPr txBox="1"/>
          <p:nvPr/>
        </p:nvSpPr>
        <p:spPr>
          <a:xfrm>
            <a:off x="543685" y="627745"/>
            <a:ext cx="814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路由：</a:t>
            </a:r>
            <a:endParaRPr lang="en-US" altLang="zh-CN" dirty="0"/>
          </a:p>
          <a:p>
            <a:r>
              <a:rPr lang="en-US" altLang="zh-CN" dirty="0"/>
              <a:t>Exchange</a:t>
            </a:r>
            <a:r>
              <a:rPr lang="zh-CN" altLang="en-US" dirty="0"/>
              <a:t>绑定队列需要制定</a:t>
            </a:r>
            <a:r>
              <a:rPr lang="en-US" altLang="zh-CN" dirty="0"/>
              <a:t>Key;  Key </a:t>
            </a:r>
            <a:r>
              <a:rPr lang="zh-CN" altLang="en-US" dirty="0"/>
              <a:t>可以有自己的规则；</a:t>
            </a:r>
            <a:r>
              <a:rPr lang="en-US" altLang="zh-CN" dirty="0"/>
              <a:t>Key</a:t>
            </a:r>
            <a:r>
              <a:rPr lang="zh-CN" altLang="en-US" dirty="0"/>
              <a:t>可以有占位符；*</a:t>
            </a:r>
            <a:r>
              <a:rPr lang="en-US" altLang="zh-CN" dirty="0"/>
              <a:t>/#*</a:t>
            </a:r>
            <a:r>
              <a:rPr lang="zh-CN" altLang="en-US" dirty="0"/>
              <a:t>匹配一个单词、</a:t>
            </a:r>
            <a:r>
              <a:rPr lang="en-US" altLang="zh-CN" dirty="0"/>
              <a:t>#</a:t>
            </a:r>
            <a:r>
              <a:rPr lang="zh-CN" altLang="en-US" dirty="0"/>
              <a:t>匹配多个单词，在</a:t>
            </a:r>
            <a:r>
              <a:rPr lang="en-US" altLang="zh-CN" dirty="0"/>
              <a:t>Direct</a:t>
            </a:r>
            <a:r>
              <a:rPr lang="zh-CN" altLang="en-US" dirty="0"/>
              <a:t>基础上加上模糊匹配；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6E7E66-522B-4C06-AB50-E2598893892D}"/>
              </a:ext>
            </a:extLst>
          </p:cNvPr>
          <p:cNvSpPr/>
          <p:nvPr/>
        </p:nvSpPr>
        <p:spPr>
          <a:xfrm>
            <a:off x="472077" y="2716556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EC598E-94C5-4D4C-A671-14BA887DB53D}"/>
              </a:ext>
            </a:extLst>
          </p:cNvPr>
          <p:cNvSpPr/>
          <p:nvPr/>
        </p:nvSpPr>
        <p:spPr>
          <a:xfrm>
            <a:off x="2379819" y="2724279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0ABCF0-1F2D-4574-81AA-5462C06B04D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1153041" y="2968574"/>
            <a:ext cx="1226778" cy="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7356093-CB7C-4DE6-9CF9-6AC66200CDEA}"/>
              </a:ext>
            </a:extLst>
          </p:cNvPr>
          <p:cNvSpPr/>
          <p:nvPr/>
        </p:nvSpPr>
        <p:spPr>
          <a:xfrm>
            <a:off x="4281849" y="3050475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4A6E51-1450-4148-9726-35909CEA7897}"/>
              </a:ext>
            </a:extLst>
          </p:cNvPr>
          <p:cNvSpPr/>
          <p:nvPr/>
        </p:nvSpPr>
        <p:spPr>
          <a:xfrm>
            <a:off x="4406608" y="3046478"/>
            <a:ext cx="105014" cy="3824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8D3846-90E1-44D8-9237-868CA36DC469}"/>
              </a:ext>
            </a:extLst>
          </p:cNvPr>
          <p:cNvSpPr/>
          <p:nvPr/>
        </p:nvSpPr>
        <p:spPr>
          <a:xfrm>
            <a:off x="4533608" y="3045490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C3DB84-91C7-42F7-94AB-A79B08FCF927}"/>
              </a:ext>
            </a:extLst>
          </p:cNvPr>
          <p:cNvSpPr/>
          <p:nvPr/>
        </p:nvSpPr>
        <p:spPr>
          <a:xfrm>
            <a:off x="4665455" y="3050475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089CA7-0D15-4D95-B79E-C8A1B0992CF8}"/>
              </a:ext>
            </a:extLst>
          </p:cNvPr>
          <p:cNvSpPr/>
          <p:nvPr/>
        </p:nvSpPr>
        <p:spPr>
          <a:xfrm>
            <a:off x="4259863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5E9663-0978-45CC-97EF-2FD458F6232F}"/>
              </a:ext>
            </a:extLst>
          </p:cNvPr>
          <p:cNvSpPr/>
          <p:nvPr/>
        </p:nvSpPr>
        <p:spPr>
          <a:xfrm>
            <a:off x="4384622" y="2384233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38496D-50A6-4BC8-8804-AAE8C341B73F}"/>
              </a:ext>
            </a:extLst>
          </p:cNvPr>
          <p:cNvSpPr/>
          <p:nvPr/>
        </p:nvSpPr>
        <p:spPr>
          <a:xfrm>
            <a:off x="4511622" y="2388439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C026AE-9CA4-4232-BD90-B2C0BF686418}"/>
              </a:ext>
            </a:extLst>
          </p:cNvPr>
          <p:cNvSpPr/>
          <p:nvPr/>
        </p:nvSpPr>
        <p:spPr>
          <a:xfrm>
            <a:off x="4643469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7446B4-88B0-4AFB-BB3C-E5D3FC53BF2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6769" y="2976297"/>
            <a:ext cx="1145080" cy="26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9BA559-ED7D-4E65-819E-DBB123DDFD3F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3136769" y="2575681"/>
            <a:ext cx="1123094" cy="4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B4D1258-0282-473A-B9DC-5D9CAE386489}"/>
              </a:ext>
            </a:extLst>
          </p:cNvPr>
          <p:cNvSpPr/>
          <p:nvPr/>
        </p:nvSpPr>
        <p:spPr>
          <a:xfrm>
            <a:off x="5038799" y="2982816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Consumer-3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B7F51E-2993-4F31-94B3-86C9D3725443}"/>
              </a:ext>
            </a:extLst>
          </p:cNvPr>
          <p:cNvSpPr/>
          <p:nvPr/>
        </p:nvSpPr>
        <p:spPr>
          <a:xfrm>
            <a:off x="5038799" y="2330904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8E95136-89AC-4474-8E32-0555732301CB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4748483" y="2575681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4692A4B-EDD9-423D-B29C-8779EB35A22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4770469" y="3234834"/>
            <a:ext cx="268330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A7CF371-C47F-4B83-BE59-75CB845CE599}"/>
              </a:ext>
            </a:extLst>
          </p:cNvPr>
          <p:cNvSpPr txBox="1"/>
          <p:nvPr/>
        </p:nvSpPr>
        <p:spPr>
          <a:xfrm>
            <a:off x="1322959" y="273491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use.</a:t>
            </a:r>
            <a:r>
              <a:rPr lang="en-US" altLang="zh-CN" sz="700" b="1" dirty="0" err="1">
                <a:solidFill>
                  <a:srgbClr val="00B050"/>
                </a:solidFill>
              </a:rPr>
              <a:t>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E4699-B879-475A-AE2A-49B6FC50FC8B}"/>
              </a:ext>
            </a:extLst>
          </p:cNvPr>
          <p:cNvSpPr/>
          <p:nvPr/>
        </p:nvSpPr>
        <p:spPr>
          <a:xfrm>
            <a:off x="4259863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C5F879-5ECF-4FC1-96C5-6C6E6FDF76C5}"/>
              </a:ext>
            </a:extLst>
          </p:cNvPr>
          <p:cNvSpPr/>
          <p:nvPr/>
        </p:nvSpPr>
        <p:spPr>
          <a:xfrm>
            <a:off x="4384622" y="173800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0B96A6-5A0A-441B-BC14-11B7E29E9988}"/>
              </a:ext>
            </a:extLst>
          </p:cNvPr>
          <p:cNvSpPr/>
          <p:nvPr/>
        </p:nvSpPr>
        <p:spPr>
          <a:xfrm>
            <a:off x="4511622" y="174221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958F9F-2B4D-426B-B2E0-E206F73CA056}"/>
              </a:ext>
            </a:extLst>
          </p:cNvPr>
          <p:cNvSpPr/>
          <p:nvPr/>
        </p:nvSpPr>
        <p:spPr>
          <a:xfrm>
            <a:off x="4643469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8E6CF-A3B2-4B96-888D-E439911A355F}"/>
              </a:ext>
            </a:extLst>
          </p:cNvPr>
          <p:cNvSpPr/>
          <p:nvPr/>
        </p:nvSpPr>
        <p:spPr>
          <a:xfrm>
            <a:off x="5038799" y="1684679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57153B-4D45-4BE2-90C0-6607396E11C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748483" y="1929456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E2257F-61D9-49E5-9DD4-49EDBC63B61D}"/>
              </a:ext>
            </a:extLst>
          </p:cNvPr>
          <p:cNvCxnSpPr>
            <a:cxnSpLocks/>
            <a:stCxn id="34" idx="3"/>
            <a:endCxn id="25" idx="1"/>
          </p:cNvCxnSpPr>
          <p:nvPr/>
        </p:nvCxnSpPr>
        <p:spPr>
          <a:xfrm flipV="1">
            <a:off x="3136769" y="1929456"/>
            <a:ext cx="1123094" cy="10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D892E-665D-4BAA-8529-5902C4022897}"/>
              </a:ext>
            </a:extLst>
          </p:cNvPr>
          <p:cNvSpPr txBox="1"/>
          <p:nvPr/>
        </p:nvSpPr>
        <p:spPr>
          <a:xfrm>
            <a:off x="3543229" y="2145001"/>
            <a:ext cx="524802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usa</a:t>
            </a:r>
            <a:r>
              <a:rPr lang="en-US" altLang="zh-CN" sz="700" b="1" dirty="0">
                <a:solidFill>
                  <a:srgbClr val="C00000"/>
                </a:solidFill>
              </a:rPr>
              <a:t>.#</a:t>
            </a:r>
            <a:endParaRPr lang="zh-CN" altLang="en-US" sz="700" b="1" dirty="0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6F9C3B-4C34-4069-B0C6-44B300DDB43C}"/>
              </a:ext>
            </a:extLst>
          </p:cNvPr>
          <p:cNvSpPr txBox="1"/>
          <p:nvPr/>
        </p:nvSpPr>
        <p:spPr>
          <a:xfrm>
            <a:off x="3438300" y="3042540"/>
            <a:ext cx="731027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00B050"/>
                </a:solidFill>
              </a:rPr>
              <a:t>#.weather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AE3F4F-41B3-4346-9000-0ADE0AECBE51}"/>
              </a:ext>
            </a:extLst>
          </p:cNvPr>
          <p:cNvSpPr txBox="1"/>
          <p:nvPr/>
        </p:nvSpPr>
        <p:spPr>
          <a:xfrm>
            <a:off x="3537861" y="3561887"/>
            <a:ext cx="731027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B0F0"/>
                </a:solidFill>
              </a:rPr>
              <a:t>europe</a:t>
            </a:r>
            <a:r>
              <a:rPr lang="en-US" altLang="zh-CN" sz="700" b="1" dirty="0">
                <a:solidFill>
                  <a:srgbClr val="00B0F0"/>
                </a:solidFill>
              </a:rPr>
              <a:t>.#</a:t>
            </a:r>
            <a:endParaRPr lang="zh-CN" altLang="en-US" sz="700" b="1" dirty="0">
              <a:solidFill>
                <a:srgbClr val="00B0F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372512-2737-4422-B9E6-A316D414F480}"/>
              </a:ext>
            </a:extLst>
          </p:cNvPr>
          <p:cNvSpPr/>
          <p:nvPr/>
        </p:nvSpPr>
        <p:spPr>
          <a:xfrm>
            <a:off x="4281849" y="3674077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93D851-4301-4BD9-857E-3A71039F0A30}"/>
              </a:ext>
            </a:extLst>
          </p:cNvPr>
          <p:cNvSpPr/>
          <p:nvPr/>
        </p:nvSpPr>
        <p:spPr>
          <a:xfrm>
            <a:off x="4406608" y="3670080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32A6EEC-417A-42C6-8EAA-0861AADC3075}"/>
              </a:ext>
            </a:extLst>
          </p:cNvPr>
          <p:cNvSpPr/>
          <p:nvPr/>
        </p:nvSpPr>
        <p:spPr>
          <a:xfrm>
            <a:off x="4533608" y="3669092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239E1A-D165-4338-A8F3-05E717559472}"/>
              </a:ext>
            </a:extLst>
          </p:cNvPr>
          <p:cNvSpPr/>
          <p:nvPr/>
        </p:nvSpPr>
        <p:spPr>
          <a:xfrm>
            <a:off x="4665455" y="3674077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986BC8E-2B27-444D-AB4C-484A5B59D724}"/>
              </a:ext>
            </a:extLst>
          </p:cNvPr>
          <p:cNvSpPr/>
          <p:nvPr/>
        </p:nvSpPr>
        <p:spPr>
          <a:xfrm>
            <a:off x="5038799" y="3606418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Consumer-4</a:t>
            </a:r>
            <a:endParaRPr lang="zh-CN" altLang="en-US" sz="8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27F74A1-86D4-4806-BD1D-724CDBD4BC4D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4770469" y="3858436"/>
            <a:ext cx="268330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3D958E-46A7-43DA-BD41-A49B6190A4A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3136769" y="2976297"/>
            <a:ext cx="1145080" cy="88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C0033D5-0D7D-4284-865A-D02CEDCA8D2C}"/>
              </a:ext>
            </a:extLst>
          </p:cNvPr>
          <p:cNvSpPr txBox="1"/>
          <p:nvPr/>
        </p:nvSpPr>
        <p:spPr>
          <a:xfrm>
            <a:off x="1330646" y="244985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usa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7C4F73-1910-4CA9-B83C-F502CE3C25B8}"/>
              </a:ext>
            </a:extLst>
          </p:cNvPr>
          <p:cNvSpPr txBox="1"/>
          <p:nvPr/>
        </p:nvSpPr>
        <p:spPr>
          <a:xfrm>
            <a:off x="1332655" y="3013059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70C0"/>
                </a:solidFill>
              </a:rPr>
              <a:t>europe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4F9CC79-D36A-4F6F-A473-AF84D712B09F}"/>
              </a:ext>
            </a:extLst>
          </p:cNvPr>
          <p:cNvSpPr txBox="1"/>
          <p:nvPr/>
        </p:nvSpPr>
        <p:spPr>
          <a:xfrm>
            <a:off x="1327217" y="329598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70C0"/>
                </a:solidFill>
              </a:rPr>
              <a:t>europe</a:t>
            </a:r>
            <a:r>
              <a:rPr lang="en-US" altLang="zh-CN" sz="700" b="1" dirty="0">
                <a:solidFill>
                  <a:srgbClr val="0070C0"/>
                </a:solidFill>
              </a:rPr>
              <a:t>.</a:t>
            </a:r>
            <a:r>
              <a:rPr lang="en-US" altLang="zh-CN" sz="700" b="1" dirty="0">
                <a:solidFill>
                  <a:srgbClr val="00B050"/>
                </a:solidFill>
              </a:rPr>
              <a:t> weather</a:t>
            </a:r>
            <a:endParaRPr lang="zh-CN" altLang="en-US" sz="7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2790E2E-30DD-4BB9-882B-9B57E4C4C414}"/>
              </a:ext>
            </a:extLst>
          </p:cNvPr>
          <p:cNvSpPr txBox="1"/>
          <p:nvPr/>
        </p:nvSpPr>
        <p:spPr>
          <a:xfrm>
            <a:off x="3540399" y="2610260"/>
            <a:ext cx="553871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#.news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836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2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Header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7D30C9-2AC2-4E5E-A181-AB60746E2774}"/>
              </a:ext>
            </a:extLst>
          </p:cNvPr>
          <p:cNvSpPr txBox="1"/>
          <p:nvPr/>
        </p:nvSpPr>
        <p:spPr>
          <a:xfrm>
            <a:off x="501650" y="790005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规则：</a:t>
            </a:r>
            <a:r>
              <a:rPr lang="en-US" altLang="zh-CN" dirty="0"/>
              <a:t>headers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不依赖于</a:t>
            </a:r>
            <a:r>
              <a:rPr lang="en-US" altLang="zh-CN" dirty="0"/>
              <a:t>routing key</a:t>
            </a:r>
            <a:r>
              <a:rPr lang="zh-CN" altLang="en-US" dirty="0"/>
              <a:t>与</a:t>
            </a:r>
            <a:r>
              <a:rPr lang="en-US" altLang="zh-CN" dirty="0"/>
              <a:t>binding key</a:t>
            </a:r>
            <a:r>
              <a:rPr lang="zh-CN" altLang="en-US" dirty="0"/>
              <a:t>的匹配规则来路由消息，而是根据发送的消息内容中的</a:t>
            </a:r>
            <a:r>
              <a:rPr lang="en-US" altLang="zh-CN" dirty="0"/>
              <a:t>headers</a:t>
            </a:r>
            <a:r>
              <a:rPr lang="zh-CN" altLang="en-US" dirty="0"/>
              <a:t>属性进行匹配。</a:t>
            </a:r>
            <a:br>
              <a:rPr lang="zh-CN" altLang="en-US" dirty="0"/>
            </a:br>
            <a:r>
              <a:rPr lang="zh-CN" altLang="en-US" dirty="0"/>
              <a:t>在绑定</a:t>
            </a:r>
            <a:r>
              <a:rPr lang="en-US" altLang="zh-CN" dirty="0"/>
              <a:t>Queue</a:t>
            </a:r>
            <a:r>
              <a:rPr lang="zh-CN" altLang="en-US" dirty="0"/>
              <a:t>与</a:t>
            </a:r>
            <a:r>
              <a:rPr lang="en-US" altLang="zh-CN" dirty="0"/>
              <a:t>Exchange</a:t>
            </a:r>
            <a:r>
              <a:rPr lang="zh-CN" altLang="en-US" dirty="0"/>
              <a:t>时指定一组键值对以及</a:t>
            </a:r>
            <a:r>
              <a:rPr lang="en-US" altLang="zh-CN" dirty="0"/>
              <a:t>x-match</a:t>
            </a:r>
            <a:r>
              <a:rPr lang="zh-CN" altLang="en-US" dirty="0"/>
              <a:t>参数，</a:t>
            </a:r>
            <a:r>
              <a:rPr lang="en-US" altLang="zh-CN" dirty="0"/>
              <a:t>x-match</a:t>
            </a:r>
            <a:r>
              <a:rPr lang="zh-CN" altLang="en-US" dirty="0"/>
              <a:t>参数是字符串类型，可以设置为</a:t>
            </a:r>
            <a:r>
              <a:rPr lang="en-US" altLang="zh-CN" dirty="0"/>
              <a:t>any</a:t>
            </a:r>
            <a:r>
              <a:rPr lang="zh-CN" altLang="en-US" dirty="0"/>
              <a:t>或者</a:t>
            </a:r>
            <a:r>
              <a:rPr lang="en-US" altLang="zh-CN" dirty="0"/>
              <a:t>all</a:t>
            </a:r>
            <a:r>
              <a:rPr lang="zh-CN" altLang="en-US" dirty="0"/>
              <a:t>。如果设置为</a:t>
            </a:r>
            <a:r>
              <a:rPr lang="en-US" altLang="zh-CN" dirty="0"/>
              <a:t>any</a:t>
            </a:r>
            <a:r>
              <a:rPr lang="zh-CN" altLang="en-US" dirty="0"/>
              <a:t>，意思就是只要匹配到了</a:t>
            </a:r>
            <a:r>
              <a:rPr lang="en-US" altLang="zh-CN" dirty="0"/>
              <a:t>headers</a:t>
            </a:r>
            <a:r>
              <a:rPr lang="zh-CN" altLang="en-US" dirty="0"/>
              <a:t>表中的任何一对键值即可，</a:t>
            </a:r>
            <a:r>
              <a:rPr lang="en-US" altLang="zh-CN" dirty="0"/>
              <a:t>all</a:t>
            </a:r>
            <a:r>
              <a:rPr lang="zh-CN" altLang="en-US" dirty="0"/>
              <a:t>则代表需要全部匹配。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25980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0817A6-96E7-4618-BF40-D82FC3608C5B}"/>
              </a:ext>
            </a:extLst>
          </p:cNvPr>
          <p:cNvSpPr txBox="1"/>
          <p:nvPr/>
        </p:nvSpPr>
        <p:spPr>
          <a:xfrm>
            <a:off x="5474707" y="1457103"/>
            <a:ext cx="2232153" cy="26088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消息持久化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7E3095-9B11-4541-B617-F9F2BB8674DF}"/>
              </a:ext>
            </a:extLst>
          </p:cNvPr>
          <p:cNvSpPr/>
          <p:nvPr/>
        </p:nvSpPr>
        <p:spPr>
          <a:xfrm>
            <a:off x="611725" y="1317848"/>
            <a:ext cx="700638" cy="389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6BC289D-DCE9-4CE4-82F7-44C1AD3C2FFC}"/>
              </a:ext>
            </a:extLst>
          </p:cNvPr>
          <p:cNvSpPr/>
          <p:nvPr/>
        </p:nvSpPr>
        <p:spPr>
          <a:xfrm>
            <a:off x="1521875" y="1209976"/>
            <a:ext cx="1177995" cy="60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tcpaceptor</a:t>
            </a:r>
            <a:endParaRPr lang="zh-CN" altLang="en-US" sz="9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A1C6F17-1C4A-4B73-92BB-B2E0D27F25AD}"/>
              </a:ext>
            </a:extLst>
          </p:cNvPr>
          <p:cNvSpPr/>
          <p:nvPr/>
        </p:nvSpPr>
        <p:spPr>
          <a:xfrm>
            <a:off x="2562932" y="742638"/>
            <a:ext cx="1445265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rabbitmq_reader</a:t>
            </a:r>
            <a:endParaRPr lang="zh-CN" altLang="en-US" sz="9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0A2887A-28AB-4798-92DC-5C16950E0774}"/>
              </a:ext>
            </a:extLst>
          </p:cNvPr>
          <p:cNvSpPr/>
          <p:nvPr/>
        </p:nvSpPr>
        <p:spPr>
          <a:xfrm>
            <a:off x="2584178" y="1675198"/>
            <a:ext cx="1445264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Rabbitmq_write</a:t>
            </a:r>
            <a:endParaRPr lang="zh-CN" altLang="en-US" sz="9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B75259-4883-452E-BB60-FA27D4B05EB2}"/>
              </a:ext>
            </a:extLst>
          </p:cNvPr>
          <p:cNvSpPr/>
          <p:nvPr/>
        </p:nvSpPr>
        <p:spPr>
          <a:xfrm>
            <a:off x="4008197" y="1168153"/>
            <a:ext cx="1062302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rabbitmq_channel</a:t>
            </a:r>
            <a:endParaRPr lang="zh-CN" altLang="en-US" sz="9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024AA3-840F-4118-BF59-EC4F214DB1BD}"/>
              </a:ext>
            </a:extLst>
          </p:cNvPr>
          <p:cNvSpPr/>
          <p:nvPr/>
        </p:nvSpPr>
        <p:spPr>
          <a:xfrm>
            <a:off x="4128998" y="2449893"/>
            <a:ext cx="1111969" cy="72737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Rabbit_</a:t>
            </a:r>
          </a:p>
          <a:p>
            <a:pPr algn="ctr"/>
            <a:r>
              <a:rPr lang="en-US" altLang="zh-CN" sz="900" dirty="0" err="1"/>
              <a:t>amqqueue_process</a:t>
            </a:r>
            <a:endParaRPr lang="zh-CN" altLang="en-US" sz="9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0A7C4D-C7BE-47DE-BD62-676C52A441C6}"/>
              </a:ext>
            </a:extLst>
          </p:cNvPr>
          <p:cNvSpPr/>
          <p:nvPr/>
        </p:nvSpPr>
        <p:spPr>
          <a:xfrm>
            <a:off x="5647873" y="1814926"/>
            <a:ext cx="1768214" cy="18931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rabbit_msg_store</a:t>
            </a:r>
            <a:endParaRPr lang="zh-CN" altLang="en-US" sz="9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7925D7F-80B3-4B66-A625-8EEA17839FA1}"/>
              </a:ext>
            </a:extLst>
          </p:cNvPr>
          <p:cNvCxnSpPr>
            <a:cxnSpLocks/>
            <a:stCxn id="50" idx="3"/>
            <a:endCxn id="2" idx="2"/>
          </p:cNvCxnSpPr>
          <p:nvPr/>
        </p:nvCxnSpPr>
        <p:spPr>
          <a:xfrm>
            <a:off x="1312363" y="1512451"/>
            <a:ext cx="209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BFED4BF-6F7A-47C4-B2AD-028BEB144B94}"/>
              </a:ext>
            </a:extLst>
          </p:cNvPr>
          <p:cNvCxnSpPr>
            <a:cxnSpLocks/>
            <a:stCxn id="2" idx="6"/>
            <a:endCxn id="54" idx="3"/>
          </p:cNvCxnSpPr>
          <p:nvPr/>
        </p:nvCxnSpPr>
        <p:spPr>
          <a:xfrm flipV="1">
            <a:off x="2699870" y="1258995"/>
            <a:ext cx="74716" cy="2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E706B4-0984-4347-9ECF-4BF1C9064DB6}"/>
              </a:ext>
            </a:extLst>
          </p:cNvPr>
          <p:cNvCxnSpPr>
            <a:cxnSpLocks/>
            <a:stCxn id="2" idx="6"/>
            <a:endCxn id="55" idx="1"/>
          </p:cNvCxnSpPr>
          <p:nvPr/>
        </p:nvCxnSpPr>
        <p:spPr>
          <a:xfrm>
            <a:off x="2699870" y="1512451"/>
            <a:ext cx="95963" cy="2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1B0863-2DA9-410F-9883-83C57E929BE2}"/>
              </a:ext>
            </a:extLst>
          </p:cNvPr>
          <p:cNvCxnSpPr>
            <a:cxnSpLocks/>
            <a:stCxn id="54" idx="5"/>
            <a:endCxn id="59" idx="2"/>
          </p:cNvCxnSpPr>
          <p:nvPr/>
        </p:nvCxnSpPr>
        <p:spPr>
          <a:xfrm>
            <a:off x="3796543" y="1258995"/>
            <a:ext cx="211654" cy="2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B055BB4-04DB-4908-ACB3-7DDA6D989A56}"/>
              </a:ext>
            </a:extLst>
          </p:cNvPr>
          <p:cNvCxnSpPr>
            <a:cxnSpLocks/>
            <a:stCxn id="55" idx="7"/>
            <a:endCxn id="59" idx="2"/>
          </p:cNvCxnSpPr>
          <p:nvPr/>
        </p:nvCxnSpPr>
        <p:spPr>
          <a:xfrm flipV="1">
            <a:off x="3817788" y="1470628"/>
            <a:ext cx="190409" cy="2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3962A54-85D6-40C8-8360-5AC34436040A}"/>
              </a:ext>
            </a:extLst>
          </p:cNvPr>
          <p:cNvCxnSpPr>
            <a:cxnSpLocks/>
          </p:cNvCxnSpPr>
          <p:nvPr/>
        </p:nvCxnSpPr>
        <p:spPr>
          <a:xfrm flipV="1">
            <a:off x="4788015" y="1814926"/>
            <a:ext cx="0" cy="5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2BF81EC-D22E-4222-8F90-605D1051602F}"/>
              </a:ext>
            </a:extLst>
          </p:cNvPr>
          <p:cNvCxnSpPr>
            <a:cxnSpLocks/>
          </p:cNvCxnSpPr>
          <p:nvPr/>
        </p:nvCxnSpPr>
        <p:spPr>
          <a:xfrm>
            <a:off x="4499994" y="1814926"/>
            <a:ext cx="0" cy="60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008330A-C8B0-4A33-977B-30FCE70238FC}"/>
              </a:ext>
            </a:extLst>
          </p:cNvPr>
          <p:cNvCxnSpPr>
            <a:cxnSpLocks/>
          </p:cNvCxnSpPr>
          <p:nvPr/>
        </p:nvCxnSpPr>
        <p:spPr>
          <a:xfrm>
            <a:off x="5240972" y="2681985"/>
            <a:ext cx="40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944D888-F035-427C-A2CC-2FA201171066}"/>
              </a:ext>
            </a:extLst>
          </p:cNvPr>
          <p:cNvCxnSpPr>
            <a:cxnSpLocks/>
          </p:cNvCxnSpPr>
          <p:nvPr/>
        </p:nvCxnSpPr>
        <p:spPr>
          <a:xfrm flipH="1" flipV="1">
            <a:off x="5240184" y="2813581"/>
            <a:ext cx="367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4574440-FF50-4C03-A714-223394F80773}"/>
              </a:ext>
            </a:extLst>
          </p:cNvPr>
          <p:cNvSpPr/>
          <p:nvPr/>
        </p:nvSpPr>
        <p:spPr>
          <a:xfrm>
            <a:off x="5991941" y="3206941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msg_store_persistent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ED3FEB9-3201-407B-AE04-F59321EBF898}"/>
              </a:ext>
            </a:extLst>
          </p:cNvPr>
          <p:cNvSpPr/>
          <p:nvPr/>
        </p:nvSpPr>
        <p:spPr>
          <a:xfrm>
            <a:off x="5971786" y="1982454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msg_store_transient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1654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安装虚拟机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39720" y="771625"/>
            <a:ext cx="84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</a:t>
            </a:r>
            <a:r>
              <a:rPr lang="zh-CN" altLang="en-US"/>
              <a:t>安装虚拟机？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97764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虚拟机安装准备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01649" y="758826"/>
            <a:ext cx="846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VMware-workstation-full-15.5.2-15785246</a:t>
            </a:r>
          </a:p>
          <a:p>
            <a:pPr marL="342900" indent="-342900">
              <a:buAutoNum type="arabicPlain"/>
            </a:pPr>
            <a:r>
              <a:rPr lang="en-US" altLang="zh-CN" dirty="0"/>
              <a:t>CentOS-7-x86_64-Everything-1908</a:t>
            </a:r>
          </a:p>
          <a:p>
            <a:pPr marL="342900" indent="-342900">
              <a:buAutoNum type="arabicPlain"/>
            </a:pPr>
            <a:r>
              <a:rPr lang="zh-CN" altLang="en-US" dirty="0"/>
              <a:t>远程工具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链接：</a:t>
            </a:r>
            <a:r>
              <a:rPr lang="en-US" altLang="zh-CN" dirty="0"/>
              <a:t>https://pan.baidu.com/s/1vj1FDjCtSJeXWiL5TSv3pw </a:t>
            </a:r>
          </a:p>
          <a:p>
            <a:r>
              <a:rPr lang="zh-CN" altLang="en-US" dirty="0"/>
              <a:t>提取码：</a:t>
            </a:r>
            <a:r>
              <a:rPr lang="en-US" altLang="zh-CN" dirty="0" err="1"/>
              <a:t>lpxh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66213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虚拟机安装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01650" y="758826"/>
            <a:ext cx="65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CentOS  root </a:t>
            </a:r>
            <a:r>
              <a:rPr lang="zh-CN" altLang="en-US" dirty="0"/>
              <a:t>密码：</a:t>
            </a:r>
            <a:r>
              <a:rPr lang="en-US" altLang="zh-CN" dirty="0"/>
              <a:t>richard123456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              </a:t>
            </a:r>
            <a:r>
              <a:rPr lang="en-US" altLang="zh-CN" dirty="0" err="1"/>
              <a:t>richard</a:t>
            </a:r>
            <a:r>
              <a:rPr lang="en-US" altLang="zh-CN" dirty="0"/>
              <a:t>   </a:t>
            </a:r>
            <a:r>
              <a:rPr lang="zh-CN" altLang="en-US" dirty="0"/>
              <a:t>密码：</a:t>
            </a:r>
            <a:r>
              <a:rPr lang="en-US" altLang="zh-CN"/>
              <a:t> richard123456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19494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85714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集群搭建准备工作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81051" y="698501"/>
            <a:ext cx="48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中设置静态</a:t>
            </a:r>
            <a:r>
              <a:rPr lang="en-US" altLang="zh-CN" dirty="0"/>
              <a:t>IP</a:t>
            </a:r>
          </a:p>
          <a:p>
            <a:pPr marL="342900" indent="-342900">
              <a:buAutoNum type="arabicPlain"/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环境下安装</a:t>
            </a:r>
            <a:r>
              <a:rPr lang="en-US" altLang="zh-CN" dirty="0"/>
              <a:t>RabbitMQ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4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48648" y="1766116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656717" y="1478908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369022" y="1375615"/>
            <a:ext cx="287695" cy="33757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48650" y="12176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48647" y="2324875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48646" y="28604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1656395" y="2301863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369020" y="1713188"/>
            <a:ext cx="287697" cy="21089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369019" y="2482837"/>
            <a:ext cx="287376" cy="5330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369018" y="2536143"/>
            <a:ext cx="287377" cy="4822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87" idx="1"/>
          </p:cNvCxnSpPr>
          <p:nvPr/>
        </p:nvCxnSpPr>
        <p:spPr>
          <a:xfrm>
            <a:off x="2377089" y="1713188"/>
            <a:ext cx="256227" cy="381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87" idx="1"/>
          </p:cNvCxnSpPr>
          <p:nvPr/>
        </p:nvCxnSpPr>
        <p:spPr>
          <a:xfrm flipV="1">
            <a:off x="2376767" y="2094746"/>
            <a:ext cx="256549" cy="44139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735CC0A-C8ED-4422-BE6C-5A116A4F6FDD}"/>
              </a:ext>
            </a:extLst>
          </p:cNvPr>
          <p:cNvSpPr txBox="1"/>
          <p:nvPr/>
        </p:nvSpPr>
        <p:spPr>
          <a:xfrm>
            <a:off x="2633316" y="1910080"/>
            <a:ext cx="8927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EB03BE-304A-4CC4-AE58-69D9DA4A85AE}"/>
              </a:ext>
            </a:extLst>
          </p:cNvPr>
          <p:cNvSpPr/>
          <p:nvPr/>
        </p:nvSpPr>
        <p:spPr>
          <a:xfrm>
            <a:off x="3851948" y="1752118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7336A6-D469-4EA9-A5C2-895082DDAFC7}"/>
              </a:ext>
            </a:extLst>
          </p:cNvPr>
          <p:cNvSpPr/>
          <p:nvPr/>
        </p:nvSpPr>
        <p:spPr>
          <a:xfrm>
            <a:off x="3851950" y="12036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A01AF94-6670-404F-8105-CE1DFB6959D4}"/>
              </a:ext>
            </a:extLst>
          </p:cNvPr>
          <p:cNvSpPr/>
          <p:nvPr/>
        </p:nvSpPr>
        <p:spPr>
          <a:xfrm>
            <a:off x="3851947" y="2310877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A16B12B-5207-494F-A5E2-F1D6E4989981}"/>
              </a:ext>
            </a:extLst>
          </p:cNvPr>
          <p:cNvSpPr/>
          <p:nvPr/>
        </p:nvSpPr>
        <p:spPr>
          <a:xfrm>
            <a:off x="3851946" y="28464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9C41807-77D1-4537-A096-C802DDEFD49E}"/>
              </a:ext>
            </a:extLst>
          </p:cNvPr>
          <p:cNvCxnSpPr>
            <a:cxnSpLocks/>
            <a:stCxn id="87" idx="3"/>
            <a:endCxn id="103" idx="1"/>
          </p:cNvCxnSpPr>
          <p:nvPr/>
        </p:nvCxnSpPr>
        <p:spPr>
          <a:xfrm flipV="1">
            <a:off x="3526039" y="1361617"/>
            <a:ext cx="325911" cy="7331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BF02DD4-E4D0-4CAA-AB65-4C4C0752186A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3526039" y="1910080"/>
            <a:ext cx="325909" cy="18466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5109A33-7136-45E1-9529-37E79F7E7F17}"/>
              </a:ext>
            </a:extLst>
          </p:cNvPr>
          <p:cNvCxnSpPr>
            <a:cxnSpLocks/>
            <a:stCxn id="87" idx="3"/>
            <a:endCxn id="104" idx="1"/>
          </p:cNvCxnSpPr>
          <p:nvPr/>
        </p:nvCxnSpPr>
        <p:spPr>
          <a:xfrm>
            <a:off x="3526039" y="2094746"/>
            <a:ext cx="325908" cy="3740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EEA7D0A-1E1B-4BDB-A84D-8F4678F907FD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3526039" y="2094746"/>
            <a:ext cx="325907" cy="9096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5288917" y="1203655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5C783-B75B-4A71-AD39-BC4080519381}"/>
              </a:ext>
            </a:extLst>
          </p:cNvPr>
          <p:cNvSpPr txBox="1"/>
          <p:nvPr/>
        </p:nvSpPr>
        <p:spPr>
          <a:xfrm>
            <a:off x="6300120" y="1217653"/>
            <a:ext cx="201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拉长时间来处理业务需求；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以时间换空间；</a:t>
            </a:r>
          </a:p>
        </p:txBody>
      </p:sp>
    </p:spTree>
    <p:extLst>
      <p:ext uri="{BB962C8B-B14F-4D97-AF65-F5344CB8AC3E}">
        <p14:creationId xmlns:p14="http://schemas.microsoft.com/office/powerpoint/2010/main" val="403770341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集群搭建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81051" y="698501"/>
            <a:ext cx="4896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在线演示；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关于代码代码测试</a:t>
            </a:r>
            <a:r>
              <a:rPr lang="en-US" altLang="zh-CN" dirty="0"/>
              <a:t>---</a:t>
            </a:r>
            <a:r>
              <a:rPr lang="zh-CN" altLang="en-US" dirty="0"/>
              <a:t>正式课拭目以待；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4D97A-3486-4372-B6C3-C7F4C6B3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0" y="698501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729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直播准时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01650" y="698501"/>
            <a:ext cx="4896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能听到我说话的（</a:t>
            </a:r>
            <a:r>
              <a:rPr lang="zh-CN" altLang="en-US" dirty="0">
                <a:solidFill>
                  <a:srgbClr val="FF0000"/>
                </a:solidFill>
              </a:rPr>
              <a:t>声音很清晰</a:t>
            </a:r>
            <a:r>
              <a:rPr lang="zh-CN" altLang="en-US" dirty="0"/>
              <a:t>），能看到老师这里的屏幕的，刷个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准备好学习的小伙伴儿，就给</a:t>
            </a:r>
            <a:r>
              <a:rPr lang="en-US" altLang="zh-CN" dirty="0"/>
              <a:t>Richard </a:t>
            </a:r>
            <a:r>
              <a:rPr lang="zh-CN" altLang="en-US" dirty="0"/>
              <a:t>老师刷个大写字母</a:t>
            </a:r>
            <a:r>
              <a:rPr lang="en-US" altLang="zh-CN" dirty="0"/>
              <a:t>X</a:t>
            </a:r>
            <a:r>
              <a:rPr lang="zh-CN" altLang="en-US" dirty="0"/>
              <a:t>，就开始去今晚的高潮了。。。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4D97A-3486-4372-B6C3-C7F4C6B3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90" y="698501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85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16.6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3.8.5</a:t>
            </a:r>
          </a:p>
        </p:txBody>
      </p:sp>
    </p:spTree>
    <p:extLst>
      <p:ext uri="{BB962C8B-B14F-4D97-AF65-F5344CB8AC3E}">
        <p14:creationId xmlns:p14="http://schemas.microsoft.com/office/powerpoint/2010/main" val="139987571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630738" y="145050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11725" y="1192873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707940" y="3139178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771716" y="1594518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1362992" y="1403381"/>
            <a:ext cx="559423" cy="12522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1362992" y="1403381"/>
            <a:ext cx="548324" cy="10660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3046441" y="2655614"/>
            <a:ext cx="661499" cy="7143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3035342" y="2469385"/>
            <a:ext cx="672598" cy="9006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3046441" y="2282876"/>
            <a:ext cx="661499" cy="10871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1362992" y="1403381"/>
            <a:ext cx="559423" cy="8794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4572000" y="1013723"/>
            <a:ext cx="352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消息持久化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生产端消息确认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消费端的消息确认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2386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2644469" y="2001400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83730" y="921142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4752285" y="2691399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2785447" y="2145409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2500458" y="2001400"/>
            <a:ext cx="435688" cy="12051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2500458" y="2001400"/>
            <a:ext cx="424589" cy="10188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4060172" y="2922231"/>
            <a:ext cx="692113" cy="2842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4049073" y="2922231"/>
            <a:ext cx="703212" cy="980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060172" y="2833767"/>
            <a:ext cx="692113" cy="884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>
            <a:off x="2500458" y="2001400"/>
            <a:ext cx="435688" cy="8323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DE397B6-D547-4D4A-89F5-B2D3CB1F273E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>
            <a:off x="1434997" y="1131650"/>
            <a:ext cx="205932" cy="869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9829DE4-844E-428B-A36E-7418CA8BB8E2}"/>
              </a:ext>
            </a:extLst>
          </p:cNvPr>
          <p:cNvSpPr/>
          <p:nvPr/>
        </p:nvSpPr>
        <p:spPr>
          <a:xfrm>
            <a:off x="1640929" y="1456483"/>
            <a:ext cx="859529" cy="10898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600" b="1" dirty="0">
                <a:solidFill>
                  <a:srgbClr val="FF0000"/>
                </a:solidFill>
              </a:rPr>
              <a:t>？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如何知道</a:t>
            </a:r>
            <a:r>
              <a:rPr lang="en-US" altLang="zh-CN" sz="1000" dirty="0">
                <a:solidFill>
                  <a:srgbClr val="FF0000"/>
                </a:solidFill>
              </a:rPr>
              <a:t>Broker</a:t>
            </a:r>
            <a:r>
              <a:rPr lang="zh-CN" altLang="en-US" sz="1000" dirty="0">
                <a:solidFill>
                  <a:srgbClr val="FF0000"/>
                </a:solidFill>
              </a:rPr>
              <a:t>收到消息呢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5724080" y="966360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14401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39720" y="639465"/>
            <a:ext cx="7277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en-US" altLang="zh-CN" dirty="0"/>
              <a:t>Confirm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Tx</a:t>
            </a:r>
            <a:r>
              <a:rPr lang="zh-CN" altLang="en-US" dirty="0"/>
              <a:t>事务模式</a:t>
            </a:r>
            <a:endParaRPr lang="en-US" altLang="zh-CN" dirty="0"/>
          </a:p>
          <a:p>
            <a:r>
              <a:rPr lang="en-US" altLang="zh-CN" dirty="0"/>
              <a:t>Confirm</a:t>
            </a:r>
            <a:r>
              <a:rPr lang="zh-CN" altLang="en-US" dirty="0"/>
              <a:t>模式：就是应答模式，生产者发送一条消息之后，</a:t>
            </a:r>
            <a:r>
              <a:rPr lang="en-US" altLang="zh-CN" dirty="0" err="1"/>
              <a:t>Rabbitmq</a:t>
            </a:r>
            <a:r>
              <a:rPr lang="zh-CN" altLang="en-US" dirty="0"/>
              <a:t>服务器做了个响应，</a:t>
            </a:r>
            <a:r>
              <a:rPr lang="en-US" altLang="zh-CN" dirty="0"/>
              <a:t>OK,</a:t>
            </a:r>
            <a:r>
              <a:rPr lang="zh-CN" altLang="en-US" dirty="0"/>
              <a:t>收到了；</a:t>
            </a:r>
            <a:endParaRPr lang="en-US" altLang="zh-CN" dirty="0"/>
          </a:p>
          <a:p>
            <a:r>
              <a:rPr lang="en-US" altLang="zh-CN" dirty="0"/>
              <a:t>Tx</a:t>
            </a:r>
            <a:r>
              <a:rPr lang="zh-CN" altLang="en-US" dirty="0"/>
              <a:t>事务模式：基于</a:t>
            </a:r>
            <a:r>
              <a:rPr lang="en-US" altLang="zh-CN" dirty="0"/>
              <a:t>AMPQ</a:t>
            </a:r>
            <a:r>
              <a:rPr lang="zh-CN" altLang="en-US" dirty="0"/>
              <a:t>协议；可以让信道设置成一个带事务的信道，分为三步：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开启事务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提交事务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支持回滚</a:t>
            </a:r>
            <a:endParaRPr lang="en-US" altLang="zh-CN" dirty="0"/>
          </a:p>
          <a:p>
            <a:r>
              <a:rPr lang="en-US" altLang="zh-CN" dirty="0"/>
              <a:t>Confirm</a:t>
            </a:r>
            <a:r>
              <a:rPr lang="zh-CN" altLang="en-US" dirty="0"/>
              <a:t>模式：异步模式，在应答之前，可以继续发送消息；单条消息、批量消息</a:t>
            </a:r>
            <a:endParaRPr lang="en-US" altLang="zh-CN" dirty="0"/>
          </a:p>
          <a:p>
            <a:r>
              <a:rPr lang="zh-CN" altLang="en-US" dirty="0"/>
              <a:t>事务模式：同步模式，在事务提交之前不能继续发送消的</a:t>
            </a:r>
            <a:endParaRPr lang="en-US" altLang="zh-CN" dirty="0"/>
          </a:p>
          <a:p>
            <a:r>
              <a:rPr lang="zh-CN" altLang="en-US" dirty="0"/>
              <a:t>事务模式效率差一些；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4541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611725" y="915635"/>
            <a:ext cx="6231785" cy="2448171"/>
            <a:chOff x="-297641" y="1419669"/>
            <a:chExt cx="5955173" cy="2448171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45100" y="1419670"/>
              <a:ext cx="1669692" cy="24481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-297641" y="1419670"/>
              <a:ext cx="790730" cy="244817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（生产者）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866802" y="1419669"/>
              <a:ext cx="790730" cy="2448169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563679"/>
              <a:ext cx="1363430" cy="21601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D57BDE3-CAD7-4BED-8A3C-6B0B1A7FEF8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9" y="1995710"/>
              <a:ext cx="136343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818FE7-4D36-46CC-9C7A-098F5E201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792" y="1995710"/>
              <a:ext cx="1352009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B06B760-4106-4A6F-B029-7AEE04CD3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08" y="2377418"/>
              <a:ext cx="136057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081D187-7584-4690-9AF5-551EDF303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380" y="2834355"/>
              <a:ext cx="135772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946A7F1-2F09-4287-891C-2B191720A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08" y="3332819"/>
              <a:ext cx="134207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02EF4C4-39C5-408D-9DD3-3285311EA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791" y="2793635"/>
              <a:ext cx="1347246" cy="1901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7A8A55F-D184-4F70-ADCE-A0357D995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791" y="3284781"/>
              <a:ext cx="134725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38BC854-9F8D-4187-A2AF-DB8A3BE56288}"/>
              </a:ext>
            </a:extLst>
          </p:cNvPr>
          <p:cNvSpPr txBox="1"/>
          <p:nvPr/>
        </p:nvSpPr>
        <p:spPr>
          <a:xfrm>
            <a:off x="1753204" y="1275661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单条发送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EE0A95-9ADA-41BC-8142-BEC4768C4DD4}"/>
              </a:ext>
            </a:extLst>
          </p:cNvPr>
          <p:cNvSpPr txBox="1"/>
          <p:nvPr/>
        </p:nvSpPr>
        <p:spPr>
          <a:xfrm>
            <a:off x="1751408" y="1643076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确认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609650-E875-4FED-BF8D-218E126596D7}"/>
              </a:ext>
            </a:extLst>
          </p:cNvPr>
          <p:cNvSpPr txBox="1"/>
          <p:nvPr/>
        </p:nvSpPr>
        <p:spPr>
          <a:xfrm>
            <a:off x="1641655" y="2105351"/>
            <a:ext cx="100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批量消息确认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D9B2B50-2596-4B13-BAE3-0BB0562515CF}"/>
              </a:ext>
            </a:extLst>
          </p:cNvPr>
          <p:cNvSpPr txBox="1"/>
          <p:nvPr/>
        </p:nvSpPr>
        <p:spPr>
          <a:xfrm>
            <a:off x="1523365" y="2534526"/>
            <a:ext cx="124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异步监听消息确认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5BB2CCE-B48C-4CE1-A828-625B1933B830}"/>
              </a:ext>
            </a:extLst>
          </p:cNvPr>
          <p:cNvSpPr txBox="1"/>
          <p:nvPr/>
        </p:nvSpPr>
        <p:spPr>
          <a:xfrm>
            <a:off x="4889885" y="1226723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消息发送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C16F394-ACB0-4318-9234-C3EDE35C65BC}"/>
              </a:ext>
            </a:extLst>
          </p:cNvPr>
          <p:cNvSpPr txBox="1"/>
          <p:nvPr/>
        </p:nvSpPr>
        <p:spPr>
          <a:xfrm>
            <a:off x="4889884" y="2043380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自动确认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6193E75-9573-416E-8533-614A7D501CB9}"/>
              </a:ext>
            </a:extLst>
          </p:cNvPr>
          <p:cNvSpPr txBox="1"/>
          <p:nvPr/>
        </p:nvSpPr>
        <p:spPr>
          <a:xfrm>
            <a:off x="4933127" y="2498738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手动确认</a:t>
            </a:r>
          </a:p>
        </p:txBody>
      </p:sp>
    </p:spTree>
    <p:extLst>
      <p:ext uri="{BB962C8B-B14F-4D97-AF65-F5344CB8AC3E}">
        <p14:creationId xmlns:p14="http://schemas.microsoft.com/office/powerpoint/2010/main" val="1574352365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338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20594" y="704582"/>
            <a:ext cx="777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单条消息确认：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channel.waitForConfirmsOrDie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批量确认模式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异步监听消息确认：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channel.addConfirmListener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602438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914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事务模式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75722" y="698501"/>
            <a:ext cx="799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AMQP</a:t>
            </a:r>
            <a:r>
              <a:rPr lang="zh-CN" altLang="en-US" dirty="0"/>
              <a:t>协议层面上来的事务模式；</a:t>
            </a:r>
            <a:endParaRPr lang="en-US" altLang="zh-CN" dirty="0"/>
          </a:p>
          <a:p>
            <a:r>
              <a:rPr lang="en-US" altLang="zh-CN" dirty="0" err="1"/>
              <a:t>channel.TxSelect</a:t>
            </a:r>
            <a:r>
              <a:rPr lang="en-US" altLang="zh-CN" dirty="0"/>
              <a:t>(); </a:t>
            </a:r>
            <a:r>
              <a:rPr lang="zh-CN" altLang="en-US" dirty="0"/>
              <a:t>开启一个事务</a:t>
            </a:r>
            <a:endParaRPr lang="en-US" altLang="zh-CN" dirty="0"/>
          </a:p>
          <a:p>
            <a:r>
              <a:rPr lang="en-US" altLang="zh-CN" dirty="0" err="1"/>
              <a:t>channel.TxCommit</a:t>
            </a:r>
            <a:r>
              <a:rPr lang="en-US" altLang="zh-CN" dirty="0"/>
              <a:t>();</a:t>
            </a:r>
            <a:r>
              <a:rPr lang="zh-CN" altLang="en-US" dirty="0"/>
              <a:t>提交事务</a:t>
            </a:r>
            <a:endParaRPr lang="en-US" altLang="zh-CN" dirty="0"/>
          </a:p>
          <a:p>
            <a:r>
              <a:rPr lang="en-US" altLang="zh-CN" dirty="0" err="1"/>
              <a:t>channel.TxRollback</a:t>
            </a:r>
            <a:r>
              <a:rPr lang="en-US" altLang="zh-CN" dirty="0"/>
              <a:t>(); //</a:t>
            </a:r>
            <a:r>
              <a:rPr lang="zh-CN" altLang="en-US" dirty="0"/>
              <a:t>事务回滚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48199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101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Confirm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模式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3C3FFE-7D84-4658-A412-3A9E41648AF1}"/>
              </a:ext>
            </a:extLst>
          </p:cNvPr>
          <p:cNvSpPr txBox="1"/>
          <p:nvPr/>
        </p:nvSpPr>
        <p:spPr>
          <a:xfrm>
            <a:off x="501650" y="631369"/>
            <a:ext cx="78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channel.ConfirmSelect</a:t>
            </a:r>
            <a:r>
              <a:rPr lang="en-US" altLang="zh-CN" dirty="0"/>
              <a:t>();</a:t>
            </a:r>
            <a:r>
              <a:rPr lang="zh-CN" altLang="en-US" dirty="0"/>
              <a:t>开启确认模式</a:t>
            </a:r>
            <a:endParaRPr lang="en-US" altLang="zh-CN" dirty="0"/>
          </a:p>
          <a:p>
            <a:r>
              <a:rPr lang="zh-CN" altLang="en-US" dirty="0"/>
              <a:t>消息发送以后，提供一个回执方法</a:t>
            </a:r>
            <a:r>
              <a:rPr lang="en-US" altLang="zh-CN" dirty="0" err="1"/>
              <a:t>WaitForConfirms</a:t>
            </a:r>
            <a:r>
              <a:rPr lang="en-US" altLang="zh-CN" dirty="0"/>
              <a:t>();</a:t>
            </a:r>
            <a:r>
              <a:rPr lang="zh-CN" altLang="en-US" dirty="0"/>
              <a:t> 返回一个</a:t>
            </a:r>
            <a:r>
              <a:rPr lang="en-US" altLang="zh-CN" dirty="0"/>
              <a:t>bool </a:t>
            </a:r>
            <a:r>
              <a:rPr lang="zh-CN" altLang="en-US" dirty="0"/>
              <a:t>值；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196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72715"/>
            <a:ext cx="7922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异步处理，响应快，增加了数据库（服务器的承载能力）</a:t>
            </a:r>
            <a:r>
              <a:rPr lang="en-US" altLang="zh-CN" dirty="0"/>
              <a:t>;</a:t>
            </a:r>
          </a:p>
          <a:p>
            <a:pPr marL="342900" indent="-342900">
              <a:buAutoNum type="arabicPlain"/>
            </a:pPr>
            <a:r>
              <a:rPr lang="zh-CN" altLang="en-US" dirty="0"/>
              <a:t>削峰，就是把流量的高峰分解到不同的时间段来处理；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解耦（扩展性就更强），让</a:t>
            </a:r>
            <a:r>
              <a:rPr lang="en-US" altLang="zh-CN" dirty="0"/>
              <a:t>UI</a:t>
            </a:r>
            <a:r>
              <a:rPr lang="zh-CN" altLang="en-US" dirty="0"/>
              <a:t>和业务独立演化；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高可用，处理器如果发生故障了，对其他的处理器没有影响；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增加了复杂性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即时性降低了，牺牲了用户的体验</a:t>
            </a:r>
            <a:r>
              <a:rPr lang="en-US" altLang="zh-CN" dirty="0"/>
              <a:t>---</a:t>
            </a:r>
            <a:r>
              <a:rPr lang="zh-CN" altLang="en-US" dirty="0"/>
              <a:t>避免不了，业务上也是需要有所牺牲；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更加依赖于异步队列了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14004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504357" y="1480182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43131" y="999971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4767765" y="3160306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645335" y="1624191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1394398" y="1210479"/>
            <a:ext cx="401636" cy="147480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1394398" y="1210479"/>
            <a:ext cx="390537" cy="12885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2920060" y="2685287"/>
            <a:ext cx="617479" cy="1223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908961" y="2499058"/>
            <a:ext cx="628578" cy="3085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920060" y="2312549"/>
            <a:ext cx="617479" cy="4950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1394398" y="1210479"/>
            <a:ext cx="401636" cy="11020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5796085" y="915635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397E0E0-CC90-4CF0-8822-D487393771D7}"/>
              </a:ext>
            </a:extLst>
          </p:cNvPr>
          <p:cNvSpPr/>
          <p:nvPr/>
        </p:nvSpPr>
        <p:spPr>
          <a:xfrm>
            <a:off x="3537539" y="2224085"/>
            <a:ext cx="916844" cy="1167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  <a:p>
            <a:pPr algn="r"/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如何知道消息时被正常消费？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42DA46-EDEC-4958-8835-D587C1EF1A0F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4454383" y="2807612"/>
            <a:ext cx="313382" cy="5835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70783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611725" y="771625"/>
            <a:ext cx="7704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自动确认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zh-CN" altLang="en-US" dirty="0"/>
              <a:t>显示确认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自动确认，是消费消息的时候，只有收到消息，就直接回执给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r>
              <a:rPr lang="zh-CN" altLang="en-US" dirty="0"/>
              <a:t>没问题；  直接总览所有了；</a:t>
            </a:r>
            <a:endParaRPr lang="en-US" altLang="zh-CN" dirty="0"/>
          </a:p>
          <a:p>
            <a:r>
              <a:rPr lang="zh-CN" altLang="en-US" dirty="0"/>
              <a:t>如果说只是消费成功了一条消息；</a:t>
            </a:r>
            <a:r>
              <a:rPr lang="en-US" altLang="zh-CN" dirty="0"/>
              <a:t>RabbitMQ</a:t>
            </a:r>
            <a:r>
              <a:rPr lang="zh-CN" altLang="en-US" dirty="0"/>
              <a:t>也会认为你是全部成功了，会吧所有消息从队列中移除；这样会导致消息的丢失；</a:t>
            </a:r>
            <a:endParaRPr lang="en-US" altLang="zh-CN" dirty="0"/>
          </a:p>
          <a:p>
            <a:r>
              <a:rPr lang="zh-CN" altLang="en-US" dirty="0"/>
              <a:t>处理很快了；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显示确认又称手动确认，消费者消费一条，回执给</a:t>
            </a:r>
            <a:r>
              <a:rPr lang="en-US" altLang="zh-CN" dirty="0" err="1"/>
              <a:t>RabbitMq</a:t>
            </a:r>
            <a:r>
              <a:rPr lang="zh-CN" altLang="en-US" dirty="0"/>
              <a:t>一条消息，</a:t>
            </a:r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只删除当前这一条消息；相当于是一条消费了，删除一条消息；</a:t>
            </a:r>
            <a:endParaRPr lang="en-US" altLang="zh-CN" dirty="0"/>
          </a:p>
          <a:p>
            <a:r>
              <a:rPr lang="zh-CN" altLang="en-US" dirty="0"/>
              <a:t>性能稍微低一些；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553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系统架构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654157" y="121047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83730" y="2857507"/>
            <a:ext cx="821075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635935" y="931208"/>
            <a:ext cx="890223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795135" y="1354488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504805" y="2415584"/>
            <a:ext cx="441029" cy="6524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1504805" y="2229355"/>
            <a:ext cx="429930" cy="8386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3069860" y="1162040"/>
            <a:ext cx="566075" cy="12535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3058761" y="1162040"/>
            <a:ext cx="577174" cy="10673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3069860" y="1162040"/>
            <a:ext cx="566075" cy="880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1504805" y="2042846"/>
            <a:ext cx="441029" cy="10251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44ED167-9571-405F-8704-AEB1429DDA3F}"/>
              </a:ext>
            </a:extLst>
          </p:cNvPr>
          <p:cNvSpPr txBox="1"/>
          <p:nvPr/>
        </p:nvSpPr>
        <p:spPr>
          <a:xfrm>
            <a:off x="4932024" y="987640"/>
            <a:ext cx="3960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集群架构</a:t>
            </a:r>
            <a:endParaRPr lang="en-US" altLang="zh-CN" dirty="0"/>
          </a:p>
          <a:p>
            <a:r>
              <a:rPr lang="zh-CN" altLang="en-US" dirty="0"/>
              <a:t>分布式架构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集群：还是多台服务器</a:t>
            </a:r>
            <a:r>
              <a:rPr lang="zh-CN" altLang="en-US" dirty="0" smtClean="0"/>
              <a:t>，</a:t>
            </a:r>
            <a:r>
              <a:rPr lang="zh-CN" altLang="en-US" dirty="0"/>
              <a:t>每</a:t>
            </a:r>
            <a:r>
              <a:rPr lang="zh-CN" altLang="en-US" dirty="0" smtClean="0"/>
              <a:t>一</a:t>
            </a:r>
            <a:r>
              <a:rPr lang="zh-CN" altLang="en-US" dirty="0"/>
              <a:t>台服务器都可以完成整个业务流程；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一个业务流程：分为十个步骤；</a:t>
            </a:r>
            <a:endParaRPr lang="en-US" altLang="zh-CN" dirty="0"/>
          </a:p>
          <a:p>
            <a:r>
              <a:rPr lang="zh-CN" altLang="en-US" dirty="0"/>
              <a:t>有多台服务器；每台服务器负责其中几个步骤；串联起来</a:t>
            </a:r>
            <a:r>
              <a:rPr lang="en-US" altLang="zh-CN" dirty="0"/>
              <a:t>==</a:t>
            </a:r>
            <a:r>
              <a:rPr lang="zh-CN" altLang="en-US" dirty="0"/>
              <a:t>分布式架构；</a:t>
            </a:r>
          </a:p>
        </p:txBody>
      </p:sp>
    </p:spTree>
    <p:extLst>
      <p:ext uri="{BB962C8B-B14F-4D97-AF65-F5344CB8AC3E}">
        <p14:creationId xmlns:p14="http://schemas.microsoft.com/office/powerpoint/2010/main" val="397037919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1979859" y="2839316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4219103" y="1681068"/>
            <a:ext cx="864060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2132807" y="2984618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Broker-3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1986908" y="1964884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2139856" y="2110186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B724A1-C418-4038-8F8A-1181E1C38184}"/>
              </a:ext>
            </a:extLst>
          </p:cNvPr>
          <p:cNvSpPr/>
          <p:nvPr/>
        </p:nvSpPr>
        <p:spPr>
          <a:xfrm>
            <a:off x="1979820" y="1047300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AE932A4-408A-4043-9B98-FCB80A340787}"/>
              </a:ext>
            </a:extLst>
          </p:cNvPr>
          <p:cNvSpPr/>
          <p:nvPr/>
        </p:nvSpPr>
        <p:spPr>
          <a:xfrm>
            <a:off x="2132768" y="1192602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Broker-1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113DFF8-EC10-462F-B335-C377629554AF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1456328" y="1390890"/>
            <a:ext cx="523492" cy="9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456328" y="2307840"/>
            <a:ext cx="530580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456328" y="2307840"/>
            <a:ext cx="523531" cy="87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F8A902-CA43-422A-A7F8-DAA7F1F40826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3727068" y="1390890"/>
            <a:ext cx="492035" cy="9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6B4A79C-184D-45B4-A052-A2C46BA2A31A}"/>
              </a:ext>
            </a:extLst>
          </p:cNvPr>
          <p:cNvCxnSpPr>
            <a:stCxn id="20" idx="3"/>
            <a:endCxn id="8" idx="1"/>
          </p:cNvCxnSpPr>
          <p:nvPr/>
        </p:nvCxnSpPr>
        <p:spPr>
          <a:xfrm flipV="1">
            <a:off x="3734156" y="2307840"/>
            <a:ext cx="484947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727107" y="2307840"/>
            <a:ext cx="491996" cy="87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33194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25097E-D00A-4F34-93EC-6FEA3686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5" y="99005"/>
            <a:ext cx="7188099" cy="39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0576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5C91BE22-A3BC-4390-A92B-93F237E6F1F5}"/>
              </a:ext>
            </a:extLst>
          </p:cNvPr>
          <p:cNvSpPr txBox="1"/>
          <p:nvPr/>
        </p:nvSpPr>
        <p:spPr>
          <a:xfrm>
            <a:off x="1902135" y="685263"/>
            <a:ext cx="3960275" cy="33201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普通集群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3192696" y="2934612"/>
            <a:ext cx="1811333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6288911" y="2793021"/>
            <a:ext cx="864060" cy="97036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3267775" y="3090793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3192697" y="1119341"/>
            <a:ext cx="1729770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3267774" y="127633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1456328" y="2303704"/>
            <a:ext cx="669989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2950512" y="2303704"/>
            <a:ext cx="242184" cy="9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04029" y="3278202"/>
            <a:ext cx="128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2C2E546-A711-4D92-9705-BFEA9510A25E}"/>
              </a:ext>
            </a:extLst>
          </p:cNvPr>
          <p:cNvSpPr/>
          <p:nvPr/>
        </p:nvSpPr>
        <p:spPr>
          <a:xfrm>
            <a:off x="2126317" y="1408329"/>
            <a:ext cx="824195" cy="1790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exchange</a:t>
            </a:r>
            <a:endParaRPr lang="zh-CN" altLang="en-US" sz="400" b="1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46F5B8-C9B5-4128-A429-123DA9E5431C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950512" y="1462931"/>
            <a:ext cx="242185" cy="8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46F00C1-FBF3-4023-8848-E177720719B7}"/>
              </a:ext>
            </a:extLst>
          </p:cNvPr>
          <p:cNvSpPr/>
          <p:nvPr/>
        </p:nvSpPr>
        <p:spPr>
          <a:xfrm>
            <a:off x="4054554" y="126689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2F16943-74AE-4177-A315-8215A2951F6B}"/>
              </a:ext>
            </a:extLst>
          </p:cNvPr>
          <p:cNvSpPr/>
          <p:nvPr/>
        </p:nvSpPr>
        <p:spPr>
          <a:xfrm>
            <a:off x="4054554" y="3086398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12296" name="箭头: 下 12295">
            <a:extLst>
              <a:ext uri="{FF2B5EF4-FFF2-40B4-BE49-F238E27FC236}">
                <a16:creationId xmlns:a16="http://schemas.microsoft.com/office/drawing/2014/main" id="{6BEE75A8-9FEC-4B98-9347-338B5C841899}"/>
              </a:ext>
            </a:extLst>
          </p:cNvPr>
          <p:cNvSpPr/>
          <p:nvPr/>
        </p:nvSpPr>
        <p:spPr>
          <a:xfrm>
            <a:off x="4283980" y="1883317"/>
            <a:ext cx="360025" cy="97449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401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5C91BE22-A3BC-4390-A92B-93F237E6F1F5}"/>
              </a:ext>
            </a:extLst>
          </p:cNvPr>
          <p:cNvSpPr txBox="1"/>
          <p:nvPr/>
        </p:nvSpPr>
        <p:spPr>
          <a:xfrm>
            <a:off x="1902135" y="685263"/>
            <a:ext cx="3960275" cy="33201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3192696" y="2934612"/>
            <a:ext cx="1811333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6213029" y="1806521"/>
            <a:ext cx="864060" cy="97036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3267775" y="3090793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3192697" y="1119341"/>
            <a:ext cx="1729770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3267774" y="127633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1456328" y="2303704"/>
            <a:ext cx="669989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2950512" y="2303704"/>
            <a:ext cx="242184" cy="9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004029" y="2291702"/>
            <a:ext cx="1209000" cy="98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2C2E546-A711-4D92-9705-BFEA9510A25E}"/>
              </a:ext>
            </a:extLst>
          </p:cNvPr>
          <p:cNvSpPr/>
          <p:nvPr/>
        </p:nvSpPr>
        <p:spPr>
          <a:xfrm>
            <a:off x="2126317" y="1408329"/>
            <a:ext cx="824195" cy="1790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exchange</a:t>
            </a:r>
            <a:endParaRPr lang="zh-CN" altLang="en-US" sz="400" b="1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46F5B8-C9B5-4128-A429-123DA9E5431C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950512" y="1462931"/>
            <a:ext cx="242185" cy="8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46F00C1-FBF3-4023-8848-E177720719B7}"/>
              </a:ext>
            </a:extLst>
          </p:cNvPr>
          <p:cNvSpPr/>
          <p:nvPr/>
        </p:nvSpPr>
        <p:spPr>
          <a:xfrm>
            <a:off x="4054554" y="126689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2F16943-74AE-4177-A315-8215A2951F6B}"/>
              </a:ext>
            </a:extLst>
          </p:cNvPr>
          <p:cNvSpPr/>
          <p:nvPr/>
        </p:nvSpPr>
        <p:spPr>
          <a:xfrm>
            <a:off x="4054554" y="3086398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CA9A1C-C2B3-4321-A43A-1FEDC5FC47CE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4922467" y="1462931"/>
            <a:ext cx="1290562" cy="82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B15BB5-2004-4A81-B705-11C973936CC4}"/>
              </a:ext>
            </a:extLst>
          </p:cNvPr>
          <p:cNvSpPr txBox="1"/>
          <p:nvPr/>
        </p:nvSpPr>
        <p:spPr>
          <a:xfrm>
            <a:off x="7168600" y="457043"/>
            <a:ext cx="1512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每一个节点都是队列结构</a:t>
            </a:r>
            <a:r>
              <a:rPr lang="en-US" altLang="zh-CN" dirty="0"/>
              <a:t>+</a:t>
            </a:r>
            <a:r>
              <a:rPr lang="zh-CN" altLang="en-US" dirty="0"/>
              <a:t>消息数据；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任何一个单机宕机了，可以切换到其他单机消费消息；如果宕机的单机恢复了，消息可以自动同步；</a:t>
            </a:r>
          </a:p>
        </p:txBody>
      </p:sp>
    </p:spTree>
    <p:extLst>
      <p:ext uri="{BB962C8B-B14F-4D97-AF65-F5344CB8AC3E}">
        <p14:creationId xmlns:p14="http://schemas.microsoft.com/office/powerpoint/2010/main" val="3759590261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C87365-4FCE-4762-A38D-6E06BA726638}"/>
              </a:ext>
            </a:extLst>
          </p:cNvPr>
          <p:cNvSpPr txBox="1"/>
          <p:nvPr/>
        </p:nvSpPr>
        <p:spPr>
          <a:xfrm>
            <a:off x="483884" y="698501"/>
            <a:ext cx="8120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会基于</a:t>
            </a:r>
            <a:r>
              <a:rPr lang="en-US" altLang="zh-CN" dirty="0"/>
              <a:t>RabbitMQ</a:t>
            </a:r>
            <a:r>
              <a:rPr lang="zh-CN" altLang="en-US" dirty="0"/>
              <a:t>做分布式事务</a:t>
            </a:r>
            <a:r>
              <a:rPr lang="en-US" altLang="zh-CN" dirty="0"/>
              <a:t>—</a:t>
            </a:r>
            <a:r>
              <a:rPr lang="zh-CN" altLang="en-US" dirty="0"/>
              <a:t>生产者</a:t>
            </a:r>
            <a:r>
              <a:rPr lang="en-US" altLang="zh-CN" dirty="0"/>
              <a:t>rabbit</a:t>
            </a:r>
            <a:r>
              <a:rPr lang="zh-CN" altLang="en-US" dirty="0"/>
              <a:t>消费端</a:t>
            </a:r>
            <a:r>
              <a:rPr lang="en-US" altLang="zh-CN" dirty="0"/>
              <a:t>—</a:t>
            </a:r>
            <a:r>
              <a:rPr lang="zh-CN" altLang="en-US" dirty="0"/>
              <a:t>保证最终一致性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消息持久化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生产端消息确认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消费端的消息确认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3720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异步队列应用场景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6687AD-05AA-4E9B-AA87-03A6644E1C17}"/>
              </a:ext>
            </a:extLst>
          </p:cNvPr>
          <p:cNvSpPr txBox="1"/>
          <p:nvPr/>
        </p:nvSpPr>
        <p:spPr>
          <a:xfrm>
            <a:off x="501650" y="843630"/>
            <a:ext cx="817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618</a:t>
            </a:r>
            <a:r>
              <a:rPr lang="zh-CN" altLang="en-US" dirty="0"/>
              <a:t>抢购，某技术负责人说需要做个需求变更；  </a:t>
            </a:r>
            <a:r>
              <a:rPr lang="en-US" altLang="zh-CN" dirty="0"/>
              <a:t>UI </a:t>
            </a:r>
            <a:r>
              <a:rPr lang="zh-CN" altLang="en-US" dirty="0"/>
              <a:t>和业务逻辑层可以独立演化；</a:t>
            </a:r>
            <a:endParaRPr lang="en-US" altLang="zh-CN" dirty="0"/>
          </a:p>
          <a:p>
            <a:r>
              <a:rPr lang="en-US" altLang="zh-CN" dirty="0"/>
              <a:t>618</a:t>
            </a:r>
            <a:r>
              <a:rPr lang="zh-CN" altLang="en-US" dirty="0"/>
              <a:t>秒杀，要求只有十件商品参与秒杀</a:t>
            </a:r>
          </a:p>
        </p:txBody>
      </p:sp>
    </p:spTree>
    <p:extLst>
      <p:ext uri="{BB962C8B-B14F-4D97-AF65-F5344CB8AC3E}">
        <p14:creationId xmlns:p14="http://schemas.microsoft.com/office/powerpoint/2010/main" val="37261760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常见异步队列组件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59811"/>
            <a:ext cx="792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ActiveMQ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 err="1"/>
              <a:t>RocketMQ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Kafka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FF0000"/>
                </a:solidFill>
              </a:rPr>
              <a:t>RabbitMQ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Redis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6075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C497BE-796C-4E21-8D05-89973D8512E7}"/>
              </a:ext>
            </a:extLst>
          </p:cNvPr>
          <p:cNvSpPr txBox="1"/>
          <p:nvPr/>
        </p:nvSpPr>
        <p:spPr>
          <a:xfrm>
            <a:off x="539720" y="639465"/>
            <a:ext cx="8424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RabbitMQ</a:t>
            </a:r>
            <a:r>
              <a:rPr lang="zh-CN" altLang="en-US" dirty="0"/>
              <a:t>是 </a:t>
            </a:r>
            <a:r>
              <a:rPr lang="en-US" altLang="zh-CN" dirty="0"/>
              <a:t>2007</a:t>
            </a:r>
            <a:r>
              <a:rPr lang="zh-CN" altLang="en-US" dirty="0"/>
              <a:t>年发布，是一个在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AMQP</a:t>
            </a:r>
            <a:r>
              <a:rPr lang="en-US" altLang="zh-CN" dirty="0"/>
              <a:t>(</a:t>
            </a:r>
            <a:r>
              <a:rPr lang="zh-CN" altLang="en-US" dirty="0"/>
              <a:t>高级消息队列协议</a:t>
            </a:r>
            <a:r>
              <a:rPr lang="en-US" altLang="zh-CN" dirty="0"/>
              <a:t>)</a:t>
            </a:r>
            <a:r>
              <a:rPr lang="zh-CN" altLang="en-US" dirty="0"/>
              <a:t>基础上完成的，由</a:t>
            </a:r>
            <a:r>
              <a:rPr lang="en-US" altLang="zh-CN" dirty="0"/>
              <a:t>Erlang</a:t>
            </a:r>
            <a:r>
              <a:rPr lang="zh-CN" altLang="en-US" dirty="0"/>
              <a:t>（专门针对于大数据高并发的语言；）语言开发，可复用的企业消息系统，是当前最主流的消息中间件之一。</a:t>
            </a:r>
            <a:endParaRPr lang="en-US" altLang="zh-CN" dirty="0"/>
          </a:p>
          <a:p>
            <a:r>
              <a:rPr lang="en-US" altLang="zh-CN" dirty="0"/>
              <a:t>1    </a:t>
            </a:r>
            <a:r>
              <a:rPr lang="zh-CN" altLang="en-US" dirty="0"/>
              <a:t>可靠性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灵活的路由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消息集群简单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队列高可用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多种协议的支持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服务器端用</a:t>
            </a:r>
            <a:r>
              <a:rPr lang="en-US" altLang="zh-CN" dirty="0"/>
              <a:t>Erlang</a:t>
            </a:r>
            <a:r>
              <a:rPr lang="zh-CN" altLang="en-US" dirty="0"/>
              <a:t>语言编写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管理界面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跟踪机制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插件机制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1050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2203</Words>
  <Application>Microsoft Office PowerPoint</Application>
  <PresentationFormat>全屏显示(16:9)</PresentationFormat>
  <Paragraphs>552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pingfang SC</vt:lpstr>
      <vt:lpstr>Source Code Pro</vt:lpstr>
      <vt:lpstr>黑体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PC</cp:lastModifiedBy>
  <cp:revision>4920</cp:revision>
  <dcterms:created xsi:type="dcterms:W3CDTF">2014-02-20T03:23:00Z</dcterms:created>
  <dcterms:modified xsi:type="dcterms:W3CDTF">2021-03-16T02:25:00Z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