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63" r:id="rId3"/>
    <p:sldId id="276" r:id="rId4"/>
    <p:sldId id="319" r:id="rId5"/>
    <p:sldId id="320" r:id="rId6"/>
    <p:sldId id="323" r:id="rId7"/>
    <p:sldId id="324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3BED1"/>
    <a:srgbClr val="5D739A"/>
    <a:srgbClr val="BDC7D7"/>
    <a:srgbClr val="42516E"/>
    <a:srgbClr val="E6EEF0"/>
    <a:srgbClr val="516485"/>
    <a:srgbClr val="F0F1F4"/>
    <a:srgbClr val="C0C3CE"/>
    <a:srgbClr val="9AA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2" autoAdjust="0"/>
    <p:restoredTop sz="94660"/>
  </p:normalViewPr>
  <p:slideViewPr>
    <p:cSldViewPr snapToGrid="0">
      <p:cViewPr>
        <p:scale>
          <a:sx n="75" d="100"/>
          <a:sy n="75" d="100"/>
        </p:scale>
        <p:origin x="1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1</a:t>
            </a:r>
            <a:r>
              <a:rPr lang="zh-CN" altLang="en-US" sz="1800"/>
              <a:t>章  从前端基础到</a:t>
            </a:r>
            <a:r>
              <a:rPr lang="en-US" altLang="zh-CN" sz="1800"/>
              <a:t>Vue.js 3</a:t>
            </a:r>
            <a:endParaRPr lang="en-US" altLang="zh-CN" sz="1800" dirty="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0AA101-E7D8-47C2-B9D1-BA38E661E5B8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37" name="îś1íḓé">
              <a:extLst>
                <a:ext uri="{FF2B5EF4-FFF2-40B4-BE49-F238E27FC236}">
                  <a16:creationId xmlns:a16="http://schemas.microsoft.com/office/drawing/2014/main" id="{B23FC281-D5DA-4A08-9A8F-6C69245A0853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A114B35-D7CC-41C4-97ED-3D35ADE73A6A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íśľíḓé">
              <a:extLst>
                <a:ext uri="{FF2B5EF4-FFF2-40B4-BE49-F238E27FC236}">
                  <a16:creationId xmlns:a16="http://schemas.microsoft.com/office/drawing/2014/main" id="{6ABFE73A-7DDB-431B-A955-B54A56101BC8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前端技术演进</a:t>
              </a:r>
              <a:endParaRPr lang="en-US" altLang="zh-CN" sz="18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3E4D6BE-511C-4433-8C4C-F91A3CDABB2B}"/>
              </a:ext>
            </a:extLst>
          </p:cNvPr>
          <p:cNvGrpSpPr/>
          <p:nvPr/>
        </p:nvGrpSpPr>
        <p:grpSpPr>
          <a:xfrm>
            <a:off x="4310266" y="3077551"/>
            <a:ext cx="4307176" cy="519214"/>
            <a:chOff x="4310266" y="2046640"/>
            <a:chExt cx="4307176" cy="519214"/>
          </a:xfrm>
        </p:grpSpPr>
        <p:sp>
          <p:nvSpPr>
            <p:cNvPr id="41" name="iŝḷiḓè">
              <a:extLst>
                <a:ext uri="{FF2B5EF4-FFF2-40B4-BE49-F238E27FC236}">
                  <a16:creationId xmlns:a16="http://schemas.microsoft.com/office/drawing/2014/main" id="{5E62CCA9-4B92-4406-B278-273559564D61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E8CB23A-61C4-4B06-953B-FE7CB564431E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ṥļidê">
              <a:extLst>
                <a:ext uri="{FF2B5EF4-FFF2-40B4-BE49-F238E27FC236}">
                  <a16:creationId xmlns:a16="http://schemas.microsoft.com/office/drawing/2014/main" id="{0BA4D07E-D406-4174-BBEA-FFEF96D24C73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/>
                <a:t>HTML</a:t>
              </a:r>
              <a:r>
                <a:rPr lang="zh-CN" altLang="en-US" b="1"/>
                <a:t>入门</a:t>
              </a:r>
              <a:endParaRPr lang="zh-CN" altLang="zh-CN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D3EF27E-E5E3-4BA0-904F-BF7EE8CFACB9}"/>
              </a:ext>
            </a:extLst>
          </p:cNvPr>
          <p:cNvGrpSpPr/>
          <p:nvPr/>
        </p:nvGrpSpPr>
        <p:grpSpPr>
          <a:xfrm>
            <a:off x="4310266" y="3931097"/>
            <a:ext cx="4316796" cy="519214"/>
            <a:chOff x="4310266" y="2846366"/>
            <a:chExt cx="4316796" cy="519214"/>
          </a:xfrm>
        </p:grpSpPr>
        <p:sp>
          <p:nvSpPr>
            <p:cNvPr id="45" name="iṩľíďè">
              <a:extLst>
                <a:ext uri="{FF2B5EF4-FFF2-40B4-BE49-F238E27FC236}">
                  <a16:creationId xmlns:a16="http://schemas.microsoft.com/office/drawing/2014/main" id="{1D75B3CC-C606-495C-A7F0-2B138E03346E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160AFD0-3DB5-4C79-8C46-2BCBA2B4500D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ïŝľîḍé">
              <a:extLst>
                <a:ext uri="{FF2B5EF4-FFF2-40B4-BE49-F238E27FC236}">
                  <a16:creationId xmlns:a16="http://schemas.microsoft.com/office/drawing/2014/main" id="{0A934480-44BC-45D7-B363-3FF56C73325A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/>
                <a:t>CSS</a:t>
              </a:r>
              <a:r>
                <a:rPr lang="zh-CN" altLang="en-US" b="1"/>
                <a:t>入门</a:t>
              </a:r>
              <a:endParaRPr lang="zh-CN" altLang="zh-CN" b="1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5CF5E8A-4C87-4191-8F2E-8A415FFE4018}"/>
              </a:ext>
            </a:extLst>
          </p:cNvPr>
          <p:cNvGrpSpPr/>
          <p:nvPr/>
        </p:nvGrpSpPr>
        <p:grpSpPr>
          <a:xfrm>
            <a:off x="4310266" y="4784643"/>
            <a:ext cx="4307176" cy="519214"/>
            <a:chOff x="4310266" y="3646092"/>
            <a:chExt cx="4307176" cy="519214"/>
          </a:xfrm>
        </p:grpSpPr>
        <p:sp>
          <p:nvSpPr>
            <p:cNvPr id="49" name="íṥļîḋe">
              <a:extLst>
                <a:ext uri="{FF2B5EF4-FFF2-40B4-BE49-F238E27FC236}">
                  <a16:creationId xmlns:a16="http://schemas.microsoft.com/office/drawing/2014/main" id="{08C29026-F535-4289-9D21-BAB8E28C2B25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36B59AB-CB42-4020-B1B6-8EE7E8940FC0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îślídè">
              <a:extLst>
                <a:ext uri="{FF2B5EF4-FFF2-40B4-BE49-F238E27FC236}">
                  <a16:creationId xmlns:a16="http://schemas.microsoft.com/office/drawing/2014/main" id="{746F2723-51D9-4F47-823F-C4AA2968C2EA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800" b="1"/>
                <a:t>JavaScript</a:t>
              </a:r>
              <a:r>
                <a:rPr lang="zh-CN" altLang="en-US" sz="1800" b="1"/>
                <a:t>入门</a:t>
              </a:r>
              <a:endParaRPr lang="en-US" altLang="zh-CN" sz="18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189F39E-32D4-4132-944D-2CFD00C4AEB1}"/>
              </a:ext>
            </a:extLst>
          </p:cNvPr>
          <p:cNvGrpSpPr/>
          <p:nvPr/>
        </p:nvGrpSpPr>
        <p:grpSpPr>
          <a:xfrm>
            <a:off x="4310266" y="5638188"/>
            <a:ext cx="4318398" cy="519214"/>
            <a:chOff x="4310266" y="4445818"/>
            <a:chExt cx="4318398" cy="519214"/>
          </a:xfrm>
        </p:grpSpPr>
        <p:sp>
          <p:nvSpPr>
            <p:cNvPr id="53" name="íṣḷíḓê">
              <a:extLst>
                <a:ext uri="{FF2B5EF4-FFF2-40B4-BE49-F238E27FC236}">
                  <a16:creationId xmlns:a16="http://schemas.microsoft.com/office/drawing/2014/main" id="{B03B4C61-5B80-48ED-AE15-25E1C0E5B64A}"/>
                </a:ext>
              </a:extLst>
            </p:cNvPr>
            <p:cNvSpPr txBox="1"/>
            <p:nvPr/>
          </p:nvSpPr>
          <p:spPr>
            <a:xfrm>
              <a:off x="4310266" y="4474593"/>
              <a:ext cx="514885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8092B2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1EE5BD-D986-48EF-AF8D-43EB0D3B4F23}"/>
                </a:ext>
              </a:extLst>
            </p:cNvPr>
            <p:cNvCxnSpPr/>
            <p:nvPr/>
          </p:nvCxnSpPr>
          <p:spPr>
            <a:xfrm>
              <a:off x="4896309" y="4445818"/>
              <a:ext cx="0" cy="519214"/>
            </a:xfrm>
            <a:prstGeom prst="line">
              <a:avLst/>
            </a:prstGeom>
            <a:ln w="28575" cap="flat" cmpd="sng" algn="ctr">
              <a:solidFill>
                <a:srgbClr val="8092B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ïṥ1ïďé">
              <a:extLst>
                <a:ext uri="{FF2B5EF4-FFF2-40B4-BE49-F238E27FC236}">
                  <a16:creationId xmlns:a16="http://schemas.microsoft.com/office/drawing/2014/main" id="{FA051FE1-CF7D-453F-BA2B-C76D83C9F193}"/>
                </a:ext>
              </a:extLst>
            </p:cNvPr>
            <p:cNvSpPr txBox="1"/>
            <p:nvPr/>
          </p:nvSpPr>
          <p:spPr bwMode="auto">
            <a:xfrm>
              <a:off x="5018397" y="4524330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渐进式开发框架</a:t>
              </a:r>
              <a:r>
                <a:rPr lang="en-US" altLang="zh-CN" sz="1800" b="1"/>
                <a:t>Vue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3857777" cy="937991"/>
          </a:xfrm>
        </p:spPr>
        <p:txBody>
          <a:bodyPr/>
          <a:lstStyle/>
          <a:p>
            <a:r>
              <a:rPr lang="en-US" altLang="zh-CN" b="1"/>
              <a:t>01 </a:t>
            </a:r>
            <a:r>
              <a:rPr lang="zh-CN" altLang="en-US" b="1"/>
              <a:t>前端技术演进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9AE805-5DA3-4C54-AF51-E631941E5541}"/>
              </a:ext>
            </a:extLst>
          </p:cNvPr>
          <p:cNvSpPr txBox="1"/>
          <p:nvPr/>
        </p:nvSpPr>
        <p:spPr>
          <a:xfrm>
            <a:off x="1746739" y="1130101"/>
            <a:ext cx="3443159" cy="495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  <a:spcAft>
                <a:spcPts val="1200"/>
              </a:spcAft>
            </a:pPr>
            <a:r>
              <a:rPr lang="zh-CN" altLang="zh-CN" sz="1200">
                <a:effectLst/>
                <a:latin typeface="+mj-ea"/>
                <a:ea typeface="+mj-ea"/>
              </a:rPr>
              <a:t>第一款正式的浏览器</a:t>
            </a:r>
            <a:r>
              <a:rPr lang="en-US" altLang="zh-CN" sz="1200">
                <a:effectLst/>
                <a:latin typeface="+mj-ea"/>
                <a:ea typeface="+mj-ea"/>
              </a:rPr>
              <a:t>Mosaic</a:t>
            </a:r>
            <a:r>
              <a:rPr lang="zh-CN" altLang="zh-CN" sz="1200">
                <a:effectLst/>
                <a:latin typeface="+mj-ea"/>
                <a:ea typeface="+mj-ea"/>
              </a:rPr>
              <a:t>发布，</a:t>
            </a:r>
            <a:r>
              <a:rPr lang="en-US" altLang="zh-CN" sz="1200">
                <a:effectLst/>
                <a:latin typeface="+mj-ea"/>
                <a:ea typeface="+mj-ea"/>
              </a:rPr>
              <a:t>1994</a:t>
            </a:r>
            <a:r>
              <a:rPr lang="zh-CN" altLang="zh-CN" sz="1200">
                <a:effectLst/>
                <a:latin typeface="+mj-ea"/>
                <a:ea typeface="+mj-ea"/>
              </a:rPr>
              <a:t>年年底，</a:t>
            </a:r>
            <a:r>
              <a:rPr lang="en-US" altLang="zh-CN" sz="1200">
                <a:effectLst/>
                <a:latin typeface="+mj-ea"/>
                <a:ea typeface="+mj-ea"/>
              </a:rPr>
              <a:t>W3C</a:t>
            </a:r>
            <a:r>
              <a:rPr lang="zh-CN" altLang="zh-CN" sz="1200">
                <a:effectLst/>
                <a:latin typeface="+mj-ea"/>
                <a:ea typeface="+mj-ea"/>
              </a:rPr>
              <a:t>组织成立，标志着互联网进入了标准化发展的阶段，互联网技术将迎来快速发展的春天。</a:t>
            </a:r>
          </a:p>
          <a:p>
            <a:pPr algn="just" hangingPunct="0">
              <a:lnSpc>
                <a:spcPct val="150000"/>
              </a:lnSpc>
              <a:spcAft>
                <a:spcPts val="1200"/>
              </a:spcAft>
            </a:pPr>
            <a:r>
              <a:rPr lang="zh-CN" altLang="zh-CN" sz="1200">
                <a:effectLst/>
                <a:latin typeface="+mj-ea"/>
                <a:ea typeface="+mj-ea"/>
              </a:rPr>
              <a:t>网景公司推出</a:t>
            </a:r>
            <a:r>
              <a:rPr lang="en-US" altLang="zh-CN" sz="1200">
                <a:effectLst/>
                <a:latin typeface="+mj-ea"/>
                <a:ea typeface="+mj-ea"/>
              </a:rPr>
              <a:t>JavaScript</a:t>
            </a:r>
            <a:r>
              <a:rPr lang="zh-CN" altLang="zh-CN" sz="1200">
                <a:effectLst/>
                <a:latin typeface="+mj-ea"/>
                <a:ea typeface="+mj-ea"/>
              </a:rPr>
              <a:t>语言，赋予了浏览器更强大的页面渲染与交互能力，使之前的静态网页开始真正地向动态化的方向发展，由此后端程序的复杂度大幅度提升，</a:t>
            </a:r>
            <a:r>
              <a:rPr lang="en-US" altLang="zh-CN" sz="1200">
                <a:effectLst/>
                <a:latin typeface="+mj-ea"/>
                <a:ea typeface="+mj-ea"/>
              </a:rPr>
              <a:t>MVC</a:t>
            </a:r>
            <a:r>
              <a:rPr lang="zh-CN" altLang="zh-CN" sz="1200">
                <a:effectLst/>
                <a:latin typeface="+mj-ea"/>
                <a:ea typeface="+mj-ea"/>
              </a:rPr>
              <a:t>开发架构诞生，其中前端负责</a:t>
            </a:r>
            <a:r>
              <a:rPr lang="en-US" altLang="zh-CN" sz="1200">
                <a:effectLst/>
                <a:latin typeface="+mj-ea"/>
                <a:ea typeface="+mj-ea"/>
              </a:rPr>
              <a:t>MVC</a:t>
            </a:r>
            <a:r>
              <a:rPr lang="zh-CN" altLang="zh-CN" sz="1200">
                <a:effectLst/>
                <a:latin typeface="+mj-ea"/>
                <a:ea typeface="+mj-ea"/>
              </a:rPr>
              <a:t>架构中的</a:t>
            </a:r>
            <a:r>
              <a:rPr lang="en-US" altLang="zh-CN" sz="1200">
                <a:effectLst/>
                <a:latin typeface="+mj-ea"/>
                <a:ea typeface="+mj-ea"/>
              </a:rPr>
              <a:t>V</a:t>
            </a:r>
            <a:r>
              <a:rPr lang="zh-CN" altLang="zh-CN" sz="1200">
                <a:effectLst/>
                <a:latin typeface="+mj-ea"/>
                <a:ea typeface="+mj-ea"/>
              </a:rPr>
              <a:t>（视图层）的开发。</a:t>
            </a:r>
          </a:p>
          <a:p>
            <a:pPr algn="just" hangingPunct="0">
              <a:lnSpc>
                <a:spcPct val="150000"/>
              </a:lnSpc>
              <a:spcAft>
                <a:spcPts val="1200"/>
              </a:spcAft>
            </a:pPr>
            <a:r>
              <a:rPr lang="en-US" altLang="zh-CN" sz="1200">
                <a:effectLst/>
                <a:latin typeface="+mj-ea"/>
                <a:ea typeface="+mj-ea"/>
              </a:rPr>
              <a:t>Ajax</a:t>
            </a:r>
            <a:r>
              <a:rPr lang="zh-CN" altLang="zh-CN" sz="1200">
                <a:effectLst/>
                <a:latin typeface="+mj-ea"/>
                <a:ea typeface="+mj-ea"/>
              </a:rPr>
              <a:t>技术在</a:t>
            </a:r>
            <a:r>
              <a:rPr lang="en-US" altLang="zh-CN" sz="1200">
                <a:effectLst/>
                <a:latin typeface="+mj-ea"/>
                <a:ea typeface="+mj-ea"/>
              </a:rPr>
              <a:t>Web</a:t>
            </a:r>
            <a:r>
              <a:rPr lang="zh-CN" altLang="zh-CN" sz="1200">
                <a:effectLst/>
                <a:latin typeface="+mj-ea"/>
                <a:ea typeface="+mj-ea"/>
              </a:rPr>
              <a:t>开发中得到应用，使得网页可以灵活地使用</a:t>
            </a:r>
            <a:r>
              <a:rPr lang="en-US" altLang="zh-CN" sz="1200">
                <a:effectLst/>
                <a:latin typeface="+mj-ea"/>
                <a:ea typeface="+mj-ea"/>
              </a:rPr>
              <a:t>HTTP</a:t>
            </a:r>
            <a:r>
              <a:rPr lang="zh-CN" altLang="zh-CN" sz="1200">
                <a:effectLst/>
                <a:latin typeface="+mj-ea"/>
                <a:ea typeface="+mj-ea"/>
              </a:rPr>
              <a:t>异步请求来动态地更新页面，复杂的渲染逻辑由之前的后端处理逐渐更替为前端处理，开启了</a:t>
            </a:r>
            <a:r>
              <a:rPr lang="en-US" altLang="zh-CN" sz="1200">
                <a:effectLst/>
                <a:latin typeface="+mj-ea"/>
                <a:ea typeface="+mj-ea"/>
              </a:rPr>
              <a:t>Web 2.0</a:t>
            </a:r>
            <a:r>
              <a:rPr lang="zh-CN" altLang="zh-CN" sz="1200">
                <a:effectLst/>
                <a:latin typeface="+mj-ea"/>
                <a:ea typeface="+mj-ea"/>
              </a:rPr>
              <a:t>的时代。</a:t>
            </a:r>
            <a:endParaRPr lang="en-US" altLang="zh-CN" sz="1200">
              <a:effectLst/>
              <a:latin typeface="+mj-ea"/>
              <a:ea typeface="+mj-ea"/>
            </a:endParaRPr>
          </a:p>
          <a:p>
            <a:pPr algn="just" hangingPunct="0">
              <a:lnSpc>
                <a:spcPct val="150000"/>
              </a:lnSpc>
              <a:spcAft>
                <a:spcPts val="1200"/>
              </a:spcAft>
            </a:pPr>
            <a:r>
              <a:rPr lang="en-US" altLang="zh-CN" sz="1200">
                <a:effectLst/>
                <a:latin typeface="+mj-ea"/>
                <a:ea typeface="+mj-ea"/>
              </a:rPr>
              <a:t>HTML5</a:t>
            </a:r>
            <a:r>
              <a:rPr lang="zh-CN" altLang="zh-CN" sz="1200">
                <a:effectLst/>
                <a:latin typeface="+mj-ea"/>
                <a:ea typeface="+mj-ea"/>
                <a:cs typeface="Times New Roman" panose="02020603050405020304" pitchFamily="18" charset="0"/>
              </a:rPr>
              <a:t>草案发布，</a:t>
            </a:r>
            <a:r>
              <a:rPr lang="en-US" altLang="zh-CN" sz="1200">
                <a:effectLst/>
                <a:latin typeface="+mj-ea"/>
                <a:ea typeface="+mj-ea"/>
              </a:rPr>
              <a:t>2014</a:t>
            </a:r>
            <a:r>
              <a:rPr lang="zh-CN" altLang="zh-CN" sz="1200">
                <a:effectLst/>
                <a:latin typeface="+mj-ea"/>
                <a:ea typeface="+mj-ea"/>
                <a:cs typeface="Times New Roman" panose="02020603050405020304" pitchFamily="18" charset="0"/>
              </a:rPr>
              <a:t>年</a:t>
            </a:r>
            <a:r>
              <a:rPr lang="en-US" altLang="zh-CN" sz="1200">
                <a:effectLst/>
                <a:latin typeface="+mj-ea"/>
                <a:ea typeface="+mj-ea"/>
              </a:rPr>
              <a:t>10</a:t>
            </a:r>
            <a:r>
              <a:rPr lang="zh-CN" altLang="zh-CN" sz="1200">
                <a:effectLst/>
                <a:latin typeface="+mj-ea"/>
                <a:ea typeface="+mj-ea"/>
                <a:cs typeface="Times New Roman" panose="02020603050405020304" pitchFamily="18" charset="0"/>
              </a:rPr>
              <a:t>月，</a:t>
            </a:r>
            <a:r>
              <a:rPr lang="en-US" altLang="zh-CN" sz="1200">
                <a:effectLst/>
                <a:latin typeface="+mj-ea"/>
                <a:ea typeface="+mj-ea"/>
              </a:rPr>
              <a:t>W3C</a:t>
            </a:r>
            <a:r>
              <a:rPr lang="zh-CN" altLang="zh-CN" sz="1200">
                <a:effectLst/>
                <a:latin typeface="+mj-ea"/>
                <a:ea typeface="+mj-ea"/>
                <a:cs typeface="Times New Roman" panose="02020603050405020304" pitchFamily="18" charset="0"/>
              </a:rPr>
              <a:t>正式发布</a:t>
            </a:r>
            <a:r>
              <a:rPr lang="en-US" altLang="zh-CN" sz="1200">
                <a:effectLst/>
                <a:latin typeface="+mj-ea"/>
                <a:ea typeface="+mj-ea"/>
              </a:rPr>
              <a:t>HTML5</a:t>
            </a:r>
            <a:r>
              <a:rPr lang="zh-CN" altLang="zh-CN" sz="1200">
                <a:effectLst/>
                <a:latin typeface="+mj-ea"/>
                <a:ea typeface="+mj-ea"/>
                <a:cs typeface="Times New Roman" panose="02020603050405020304" pitchFamily="18" charset="0"/>
              </a:rPr>
              <a:t>推荐标准，众多流行的浏览器也都对其进行了支持，前端网页的交互能力大幅度提高。</a:t>
            </a:r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A5F489-883E-436E-9104-BFEDC39517E8}"/>
              </a:ext>
            </a:extLst>
          </p:cNvPr>
          <p:cNvSpPr txBox="1"/>
          <p:nvPr/>
        </p:nvSpPr>
        <p:spPr>
          <a:xfrm>
            <a:off x="695324" y="1052828"/>
            <a:ext cx="11463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1993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endParaRPr lang="zh-CN" altLang="en-US" sz="12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5EBAC6-2AC0-485E-8399-D5658C009872}"/>
              </a:ext>
            </a:extLst>
          </p:cNvPr>
          <p:cNvSpPr txBox="1"/>
          <p:nvPr/>
        </p:nvSpPr>
        <p:spPr>
          <a:xfrm>
            <a:off x="695324" y="2295420"/>
            <a:ext cx="11463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1995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endParaRPr lang="zh-CN" altLang="en-US" sz="12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0482F-635B-43ED-9FC0-E349DC430D63}"/>
              </a:ext>
            </a:extLst>
          </p:cNvPr>
          <p:cNvSpPr txBox="1"/>
          <p:nvPr/>
        </p:nvSpPr>
        <p:spPr>
          <a:xfrm>
            <a:off x="695324" y="3812776"/>
            <a:ext cx="11463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2004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endParaRPr lang="zh-CN" altLang="en-US" sz="12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69CB81-A486-49CA-9953-87E2D39C3572}"/>
              </a:ext>
            </a:extLst>
          </p:cNvPr>
          <p:cNvSpPr txBox="1"/>
          <p:nvPr/>
        </p:nvSpPr>
        <p:spPr>
          <a:xfrm>
            <a:off x="695324" y="5066121"/>
            <a:ext cx="11463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2008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endParaRPr lang="zh-CN" altLang="en-US" sz="12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A3D6D519-79CA-4A2A-9729-D75A80D49DC1}"/>
              </a:ext>
            </a:extLst>
          </p:cNvPr>
          <p:cNvSpPr txBox="1">
            <a:spLocks/>
          </p:cNvSpPr>
          <p:nvPr/>
        </p:nvSpPr>
        <p:spPr>
          <a:xfrm>
            <a:off x="6195859" y="76200"/>
            <a:ext cx="3857777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02 HTML</a:t>
            </a:r>
            <a:r>
              <a:rPr lang="zh-CN" altLang="en-US"/>
              <a:t>入门</a:t>
            </a:r>
            <a:endParaRPr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7811B6-3482-49B7-9CA1-768477EB2559}"/>
              </a:ext>
            </a:extLst>
          </p:cNvPr>
          <p:cNvGrpSpPr/>
          <p:nvPr/>
        </p:nvGrpSpPr>
        <p:grpSpPr>
          <a:xfrm>
            <a:off x="6422553" y="1095095"/>
            <a:ext cx="3735873" cy="311745"/>
            <a:chOff x="873760" y="1221555"/>
            <a:chExt cx="3735873" cy="311745"/>
          </a:xfrm>
        </p:grpSpPr>
        <p:sp>
          <p:nvSpPr>
            <p:cNvPr id="34" name="Shape 288">
              <a:extLst>
                <a:ext uri="{FF2B5EF4-FFF2-40B4-BE49-F238E27FC236}">
                  <a16:creationId xmlns:a16="http://schemas.microsoft.com/office/drawing/2014/main" id="{046D460E-5A92-4767-92DD-DFECCA895DF1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准备开发工具</a:t>
              </a:r>
              <a:endParaRPr lang="zh-CN" altLang="zh-CN" sz="1600" b="1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3F4200F-9D78-40A9-8F1B-F602B9EDB09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E3C9DB0-233A-4517-B857-EF021693220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0D2268A-3440-4D4E-B145-241838F1966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8261C05-EEC8-46E2-BF87-2C1D6FB3D5DF}"/>
              </a:ext>
            </a:extLst>
          </p:cNvPr>
          <p:cNvSpPr txBox="1"/>
          <p:nvPr/>
        </p:nvSpPr>
        <p:spPr>
          <a:xfrm>
            <a:off x="6371735" y="1390159"/>
            <a:ext cx="4968528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文档本身也是一种文本，我们可以使用任何文本编辑器进行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文档的编写，只需使用</a:t>
            </a:r>
            <a:r>
              <a:rPr lang="en-US" altLang="zh-CN" sz="1200">
                <a:effectLst/>
                <a:latin typeface="+mn-ea"/>
              </a:rPr>
              <a:t>.html</a:t>
            </a:r>
            <a:r>
              <a:rPr lang="zh-CN" altLang="en-US" sz="1200">
                <a:effectLst/>
                <a:latin typeface="+mn-ea"/>
              </a:rPr>
              <a:t>文本后缀名即可。</a:t>
            </a:r>
            <a:endParaRPr lang="en-US" altLang="zh-CN" sz="1200">
              <a:effectLst/>
              <a:latin typeface="+mn-ea"/>
            </a:endParaRPr>
          </a:p>
        </p:txBody>
      </p:sp>
      <p:pic>
        <p:nvPicPr>
          <p:cNvPr id="1026" name="图片 1" descr="说明: 截屏2021-02-20 下午2.39.51">
            <a:extLst>
              <a:ext uri="{FF2B5EF4-FFF2-40B4-BE49-F238E27FC236}">
                <a16:creationId xmlns:a16="http://schemas.microsoft.com/office/drawing/2014/main" id="{2D8EE811-F71E-47F8-84F8-A65E14FE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22" y="2043011"/>
            <a:ext cx="4896741" cy="222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709154E1-C851-414B-9D1B-B9E036C71410}"/>
              </a:ext>
            </a:extLst>
          </p:cNvPr>
          <p:cNvGrpSpPr/>
          <p:nvPr/>
        </p:nvGrpSpPr>
        <p:grpSpPr>
          <a:xfrm>
            <a:off x="6422553" y="4361850"/>
            <a:ext cx="3735873" cy="311745"/>
            <a:chOff x="873760" y="1221555"/>
            <a:chExt cx="3735873" cy="311745"/>
          </a:xfrm>
        </p:grpSpPr>
        <p:sp>
          <p:nvSpPr>
            <p:cNvPr id="41" name="Shape 288">
              <a:extLst>
                <a:ext uri="{FF2B5EF4-FFF2-40B4-BE49-F238E27FC236}">
                  <a16:creationId xmlns:a16="http://schemas.microsoft.com/office/drawing/2014/main" id="{9F49BD63-BD5D-4D64-8026-F1AABDC6B6E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HTML</a:t>
              </a:r>
              <a:r>
                <a:rPr lang="zh-CN" altLang="en-US" sz="1600" b="1"/>
                <a:t>中的基础标签</a:t>
              </a:r>
              <a:endParaRPr lang="zh-CN" altLang="zh-CN" sz="1600" b="1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2A25918-F136-4725-9CE4-EC4C9DF1748C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631D8FAF-E471-4EE6-8CEC-A34C3B8651B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D7E2A72-DA71-4EC3-A234-031B2AEF34E1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37BC9C0B-A2D3-45B3-9198-E4A330B7115D}"/>
              </a:ext>
            </a:extLst>
          </p:cNvPr>
          <p:cNvSpPr txBox="1"/>
          <p:nvPr/>
        </p:nvSpPr>
        <p:spPr>
          <a:xfrm>
            <a:off x="6371735" y="4656914"/>
            <a:ext cx="4968528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文档中的标题通常使用</a:t>
            </a:r>
            <a:r>
              <a:rPr lang="en-US" altLang="zh-CN" sz="1200">
                <a:effectLst/>
                <a:latin typeface="+mn-ea"/>
              </a:rPr>
              <a:t>h</a:t>
            </a:r>
            <a:r>
              <a:rPr lang="zh-CN" altLang="en-US" sz="1200">
                <a:effectLst/>
                <a:latin typeface="+mn-ea"/>
              </a:rPr>
              <a:t>标签来定义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文档的正文部分通常使用</a:t>
            </a:r>
            <a:r>
              <a:rPr lang="en-US" altLang="zh-CN" sz="1200">
                <a:effectLst/>
                <a:latin typeface="+mn-ea"/>
              </a:rPr>
              <a:t>p</a:t>
            </a:r>
            <a:r>
              <a:rPr lang="zh-CN" altLang="en-US" sz="1200">
                <a:effectLst/>
                <a:latin typeface="+mn-ea"/>
              </a:rPr>
              <a:t>标签定义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latin typeface="+mn-ea"/>
              </a:rPr>
              <a:t>a</a:t>
            </a:r>
            <a:r>
              <a:rPr lang="zh-CN" altLang="en-US" sz="1200">
                <a:effectLst/>
                <a:latin typeface="+mn-ea"/>
              </a:rPr>
              <a:t>标签定义超链接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effectLst/>
                <a:latin typeface="+mn-ea"/>
              </a:rPr>
              <a:t>img</a:t>
            </a:r>
            <a:r>
              <a:rPr lang="zh-CN" altLang="en-US" sz="1200">
                <a:effectLst/>
                <a:latin typeface="+mn-ea"/>
              </a:rPr>
              <a:t>标签定义图像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特殊标签：注释标签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804594" cy="937991"/>
          </a:xfrm>
        </p:spPr>
        <p:txBody>
          <a:bodyPr/>
          <a:lstStyle/>
          <a:p>
            <a:r>
              <a:rPr lang="en-US" altLang="zh-CN" b="1"/>
              <a:t>03 CSS</a:t>
            </a:r>
            <a:r>
              <a:rPr lang="zh-CN" altLang="en-US" b="1"/>
              <a:t>入门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CSS</a:t>
              </a:r>
              <a:r>
                <a:rPr lang="zh-CN" altLang="en-US" sz="1600" b="1"/>
                <a:t>选择器入门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99339CA7-ADB8-4290-87E6-40EEF5B7A86B}"/>
              </a:ext>
            </a:extLst>
          </p:cNvPr>
          <p:cNvSpPr txBox="1"/>
          <p:nvPr/>
        </p:nvSpPr>
        <p:spPr>
          <a:xfrm>
            <a:off x="793767" y="1420007"/>
            <a:ext cx="506578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代码的语法规则主要由两部分构成：选择器和声明语句。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900604-9A56-46DE-A6A2-3899E24E9470}"/>
              </a:ext>
            </a:extLst>
          </p:cNvPr>
          <p:cNvGrpSpPr/>
          <p:nvPr/>
        </p:nvGrpSpPr>
        <p:grpSpPr>
          <a:xfrm>
            <a:off x="793767" y="1752634"/>
            <a:ext cx="5065789" cy="750854"/>
            <a:chOff x="793767" y="1752634"/>
            <a:chExt cx="5065789" cy="75085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554B2E9-9F31-4EF7-81B6-A7D1F8891ADB}"/>
                </a:ext>
              </a:extLst>
            </p:cNvPr>
            <p:cNvSpPr/>
            <p:nvPr/>
          </p:nvSpPr>
          <p:spPr>
            <a:xfrm>
              <a:off x="811037" y="1953455"/>
              <a:ext cx="4950077" cy="55003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528798A-008E-4F4B-B9C5-F0679409E86C}"/>
                </a:ext>
              </a:extLst>
            </p:cNvPr>
            <p:cNvSpPr txBox="1"/>
            <p:nvPr/>
          </p:nvSpPr>
          <p:spPr>
            <a:xfrm>
              <a:off x="793767" y="2107614"/>
              <a:ext cx="506578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effectLst/>
                  <a:latin typeface="+mn-ea"/>
                </a:rPr>
                <a:t>使用“*”来定义通用选择器，通用选择器的意义是对所有元素生效。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C2BAE1F-4D32-4B77-8540-85C474D2A852}"/>
                </a:ext>
              </a:extLst>
            </p:cNvPr>
            <p:cNvSpPr/>
            <p:nvPr/>
          </p:nvSpPr>
          <p:spPr>
            <a:xfrm>
              <a:off x="811038" y="1774748"/>
              <a:ext cx="1120794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07F3370-3FE4-4C29-B78C-55C8DFB9AE4D}"/>
                </a:ext>
              </a:extLst>
            </p:cNvPr>
            <p:cNvSpPr txBox="1"/>
            <p:nvPr/>
          </p:nvSpPr>
          <p:spPr>
            <a:xfrm>
              <a:off x="793767" y="1752634"/>
              <a:ext cx="1138065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通用选择器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9FD917DF-4E02-4C04-9CD1-2B2D796FED8D}"/>
              </a:ext>
            </a:extLst>
          </p:cNvPr>
          <p:cNvSpPr txBox="1"/>
          <p:nvPr/>
        </p:nvSpPr>
        <p:spPr>
          <a:xfrm>
            <a:off x="6332444" y="1415939"/>
            <a:ext cx="257025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78000"/>
              <a:buFont typeface="Wingdings" panose="05000000000000000000" pitchFamily="2" charset="2"/>
              <a:buChar char="u"/>
            </a:pPr>
            <a:r>
              <a:rPr lang="zh-CN" altLang="en-US" sz="1200" u="sng">
                <a:effectLst/>
                <a:latin typeface="+mn-ea"/>
              </a:rPr>
              <a:t>元素背景配置</a:t>
            </a:r>
            <a:endParaRPr lang="en-US" altLang="zh-CN" sz="1200" u="sng">
              <a:effectLst/>
              <a:latin typeface="+mn-ea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E2EE1F9-D232-4971-9E1B-D41DE3544181}"/>
              </a:ext>
            </a:extLst>
          </p:cNvPr>
          <p:cNvGrpSpPr/>
          <p:nvPr/>
        </p:nvGrpSpPr>
        <p:grpSpPr>
          <a:xfrm>
            <a:off x="6422554" y="1091030"/>
            <a:ext cx="3735873" cy="311745"/>
            <a:chOff x="873760" y="1221555"/>
            <a:chExt cx="3735873" cy="311745"/>
          </a:xfrm>
        </p:grpSpPr>
        <p:sp>
          <p:nvSpPr>
            <p:cNvPr id="88" name="Shape 288">
              <a:extLst>
                <a:ext uri="{FF2B5EF4-FFF2-40B4-BE49-F238E27FC236}">
                  <a16:creationId xmlns:a16="http://schemas.microsoft.com/office/drawing/2014/main" id="{C428C8AB-077B-4E7F-B05E-FF9B05571F0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CSS</a:t>
              </a:r>
              <a:r>
                <a:rPr lang="zh-CN" altLang="en-US" sz="1600" b="1"/>
                <a:t>样式入门</a:t>
              </a:r>
              <a:endParaRPr lang="zh-CN" altLang="zh-CN" sz="1600" b="1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8951F0B-D73C-45DF-A107-34D2FDE0CB0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E12C604-0DEF-470C-94C5-13C35F3681F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342F7D3E-9C4D-4331-BE74-34421311AB0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CFDDBC9-D96C-4390-A4A0-68F91485B2AF}"/>
              </a:ext>
            </a:extLst>
          </p:cNvPr>
          <p:cNvGrpSpPr/>
          <p:nvPr/>
        </p:nvGrpSpPr>
        <p:grpSpPr>
          <a:xfrm>
            <a:off x="793767" y="2645556"/>
            <a:ext cx="5065789" cy="750854"/>
            <a:chOff x="793767" y="1752634"/>
            <a:chExt cx="5065789" cy="75085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91D5DA6-254C-4B3D-BF34-6DADE883488B}"/>
                </a:ext>
              </a:extLst>
            </p:cNvPr>
            <p:cNvSpPr/>
            <p:nvPr/>
          </p:nvSpPr>
          <p:spPr>
            <a:xfrm>
              <a:off x="811037" y="1953455"/>
              <a:ext cx="4950077" cy="55003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16ADE26-AB01-4B9E-A1B3-15E14A5C206A}"/>
                </a:ext>
              </a:extLst>
            </p:cNvPr>
            <p:cNvSpPr txBox="1"/>
            <p:nvPr/>
          </p:nvSpPr>
          <p:spPr>
            <a:xfrm>
              <a:off x="793767" y="2107614"/>
              <a:ext cx="506578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effectLst/>
                  <a:latin typeface="+mn-ea"/>
                </a:rPr>
                <a:t>可以通过标签名对此标签对应的所有元素的样式进行设置。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93733A3-7246-4A61-A746-796C49AF8B55}"/>
                </a:ext>
              </a:extLst>
            </p:cNvPr>
            <p:cNvSpPr/>
            <p:nvPr/>
          </p:nvSpPr>
          <p:spPr>
            <a:xfrm>
              <a:off x="811038" y="1774748"/>
              <a:ext cx="1120794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F7F396F-9CE7-40EA-B1A9-44812FB1AA66}"/>
                </a:ext>
              </a:extLst>
            </p:cNvPr>
            <p:cNvSpPr txBox="1"/>
            <p:nvPr/>
          </p:nvSpPr>
          <p:spPr>
            <a:xfrm>
              <a:off x="793767" y="1752634"/>
              <a:ext cx="1138065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标签选择器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CF24F2F-89D1-4919-B188-28E3C7EE420C}"/>
              </a:ext>
            </a:extLst>
          </p:cNvPr>
          <p:cNvGrpSpPr/>
          <p:nvPr/>
        </p:nvGrpSpPr>
        <p:grpSpPr>
          <a:xfrm>
            <a:off x="793767" y="3538478"/>
            <a:ext cx="4967347" cy="1319453"/>
            <a:chOff x="793767" y="1752634"/>
            <a:chExt cx="4967347" cy="1319453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FD56A0C-6B2C-46E0-AC8C-68D4B769671B}"/>
                </a:ext>
              </a:extLst>
            </p:cNvPr>
            <p:cNvSpPr/>
            <p:nvPr/>
          </p:nvSpPr>
          <p:spPr>
            <a:xfrm>
              <a:off x="811037" y="1953455"/>
              <a:ext cx="4950077" cy="111863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51B43C-5E18-4AE2-AEEE-7A2B380763D5}"/>
                </a:ext>
              </a:extLst>
            </p:cNvPr>
            <p:cNvSpPr txBox="1"/>
            <p:nvPr/>
          </p:nvSpPr>
          <p:spPr>
            <a:xfrm>
              <a:off x="793767" y="2107614"/>
              <a:ext cx="4950077" cy="8906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effectLst/>
                  <a:latin typeface="+mn-ea"/>
                </a:rPr>
                <a:t>类选择器需要集合标签的</a:t>
              </a:r>
              <a:r>
                <a:rPr lang="en-US" altLang="zh-CN" sz="1200">
                  <a:effectLst/>
                  <a:latin typeface="+mn-ea"/>
                </a:rPr>
                <a:t>class</a:t>
              </a:r>
              <a:r>
                <a:rPr lang="zh-CN" altLang="en-US" sz="1200">
                  <a:effectLst/>
                  <a:latin typeface="+mn-ea"/>
                </a:rPr>
                <a:t>属性进行使用，我们可以在标签中添加</a:t>
              </a:r>
              <a:r>
                <a:rPr lang="en-US" altLang="zh-CN" sz="1200">
                  <a:effectLst/>
                  <a:latin typeface="+mn-ea"/>
                </a:rPr>
                <a:t>class</a:t>
              </a:r>
              <a:r>
                <a:rPr lang="zh-CN" altLang="en-US" sz="1200">
                  <a:effectLst/>
                  <a:latin typeface="+mn-ea"/>
                </a:rPr>
                <a:t>属性来为其设置一个类名，类选择器会将所有设置对应类名的元素选中，类选择器的使用格式为“</a:t>
              </a:r>
              <a:r>
                <a:rPr lang="en-US" altLang="zh-CN" sz="1200">
                  <a:effectLst/>
                  <a:latin typeface="+mn-ea"/>
                </a:rPr>
                <a:t>.className”</a:t>
              </a:r>
              <a:r>
                <a:rPr lang="zh-CN" altLang="en-US" sz="1200">
                  <a:effectLst/>
                  <a:latin typeface="+mn-ea"/>
                </a:rPr>
                <a:t>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49386D09-91F8-47DA-8FF1-1E811F7F22BE}"/>
                </a:ext>
              </a:extLst>
            </p:cNvPr>
            <p:cNvSpPr/>
            <p:nvPr/>
          </p:nvSpPr>
          <p:spPr>
            <a:xfrm>
              <a:off x="811038" y="1774748"/>
              <a:ext cx="1120794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BA97009-9572-41B9-B442-0C484DBC59F9}"/>
                </a:ext>
              </a:extLst>
            </p:cNvPr>
            <p:cNvSpPr txBox="1"/>
            <p:nvPr/>
          </p:nvSpPr>
          <p:spPr>
            <a:xfrm>
              <a:off x="793767" y="1752634"/>
              <a:ext cx="1138065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类选择器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FD6B743-B99E-46CC-9629-73DFCDC1ED5B}"/>
              </a:ext>
            </a:extLst>
          </p:cNvPr>
          <p:cNvGrpSpPr/>
          <p:nvPr/>
        </p:nvGrpSpPr>
        <p:grpSpPr>
          <a:xfrm>
            <a:off x="793767" y="4999998"/>
            <a:ext cx="4967347" cy="1017516"/>
            <a:chOff x="793767" y="1752634"/>
            <a:chExt cx="4967347" cy="1017516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AF388F12-8C9F-44F8-BD26-7E916B668E9E}"/>
                </a:ext>
              </a:extLst>
            </p:cNvPr>
            <p:cNvSpPr/>
            <p:nvPr/>
          </p:nvSpPr>
          <p:spPr>
            <a:xfrm>
              <a:off x="811037" y="1953455"/>
              <a:ext cx="4950077" cy="81669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255FCDA-1B98-492A-9A20-1EDF546145E7}"/>
                </a:ext>
              </a:extLst>
            </p:cNvPr>
            <p:cNvSpPr txBox="1"/>
            <p:nvPr/>
          </p:nvSpPr>
          <p:spPr>
            <a:xfrm>
              <a:off x="793767" y="2107614"/>
              <a:ext cx="4967347" cy="613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>
                  <a:effectLst/>
                  <a:latin typeface="+mn-ea"/>
                </a:rPr>
                <a:t>id</a:t>
              </a:r>
              <a:r>
                <a:rPr lang="zh-CN" altLang="en-US" sz="1200">
                  <a:effectLst/>
                  <a:latin typeface="+mn-ea"/>
                </a:rPr>
                <a:t>选择器和类选择器类似，</a:t>
              </a:r>
              <a:r>
                <a:rPr lang="en-US" altLang="zh-CN" sz="1200">
                  <a:effectLst/>
                  <a:latin typeface="+mn-ea"/>
                </a:rPr>
                <a:t>id</a:t>
              </a:r>
              <a:r>
                <a:rPr lang="zh-CN" altLang="en-US" sz="1200">
                  <a:effectLst/>
                  <a:latin typeface="+mn-ea"/>
                </a:rPr>
                <a:t>选择器会通过标签的</a:t>
              </a:r>
              <a:r>
                <a:rPr lang="en-US" altLang="zh-CN" sz="1200">
                  <a:effectLst/>
                  <a:latin typeface="+mn-ea"/>
                </a:rPr>
                <a:t>id</a:t>
              </a:r>
              <a:r>
                <a:rPr lang="zh-CN" altLang="en-US" sz="1200">
                  <a:effectLst/>
                  <a:latin typeface="+mn-ea"/>
                </a:rPr>
                <a:t>属性进行选择，其使用格式为“</a:t>
              </a:r>
              <a:r>
                <a:rPr lang="en-US" altLang="zh-CN" sz="1200">
                  <a:effectLst/>
                  <a:latin typeface="+mn-ea"/>
                </a:rPr>
                <a:t>#idName”</a:t>
              </a:r>
              <a:r>
                <a:rPr lang="zh-CN" altLang="en-US" sz="1200">
                  <a:effectLst/>
                  <a:latin typeface="+mn-ea"/>
                </a:rPr>
                <a:t>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8D98508-CD63-46E1-AAF6-118339F7D3D6}"/>
                </a:ext>
              </a:extLst>
            </p:cNvPr>
            <p:cNvSpPr/>
            <p:nvPr/>
          </p:nvSpPr>
          <p:spPr>
            <a:xfrm>
              <a:off x="811038" y="1774748"/>
              <a:ext cx="1120794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729282D-8313-41D1-9B6E-D08DEE77446C}"/>
                </a:ext>
              </a:extLst>
            </p:cNvPr>
            <p:cNvSpPr txBox="1"/>
            <p:nvPr/>
          </p:nvSpPr>
          <p:spPr>
            <a:xfrm>
              <a:off x="793767" y="1752634"/>
              <a:ext cx="1138065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en-US" altLang="zh-CN" sz="1200">
                  <a:latin typeface="+mn-ea"/>
                </a:rPr>
                <a:t>id</a:t>
              </a:r>
              <a:r>
                <a:rPr lang="zh-CN" altLang="en-US" sz="1200">
                  <a:effectLst/>
                  <a:latin typeface="+mn-ea"/>
                </a:rPr>
                <a:t>选择器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A9A38DD-1482-4A2C-AAA0-ADFA912B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41700"/>
              </p:ext>
            </p:extLst>
          </p:nvPr>
        </p:nvGraphicFramePr>
        <p:xfrm>
          <a:off x="6430888" y="1775494"/>
          <a:ext cx="5411470" cy="2139176"/>
        </p:xfrm>
        <a:graphic>
          <a:graphicData uri="http://schemas.openxmlformats.org/drawingml/2006/table">
            <a:tbl>
              <a:tblPr/>
              <a:tblGrid>
                <a:gridCol w="1468512">
                  <a:extLst>
                    <a:ext uri="{9D8B030D-6E8A-4147-A177-3AD203B41FA5}">
                      <a16:colId xmlns:a16="http://schemas.microsoft.com/office/drawing/2014/main" val="879598099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393654659"/>
                    </a:ext>
                  </a:extLst>
                </a:gridCol>
                <a:gridCol w="2330058">
                  <a:extLst>
                    <a:ext uri="{9D8B030D-6E8A-4147-A177-3AD203B41FA5}">
                      <a16:colId xmlns:a16="http://schemas.microsoft.com/office/drawing/2014/main" val="251852415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属 性 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意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可配置值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5377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background-color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设置元素背景颜色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这个属性可以接收任意合法的颜色值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376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background-image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设置元素的背景图片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图片素材的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URL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67997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background-repeat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设置背景图片的填充方式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repeat-x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：水平方向上重复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repeat-y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：垂直方向上重复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no-repeat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：图片背景不进行重复平铺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041179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background-position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设置图片背景的定位方式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可以设置为相关定位的枚举值，如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top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center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等，也可以设置为长度值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63928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4BBD2F9C-E5C5-4478-A22C-272B61D5CC07}"/>
              </a:ext>
            </a:extLst>
          </p:cNvPr>
          <p:cNvSpPr txBox="1"/>
          <p:nvPr/>
        </p:nvSpPr>
        <p:spPr>
          <a:xfrm>
            <a:off x="6332444" y="3952021"/>
            <a:ext cx="257025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78000"/>
              <a:buFont typeface="Wingdings" panose="05000000000000000000" pitchFamily="2" charset="2"/>
              <a:buChar char="u"/>
            </a:pPr>
            <a:r>
              <a:rPr lang="zh-CN" altLang="en-US" sz="1200" u="sng">
                <a:effectLst/>
                <a:latin typeface="+mn-ea"/>
              </a:rPr>
              <a:t>元素的文本配置</a:t>
            </a:r>
            <a:endParaRPr lang="en-US" altLang="zh-CN" sz="1200" u="sng">
              <a:effectLst/>
              <a:latin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0D7A22E-9FFA-4A02-9AF4-F155C09B7070}"/>
              </a:ext>
            </a:extLst>
          </p:cNvPr>
          <p:cNvSpPr txBox="1"/>
          <p:nvPr/>
        </p:nvSpPr>
        <p:spPr>
          <a:xfrm>
            <a:off x="6422554" y="4265944"/>
            <a:ext cx="506578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元素的文本配置包括对齐方式配置、缩进配置、文字间隔配置等。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5C10B15-F3FD-4461-9535-3D3C95B84956}"/>
              </a:ext>
            </a:extLst>
          </p:cNvPr>
          <p:cNvSpPr txBox="1"/>
          <p:nvPr/>
        </p:nvSpPr>
        <p:spPr>
          <a:xfrm>
            <a:off x="6332444" y="4615803"/>
            <a:ext cx="257025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78000"/>
              <a:buFont typeface="Wingdings" panose="05000000000000000000" pitchFamily="2" charset="2"/>
              <a:buChar char="u"/>
            </a:pPr>
            <a:r>
              <a:rPr lang="zh-CN" altLang="en-US" sz="1200" u="sng">
                <a:effectLst/>
                <a:latin typeface="+mn-ea"/>
              </a:rPr>
              <a:t>边框与边距配置</a:t>
            </a:r>
            <a:endParaRPr lang="en-US" altLang="zh-CN" sz="1200" u="sng">
              <a:effectLst/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6D87487-8E3F-4CEB-904E-2A7C90D316BB}"/>
              </a:ext>
            </a:extLst>
          </p:cNvPr>
          <p:cNvSpPr txBox="1"/>
          <p:nvPr/>
        </p:nvSpPr>
        <p:spPr>
          <a:xfrm>
            <a:off x="6422554" y="4929726"/>
            <a:ext cx="1807046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使用</a:t>
            </a: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可以对元素的边框进行设置，例如设置元素的边框样式、宽度、颜色等。</a:t>
            </a:r>
            <a:endParaRPr lang="en-US" altLang="zh-CN" sz="1200">
              <a:effectLst/>
              <a:latin typeface="+mn-ea"/>
            </a:endParaRPr>
          </a:p>
        </p:txBody>
      </p:sp>
      <p:pic>
        <p:nvPicPr>
          <p:cNvPr id="2049" name="图片 13" descr="说明: 截屏2021-02-24 上午11.18.12">
            <a:extLst>
              <a:ext uri="{FF2B5EF4-FFF2-40B4-BE49-F238E27FC236}">
                <a16:creationId xmlns:a16="http://schemas.microsoft.com/office/drawing/2014/main" id="{952AC8EF-A564-4D79-B194-0C1DE6AE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4775703"/>
            <a:ext cx="3546475" cy="12747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 b="1"/>
              <a:t>04 JavaScript</a:t>
            </a:r>
            <a:r>
              <a:rPr lang="zh-CN" altLang="en-US" b="1"/>
              <a:t>入门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7" name="组合 17">
            <a:extLst>
              <a:ext uri="{FF2B5EF4-FFF2-40B4-BE49-F238E27FC236}">
                <a16:creationId xmlns:a16="http://schemas.microsoft.com/office/drawing/2014/main" id="{29CB3680-0D9C-47D4-80EE-134A44C7B520}"/>
              </a:ext>
            </a:extLst>
          </p:cNvPr>
          <p:cNvGrpSpPr/>
          <p:nvPr/>
        </p:nvGrpSpPr>
        <p:grpSpPr>
          <a:xfrm rot="2907222">
            <a:off x="5354388" y="4062533"/>
            <a:ext cx="295700" cy="236139"/>
            <a:chOff x="4075176" y="1634744"/>
            <a:chExt cx="548640" cy="463296"/>
          </a:xfrm>
        </p:grpSpPr>
        <p:sp>
          <p:nvSpPr>
            <p:cNvPr id="58" name="任意多边形 38">
              <a:extLst>
                <a:ext uri="{FF2B5EF4-FFF2-40B4-BE49-F238E27FC236}">
                  <a16:creationId xmlns:a16="http://schemas.microsoft.com/office/drawing/2014/main" id="{93C8AD2E-B965-4F17-BAEA-9BEDE3CCA288}"/>
                </a:ext>
              </a:extLst>
            </p:cNvPr>
            <p:cNvSpPr/>
            <p:nvPr/>
          </p:nvSpPr>
          <p:spPr>
            <a:xfrm>
              <a:off x="4075176" y="1634744"/>
              <a:ext cx="548640" cy="463296"/>
            </a:xfrm>
            <a:custGeom>
              <a:avLst/>
              <a:gdLst>
                <a:gd name="connsiteX0" fmla="*/ 195072 w 548640"/>
                <a:gd name="connsiteY0" fmla="*/ 121920 h 548640"/>
                <a:gd name="connsiteX1" fmla="*/ 0 w 548640"/>
                <a:gd name="connsiteY1" fmla="*/ 365760 h 548640"/>
                <a:gd name="connsiteX2" fmla="*/ 182880 w 548640"/>
                <a:gd name="connsiteY2" fmla="*/ 548640 h 548640"/>
                <a:gd name="connsiteX3" fmla="*/ 463296 w 548640"/>
                <a:gd name="connsiteY3" fmla="*/ 524256 h 548640"/>
                <a:gd name="connsiteX4" fmla="*/ 548640 w 548640"/>
                <a:gd name="connsiteY4" fmla="*/ 243840 h 548640"/>
                <a:gd name="connsiteX5" fmla="*/ 402336 w 548640"/>
                <a:gd name="connsiteY5" fmla="*/ 109728 h 548640"/>
                <a:gd name="connsiteX6" fmla="*/ 182880 w 548640"/>
                <a:gd name="connsiteY6" fmla="*/ 0 h 548640"/>
                <a:gd name="connsiteX7" fmla="*/ 195072 w 548640"/>
                <a:gd name="connsiteY7" fmla="*/ 121920 h 548640"/>
                <a:gd name="connsiteX0" fmla="*/ 109728 w 548640"/>
                <a:gd name="connsiteY0" fmla="*/ 195072 h 548640"/>
                <a:gd name="connsiteX1" fmla="*/ 0 w 548640"/>
                <a:gd name="connsiteY1" fmla="*/ 365760 h 548640"/>
                <a:gd name="connsiteX2" fmla="*/ 182880 w 548640"/>
                <a:gd name="connsiteY2" fmla="*/ 548640 h 548640"/>
                <a:gd name="connsiteX3" fmla="*/ 463296 w 548640"/>
                <a:gd name="connsiteY3" fmla="*/ 524256 h 548640"/>
                <a:gd name="connsiteX4" fmla="*/ 548640 w 548640"/>
                <a:gd name="connsiteY4" fmla="*/ 243840 h 548640"/>
                <a:gd name="connsiteX5" fmla="*/ 402336 w 548640"/>
                <a:gd name="connsiteY5" fmla="*/ 109728 h 548640"/>
                <a:gd name="connsiteX6" fmla="*/ 182880 w 548640"/>
                <a:gd name="connsiteY6" fmla="*/ 0 h 548640"/>
                <a:gd name="connsiteX7" fmla="*/ 109728 w 548640"/>
                <a:gd name="connsiteY7" fmla="*/ 195072 h 548640"/>
                <a:gd name="connsiteX0" fmla="*/ 182880 w 548640"/>
                <a:gd name="connsiteY0" fmla="*/ 0 h 548640"/>
                <a:gd name="connsiteX1" fmla="*/ 0 w 548640"/>
                <a:gd name="connsiteY1" fmla="*/ 365760 h 548640"/>
                <a:gd name="connsiteX2" fmla="*/ 182880 w 548640"/>
                <a:gd name="connsiteY2" fmla="*/ 548640 h 548640"/>
                <a:gd name="connsiteX3" fmla="*/ 463296 w 548640"/>
                <a:gd name="connsiteY3" fmla="*/ 524256 h 548640"/>
                <a:gd name="connsiteX4" fmla="*/ 548640 w 548640"/>
                <a:gd name="connsiteY4" fmla="*/ 243840 h 548640"/>
                <a:gd name="connsiteX5" fmla="*/ 402336 w 548640"/>
                <a:gd name="connsiteY5" fmla="*/ 109728 h 548640"/>
                <a:gd name="connsiteX6" fmla="*/ 182880 w 548640"/>
                <a:gd name="connsiteY6" fmla="*/ 0 h 548640"/>
                <a:gd name="connsiteX0" fmla="*/ 109728 w 548640"/>
                <a:gd name="connsiteY0" fmla="*/ 0 h 451104"/>
                <a:gd name="connsiteX1" fmla="*/ 0 w 548640"/>
                <a:gd name="connsiteY1" fmla="*/ 268224 h 451104"/>
                <a:gd name="connsiteX2" fmla="*/ 182880 w 548640"/>
                <a:gd name="connsiteY2" fmla="*/ 451104 h 451104"/>
                <a:gd name="connsiteX3" fmla="*/ 463296 w 548640"/>
                <a:gd name="connsiteY3" fmla="*/ 426720 h 451104"/>
                <a:gd name="connsiteX4" fmla="*/ 548640 w 548640"/>
                <a:gd name="connsiteY4" fmla="*/ 146304 h 451104"/>
                <a:gd name="connsiteX5" fmla="*/ 402336 w 548640"/>
                <a:gd name="connsiteY5" fmla="*/ 12192 h 451104"/>
                <a:gd name="connsiteX6" fmla="*/ 109728 w 548640"/>
                <a:gd name="connsiteY6" fmla="*/ 0 h 451104"/>
                <a:gd name="connsiteX0" fmla="*/ 182880 w 548640"/>
                <a:gd name="connsiteY0" fmla="*/ 0 h 463296"/>
                <a:gd name="connsiteX1" fmla="*/ 0 w 548640"/>
                <a:gd name="connsiteY1" fmla="*/ 280416 h 463296"/>
                <a:gd name="connsiteX2" fmla="*/ 182880 w 548640"/>
                <a:gd name="connsiteY2" fmla="*/ 463296 h 463296"/>
                <a:gd name="connsiteX3" fmla="*/ 463296 w 548640"/>
                <a:gd name="connsiteY3" fmla="*/ 438912 h 463296"/>
                <a:gd name="connsiteX4" fmla="*/ 548640 w 548640"/>
                <a:gd name="connsiteY4" fmla="*/ 158496 h 463296"/>
                <a:gd name="connsiteX5" fmla="*/ 402336 w 548640"/>
                <a:gd name="connsiteY5" fmla="*/ 24384 h 463296"/>
                <a:gd name="connsiteX6" fmla="*/ 182880 w 548640"/>
                <a:gd name="connsiteY6" fmla="*/ 0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" h="463296">
                  <a:moveTo>
                    <a:pt x="182880" y="0"/>
                  </a:moveTo>
                  <a:lnTo>
                    <a:pt x="0" y="280416"/>
                  </a:lnTo>
                  <a:lnTo>
                    <a:pt x="182880" y="463296"/>
                  </a:lnTo>
                  <a:lnTo>
                    <a:pt x="463296" y="438912"/>
                  </a:lnTo>
                  <a:lnTo>
                    <a:pt x="548640" y="158496"/>
                  </a:lnTo>
                  <a:lnTo>
                    <a:pt x="402336" y="24384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39">
              <a:extLst>
                <a:ext uri="{FF2B5EF4-FFF2-40B4-BE49-F238E27FC236}">
                  <a16:creationId xmlns:a16="http://schemas.microsoft.com/office/drawing/2014/main" id="{41B54B99-7A7E-4C83-AC77-FC10E278B896}"/>
                </a:ext>
              </a:extLst>
            </p:cNvPr>
            <p:cNvSpPr/>
            <p:nvPr/>
          </p:nvSpPr>
          <p:spPr>
            <a:xfrm>
              <a:off x="4151376" y="1714500"/>
              <a:ext cx="369824" cy="323088"/>
            </a:xfrm>
            <a:custGeom>
              <a:avLst/>
              <a:gdLst>
                <a:gd name="connsiteX0" fmla="*/ 195072 w 548640"/>
                <a:gd name="connsiteY0" fmla="*/ 121920 h 548640"/>
                <a:gd name="connsiteX1" fmla="*/ 0 w 548640"/>
                <a:gd name="connsiteY1" fmla="*/ 365760 h 548640"/>
                <a:gd name="connsiteX2" fmla="*/ 182880 w 548640"/>
                <a:gd name="connsiteY2" fmla="*/ 548640 h 548640"/>
                <a:gd name="connsiteX3" fmla="*/ 463296 w 548640"/>
                <a:gd name="connsiteY3" fmla="*/ 524256 h 548640"/>
                <a:gd name="connsiteX4" fmla="*/ 548640 w 548640"/>
                <a:gd name="connsiteY4" fmla="*/ 243840 h 548640"/>
                <a:gd name="connsiteX5" fmla="*/ 402336 w 548640"/>
                <a:gd name="connsiteY5" fmla="*/ 109728 h 548640"/>
                <a:gd name="connsiteX6" fmla="*/ 182880 w 548640"/>
                <a:gd name="connsiteY6" fmla="*/ 0 h 548640"/>
                <a:gd name="connsiteX7" fmla="*/ 195072 w 548640"/>
                <a:gd name="connsiteY7" fmla="*/ 121920 h 548640"/>
                <a:gd name="connsiteX0" fmla="*/ 109728 w 548640"/>
                <a:gd name="connsiteY0" fmla="*/ 195072 h 548640"/>
                <a:gd name="connsiteX1" fmla="*/ 0 w 548640"/>
                <a:gd name="connsiteY1" fmla="*/ 365760 h 548640"/>
                <a:gd name="connsiteX2" fmla="*/ 182880 w 548640"/>
                <a:gd name="connsiteY2" fmla="*/ 548640 h 548640"/>
                <a:gd name="connsiteX3" fmla="*/ 463296 w 548640"/>
                <a:gd name="connsiteY3" fmla="*/ 524256 h 548640"/>
                <a:gd name="connsiteX4" fmla="*/ 548640 w 548640"/>
                <a:gd name="connsiteY4" fmla="*/ 243840 h 548640"/>
                <a:gd name="connsiteX5" fmla="*/ 402336 w 548640"/>
                <a:gd name="connsiteY5" fmla="*/ 109728 h 548640"/>
                <a:gd name="connsiteX6" fmla="*/ 182880 w 548640"/>
                <a:gd name="connsiteY6" fmla="*/ 0 h 548640"/>
                <a:gd name="connsiteX7" fmla="*/ 109728 w 548640"/>
                <a:gd name="connsiteY7" fmla="*/ 195072 h 548640"/>
                <a:gd name="connsiteX0" fmla="*/ 182880 w 548640"/>
                <a:gd name="connsiteY0" fmla="*/ 0 h 548640"/>
                <a:gd name="connsiteX1" fmla="*/ 0 w 548640"/>
                <a:gd name="connsiteY1" fmla="*/ 365760 h 548640"/>
                <a:gd name="connsiteX2" fmla="*/ 182880 w 548640"/>
                <a:gd name="connsiteY2" fmla="*/ 548640 h 548640"/>
                <a:gd name="connsiteX3" fmla="*/ 463296 w 548640"/>
                <a:gd name="connsiteY3" fmla="*/ 524256 h 548640"/>
                <a:gd name="connsiteX4" fmla="*/ 548640 w 548640"/>
                <a:gd name="connsiteY4" fmla="*/ 243840 h 548640"/>
                <a:gd name="connsiteX5" fmla="*/ 402336 w 548640"/>
                <a:gd name="connsiteY5" fmla="*/ 109728 h 548640"/>
                <a:gd name="connsiteX6" fmla="*/ 182880 w 548640"/>
                <a:gd name="connsiteY6" fmla="*/ 0 h 548640"/>
                <a:gd name="connsiteX0" fmla="*/ 109728 w 548640"/>
                <a:gd name="connsiteY0" fmla="*/ 0 h 451104"/>
                <a:gd name="connsiteX1" fmla="*/ 0 w 548640"/>
                <a:gd name="connsiteY1" fmla="*/ 268224 h 451104"/>
                <a:gd name="connsiteX2" fmla="*/ 182880 w 548640"/>
                <a:gd name="connsiteY2" fmla="*/ 451104 h 451104"/>
                <a:gd name="connsiteX3" fmla="*/ 463296 w 548640"/>
                <a:gd name="connsiteY3" fmla="*/ 426720 h 451104"/>
                <a:gd name="connsiteX4" fmla="*/ 548640 w 548640"/>
                <a:gd name="connsiteY4" fmla="*/ 146304 h 451104"/>
                <a:gd name="connsiteX5" fmla="*/ 402336 w 548640"/>
                <a:gd name="connsiteY5" fmla="*/ 12192 h 451104"/>
                <a:gd name="connsiteX6" fmla="*/ 109728 w 548640"/>
                <a:gd name="connsiteY6" fmla="*/ 0 h 451104"/>
                <a:gd name="connsiteX0" fmla="*/ 182880 w 548640"/>
                <a:gd name="connsiteY0" fmla="*/ 0 h 463296"/>
                <a:gd name="connsiteX1" fmla="*/ 0 w 548640"/>
                <a:gd name="connsiteY1" fmla="*/ 280416 h 463296"/>
                <a:gd name="connsiteX2" fmla="*/ 182880 w 548640"/>
                <a:gd name="connsiteY2" fmla="*/ 463296 h 463296"/>
                <a:gd name="connsiteX3" fmla="*/ 463296 w 548640"/>
                <a:gd name="connsiteY3" fmla="*/ 438912 h 463296"/>
                <a:gd name="connsiteX4" fmla="*/ 548640 w 548640"/>
                <a:gd name="connsiteY4" fmla="*/ 158496 h 463296"/>
                <a:gd name="connsiteX5" fmla="*/ 402336 w 548640"/>
                <a:gd name="connsiteY5" fmla="*/ 24384 h 463296"/>
                <a:gd name="connsiteX6" fmla="*/ 182880 w 548640"/>
                <a:gd name="connsiteY6" fmla="*/ 0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40" h="463296">
                  <a:moveTo>
                    <a:pt x="182880" y="0"/>
                  </a:moveTo>
                  <a:lnTo>
                    <a:pt x="0" y="280416"/>
                  </a:lnTo>
                  <a:lnTo>
                    <a:pt x="182880" y="463296"/>
                  </a:lnTo>
                  <a:lnTo>
                    <a:pt x="463296" y="438912"/>
                  </a:lnTo>
                  <a:lnTo>
                    <a:pt x="548640" y="158496"/>
                  </a:lnTo>
                  <a:lnTo>
                    <a:pt x="402336" y="24384"/>
                  </a:lnTo>
                  <a:lnTo>
                    <a:pt x="182880" y="0"/>
                  </a:lnTo>
                  <a:close/>
                </a:path>
              </a:pathLst>
            </a:custGeom>
            <a:noFill/>
            <a:ln w="6350">
              <a:solidFill>
                <a:srgbClr val="E6E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CA5786C-AFE7-4EEB-930A-CB55B10E5425}"/>
              </a:ext>
            </a:extLst>
          </p:cNvPr>
          <p:cNvGrpSpPr/>
          <p:nvPr/>
        </p:nvGrpSpPr>
        <p:grpSpPr>
          <a:xfrm>
            <a:off x="4723592" y="1496356"/>
            <a:ext cx="778646" cy="817599"/>
            <a:chOff x="3709319" y="2788145"/>
            <a:chExt cx="1844343" cy="1262787"/>
          </a:xfrm>
        </p:grpSpPr>
        <p:sp>
          <p:nvSpPr>
            <p:cNvPr id="49" name="任意多边形 72">
              <a:extLst>
                <a:ext uri="{FF2B5EF4-FFF2-40B4-BE49-F238E27FC236}">
                  <a16:creationId xmlns:a16="http://schemas.microsoft.com/office/drawing/2014/main" id="{3E7B5B00-3BD4-4FA0-AA13-445278F3B431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72">
              <a:extLst>
                <a:ext uri="{FF2B5EF4-FFF2-40B4-BE49-F238E27FC236}">
                  <a16:creationId xmlns:a16="http://schemas.microsoft.com/office/drawing/2014/main" id="{BD5504CA-0BAD-4026-9BB8-DC2AD6DB7534}"/>
                </a:ext>
              </a:extLst>
            </p:cNvPr>
            <p:cNvSpPr/>
            <p:nvPr/>
          </p:nvSpPr>
          <p:spPr>
            <a:xfrm rot="10637701">
              <a:off x="3945704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969DF6-572C-4D3D-8D58-C39E1878B594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8" name="Shape 288">
              <a:extLst>
                <a:ext uri="{FF2B5EF4-FFF2-40B4-BE49-F238E27FC236}">
                  <a16:creationId xmlns:a16="http://schemas.microsoft.com/office/drawing/2014/main" id="{81B633FA-D0EA-410A-9991-219F1417052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为什么需要</a:t>
              </a:r>
              <a:r>
                <a:rPr lang="en-US" altLang="zh-CN" sz="1600" b="1"/>
                <a:t>JavaScript</a:t>
              </a:r>
              <a:endParaRPr lang="zh-CN" altLang="zh-CN" sz="1600" b="1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5E4AA01-42A7-48F5-BF55-C4172BCED525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861D66D-FB26-4E23-9EEA-FC5B6299CF8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99947EA-5183-49DD-85AA-9E053834B212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BA23431-7B3D-4C3B-B8B2-7097F16EA2B3}"/>
              </a:ext>
            </a:extLst>
          </p:cNvPr>
          <p:cNvSpPr txBox="1"/>
          <p:nvPr/>
        </p:nvSpPr>
        <p:spPr>
          <a:xfrm>
            <a:off x="793768" y="1420007"/>
            <a:ext cx="370379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i="1">
                <a:solidFill>
                  <a:schemeClr val="accent1">
                    <a:lumMod val="50000"/>
                  </a:schemeClr>
                </a:solidFill>
                <a:effectLst/>
                <a:latin typeface="+mn-ea"/>
              </a:rPr>
              <a:t>JavaScript</a:t>
            </a:r>
            <a:r>
              <a:rPr lang="zh-CN" altLang="en-US" sz="1200" i="1">
                <a:solidFill>
                  <a:schemeClr val="accent1">
                    <a:lumMod val="50000"/>
                  </a:schemeClr>
                </a:solidFill>
                <a:effectLst/>
                <a:latin typeface="+mn-ea"/>
              </a:rPr>
              <a:t>是网页应用的灵魂。</a:t>
            </a:r>
            <a:endParaRPr lang="en-US" altLang="zh-CN" sz="1200" i="1">
              <a:solidFill>
                <a:schemeClr val="accent1">
                  <a:lumMod val="50000"/>
                </a:schemeClr>
              </a:solidFill>
              <a:effectLst/>
              <a:latin typeface="+mn-ea"/>
            </a:endParaRPr>
          </a:p>
        </p:txBody>
      </p:sp>
      <p:pic>
        <p:nvPicPr>
          <p:cNvPr id="3074" name="图片 14" descr="说明: 截屏2021-02-25 下午6.02.47">
            <a:extLst>
              <a:ext uri="{FF2B5EF4-FFF2-40B4-BE49-F238E27FC236}">
                <a16:creationId xmlns:a16="http://schemas.microsoft.com/office/drawing/2014/main" id="{AC3FD31C-115B-4892-8B12-DE8C795B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6" y="1858177"/>
            <a:ext cx="3686529" cy="27868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5BAF558-187B-4539-B132-A27A91007CC7}"/>
              </a:ext>
            </a:extLst>
          </p:cNvPr>
          <p:cNvSpPr txBox="1"/>
          <p:nvPr/>
        </p:nvSpPr>
        <p:spPr>
          <a:xfrm>
            <a:off x="793768" y="4762212"/>
            <a:ext cx="4959978" cy="11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和</a:t>
            </a: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的主要作用是对网页的渲染进行布局和调整，要使得网页拥有强大的功能并且可以与用户进行复杂的交互，都需要使用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来完成。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FDC544-BC8C-408A-9FCC-FE4CAA6E6ECE}"/>
              </a:ext>
            </a:extLst>
          </p:cNvPr>
          <p:cNvGrpSpPr/>
          <p:nvPr/>
        </p:nvGrpSpPr>
        <p:grpSpPr>
          <a:xfrm>
            <a:off x="6513337" y="1095095"/>
            <a:ext cx="3735873" cy="311745"/>
            <a:chOff x="873760" y="1221555"/>
            <a:chExt cx="3735873" cy="311745"/>
          </a:xfrm>
        </p:grpSpPr>
        <p:sp>
          <p:nvSpPr>
            <p:cNvPr id="38" name="Shape 288">
              <a:extLst>
                <a:ext uri="{FF2B5EF4-FFF2-40B4-BE49-F238E27FC236}">
                  <a16:creationId xmlns:a16="http://schemas.microsoft.com/office/drawing/2014/main" id="{C1DE16DD-3607-4DE6-A0B2-ADD351E2C7D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JavaScript</a:t>
              </a:r>
              <a:r>
                <a:rPr lang="zh-CN" altLang="en-US" sz="1600" b="1"/>
                <a:t>语法简介</a:t>
              </a:r>
              <a:endParaRPr lang="zh-CN" altLang="zh-CN" sz="1600" b="1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3CFC99C-5615-4132-A3BD-CCAA5C48CF9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A8BF2E6-0DF2-43DA-A5ED-8BEFF0C29D7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261B29E6-FFB3-4DC6-ABE6-6D1DABFB0EB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99F604D-39B9-48A4-93FA-198F3F034E7E}"/>
              </a:ext>
            </a:extLst>
          </p:cNvPr>
          <p:cNvGrpSpPr/>
          <p:nvPr/>
        </p:nvGrpSpPr>
        <p:grpSpPr>
          <a:xfrm>
            <a:off x="6513337" y="1454903"/>
            <a:ext cx="5065789" cy="708026"/>
            <a:chOff x="793767" y="1752634"/>
            <a:chExt cx="5065789" cy="708026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55AB7FB-4C86-48D5-A4C0-D314044B3AF7}"/>
                </a:ext>
              </a:extLst>
            </p:cNvPr>
            <p:cNvSpPr/>
            <p:nvPr/>
          </p:nvSpPr>
          <p:spPr>
            <a:xfrm>
              <a:off x="811037" y="1953455"/>
              <a:ext cx="4950077" cy="50720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FFF560-11F5-4946-BA2F-BFCF8A8A755D}"/>
                </a:ext>
              </a:extLst>
            </p:cNvPr>
            <p:cNvSpPr txBox="1"/>
            <p:nvPr/>
          </p:nvSpPr>
          <p:spPr>
            <a:xfrm>
              <a:off x="793767" y="2107614"/>
              <a:ext cx="506578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>
                  <a:effectLst/>
                  <a:latin typeface="+mn-ea"/>
                </a:rPr>
                <a:t>JavaScript</a:t>
              </a:r>
              <a:r>
                <a:rPr lang="zh-CN" altLang="en-US" sz="1200">
                  <a:effectLst/>
                  <a:latin typeface="+mn-ea"/>
                </a:rPr>
                <a:t>使用</a:t>
              </a:r>
              <a:r>
                <a:rPr lang="en-US" altLang="zh-CN" sz="1200">
                  <a:effectLst/>
                  <a:latin typeface="+mn-ea"/>
                </a:rPr>
                <a:t>var</a:t>
              </a:r>
              <a:r>
                <a:rPr lang="zh-CN" altLang="en-US" sz="1200">
                  <a:effectLst/>
                  <a:latin typeface="+mn-ea"/>
                </a:rPr>
                <a:t>或</a:t>
              </a:r>
              <a:r>
                <a:rPr lang="en-US" altLang="zh-CN" sz="1200">
                  <a:effectLst/>
                  <a:latin typeface="+mn-ea"/>
                </a:rPr>
                <a:t>let</a:t>
              </a:r>
              <a:r>
                <a:rPr lang="zh-CN" altLang="en-US" sz="1200">
                  <a:effectLst/>
                  <a:latin typeface="+mn-ea"/>
                </a:rPr>
                <a:t>来进行变量的定义。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96C507E-B732-4684-BA99-721BA743728E}"/>
                </a:ext>
              </a:extLst>
            </p:cNvPr>
            <p:cNvSpPr/>
            <p:nvPr/>
          </p:nvSpPr>
          <p:spPr>
            <a:xfrm>
              <a:off x="811038" y="1774748"/>
              <a:ext cx="1120794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927B3E9-E36D-45F4-98CA-02EC80A4B1D9}"/>
                </a:ext>
              </a:extLst>
            </p:cNvPr>
            <p:cNvSpPr txBox="1"/>
            <p:nvPr/>
          </p:nvSpPr>
          <p:spPr>
            <a:xfrm>
              <a:off x="793767" y="1752634"/>
              <a:ext cx="1138065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变量的定义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0BF5A20-F450-418F-B0D9-C0B30FA7C935}"/>
              </a:ext>
            </a:extLst>
          </p:cNvPr>
          <p:cNvGrpSpPr/>
          <p:nvPr/>
        </p:nvGrpSpPr>
        <p:grpSpPr>
          <a:xfrm>
            <a:off x="6513337" y="2261422"/>
            <a:ext cx="5065789" cy="708028"/>
            <a:chOff x="793767" y="1752634"/>
            <a:chExt cx="5065789" cy="708028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CF401C2-80DD-4038-AE61-92715EBC1CDF}"/>
                </a:ext>
              </a:extLst>
            </p:cNvPr>
            <p:cNvSpPr/>
            <p:nvPr/>
          </p:nvSpPr>
          <p:spPr>
            <a:xfrm>
              <a:off x="811037" y="1953456"/>
              <a:ext cx="4950077" cy="50720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463551C-35B9-4748-994B-37CA24C5515B}"/>
                </a:ext>
              </a:extLst>
            </p:cNvPr>
            <p:cNvSpPr txBox="1"/>
            <p:nvPr/>
          </p:nvSpPr>
          <p:spPr>
            <a:xfrm>
              <a:off x="793767" y="2107614"/>
              <a:ext cx="5065789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effectLst/>
                  <a:latin typeface="+mn-ea"/>
                </a:rPr>
                <a:t>几乎在任何编程语言中都存在表达式，表达式由运算符与运算数构成。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7BBA2B63-1D17-4A88-96F2-E40238A059EE}"/>
                </a:ext>
              </a:extLst>
            </p:cNvPr>
            <p:cNvSpPr/>
            <p:nvPr/>
          </p:nvSpPr>
          <p:spPr>
            <a:xfrm>
              <a:off x="811038" y="1774748"/>
              <a:ext cx="1120794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17118BA-202D-4389-A89A-5017DD2F98D7}"/>
                </a:ext>
              </a:extLst>
            </p:cNvPr>
            <p:cNvSpPr txBox="1"/>
            <p:nvPr/>
          </p:nvSpPr>
          <p:spPr>
            <a:xfrm>
              <a:off x="793767" y="1752634"/>
              <a:ext cx="1138065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表达式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082A6F1-747A-43DC-964F-6703B8B05B25}"/>
              </a:ext>
            </a:extLst>
          </p:cNvPr>
          <p:cNvGrpSpPr/>
          <p:nvPr/>
        </p:nvGrpSpPr>
        <p:grpSpPr>
          <a:xfrm>
            <a:off x="6513337" y="3067943"/>
            <a:ext cx="4967347" cy="968674"/>
            <a:chOff x="793767" y="1752634"/>
            <a:chExt cx="4967347" cy="968674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F69E0A2-5A4D-4A94-93E8-8B2F72C624C3}"/>
                </a:ext>
              </a:extLst>
            </p:cNvPr>
            <p:cNvSpPr/>
            <p:nvPr/>
          </p:nvSpPr>
          <p:spPr>
            <a:xfrm>
              <a:off x="811037" y="1953455"/>
              <a:ext cx="4950077" cy="76785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EED955A-7DD9-4D61-8618-1E6A712AE618}"/>
                </a:ext>
              </a:extLst>
            </p:cNvPr>
            <p:cNvSpPr txBox="1"/>
            <p:nvPr/>
          </p:nvSpPr>
          <p:spPr>
            <a:xfrm>
              <a:off x="793767" y="2107614"/>
              <a:ext cx="4950077" cy="613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effectLst/>
                  <a:latin typeface="+mn-ea"/>
                </a:rPr>
                <a:t>函数是程序的功能单元，在</a:t>
              </a:r>
              <a:r>
                <a:rPr lang="en-US" altLang="zh-CN" sz="1200">
                  <a:effectLst/>
                  <a:latin typeface="+mn-ea"/>
                </a:rPr>
                <a:t>JavaScript</a:t>
              </a:r>
              <a:r>
                <a:rPr lang="zh-CN" altLang="en-US" sz="1200">
                  <a:effectLst/>
                  <a:latin typeface="+mn-ea"/>
                </a:rPr>
                <a:t>中定义函数有两种方式，一种是使用</a:t>
              </a:r>
              <a:r>
                <a:rPr lang="en-US" altLang="zh-CN" sz="1200">
                  <a:effectLst/>
                  <a:latin typeface="+mn-ea"/>
                </a:rPr>
                <a:t>function</a:t>
              </a:r>
              <a:r>
                <a:rPr lang="zh-CN" altLang="en-US" sz="1200">
                  <a:effectLst/>
                  <a:latin typeface="+mn-ea"/>
                </a:rPr>
                <a:t>关键字进行定义，另一种是使用箭头函数的方式进行定义。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4640F79-579B-488A-AC13-3DE9E64E9864}"/>
                </a:ext>
              </a:extLst>
            </p:cNvPr>
            <p:cNvSpPr/>
            <p:nvPr/>
          </p:nvSpPr>
          <p:spPr>
            <a:xfrm>
              <a:off x="811037" y="1774748"/>
              <a:ext cx="1665655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FBAD06B-A2FB-4DAF-B7BF-C59555411526}"/>
                </a:ext>
              </a:extLst>
            </p:cNvPr>
            <p:cNvSpPr txBox="1"/>
            <p:nvPr/>
          </p:nvSpPr>
          <p:spPr>
            <a:xfrm>
              <a:off x="793767" y="1752634"/>
              <a:ext cx="1691322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函数的定义与调用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9E7AFC3-3F4B-45F6-8A0F-8D368BB84A28}"/>
              </a:ext>
            </a:extLst>
          </p:cNvPr>
          <p:cNvGrpSpPr/>
          <p:nvPr/>
        </p:nvGrpSpPr>
        <p:grpSpPr>
          <a:xfrm>
            <a:off x="6513337" y="4135110"/>
            <a:ext cx="4967347" cy="968674"/>
            <a:chOff x="793767" y="1752634"/>
            <a:chExt cx="4967347" cy="968674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F17568D-E919-4FFF-8EC9-2601B54AA298}"/>
                </a:ext>
              </a:extLst>
            </p:cNvPr>
            <p:cNvSpPr/>
            <p:nvPr/>
          </p:nvSpPr>
          <p:spPr>
            <a:xfrm>
              <a:off x="811037" y="1953455"/>
              <a:ext cx="4950077" cy="75129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510D40B-A31B-43BE-9BB5-80D650CD44DF}"/>
                </a:ext>
              </a:extLst>
            </p:cNvPr>
            <p:cNvSpPr txBox="1"/>
            <p:nvPr/>
          </p:nvSpPr>
          <p:spPr>
            <a:xfrm>
              <a:off x="793767" y="2107614"/>
              <a:ext cx="4950077" cy="613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effectLst/>
                  <a:latin typeface="+mn-ea"/>
                </a:rPr>
                <a:t>条件语句是</a:t>
              </a:r>
              <a:r>
                <a:rPr lang="en-US" altLang="zh-CN" sz="1200">
                  <a:effectLst/>
                  <a:latin typeface="+mn-ea"/>
                </a:rPr>
                <a:t>JavaScript</a:t>
              </a:r>
              <a:r>
                <a:rPr lang="zh-CN" altLang="en-US" sz="1200">
                  <a:effectLst/>
                  <a:latin typeface="+mn-ea"/>
                </a:rPr>
                <a:t>进行逻辑控制的重要语句，</a:t>
              </a:r>
              <a:r>
                <a:rPr lang="en-US" altLang="zh-CN" sz="1200">
                  <a:effectLst/>
                  <a:latin typeface="+mn-ea"/>
                </a:rPr>
                <a:t>JavaScript</a:t>
              </a:r>
              <a:r>
                <a:rPr lang="zh-CN" altLang="en-US" sz="1200">
                  <a:effectLst/>
                  <a:latin typeface="+mn-ea"/>
                </a:rPr>
                <a:t>中的条件语句使用</a:t>
              </a:r>
              <a:r>
                <a:rPr lang="en-US" altLang="zh-CN" sz="1200">
                  <a:effectLst/>
                  <a:latin typeface="+mn-ea"/>
                </a:rPr>
                <a:t>if</a:t>
              </a:r>
              <a:r>
                <a:rPr lang="zh-CN" altLang="en-US" sz="1200">
                  <a:effectLst/>
                  <a:latin typeface="+mn-ea"/>
                </a:rPr>
                <a:t>和</a:t>
              </a:r>
              <a:r>
                <a:rPr lang="en-US" altLang="zh-CN" sz="1200">
                  <a:effectLst/>
                  <a:latin typeface="+mn-ea"/>
                </a:rPr>
                <a:t>else</a:t>
              </a:r>
              <a:r>
                <a:rPr lang="zh-CN" altLang="en-US" sz="1200">
                  <a:effectLst/>
                  <a:latin typeface="+mn-ea"/>
                </a:rPr>
                <a:t>关键词来实现。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A0CE1E8D-3FE4-47DB-A2F0-0DC38E1B097E}"/>
                </a:ext>
              </a:extLst>
            </p:cNvPr>
            <p:cNvSpPr/>
            <p:nvPr/>
          </p:nvSpPr>
          <p:spPr>
            <a:xfrm>
              <a:off x="811037" y="1774748"/>
              <a:ext cx="1665655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52DBFA4-00FD-4AA2-8743-ED64CD71C54B}"/>
                </a:ext>
              </a:extLst>
            </p:cNvPr>
            <p:cNvSpPr txBox="1"/>
            <p:nvPr/>
          </p:nvSpPr>
          <p:spPr>
            <a:xfrm>
              <a:off x="793767" y="1752634"/>
              <a:ext cx="1691322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条件分支语句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BB68A2D-156B-4DFE-A57B-2ED9265180F1}"/>
              </a:ext>
            </a:extLst>
          </p:cNvPr>
          <p:cNvGrpSpPr/>
          <p:nvPr/>
        </p:nvGrpSpPr>
        <p:grpSpPr>
          <a:xfrm>
            <a:off x="6513337" y="5202276"/>
            <a:ext cx="4967347" cy="968674"/>
            <a:chOff x="793767" y="1752634"/>
            <a:chExt cx="4967347" cy="968674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88EE8B32-8A24-4A66-BEE0-56C7E38FC82C}"/>
                </a:ext>
              </a:extLst>
            </p:cNvPr>
            <p:cNvSpPr/>
            <p:nvPr/>
          </p:nvSpPr>
          <p:spPr>
            <a:xfrm>
              <a:off x="811037" y="1953455"/>
              <a:ext cx="4950077" cy="76785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8CDB298-A704-4A92-87F5-B735BEC748E8}"/>
                </a:ext>
              </a:extLst>
            </p:cNvPr>
            <p:cNvSpPr txBox="1"/>
            <p:nvPr/>
          </p:nvSpPr>
          <p:spPr>
            <a:xfrm>
              <a:off x="793767" y="2107614"/>
              <a:ext cx="4950077" cy="613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>
                  <a:effectLst/>
                  <a:latin typeface="+mn-ea"/>
                </a:rPr>
                <a:t>循环语句用来重复执行某段代码逻辑，</a:t>
              </a:r>
              <a:r>
                <a:rPr lang="en-US" altLang="zh-CN" sz="1200">
                  <a:effectLst/>
                  <a:latin typeface="+mn-ea"/>
                </a:rPr>
                <a:t>JavaScript</a:t>
              </a:r>
              <a:r>
                <a:rPr lang="zh-CN" altLang="en-US" sz="1200">
                  <a:effectLst/>
                  <a:latin typeface="+mn-ea"/>
                </a:rPr>
                <a:t>中支持</a:t>
              </a:r>
              <a:r>
                <a:rPr lang="en-US" altLang="zh-CN" sz="1200">
                  <a:effectLst/>
                  <a:latin typeface="+mn-ea"/>
                </a:rPr>
                <a:t>while</a:t>
              </a:r>
              <a:r>
                <a:rPr lang="zh-CN" altLang="en-US" sz="1200">
                  <a:effectLst/>
                  <a:latin typeface="+mn-ea"/>
                </a:rPr>
                <a:t>型循环和</a:t>
              </a:r>
              <a:r>
                <a:rPr lang="en-US" altLang="zh-CN" sz="1200">
                  <a:effectLst/>
                  <a:latin typeface="+mn-ea"/>
                </a:rPr>
                <a:t>for</a:t>
              </a:r>
              <a:r>
                <a:rPr lang="zh-CN" altLang="en-US" sz="1200">
                  <a:effectLst/>
                  <a:latin typeface="+mn-ea"/>
                </a:rPr>
                <a:t>型循环。</a:t>
              </a:r>
              <a:endParaRPr lang="en-US" altLang="zh-CN" sz="1200">
                <a:effectLst/>
                <a:latin typeface="+mn-ea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5ECE19AB-A391-47B2-B644-42EA1C8A400D}"/>
                </a:ext>
              </a:extLst>
            </p:cNvPr>
            <p:cNvSpPr/>
            <p:nvPr/>
          </p:nvSpPr>
          <p:spPr>
            <a:xfrm>
              <a:off x="811037" y="1774748"/>
              <a:ext cx="1120795" cy="3366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9584A57-3D11-492D-8158-AC59445685B4}"/>
                </a:ext>
              </a:extLst>
            </p:cNvPr>
            <p:cNvSpPr txBox="1"/>
            <p:nvPr/>
          </p:nvSpPr>
          <p:spPr>
            <a:xfrm>
              <a:off x="793767" y="1752634"/>
              <a:ext cx="1138065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50000"/>
                </a:lnSpc>
                <a:buSzPct val="78000"/>
              </a:pPr>
              <a:r>
                <a:rPr lang="zh-CN" altLang="en-US" sz="1200">
                  <a:effectLst/>
                  <a:latin typeface="+mn-ea"/>
                </a:rPr>
                <a:t>循环语句</a:t>
              </a:r>
              <a:endParaRPr lang="en-US" altLang="zh-CN" sz="1200">
                <a:effectLst/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804594" cy="937991"/>
          </a:xfrm>
        </p:spPr>
        <p:txBody>
          <a:bodyPr/>
          <a:lstStyle/>
          <a:p>
            <a:r>
              <a:rPr lang="en-US" altLang="zh-CN"/>
              <a:t>05 </a:t>
            </a:r>
            <a:r>
              <a:rPr lang="zh-CN" altLang="en-US"/>
              <a:t>渐进式开发框架</a:t>
            </a:r>
            <a:r>
              <a:rPr lang="en-US" altLang="zh-CN"/>
              <a:t>Vue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2165501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第一个</a:t>
              </a:r>
              <a:r>
                <a:rPr lang="en-US" altLang="zh-CN" sz="1600" b="1"/>
                <a:t>Vue</a:t>
              </a:r>
              <a:r>
                <a:rPr lang="zh-CN" altLang="en-US" sz="1600" b="1"/>
                <a:t>应用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97AD3255-0D1B-4440-978D-C2906CEB92E8}"/>
              </a:ext>
            </a:extLst>
          </p:cNvPr>
          <p:cNvSpPr txBox="1"/>
          <p:nvPr/>
        </p:nvSpPr>
        <p:spPr>
          <a:xfrm>
            <a:off x="6046261" y="1389519"/>
            <a:ext cx="5476419" cy="79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i="1">
                <a:effectLst/>
                <a:latin typeface="+mn-ea"/>
              </a:rPr>
              <a:t>（</a:t>
            </a:r>
            <a:r>
              <a:rPr lang="en-US" altLang="zh-CN" sz="1050" i="1">
                <a:effectLst/>
                <a:latin typeface="+mn-ea"/>
              </a:rPr>
              <a:t>1</a:t>
            </a:r>
            <a:r>
              <a:rPr lang="zh-CN" altLang="en-US" sz="1050" i="1">
                <a:effectLst/>
                <a:latin typeface="+mn-ea"/>
              </a:rPr>
              <a:t>）登录页面需要有标题，用来提示用户当前的登录状态。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i="1">
                <a:effectLst/>
                <a:latin typeface="+mn-ea"/>
              </a:rPr>
              <a:t>（</a:t>
            </a:r>
            <a:r>
              <a:rPr lang="en-US" altLang="zh-CN" sz="1050" i="1">
                <a:effectLst/>
                <a:latin typeface="+mn-ea"/>
              </a:rPr>
              <a:t>2</a:t>
            </a:r>
            <a:r>
              <a:rPr lang="zh-CN" altLang="en-US" sz="1050" i="1">
                <a:effectLst/>
                <a:latin typeface="+mn-ea"/>
              </a:rPr>
              <a:t>）在未登录时，需要有两个输入框以及登录按钮供用户输入账号、密码和进行登录操作。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i="1">
                <a:effectLst/>
                <a:latin typeface="+mn-ea"/>
              </a:rPr>
              <a:t>（</a:t>
            </a:r>
            <a:r>
              <a:rPr lang="en-US" altLang="zh-CN" sz="1050" i="1">
                <a:effectLst/>
                <a:latin typeface="+mn-ea"/>
              </a:rPr>
              <a:t>3</a:t>
            </a:r>
            <a:r>
              <a:rPr lang="zh-CN" altLang="en-US" sz="1050" i="1">
                <a:effectLst/>
                <a:latin typeface="+mn-ea"/>
              </a:rPr>
              <a:t>）在登录完成后，输入框需要隐藏，需要提供按钮让用户登出。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7C10924-C006-409D-911A-136C027DCD1D}"/>
              </a:ext>
            </a:extLst>
          </p:cNvPr>
          <p:cNvSpPr txBox="1"/>
          <p:nvPr/>
        </p:nvSpPr>
        <p:spPr>
          <a:xfrm>
            <a:off x="804407" y="1101505"/>
            <a:ext cx="4695512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的定义为渐进式的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框架。所谓渐进式，是指其被设计为可以自底向上逐层应用。我们可以只使用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框架中提供的某层的功能，也可以与其他第三方库整合使用。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C7126B5-A414-4640-B4EC-BABE4825DC74}"/>
              </a:ext>
            </a:extLst>
          </p:cNvPr>
          <p:cNvGrpSpPr/>
          <p:nvPr/>
        </p:nvGrpSpPr>
        <p:grpSpPr>
          <a:xfrm>
            <a:off x="6132898" y="1095095"/>
            <a:ext cx="3735873" cy="311745"/>
            <a:chOff x="873760" y="1221555"/>
            <a:chExt cx="3735873" cy="311745"/>
          </a:xfrm>
        </p:grpSpPr>
        <p:sp>
          <p:nvSpPr>
            <p:cNvPr id="49" name="Shape 288">
              <a:extLst>
                <a:ext uri="{FF2B5EF4-FFF2-40B4-BE49-F238E27FC236}">
                  <a16:creationId xmlns:a16="http://schemas.microsoft.com/office/drawing/2014/main" id="{FB94FF9E-79C8-4A6C-A319-F960A3E97A7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范例：实现一个简单的用户登录页面</a:t>
              </a:r>
              <a:endParaRPr lang="zh-CN" altLang="zh-CN" sz="1600" b="1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2034F08-8106-46EC-8BFB-D6D230181DF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40874AA-6695-415F-AF13-DD1DEE791AC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06420017-CCF9-4CFC-B999-748966F816D6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33E271F-0E2E-4409-83AB-7EB88CF4D837}"/>
              </a:ext>
            </a:extLst>
          </p:cNvPr>
          <p:cNvGrpSpPr/>
          <p:nvPr/>
        </p:nvGrpSpPr>
        <p:grpSpPr>
          <a:xfrm>
            <a:off x="10539744" y="3343626"/>
            <a:ext cx="778646" cy="817599"/>
            <a:chOff x="3709319" y="2788145"/>
            <a:chExt cx="1844343" cy="1262787"/>
          </a:xfrm>
        </p:grpSpPr>
        <p:sp>
          <p:nvSpPr>
            <p:cNvPr id="57" name="任意多边形 72">
              <a:extLst>
                <a:ext uri="{FF2B5EF4-FFF2-40B4-BE49-F238E27FC236}">
                  <a16:creationId xmlns:a16="http://schemas.microsoft.com/office/drawing/2014/main" id="{4604C2C5-8910-4F0E-8C8C-E5DF79A2F60D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72">
              <a:extLst>
                <a:ext uri="{FF2B5EF4-FFF2-40B4-BE49-F238E27FC236}">
                  <a16:creationId xmlns:a16="http://schemas.microsoft.com/office/drawing/2014/main" id="{41CBB056-0189-45FC-920C-AD5101A370E4}"/>
                </a:ext>
              </a:extLst>
            </p:cNvPr>
            <p:cNvSpPr/>
            <p:nvPr/>
          </p:nvSpPr>
          <p:spPr>
            <a:xfrm rot="10637701">
              <a:off x="3945704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ED04252D-D852-431D-A206-9BE47DCFC626}"/>
              </a:ext>
            </a:extLst>
          </p:cNvPr>
          <p:cNvSpPr txBox="1"/>
          <p:nvPr/>
        </p:nvSpPr>
        <p:spPr>
          <a:xfrm>
            <a:off x="804407" y="2618671"/>
            <a:ext cx="4607234" cy="272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&lt;!DOCTYPE html&gt;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&lt;html lang="en"&gt;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&lt;head&gt;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    &lt;meta charset="UTF-8"&gt;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    &lt;meta name="viewport" content="width=device-width, initial-scale=1.0"&gt;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    &lt;title&gt;Vue3 Demo&lt;/title&gt;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    &lt;script src="https://unpkg.com/vue@next"&gt;&lt;/script&gt;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&lt;/head&gt;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&lt;body&gt; 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&lt;/body&gt;</a:t>
            </a:r>
          </a:p>
          <a:p>
            <a:pPr algn="just">
              <a:lnSpc>
                <a:spcPct val="150000"/>
              </a:lnSpc>
              <a:buSzPct val="78000"/>
            </a:pPr>
            <a:r>
              <a:rPr lang="en-US" altLang="zh-CN" sz="1050" spc="-60">
                <a:effectLst/>
                <a:latin typeface="+mn-ea"/>
              </a:rPr>
              <a:t>&lt;/html&gt;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FBE5CD-107C-400D-A17C-D616ABDEBDB9}"/>
              </a:ext>
            </a:extLst>
          </p:cNvPr>
          <p:cNvSpPr txBox="1"/>
          <p:nvPr/>
        </p:nvSpPr>
        <p:spPr>
          <a:xfrm>
            <a:off x="804407" y="5410097"/>
            <a:ext cx="469551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使用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实现的计数器应用比使用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直接操作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元素方便得多，不需要获取指定的组件，也不需要修改组件中的文本内容。</a:t>
            </a:r>
            <a:endParaRPr lang="en-US" altLang="zh-CN" sz="1200">
              <a:effectLst/>
              <a:latin typeface="+mn-ea"/>
            </a:endParaRPr>
          </a:p>
        </p:txBody>
      </p:sp>
      <p:pic>
        <p:nvPicPr>
          <p:cNvPr id="3" name="图片 15" descr="说明: 截屏2021-02-28 上午10.37.39">
            <a:extLst>
              <a:ext uri="{FF2B5EF4-FFF2-40B4-BE49-F238E27FC236}">
                <a16:creationId xmlns:a16="http://schemas.microsoft.com/office/drawing/2014/main" id="{2A02147B-4B72-45F3-A3C8-45B7A85B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47" y="2317310"/>
            <a:ext cx="2029133" cy="15099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6" descr="说明: 截屏2021-02-28 上午10.37.54">
            <a:extLst>
              <a:ext uri="{FF2B5EF4-FFF2-40B4-BE49-F238E27FC236}">
                <a16:creationId xmlns:a16="http://schemas.microsoft.com/office/drawing/2014/main" id="{047E5015-2F61-4F9D-8D7D-36ACADCF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71" y="2317310"/>
            <a:ext cx="2020928" cy="15099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DEF74983-7A3D-44E4-BD59-B0E73E6BFF85}"/>
              </a:ext>
            </a:extLst>
          </p:cNvPr>
          <p:cNvSpPr txBox="1"/>
          <p:nvPr/>
        </p:nvSpPr>
        <p:spPr>
          <a:xfrm>
            <a:off x="6046262" y="4278052"/>
            <a:ext cx="2135521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更小的尺寸和更快的速度。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更加现代化的语法特性，加强</a:t>
            </a:r>
            <a:r>
              <a:rPr lang="en-US" altLang="zh-CN" sz="1200">
                <a:effectLst/>
                <a:latin typeface="+mn-ea"/>
              </a:rPr>
              <a:t>TypeScript</a:t>
            </a:r>
            <a:r>
              <a:rPr lang="zh-CN" altLang="en-US" sz="1200">
                <a:effectLst/>
                <a:latin typeface="+mn-ea"/>
              </a:rPr>
              <a:t>的支持。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45CDCDD-EA75-4832-AC0D-C39EA1270DC1}"/>
              </a:ext>
            </a:extLst>
          </p:cNvPr>
          <p:cNvGrpSpPr/>
          <p:nvPr/>
        </p:nvGrpSpPr>
        <p:grpSpPr>
          <a:xfrm>
            <a:off x="6132898" y="3983628"/>
            <a:ext cx="3735873" cy="311745"/>
            <a:chOff x="873760" y="1221555"/>
            <a:chExt cx="3735873" cy="311745"/>
          </a:xfrm>
        </p:grpSpPr>
        <p:sp>
          <p:nvSpPr>
            <p:cNvPr id="65" name="Shape 288">
              <a:extLst>
                <a:ext uri="{FF2B5EF4-FFF2-40B4-BE49-F238E27FC236}">
                  <a16:creationId xmlns:a16="http://schemas.microsoft.com/office/drawing/2014/main" id="{8D794898-1A47-42C9-A982-973053479BF2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 3</a:t>
              </a:r>
              <a:r>
                <a:rPr lang="zh-CN" altLang="en-US" sz="1600" b="1"/>
                <a:t>的新特性</a:t>
              </a:r>
              <a:endParaRPr lang="zh-CN" altLang="zh-CN" sz="1600" b="1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F541DF2-73A5-437B-A04D-5311CB4C20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2D4418A1-0576-4AB8-B743-9C0016EADBCD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11022134-DBB6-46E7-A91F-E08C2FA9A1C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C30B9F12-DCF8-483E-A29F-EDC4E598FD26}"/>
              </a:ext>
            </a:extLst>
          </p:cNvPr>
          <p:cNvSpPr txBox="1"/>
          <p:nvPr/>
        </p:nvSpPr>
        <p:spPr>
          <a:xfrm>
            <a:off x="8234383" y="4278052"/>
            <a:ext cx="345440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API</a:t>
            </a:r>
            <a:r>
              <a:rPr lang="zh-CN" altLang="en-US" sz="1200">
                <a:effectLst/>
                <a:latin typeface="+mn-ea"/>
              </a:rPr>
              <a:t>设计方面，增强统一性和一致性。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提高前端工程的可维护性。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支持更多、更强大的功能，提高开发者的效率。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609A529-FF41-4E4F-B11D-61B9DC5F1222}"/>
              </a:ext>
            </a:extLst>
          </p:cNvPr>
          <p:cNvSpPr txBox="1"/>
          <p:nvPr/>
        </p:nvSpPr>
        <p:spPr>
          <a:xfrm>
            <a:off x="6046262" y="5513288"/>
            <a:ext cx="5642521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非常优秀的现代化前端框架，在逻辑上基于虚拟</a:t>
            </a:r>
            <a:r>
              <a:rPr lang="en-US" altLang="zh-CN" sz="1200">
                <a:effectLst/>
                <a:latin typeface="+mn-ea"/>
              </a:rPr>
              <a:t>DOM</a:t>
            </a:r>
            <a:r>
              <a:rPr lang="zh-CN" altLang="en-US" sz="1200">
                <a:effectLst/>
                <a:latin typeface="+mn-ea"/>
              </a:rPr>
              <a:t>树。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的模板编写采用的是类似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的模板方式，写起来与标准的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非常像，只是多了一些数据绑定或事件交互的方法，入手非常简单。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5B60139-2321-4E48-B170-4EE887324B66}"/>
              </a:ext>
            </a:extLst>
          </p:cNvPr>
          <p:cNvGrpSpPr/>
          <p:nvPr/>
        </p:nvGrpSpPr>
        <p:grpSpPr>
          <a:xfrm>
            <a:off x="6132898" y="5218864"/>
            <a:ext cx="3735873" cy="311745"/>
            <a:chOff x="873760" y="1221555"/>
            <a:chExt cx="3735873" cy="311745"/>
          </a:xfrm>
        </p:grpSpPr>
        <p:sp>
          <p:nvSpPr>
            <p:cNvPr id="72" name="Shape 288">
              <a:extLst>
                <a:ext uri="{FF2B5EF4-FFF2-40B4-BE49-F238E27FC236}">
                  <a16:creationId xmlns:a16="http://schemas.microsoft.com/office/drawing/2014/main" id="{9FF070F0-7729-4F51-B8D7-02A253EFA7E3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为什么要使用</a:t>
              </a:r>
              <a:r>
                <a:rPr lang="en-US" altLang="zh-CN" sz="1600" b="1"/>
                <a:t>Vue</a:t>
              </a:r>
              <a:r>
                <a:rPr lang="zh-CN" altLang="en-US" sz="1600" b="1"/>
                <a:t>框架</a:t>
              </a:r>
              <a:endParaRPr lang="zh-CN" altLang="zh-CN" sz="1600" b="1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31DB047E-212A-442F-9EEE-3AD8EEC5C41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5C93220-C005-4FA0-A884-979575BF210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7DB2C7AE-0114-4483-9648-FB18A0682ED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462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5281</TotalTime>
  <Words>1144</Words>
  <Application>Microsoft Office PowerPoint</Application>
  <PresentationFormat>宽屏</PresentationFormat>
  <Paragraphs>114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微软雅黑</vt:lpstr>
      <vt:lpstr>Arial</vt:lpstr>
      <vt:lpstr>Calibri</vt:lpstr>
      <vt:lpstr>Impact</vt:lpstr>
      <vt:lpstr>Segoe UI Light</vt:lpstr>
      <vt:lpstr>Wingdings</vt:lpstr>
      <vt:lpstr>毕业主题9</vt:lpstr>
      <vt:lpstr>OfficePLUS</vt:lpstr>
      <vt:lpstr>循序渐进Vue.js 3前端开发实战</vt:lpstr>
      <vt:lpstr>PowerPoint 演示文稿</vt:lpstr>
      <vt:lpstr>01 前端技术演进</vt:lpstr>
      <vt:lpstr>03 CSS入门</vt:lpstr>
      <vt:lpstr>04 JavaScript入门</vt:lpstr>
      <vt:lpstr>05 渐进式开发框架Vue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603</cp:revision>
  <cp:lastPrinted>2017-08-20T16:00:00Z</cp:lastPrinted>
  <dcterms:created xsi:type="dcterms:W3CDTF">2017-08-20T16:00:00Z</dcterms:created>
  <dcterms:modified xsi:type="dcterms:W3CDTF">2021-11-17T09:07:13Z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