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3"/>
  </p:notesMasterIdLst>
  <p:sldIdLst>
    <p:sldId id="263" r:id="rId3"/>
    <p:sldId id="276" r:id="rId4"/>
    <p:sldId id="319" r:id="rId5"/>
    <p:sldId id="320" r:id="rId6"/>
    <p:sldId id="323" r:id="rId7"/>
    <p:sldId id="324" r:id="rId8"/>
    <p:sldId id="325" r:id="rId9"/>
    <p:sldId id="326" r:id="rId10"/>
    <p:sldId id="327" r:id="rId11"/>
    <p:sldId id="261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EE8"/>
    <a:srgbClr val="000000"/>
    <a:srgbClr val="B3BED1"/>
    <a:srgbClr val="5D739A"/>
    <a:srgbClr val="BDC7D7"/>
    <a:srgbClr val="42516E"/>
    <a:srgbClr val="E6EEF0"/>
    <a:srgbClr val="516485"/>
    <a:srgbClr val="F0F1F4"/>
    <a:srgbClr val="C0C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2" autoAdjust="0"/>
    <p:restoredTop sz="95209" autoAdjust="0"/>
  </p:normalViewPr>
  <p:slideViewPr>
    <p:cSldViewPr snapToGrid="0">
      <p:cViewPr varScale="1">
        <p:scale>
          <a:sx n="74" d="100"/>
          <a:sy n="74" d="100"/>
        </p:scale>
        <p:origin x="72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946"/>
    </p:cViewPr>
  </p:sorterViewPr>
  <p:notesViewPr>
    <p:cSldViewPr snapToGrid="0">
      <p:cViewPr varScale="1">
        <p:scale>
          <a:sx n="80" d="100"/>
          <a:sy n="80" d="100"/>
        </p:scale>
        <p:origin x="-20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BE618-C6C4-4F47-835F-C7AA88BF4AD2}" type="datetimeFigureOut">
              <a:rPr lang="zh-CN" altLang="en-US" smtClean="0"/>
              <a:pPr/>
              <a:t>2021/11/22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60AAF-3A1B-4FB9-850C-2F2456404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9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90589" y="3100856"/>
            <a:ext cx="558641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890589" y="2162175"/>
            <a:ext cx="5586411" cy="850123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0099" name="Rectangle 9934"/>
          <p:cNvSpPr>
            <a:spLocks noChangeArrowheads="1"/>
          </p:cNvSpPr>
          <p:nvPr userDrawn="1"/>
        </p:nvSpPr>
        <p:spPr bwMode="auto">
          <a:xfrm>
            <a:off x="890588" y="3936768"/>
            <a:ext cx="138113" cy="1381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100" name="Rectangle 9935"/>
          <p:cNvSpPr>
            <a:spLocks noChangeArrowheads="1"/>
          </p:cNvSpPr>
          <p:nvPr userDrawn="1"/>
        </p:nvSpPr>
        <p:spPr bwMode="auto">
          <a:xfrm>
            <a:off x="890588" y="4316815"/>
            <a:ext cx="138113" cy="1397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57289" y="3829815"/>
            <a:ext cx="469118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57289" y="4201290"/>
            <a:ext cx="469118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475" name="组合 474"/>
          <p:cNvGrpSpPr/>
          <p:nvPr userDrawn="1"/>
        </p:nvGrpSpPr>
        <p:grpSpPr>
          <a:xfrm>
            <a:off x="0" y="0"/>
            <a:ext cx="13089906" cy="5835978"/>
            <a:chOff x="0" y="0"/>
            <a:chExt cx="13089906" cy="5835978"/>
          </a:xfrm>
        </p:grpSpPr>
        <p:grpSp>
          <p:nvGrpSpPr>
            <p:cNvPr id="476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832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68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86" name="直接连接符 8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7" name="直接连接符 8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直接连接符 8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直接连接符 8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直接连接符 8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直接连接符 8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直接连接符 8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直接连接符 8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直接连接符 8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直接连接符 8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直接连接符 8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直接连接符 8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直接连接符 8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直接连接符 8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0" name="直接连接符 8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直接连接符 9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9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70" name="直接连接符 86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1" name="直接连接符 87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2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3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4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5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6" name="直接连接符 87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7" name="直接连接符 87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8" name="直接连接符 87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9" name="直接连接符 87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0" name="直接连接符 87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1" name="直接连接符 88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2" name="直接连接符 88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3" name="直接连接符 88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4" name="直接连接符 88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5" name="直接连接符 88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33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34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52" name="直接连接符 85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3" name="直接连接符 85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4" name="直接连接符 85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5" name="直接连接符 85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6" name="直接连接符 85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7" name="直接连接符 85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9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0" name="直接连接符 85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1" name="直接连接符 86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2" name="直接连接符 86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3" name="直接连接符 86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4" name="直接连接符 86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5" name="直接连接符 86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6" name="直接连接符 86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7" name="直接连接符 86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5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36" name="直接连接符 8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直接连接符 8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直接连接符 8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直接连接符 8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直接连接符 8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直接连接符 8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2" name="直接连接符 8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直接连接符 8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4" name="直接连接符 8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5" name="直接连接符 8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直接连接符 8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7" name="直接连接符 8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8" name="直接连接符 8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直接连接符 8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直接连接符 8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1" name="直接连接符 8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7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762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98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16" name="直接连接符 81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直接连接符 81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直接连接符 81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直接连接符 81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直接连接符 81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直接连接符 82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直接连接符 82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直接连接符 82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4" name="直接连接符 82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直接连接符 82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直接连接符 82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直接连接符 82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8" name="直接连接符 82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9" name="直接连接符 82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直接连接符 82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直接连接符 83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9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00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3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直接连接符 80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直接连接符 80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直接连接符 80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直接连接符 80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直接连接符 80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直接连接符 80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直接连接符 80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直接连接符 81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直接连接符 81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3" name="直接连接符 81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4" name="直接连接符 81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5" name="直接连接符 81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3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64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2" name="直接连接符 78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直接连接符 78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直接连接符 78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直接连接符 78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直接连接符 78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直接连接符 78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直接连接符 78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直接连接符 78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直接连接符 78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直接连接符 79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直接连接符 79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3" name="直接连接符 79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直接连接符 79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直接连接符 79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直接连接符 79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直接连接符 79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5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66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直接连接符 76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直接连接符 76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直接连接符 76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直接连接符 77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直接连接符 77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直接连接符 77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直接连接符 77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直接连接符 77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直接连接符 77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直接连接符 77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直接连接符 77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直接连接符 77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0" name="直接连接符 77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直接连接符 78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8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692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28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46" name="直接连接符 74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直接连接符 74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直接连接符 74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直接连接符 74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直接连接符 74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直接连接符 75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直接连接符 75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直接连接符 75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直接连接符 75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直接连接符 75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直接连接符 75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直接连接符 75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8" name="直接连接符 75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9" name="直接连接符 75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0" name="直接连接符 75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直接连接符 76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9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30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直接连接符 73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直接连接符 73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直接连接符 73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直接连接符 73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7" name="直接连接符 73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直接连接符 73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直接连接符 73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直接连接符 73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直接连接符 74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直接连接符 74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直接连接符 74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直接连接符 74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直接连接符 74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93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94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12" name="直接连接符 7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直接连接符 7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直接连接符 71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5" name="直接连接符 71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6" name="直接连接符 71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直接连接符 71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直接连接符 7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直接连接符 7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直接连接符 7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直接连接符 7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直接连接符 7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直接连接符 7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直接连接符 7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直接连接符 7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直接连接符 7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直接连接符 7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5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96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直接连接符 69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直接连接符 69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直接连接符 69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直接连接符 69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直接连接符 70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直接连接符 70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直接连接符 70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直接连接符 70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直接连接符 70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直接连接符 70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直接连接符 70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直接连接符 70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直接连接符 70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直接连接符 70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直接连接符 71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9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622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58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76" name="直接连接符 67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直接连接符 67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直接连接符 67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直接连接符 67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直接连接符 67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1" name="直接连接符 68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2" name="直接连接符 68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3" name="直接连接符 68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直接连接符 68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直接连接符 68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直接连接符 68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直接连接符 68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直接连接符 68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直接连接符 68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直接连接符 68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直接连接符 69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9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60" name="直接连接符 65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直接连接符 66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直接连接符 66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直接连接符 66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直接连接符 66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直接连接符 66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直接连接符 66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直接连接符 66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直接连接符 66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直接连接符 66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直接连接符 66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直接连接符 67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2" name="直接连接符 67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直接连接符 67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直接连接符 67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直接连接符 67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3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24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42" name="直接连接符 64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直接连接符 64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直接连接符 64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直接连接符 64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直接连接符 6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直接连接符 6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直接连接符 6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直接连接符 6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直接连接符 6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直接连接符 6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直接连接符 6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直接连接符 6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直接连接符 6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直接连接符 6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直接连接符 6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5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6" name="直接连接符 62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直接连接符 62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直接连接符 62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直接连接符 62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直接连接符 62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1" name="直接连接符 63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直接连接符 63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直接连接符 63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直接连接符 63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直接连接符 63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直接连接符 63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直接连接符 63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直接连接符 63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直接连接符 63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0" name="直接连接符 63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直接连接符 64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0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552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88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06" name="直接连接符 60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8" name="直接连接符 60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直接连接符 60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直接连接符 60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连接符 61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直接连接符 61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直接连接符 61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直接连接符 61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直接连接符 61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直接连接符 61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直接连接符 61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直接连接符 61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直接连接符 61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直接连接符 61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直接连接符 62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90" name="直接连接符 58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直接连接符 59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直接连接符 59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直接连接符 59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直接连接符 59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直接连接符 59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直接连接符 59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直接连接符 59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直接连接符 59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直接连接符 60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直接连接符 60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直接连接符 60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直接连接符 60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直接连接符 60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3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54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72" name="直接连接符 57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直接连接符 57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4" name="直接连接符 57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5" name="直接连接符 5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直接连接符 5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直接连接符 5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直接连接符 5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直接连接符 5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直接连接符 5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直接连接符 5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直接连接符 5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直接连接符 5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直接连接符 5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直接连接符 5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直接连接符 5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7" name="直接连接符 5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5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56" name="直接连接符 55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直接连接符 55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直接连接符 55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直接连接符 55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直接连接符 55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直接连接符 56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直接连接符 56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直接连接符 56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直接连接符 56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直接连接符 56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直接连接符 56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直接连接符 56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直接连接符 56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直接连接符 56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直接连接符 56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直接连接符 57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1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482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18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36" name="直接连接符 5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直接连接符 5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直接连接符 5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直接连接符 5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直接连接符 5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直接连接符 5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直接连接符 5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直接连接符 5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直接连接符 5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直接连接符 5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直接连接符 5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直接连接符 5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直接连接符 5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直接连接符 5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直接连接符 5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直接连接符 5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9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20" name="直接连接符 5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直接连接符 5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直接连接符 5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接连接符 52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直接连接符 52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直接连接符 52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直接连接符 52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直接连接符 52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直接连接符 52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直接连接符 52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直接连接符 52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直接连接符 53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直接连接符 53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直接连接符 53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直接连接符 53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直接连接符 53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3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484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02" name="直接连接符 5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直接连接符 5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直接连接符 5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直接连接符 5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直接连接符 5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直接连接符 5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直接连接符 5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直接连接符 5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直接连接符 5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直接连接符 5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直接连接符 5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直接连接符 5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直接连接符 5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直接连接符 5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直接连接符 5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直接连接符 5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5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86" name="直接连接符 4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直接连接符 4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直接连接符 4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直接连接符 4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直接连接符 4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直接连接符 4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直接连接符 4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直接连接符 4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直接连接符 4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直接连接符 4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直接连接符 4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直接连接符 4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直接连接符 4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直接连接符 4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直接连接符 4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直接连接符 5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02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3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04" name="组合 24"/>
          <p:cNvGrpSpPr/>
          <p:nvPr userDrawn="1"/>
        </p:nvGrpSpPr>
        <p:grpSpPr>
          <a:xfrm>
            <a:off x="950026" y="5438898"/>
            <a:ext cx="1460666" cy="736270"/>
            <a:chOff x="8989620" y="5415148"/>
            <a:chExt cx="1460666" cy="73627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905" name="燕尾形 14"/>
            <p:cNvSpPr/>
            <p:nvPr/>
          </p:nvSpPr>
          <p:spPr>
            <a:xfrm>
              <a:off x="9951522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6" name="燕尾形 15"/>
            <p:cNvSpPr/>
            <p:nvPr/>
          </p:nvSpPr>
          <p:spPr>
            <a:xfrm>
              <a:off x="9559636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7" name="燕尾形 16"/>
            <p:cNvSpPr/>
            <p:nvPr/>
          </p:nvSpPr>
          <p:spPr>
            <a:xfrm>
              <a:off x="9143999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8" name="燕尾形 17"/>
            <p:cNvSpPr/>
            <p:nvPr/>
          </p:nvSpPr>
          <p:spPr>
            <a:xfrm>
              <a:off x="9856519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9" name="燕尾形 18"/>
            <p:cNvSpPr/>
            <p:nvPr/>
          </p:nvSpPr>
          <p:spPr>
            <a:xfrm>
              <a:off x="9464633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0" name="燕尾形 19"/>
            <p:cNvSpPr/>
            <p:nvPr/>
          </p:nvSpPr>
          <p:spPr>
            <a:xfrm>
              <a:off x="9048996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911" name="组合 23"/>
            <p:cNvGrpSpPr/>
            <p:nvPr/>
          </p:nvGrpSpPr>
          <p:grpSpPr>
            <a:xfrm>
              <a:off x="8989620" y="5415148"/>
              <a:ext cx="1306287" cy="736270"/>
              <a:chOff x="9345879" y="5023263"/>
              <a:chExt cx="1306287" cy="736270"/>
            </a:xfrm>
          </p:grpSpPr>
          <p:sp>
            <p:nvSpPr>
              <p:cNvPr id="912" name="燕尾形 20"/>
              <p:cNvSpPr/>
              <p:nvPr/>
            </p:nvSpPr>
            <p:spPr>
              <a:xfrm>
                <a:off x="10153402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3" name="燕尾形 21"/>
              <p:cNvSpPr/>
              <p:nvPr/>
            </p:nvSpPr>
            <p:spPr>
              <a:xfrm>
                <a:off x="9761516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4" name="燕尾形 22"/>
              <p:cNvSpPr/>
              <p:nvPr/>
            </p:nvSpPr>
            <p:spPr>
              <a:xfrm>
                <a:off x="9345879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15" name="直角三角形 26"/>
          <p:cNvSpPr/>
          <p:nvPr userDrawn="1"/>
        </p:nvSpPr>
        <p:spPr>
          <a:xfrm rot="10800000">
            <a:off x="10161320" y="0"/>
            <a:ext cx="2030680" cy="156754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6" name="组合 915"/>
          <p:cNvGrpSpPr/>
          <p:nvPr userDrawn="1"/>
        </p:nvGrpSpPr>
        <p:grpSpPr>
          <a:xfrm>
            <a:off x="6632089" y="546265"/>
            <a:ext cx="3327446" cy="3146961"/>
            <a:chOff x="6697680" y="581891"/>
            <a:chExt cx="2774965" cy="2624447"/>
          </a:xfrm>
        </p:grpSpPr>
        <p:sp>
          <p:nvSpPr>
            <p:cNvPr id="917" name="椭圆 464"/>
            <p:cNvSpPr/>
            <p:nvPr/>
          </p:nvSpPr>
          <p:spPr>
            <a:xfrm>
              <a:off x="6697680" y="878774"/>
              <a:ext cx="2327564" cy="2327564"/>
            </a:xfrm>
            <a:prstGeom prst="ellipse">
              <a:avLst/>
            </a:prstGeom>
            <a:solidFill>
              <a:srgbClr val="516485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8" name="椭圆 917"/>
            <p:cNvSpPr/>
            <p:nvPr/>
          </p:nvSpPr>
          <p:spPr>
            <a:xfrm>
              <a:off x="7196443" y="581891"/>
              <a:ext cx="2276202" cy="2220685"/>
            </a:xfrm>
            <a:prstGeom prst="ellips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9" name="组合 918"/>
          <p:cNvGrpSpPr/>
          <p:nvPr userDrawn="1"/>
        </p:nvGrpSpPr>
        <p:grpSpPr>
          <a:xfrm>
            <a:off x="10010971" y="3368280"/>
            <a:ext cx="1536155" cy="1338811"/>
            <a:chOff x="8977817" y="3522659"/>
            <a:chExt cx="1536155" cy="1338811"/>
          </a:xfrm>
        </p:grpSpPr>
        <p:sp>
          <p:nvSpPr>
            <p:cNvPr id="920" name="椭圆 919"/>
            <p:cNvSpPr/>
            <p:nvPr/>
          </p:nvSpPr>
          <p:spPr>
            <a:xfrm>
              <a:off x="9238999" y="3522659"/>
              <a:ext cx="1274973" cy="1274973"/>
            </a:xfrm>
            <a:prstGeom prst="ellipse">
              <a:avLst/>
            </a:prstGeom>
            <a:solidFill>
              <a:srgbClr val="BDC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1" name="椭圆 920"/>
            <p:cNvSpPr/>
            <p:nvPr/>
          </p:nvSpPr>
          <p:spPr>
            <a:xfrm>
              <a:off x="8977817" y="3645042"/>
              <a:ext cx="1246838" cy="1216428"/>
            </a:xfrm>
            <a:prstGeom prst="ellipse">
              <a:avLst/>
            </a:prstGeom>
            <a:noFill/>
            <a:ln>
              <a:solidFill>
                <a:srgbClr val="516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2" name="组合 921"/>
          <p:cNvGrpSpPr/>
          <p:nvPr userDrawn="1"/>
        </p:nvGrpSpPr>
        <p:grpSpPr>
          <a:xfrm>
            <a:off x="6923043" y="4857008"/>
            <a:ext cx="860326" cy="677773"/>
            <a:chOff x="8606279" y="3631745"/>
            <a:chExt cx="1618376" cy="1274972"/>
          </a:xfrm>
        </p:grpSpPr>
        <p:sp>
          <p:nvSpPr>
            <p:cNvPr id="923" name="椭圆 922"/>
            <p:cNvSpPr/>
            <p:nvPr/>
          </p:nvSpPr>
          <p:spPr>
            <a:xfrm>
              <a:off x="8606279" y="3631745"/>
              <a:ext cx="1274972" cy="12749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4" name="椭圆 923"/>
            <p:cNvSpPr/>
            <p:nvPr/>
          </p:nvSpPr>
          <p:spPr>
            <a:xfrm>
              <a:off x="8977817" y="3645042"/>
              <a:ext cx="1246838" cy="1216428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5" name="组合 924"/>
          <p:cNvGrpSpPr/>
          <p:nvPr userDrawn="1"/>
        </p:nvGrpSpPr>
        <p:grpSpPr>
          <a:xfrm rot="2921396">
            <a:off x="9327351" y="5725804"/>
            <a:ext cx="420062" cy="500236"/>
            <a:chOff x="8606279" y="3631745"/>
            <a:chExt cx="1318842" cy="1570562"/>
          </a:xfrm>
        </p:grpSpPr>
        <p:sp>
          <p:nvSpPr>
            <p:cNvPr id="926" name="椭圆 925"/>
            <p:cNvSpPr/>
            <p:nvPr/>
          </p:nvSpPr>
          <p:spPr>
            <a:xfrm>
              <a:off x="8606279" y="3631745"/>
              <a:ext cx="1274972" cy="12749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7" name="椭圆 926"/>
            <p:cNvSpPr/>
            <p:nvPr/>
          </p:nvSpPr>
          <p:spPr>
            <a:xfrm>
              <a:off x="8678283" y="3985879"/>
              <a:ext cx="1246838" cy="1216428"/>
            </a:xfrm>
            <a:prstGeom prst="ellipse">
              <a:avLst/>
            </a:prstGeom>
            <a:noFill/>
            <a:ln w="63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 dirty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 dirty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 dirty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4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85644" y="3100856"/>
            <a:ext cx="558641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885644" y="2162175"/>
            <a:ext cx="5586411" cy="850123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33256" y="3829815"/>
            <a:ext cx="4691186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33256" y="4201290"/>
            <a:ext cx="4691186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" name="组合 474"/>
          <p:cNvGrpSpPr/>
          <p:nvPr userDrawn="1"/>
        </p:nvGrpSpPr>
        <p:grpSpPr>
          <a:xfrm>
            <a:off x="0" y="0"/>
            <a:ext cx="13089906" cy="5835978"/>
            <a:chOff x="0" y="0"/>
            <a:chExt cx="13089906" cy="5835978"/>
          </a:xfrm>
        </p:grpSpPr>
        <p:grpSp>
          <p:nvGrpSpPr>
            <p:cNvPr id="3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4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86" name="直接连接符 8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7" name="直接连接符 8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直接连接符 8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直接连接符 8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直接连接符 8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直接连接符 8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直接连接符 8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直接连接符 8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直接连接符 8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直接连接符 8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直接连接符 8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直接连接符 8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直接连接符 8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直接连接符 8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0" name="直接连接符 8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直接连接符 9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70" name="直接连接符 86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1" name="直接连接符 87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2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3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4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5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6" name="直接连接符 87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7" name="直接连接符 87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8" name="直接连接符 87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9" name="直接连接符 87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0" name="直接连接符 87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1" name="直接连接符 88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2" name="直接连接符 88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3" name="直接连接符 88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4" name="直接连接符 88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5" name="直接连接符 88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52" name="直接连接符 85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3" name="直接连接符 85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4" name="直接连接符 85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5" name="直接连接符 85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6" name="直接连接符 85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7" name="直接连接符 85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9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0" name="直接连接符 85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1" name="直接连接符 86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2" name="直接连接符 86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3" name="直接连接符 86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4" name="直接连接符 86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5" name="直接连接符 86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6" name="直接连接符 86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7" name="直接连接符 86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36" name="直接连接符 8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直接连接符 8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直接连接符 8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直接连接符 8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直接连接符 8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直接连接符 8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2" name="直接连接符 8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直接连接符 8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4" name="直接连接符 8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5" name="直接连接符 8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直接连接符 8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7" name="直接连接符 8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8" name="直接连接符 8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直接连接符 8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直接连接符 8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1" name="直接连接符 8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0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13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4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16" name="直接连接符 81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直接连接符 81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直接连接符 81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直接连接符 81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直接连接符 81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直接连接符 82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直接连接符 82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直接连接符 82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4" name="直接连接符 82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直接连接符 82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直接连接符 82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直接连接符 82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8" name="直接连接符 82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9" name="直接连接符 82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直接连接符 82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直接连接符 83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00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3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直接连接符 80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直接连接符 80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直接连接符 80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直接连接符 80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直接连接符 80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直接连接符 80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直接连接符 80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直接连接符 81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直接连接符 81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3" name="直接连接符 81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4" name="直接连接符 81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5" name="直接连接符 81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7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2" name="直接连接符 78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直接连接符 78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直接连接符 78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直接连接符 78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直接连接符 78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直接连接符 78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直接连接符 78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直接连接符 78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直接连接符 78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直接连接符 79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直接连接符 79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3" name="直接连接符 79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直接连接符 79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直接连接符 79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直接连接符 79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直接连接符 79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66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直接连接符 76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直接连接符 76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直接连接符 76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直接连接符 77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直接连接符 77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直接连接符 77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直接连接符 77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直接连接符 77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直接连接符 77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直接连接符 77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直接连接符 77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直接连接符 77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0" name="直接连接符 77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直接连接符 78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20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1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46" name="直接连接符 74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直接连接符 74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直接连接符 74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直接连接符 74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直接连接符 74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直接连接符 75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直接连接符 75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直接连接符 75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直接连接符 75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直接连接符 75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直接连接符 75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直接连接符 75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8" name="直接连接符 75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9" name="直接连接符 75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0" name="直接连接符 75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直接连接符 76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30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直接连接符 73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直接连接符 73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直接连接符 73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直接连接符 73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7" name="直接连接符 73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直接连接符 73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直接连接符 73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直接连接符 73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直接连接符 74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直接连接符 74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直接连接符 74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直接连接符 74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直接连接符 74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4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12" name="直接连接符 7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直接连接符 7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直接连接符 71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5" name="直接连接符 71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6" name="直接连接符 71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直接连接符 71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直接连接符 7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直接连接符 7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直接连接符 7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直接连接符 7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直接连接符 7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直接连接符 7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直接连接符 7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直接连接符 7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直接连接符 7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直接连接符 7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96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直接连接符 69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直接连接符 69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直接连接符 69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直接连接符 69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直接连接符 70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直接连接符 70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直接连接符 70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直接连接符 70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直接连接符 70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直接连接符 70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直接连接符 70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直接连接符 70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直接连接符 70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直接连接符 70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直接连接符 71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6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27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8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76" name="直接连接符 67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直接连接符 67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直接连接符 67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直接连接符 67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直接连接符 67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1" name="直接连接符 68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2" name="直接连接符 68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3" name="直接连接符 68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直接连接符 68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直接连接符 68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直接连接符 68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直接连接符 68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直接连接符 68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直接连接符 68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直接连接符 68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直接连接符 69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60" name="直接连接符 65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直接连接符 66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直接连接符 66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直接连接符 66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直接连接符 66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直接连接符 66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直接连接符 66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直接连接符 66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直接连接符 66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直接连接符 66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直接连接符 66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直接连接符 67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2" name="直接连接符 67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直接连接符 67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直接连接符 67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直接连接符 67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1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42" name="直接连接符 64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直接连接符 64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直接连接符 64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直接连接符 64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直接连接符 6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直接连接符 6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直接连接符 6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直接连接符 6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直接连接符 6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直接连接符 6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直接连接符 6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直接连接符 6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直接连接符 6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直接连接符 6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直接连接符 6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2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6" name="直接连接符 62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直接连接符 62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直接连接符 62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直接连接符 62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直接连接符 62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1" name="直接连接符 63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直接连接符 63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直接连接符 63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直接连接符 63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直接连接符 63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直接连接符 63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直接连接符 63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直接连接符 63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直接连接符 63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0" name="直接连接符 63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直接连接符 64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63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764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65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06" name="直接连接符 60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8" name="直接连接符 60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直接连接符 60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直接连接符 60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连接符 61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直接连接符 61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直接连接符 61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直接连接符 61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直接连接符 61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直接连接符 61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直接连接符 61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直接连接符 61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直接连接符 61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直接连接符 61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直接连接符 62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8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90" name="直接连接符 58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直接连接符 59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直接连接符 59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直接连接符 59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直接连接符 59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直接连接符 59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直接连接符 59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直接连接符 59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直接连接符 59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直接连接符 60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直接连接符 60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直接连接符 60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直接连接符 60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直接连接符 60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99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32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72" name="直接连接符 57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直接连接符 57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4" name="直接连接符 57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5" name="直接连接符 5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直接连接符 5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直接连接符 5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直接连接符 5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直接连接符 5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直接连接符 5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直接连接符 5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直接连接符 5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直接连接符 5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直接连接符 5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直接连接符 5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直接连接符 5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7" name="直接连接符 5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3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56" name="直接连接符 55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直接连接符 55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直接连接符 55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直接连接符 55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直接连接符 55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直接连接符 56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直接连接符 56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直接连接符 56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直接连接符 56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直接连接符 56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直接连接符 56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直接连接符 56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直接连接符 56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直接连接符 56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直接连接符 56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直接连接符 57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34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835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68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36" name="直接连接符 5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直接连接符 5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直接连接符 5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直接连接符 5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直接连接符 5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直接连接符 5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直接连接符 5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直接连接符 5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直接连接符 5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直接连接符 5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直接连接符 5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直接连接符 5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直接连接符 5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直接连接符 5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直接连接符 5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直接连接符 5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9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20" name="直接连接符 5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直接连接符 5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直接连接符 5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接连接符 52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直接连接符 52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直接连接符 52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直接连接符 52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直接连接符 52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直接连接符 52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直接连接符 52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直接连接符 52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直接连接符 53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直接连接符 53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直接连接符 53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直接连接符 53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直接连接符 53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04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911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02" name="直接连接符 5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直接连接符 5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直接连接符 5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直接连接符 5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直接连接符 5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直接连接符 5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直接连接符 5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直接连接符 5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直接连接符 5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直接连接符 5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直接连接符 5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直接连接符 5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直接连接符 5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直接连接符 5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直接连接符 5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直接连接符 5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6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86" name="直接连接符 4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直接连接符 4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直接连接符 4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直接连接符 4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直接连接符 4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直接连接符 4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直接连接符 4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直接连接符 4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直接连接符 4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直接连接符 4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直接连接符 4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直接连接符 4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直接连接符 4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直接连接符 4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直接连接符 4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直接连接符 5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02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3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19" name="组合 24"/>
          <p:cNvGrpSpPr/>
          <p:nvPr userDrawn="1"/>
        </p:nvGrpSpPr>
        <p:grpSpPr>
          <a:xfrm>
            <a:off x="9619013" y="5438898"/>
            <a:ext cx="1460666" cy="736270"/>
            <a:chOff x="8989620" y="5415148"/>
            <a:chExt cx="1460666" cy="73627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905" name="燕尾形 14"/>
            <p:cNvSpPr/>
            <p:nvPr/>
          </p:nvSpPr>
          <p:spPr>
            <a:xfrm>
              <a:off x="9951522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6" name="燕尾形 15"/>
            <p:cNvSpPr/>
            <p:nvPr/>
          </p:nvSpPr>
          <p:spPr>
            <a:xfrm>
              <a:off x="9559636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7" name="燕尾形 16"/>
            <p:cNvSpPr/>
            <p:nvPr/>
          </p:nvSpPr>
          <p:spPr>
            <a:xfrm>
              <a:off x="9143999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8" name="燕尾形 17"/>
            <p:cNvSpPr/>
            <p:nvPr/>
          </p:nvSpPr>
          <p:spPr>
            <a:xfrm>
              <a:off x="9856519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9" name="燕尾形 18"/>
            <p:cNvSpPr/>
            <p:nvPr/>
          </p:nvSpPr>
          <p:spPr>
            <a:xfrm>
              <a:off x="9464633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0" name="燕尾形 19"/>
            <p:cNvSpPr/>
            <p:nvPr/>
          </p:nvSpPr>
          <p:spPr>
            <a:xfrm>
              <a:off x="9048996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922" name="组合 23"/>
            <p:cNvGrpSpPr/>
            <p:nvPr/>
          </p:nvGrpSpPr>
          <p:grpSpPr>
            <a:xfrm>
              <a:off x="8989620" y="5415148"/>
              <a:ext cx="1306287" cy="736270"/>
              <a:chOff x="9345879" y="5023263"/>
              <a:chExt cx="1306287" cy="736270"/>
            </a:xfrm>
          </p:grpSpPr>
          <p:sp>
            <p:nvSpPr>
              <p:cNvPr id="912" name="燕尾形 20"/>
              <p:cNvSpPr/>
              <p:nvPr/>
            </p:nvSpPr>
            <p:spPr>
              <a:xfrm>
                <a:off x="10153402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3" name="燕尾形 21"/>
              <p:cNvSpPr/>
              <p:nvPr/>
            </p:nvSpPr>
            <p:spPr>
              <a:xfrm>
                <a:off x="9761516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4" name="燕尾形 22"/>
              <p:cNvSpPr/>
              <p:nvPr/>
            </p:nvSpPr>
            <p:spPr>
              <a:xfrm>
                <a:off x="9345879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15" name="直角三角形 26"/>
          <p:cNvSpPr/>
          <p:nvPr userDrawn="1"/>
        </p:nvSpPr>
        <p:spPr>
          <a:xfrm rot="10800000">
            <a:off x="10161320" y="0"/>
            <a:ext cx="2030680" cy="156754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21894" y="3197544"/>
            <a:ext cx="6968045" cy="428625"/>
          </a:xfrm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221894" y="3802381"/>
            <a:ext cx="6968045" cy="1095375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2221894" y="3021331"/>
            <a:ext cx="69680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 userDrawn="1"/>
        </p:nvGrpSpPr>
        <p:grpSpPr>
          <a:xfrm>
            <a:off x="-1589" y="-1588"/>
            <a:ext cx="4826265" cy="4034145"/>
            <a:chOff x="-1588" y="-1588"/>
            <a:chExt cx="2708276" cy="2263775"/>
          </a:xfrm>
        </p:grpSpPr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-1588" y="-1588"/>
              <a:ext cx="1801813" cy="2263775"/>
            </a:xfrm>
            <a:custGeom>
              <a:avLst/>
              <a:gdLst>
                <a:gd name="T0" fmla="*/ 0 w 1135"/>
                <a:gd name="T1" fmla="*/ 0 h 1426"/>
                <a:gd name="T2" fmla="*/ 1135 w 1135"/>
                <a:gd name="T3" fmla="*/ 0 h 1426"/>
                <a:gd name="T4" fmla="*/ 0 w 1135"/>
                <a:gd name="T5" fmla="*/ 1426 h 1426"/>
                <a:gd name="T6" fmla="*/ 0 w 1135"/>
                <a:gd name="T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5" h="1426">
                  <a:moveTo>
                    <a:pt x="0" y="0"/>
                  </a:moveTo>
                  <a:lnTo>
                    <a:pt x="1135" y="0"/>
                  </a:lnTo>
                  <a:lnTo>
                    <a:pt x="0" y="1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890588" y="-1588"/>
              <a:ext cx="909638" cy="1141413"/>
            </a:xfrm>
            <a:custGeom>
              <a:avLst/>
              <a:gdLst>
                <a:gd name="T0" fmla="*/ 573 w 573"/>
                <a:gd name="T1" fmla="*/ 719 h 719"/>
                <a:gd name="T2" fmla="*/ 0 w 573"/>
                <a:gd name="T3" fmla="*/ 719 h 719"/>
                <a:gd name="T4" fmla="*/ 573 w 573"/>
                <a:gd name="T5" fmla="*/ 0 h 719"/>
                <a:gd name="T6" fmla="*/ 573 w 573"/>
                <a:gd name="T7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719">
                  <a:moveTo>
                    <a:pt x="573" y="719"/>
                  </a:moveTo>
                  <a:lnTo>
                    <a:pt x="0" y="719"/>
                  </a:lnTo>
                  <a:lnTo>
                    <a:pt x="573" y="0"/>
                  </a:lnTo>
                  <a:lnTo>
                    <a:pt x="573" y="7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1800225" y="-1588"/>
              <a:ext cx="906463" cy="1141413"/>
            </a:xfrm>
            <a:custGeom>
              <a:avLst/>
              <a:gdLst>
                <a:gd name="T0" fmla="*/ 0 w 571"/>
                <a:gd name="T1" fmla="*/ 0 h 719"/>
                <a:gd name="T2" fmla="*/ 571 w 571"/>
                <a:gd name="T3" fmla="*/ 0 h 719"/>
                <a:gd name="T4" fmla="*/ 0 w 571"/>
                <a:gd name="T5" fmla="*/ 719 h 719"/>
                <a:gd name="T6" fmla="*/ 0 w 571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1" h="719">
                  <a:moveTo>
                    <a:pt x="0" y="0"/>
                  </a:moveTo>
                  <a:lnTo>
                    <a:pt x="571" y="0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5325" y="76200"/>
            <a:ext cx="10801350" cy="937991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2021/11/22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>
          <a:xfrm>
            <a:off x="5401732" y="6959600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>
          <a:xfrm>
            <a:off x="695325" y="6959600"/>
            <a:ext cx="4114800" cy="206381"/>
          </a:xfrm>
        </p:spPr>
        <p:txBody>
          <a:bodyPr/>
          <a:lstStyle/>
          <a:p>
            <a:r>
              <a:rPr lang="en-US" altLang="zh-CN" dirty="0"/>
              <a:t>www.islide.cc </a:t>
            </a:r>
            <a:r>
              <a:rPr lang="zh-CN" altLang="en-US"/>
              <a:t>「 让</a:t>
            </a:r>
            <a:r>
              <a:rPr lang="en-US" altLang="zh-CN" dirty="0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>
          <a:xfrm>
            <a:off x="8610599" y="69596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6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2247639"/>
            <a:ext cx="10801350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27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318588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350151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0" y="0"/>
            <a:ext cx="13089906" cy="7042068"/>
            <a:chOff x="0" y="0"/>
            <a:chExt cx="13089906" cy="5835978"/>
          </a:xfrm>
        </p:grpSpPr>
        <p:grpSp>
          <p:nvGrpSpPr>
            <p:cNvPr id="15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374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410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428" name="直接连接符 42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直接连接符 42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直接连接符 42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直接连接符 43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直接连接符 43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直接连接符 43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直接连接符 43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直接连接符 43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6" name="直接连接符 43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直接连接符 43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直接连接符 43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直接连接符 43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直接连接符 43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直接连接符 44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直接连接符 44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3" name="直接连接符 44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1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12" name="直接连接符 4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直接连接符 4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直接连接符 4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直接连接符 4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直接连接符 4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直接连接符 4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直接连接符 4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直接连接符 4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直接连接符 4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直接连接符 4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直接连接符 4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直接连接符 4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75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76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94" name="直接连接符 39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直接连接符 39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直接连接符 39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直接连接符 39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直接连接符 39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直接连接符 39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直接连接符 40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直接连接符 40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直接连接符 40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直接连接符 40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直接连接符 40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直接连接符 40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直接连接符 40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直接连接符 40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7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78" name="直接连接符 37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直接连接符 37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直接连接符 37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直接连接符 38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直接连接符 38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直接连接符 38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直接连接符 38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直接连接符 38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直接连接符 38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直接连接符 38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直接连接符 38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直接连接符 38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直接连接符 38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直接连接符 39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直接连接符 39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直接连接符 39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304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40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58" name="直接连接符 35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直接连接符 35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直接连接符 35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直接连接符 36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直接连接符 36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直接连接符 36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直接连接符 36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直接连接符 36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直接连接符 36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直接连接符 36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直接连接符 36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直接连接符 36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直接连接符 36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直接连接符 37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直接连接符 37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直接连接符 37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1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42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直接连接符 3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直接连接符 3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直接连接符 3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直接连接符 3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直接连接符 3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直接连接符 3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直接连接符 3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直接连接符 3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直接连接符 3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直接连接符 3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直接连接符 3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直接连接符 3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5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06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24" name="直接连接符 32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直接连接符 32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直接连接符 32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直接连接符 32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直接连接符 32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直接连接符 32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直接连接符 32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直接连接符 33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直接连接符 33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直接连接符 33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直接连接符 33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直接连接符 33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直接连接符 33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直接连接符 33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直接连接符 33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直接连接符 33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7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08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直接连接符 30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直接连接符 31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直接连接符 31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直接连接符 31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直接连接符 31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直接连接符 31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直接连接符 31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直接连接符 31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直接连接符 31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直接连接符 31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直接连接符 31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直接连接符 32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直接连接符 32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直接连接符 32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7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234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70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88" name="直接连接符 28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直接连接符 28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直接连接符 28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直接连接符 29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直接连接符 29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直接连接符 29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直接连接符 29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直接连接符 29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直接连接符 29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直接连接符 29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直接连接符 29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直接连接符 29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直接连接符 29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直接连接符 30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直接连接符 30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直接连接符 30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72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直接连接符 2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直接连接符 2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直接连接符 2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直接连接符 2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直接连接符 2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直接连接符 2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直接连接符 2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直接连接符 2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直接连接符 2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直接连接符 2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直接连接符 2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直接连接符 2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直接连接符 2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5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36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54" name="直接连接符 25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直接连接符 25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直接连接符 25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直接连接符 25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直接连接符 25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直接连接符 25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直接连接符 25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直接连接符 26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直接连接符 26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直接连接符 26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直接连接符 26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直接连接符 26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直接连接符 26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直接连接符 26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直接连接符 26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直接连接符 26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38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直接连接符 23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直接连接符 23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直接连接符 24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直接连接符 24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直接连接符 24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直接连接符 24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直接连接符 24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直接连接符 24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直接连接符 24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直接连接符 24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直接连接符 24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直接连接符 24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直接连接符 25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直接连接符 25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直接连接符 25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164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00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18" name="直接连接符 21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直接连接符 21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直接连接符 22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直接连接符 22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直接连接符 22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直接连接符 22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直接连接符 22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直接连接符 22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接连接符 22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接连接符 22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接连接符 23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直接连接符 23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直接连接符 23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直接连接符 2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直接连接符 2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直接连接符 2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直接连接符 2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直接连接符 2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直接连接符 2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接连接符 2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接连接符 2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直接连接符 2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直接连接符 2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接连接符 2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直接连接符 2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直接连接符 2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直接连接符 2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5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66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84" name="直接连接符 18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直接连接符 18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直接连接符 18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直接连接符 18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直接连接符 18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直接连接符 18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直接连接符 18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直接连接符 19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直接连接符 19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直接连接符 19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直接连接符 19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接连接符 19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直接连接符 19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直接连接符 19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直接连接符 19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直接连接符 19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168" name="直接连接符 16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直接连接符 16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直接连接符 16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接连接符 17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接连接符 17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接连接符 17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直接连接符 17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直接连接符 17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直接连接符 17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直接连接符 17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直接连接符 17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接连接符 17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直接连接符 18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94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30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48" name="直接连接符 14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接连接符 14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直接连接符 14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直接连接符 15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直接连接符 15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直接连接符 15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接连接符 15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直接连接符 15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直接连接符 15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直接连接符 15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直接连接符 15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直接连接符 15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直接连接符 15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直接连接符 16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接连接符 16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直接连接符 16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1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132" name="直接连接符 13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直接连接符 13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直接连接符 13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直接连接符 13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直接连接符 13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直接连接符 13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直接连接符 13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直接连接符 13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直接连接符 13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接连接符 14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直接连接符 14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直接连接符 14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直接连接符 14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5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96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14" name="直接连接符 11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连接符 11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1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1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1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接连接符 12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接连接符 12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接连接符 12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直接连接符 12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直接连接符 12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直接连接符 12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98" name="直接连接符 9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连接符 9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接连接符 9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连接符 10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直接连接符 10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接连接符 10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接连接符 11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直接连接符 11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21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0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" name="直接连接符 7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连接符 7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连接符 7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直接连接符 8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接连接符 8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连接符 8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连接符 8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直接连接符 8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接连接符 8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接连接符 8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接连接符 8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连接符 9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直接连接符 9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接连接符 9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" name="直接连接符 6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连接符 6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连接符 6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接连接符 6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接连接符 6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接连接符 6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连接符 7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接连接符 7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3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44" name="直接连接符 4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连接符 4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连接符 4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连接符 5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5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连接符 5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444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5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525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47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937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1976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1976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1976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 flipH="1">
            <a:off x="10789774" y="0"/>
            <a:ext cx="1402226" cy="1172083"/>
            <a:chOff x="-1588" y="-1588"/>
            <a:chExt cx="2708276" cy="2263775"/>
          </a:xfrm>
        </p:grpSpPr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-1588" y="-1588"/>
              <a:ext cx="1801813" cy="2263775"/>
            </a:xfrm>
            <a:custGeom>
              <a:avLst/>
              <a:gdLst>
                <a:gd name="T0" fmla="*/ 0 w 1135"/>
                <a:gd name="T1" fmla="*/ 0 h 1426"/>
                <a:gd name="T2" fmla="*/ 1135 w 1135"/>
                <a:gd name="T3" fmla="*/ 0 h 1426"/>
                <a:gd name="T4" fmla="*/ 0 w 1135"/>
                <a:gd name="T5" fmla="*/ 1426 h 1426"/>
                <a:gd name="T6" fmla="*/ 0 w 1135"/>
                <a:gd name="T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5" h="1426">
                  <a:moveTo>
                    <a:pt x="0" y="0"/>
                  </a:moveTo>
                  <a:lnTo>
                    <a:pt x="1135" y="0"/>
                  </a:lnTo>
                  <a:lnTo>
                    <a:pt x="0" y="1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90588" y="-1588"/>
              <a:ext cx="909638" cy="1141413"/>
            </a:xfrm>
            <a:custGeom>
              <a:avLst/>
              <a:gdLst>
                <a:gd name="T0" fmla="*/ 573 w 573"/>
                <a:gd name="T1" fmla="*/ 719 h 719"/>
                <a:gd name="T2" fmla="*/ 0 w 573"/>
                <a:gd name="T3" fmla="*/ 719 h 719"/>
                <a:gd name="T4" fmla="*/ 573 w 573"/>
                <a:gd name="T5" fmla="*/ 0 h 719"/>
                <a:gd name="T6" fmla="*/ 573 w 573"/>
                <a:gd name="T7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719">
                  <a:moveTo>
                    <a:pt x="573" y="719"/>
                  </a:moveTo>
                  <a:lnTo>
                    <a:pt x="0" y="719"/>
                  </a:lnTo>
                  <a:lnTo>
                    <a:pt x="573" y="0"/>
                  </a:lnTo>
                  <a:lnTo>
                    <a:pt x="573" y="719"/>
                  </a:lnTo>
                  <a:close/>
                </a:path>
              </a:pathLst>
            </a:custGeom>
            <a:solidFill>
              <a:srgbClr val="0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1800225" y="-1588"/>
              <a:ext cx="906463" cy="1141413"/>
            </a:xfrm>
            <a:custGeom>
              <a:avLst/>
              <a:gdLst>
                <a:gd name="T0" fmla="*/ 0 w 571"/>
                <a:gd name="T1" fmla="*/ 0 h 719"/>
                <a:gd name="T2" fmla="*/ 571 w 571"/>
                <a:gd name="T3" fmla="*/ 0 h 719"/>
                <a:gd name="T4" fmla="*/ 0 w 571"/>
                <a:gd name="T5" fmla="*/ 719 h 719"/>
                <a:gd name="T6" fmla="*/ 0 w 571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1" h="719">
                  <a:moveTo>
                    <a:pt x="0" y="0"/>
                  </a:moveTo>
                  <a:lnTo>
                    <a:pt x="571" y="0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7" r:id="rId2"/>
    <p:sldLayoutId id="2147483651" r:id="rId3"/>
    <p:sldLayoutId id="2147483650" r:id="rId4"/>
    <p:sldLayoutId id="2147483654" r:id="rId5"/>
    <p:sldLayoutId id="2147483655" r:id="rId6"/>
    <p:sldLayoutId id="214748366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>
          <p15:clr>
            <a:srgbClr val="F26B43"/>
          </p15:clr>
        </p15:guide>
        <p15:guide id="2" pos="7242">
          <p15:clr>
            <a:srgbClr val="F26B43"/>
          </p15:clr>
        </p15:guide>
        <p15:guide id="3" orient="horz" pos="3906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70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98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>
            <a:extLst>
              <a:ext uri="{FF2B5EF4-FFF2-40B4-BE49-F238E27FC236}">
                <a16:creationId xmlns:a16="http://schemas.microsoft.com/office/drawing/2014/main" id="{284ECAC3-E081-4EB8-B7F4-A22220C27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035" y="3100856"/>
            <a:ext cx="5586411" cy="558799"/>
          </a:xfrm>
        </p:spPr>
        <p:txBody>
          <a:bodyPr>
            <a:normAutofit/>
          </a:bodyPr>
          <a:lstStyle/>
          <a:p>
            <a:r>
              <a:rPr lang="zh-CN" altLang="en-US" sz="1800"/>
              <a:t>第</a:t>
            </a:r>
            <a:r>
              <a:rPr lang="en-US" altLang="zh-CN" sz="1800"/>
              <a:t>10</a:t>
            </a:r>
            <a:r>
              <a:rPr lang="zh-CN" altLang="en-US" sz="1800"/>
              <a:t>章  基于</a:t>
            </a:r>
            <a:r>
              <a:rPr lang="en-US" altLang="zh-CN" sz="1800"/>
              <a:t>Vue3</a:t>
            </a:r>
            <a:r>
              <a:rPr lang="zh-CN" altLang="en-US" sz="1800"/>
              <a:t>的</a:t>
            </a:r>
            <a:r>
              <a:rPr lang="en-US" altLang="zh-CN" sz="1800"/>
              <a:t>UI</a:t>
            </a:r>
            <a:r>
              <a:rPr lang="zh-CN" altLang="en-US" sz="1800"/>
              <a:t>组件库</a:t>
            </a:r>
            <a:r>
              <a:rPr lang="en-US" altLang="zh-CN" sz="1800"/>
              <a:t>——Element Plus</a:t>
            </a:r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1EA7A7B4-4DA7-40DE-84FF-8D173919A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589" y="2075543"/>
            <a:ext cx="5999608" cy="93675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循序渐进</a:t>
            </a:r>
            <a:r>
              <a:rPr lang="en-US" altLang="zh-CN"/>
              <a:t>Vue.js 3</a:t>
            </a:r>
            <a:r>
              <a:rPr lang="zh-CN" altLang="en-US"/>
              <a:t>前端开发实战</a:t>
            </a:r>
            <a:endParaRPr lang="zh-CN" altLang="en-US" dirty="0"/>
          </a:p>
        </p:txBody>
      </p: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61E760CE-5C34-4D24-8B54-3A2DFB6DA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7289" y="3829815"/>
            <a:ext cx="4982254" cy="371475"/>
          </a:xfrm>
        </p:spPr>
        <p:txBody>
          <a:bodyPr>
            <a:normAutofit/>
          </a:bodyPr>
          <a:lstStyle/>
          <a:p>
            <a:r>
              <a:rPr lang="zh-CN" altLang="en-US" sz="1100" b="0">
                <a:latin typeface="+mn-ea"/>
              </a:rPr>
              <a:t>详细介绍</a:t>
            </a:r>
            <a:r>
              <a:rPr lang="en-US" altLang="zh-CN" sz="1100" b="0">
                <a:latin typeface="+mn-ea"/>
              </a:rPr>
              <a:t>Vue.js</a:t>
            </a:r>
            <a:r>
              <a:rPr lang="zh-CN" altLang="en-US" sz="1100" b="0">
                <a:latin typeface="+mn-ea"/>
              </a:rPr>
              <a:t>框架</a:t>
            </a:r>
            <a:endParaRPr lang="en-US" altLang="zh-CN" sz="1100" b="0">
              <a:latin typeface="+mn-ea"/>
            </a:endParaRP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7FCCD6BB-EB4B-431F-8E48-D818724700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100" b="0">
                <a:latin typeface="+mn-ea"/>
              </a:rPr>
              <a:t>上手商业应用开发</a:t>
            </a:r>
            <a:endParaRPr lang="zh-CN" altLang="en-US" sz="11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954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71574" y="2877031"/>
            <a:ext cx="10801350" cy="655784"/>
          </a:xfrm>
        </p:spPr>
        <p:txBody>
          <a:bodyPr>
            <a:normAutofit/>
          </a:bodyPr>
          <a:lstStyle/>
          <a:p>
            <a:r>
              <a:rPr lang="zh-CN" altLang="en-US" spc="600" dirty="0"/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395503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41B0BA9-CA05-40C8-A6CE-A60A1E3E9EFA}"/>
              </a:ext>
            </a:extLst>
          </p:cNvPr>
          <p:cNvCxnSpPr/>
          <p:nvPr/>
        </p:nvCxnSpPr>
        <p:spPr>
          <a:xfrm flipH="1">
            <a:off x="669925" y="2388826"/>
            <a:ext cx="757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9FFA9DF-9D30-4463-B0E2-A7BE49762711}"/>
              </a:ext>
            </a:extLst>
          </p:cNvPr>
          <p:cNvCxnSpPr>
            <a:cxnSpLocks/>
          </p:cNvCxnSpPr>
          <p:nvPr/>
        </p:nvCxnSpPr>
        <p:spPr>
          <a:xfrm>
            <a:off x="669925" y="2848657"/>
            <a:ext cx="25910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ïṧḷîḋ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1349230" y="2224005"/>
            <a:ext cx="1139207" cy="65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chemeClr val="tx2"/>
                </a:solidFill>
              </a:rPr>
              <a:t>目  录</a:t>
            </a:r>
            <a:endParaRPr lang="en-US" altLang="zh-CN" sz="4000" b="1" dirty="0">
              <a:solidFill>
                <a:schemeClr val="tx2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1425C66-2143-41B8-BEC1-7A6C035C4B13}"/>
              </a:ext>
            </a:extLst>
          </p:cNvPr>
          <p:cNvGrpSpPr/>
          <p:nvPr/>
        </p:nvGrpSpPr>
        <p:grpSpPr>
          <a:xfrm>
            <a:off x="4310266" y="2224005"/>
            <a:ext cx="4270308" cy="519214"/>
            <a:chOff x="4310266" y="1246914"/>
            <a:chExt cx="4270308" cy="519214"/>
          </a:xfrm>
        </p:grpSpPr>
        <p:sp>
          <p:nvSpPr>
            <p:cNvPr id="26" name="îś1íḓé">
              <a:extLst>
                <a:ext uri="{FF2B5EF4-FFF2-40B4-BE49-F238E27FC236}">
                  <a16:creationId xmlns:a16="http://schemas.microsoft.com/office/drawing/2014/main" id="{E491B4AB-DBE7-4721-B355-57BC206CA6F3}"/>
                </a:ext>
              </a:extLst>
            </p:cNvPr>
            <p:cNvSpPr txBox="1"/>
            <p:nvPr/>
          </p:nvSpPr>
          <p:spPr>
            <a:xfrm>
              <a:off x="4310266" y="1275689"/>
              <a:ext cx="466794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42516E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11FB0D8-2366-46D2-85DD-D3C9F9C0C5B7}"/>
                </a:ext>
              </a:extLst>
            </p:cNvPr>
            <p:cNvCxnSpPr/>
            <p:nvPr/>
          </p:nvCxnSpPr>
          <p:spPr>
            <a:xfrm>
              <a:off x="4896309" y="1246914"/>
              <a:ext cx="0" cy="519214"/>
            </a:xfrm>
            <a:prstGeom prst="line">
              <a:avLst/>
            </a:prstGeom>
            <a:ln w="28575">
              <a:solidFill>
                <a:srgbClr val="4251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íśľíḓé">
              <a:extLst>
                <a:ext uri="{FF2B5EF4-FFF2-40B4-BE49-F238E27FC236}">
                  <a16:creationId xmlns:a16="http://schemas.microsoft.com/office/drawing/2014/main" id="{65977197-14F6-41C4-86E7-4EC6B8813CD0}"/>
                </a:ext>
              </a:extLst>
            </p:cNvPr>
            <p:cNvSpPr txBox="1"/>
            <p:nvPr/>
          </p:nvSpPr>
          <p:spPr bwMode="auto">
            <a:xfrm>
              <a:off x="4970307" y="1325426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800" b="1"/>
                <a:t>Element Plus</a:t>
              </a:r>
              <a:r>
                <a:rPr lang="zh-CN" altLang="en-US" sz="1800" b="1"/>
                <a:t>入门</a:t>
              </a:r>
              <a:endParaRPr lang="en-US" altLang="zh-CN" sz="1800" b="1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6FB41A1-5239-4429-BD99-E1CE982EDD61}"/>
              </a:ext>
            </a:extLst>
          </p:cNvPr>
          <p:cNvGrpSpPr/>
          <p:nvPr/>
        </p:nvGrpSpPr>
        <p:grpSpPr>
          <a:xfrm>
            <a:off x="4310266" y="3236390"/>
            <a:ext cx="4307176" cy="519214"/>
            <a:chOff x="4310266" y="2046640"/>
            <a:chExt cx="4307176" cy="519214"/>
          </a:xfrm>
        </p:grpSpPr>
        <p:sp>
          <p:nvSpPr>
            <p:cNvPr id="30" name="iŝḷiḓè">
              <a:extLst>
                <a:ext uri="{FF2B5EF4-FFF2-40B4-BE49-F238E27FC236}">
                  <a16:creationId xmlns:a16="http://schemas.microsoft.com/office/drawing/2014/main" id="{841EAC40-D747-4D5A-A016-1FC70063A418}"/>
                </a:ext>
              </a:extLst>
            </p:cNvPr>
            <p:cNvSpPr txBox="1"/>
            <p:nvPr/>
          </p:nvSpPr>
          <p:spPr>
            <a:xfrm>
              <a:off x="4310266" y="2075415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4F6283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FE95864-C3B3-42B9-866B-A33DF490F3BD}"/>
                </a:ext>
              </a:extLst>
            </p:cNvPr>
            <p:cNvCxnSpPr/>
            <p:nvPr/>
          </p:nvCxnSpPr>
          <p:spPr>
            <a:xfrm>
              <a:off x="4896309" y="2046640"/>
              <a:ext cx="0" cy="519214"/>
            </a:xfrm>
            <a:prstGeom prst="line">
              <a:avLst/>
            </a:prstGeom>
            <a:ln w="28575" cap="flat" cmpd="sng" algn="ctr">
              <a:solidFill>
                <a:srgbClr val="4F62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iṥļidê">
              <a:extLst>
                <a:ext uri="{FF2B5EF4-FFF2-40B4-BE49-F238E27FC236}">
                  <a16:creationId xmlns:a16="http://schemas.microsoft.com/office/drawing/2014/main" id="{73DAA5D1-300D-4B4A-8D0A-6C264294A04E}"/>
                </a:ext>
              </a:extLst>
            </p:cNvPr>
            <p:cNvSpPr txBox="1"/>
            <p:nvPr/>
          </p:nvSpPr>
          <p:spPr bwMode="auto">
            <a:xfrm>
              <a:off x="5007175" y="2125152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/>
                <a:t>表单类组件</a:t>
              </a:r>
              <a:endParaRPr lang="zh-CN" altLang="zh-CN" b="1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0498367-5FEB-416F-914C-12C6AEF79071}"/>
              </a:ext>
            </a:extLst>
          </p:cNvPr>
          <p:cNvGrpSpPr/>
          <p:nvPr/>
        </p:nvGrpSpPr>
        <p:grpSpPr>
          <a:xfrm>
            <a:off x="4310266" y="4248775"/>
            <a:ext cx="4316796" cy="519214"/>
            <a:chOff x="4310266" y="2846366"/>
            <a:chExt cx="4316796" cy="519214"/>
          </a:xfrm>
        </p:grpSpPr>
        <p:sp>
          <p:nvSpPr>
            <p:cNvPr id="35" name="iṩľíďè">
              <a:extLst>
                <a:ext uri="{FF2B5EF4-FFF2-40B4-BE49-F238E27FC236}">
                  <a16:creationId xmlns:a16="http://schemas.microsoft.com/office/drawing/2014/main" id="{5B066777-8950-4770-91C1-B671D4243B04}"/>
                </a:ext>
              </a:extLst>
            </p:cNvPr>
            <p:cNvSpPr txBox="1"/>
            <p:nvPr/>
          </p:nvSpPr>
          <p:spPr>
            <a:xfrm>
              <a:off x="4310266" y="2875141"/>
              <a:ext cx="513282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586D92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D05167B-1235-4373-949B-D834E4150852}"/>
                </a:ext>
              </a:extLst>
            </p:cNvPr>
            <p:cNvCxnSpPr/>
            <p:nvPr/>
          </p:nvCxnSpPr>
          <p:spPr>
            <a:xfrm>
              <a:off x="4896309" y="2846366"/>
              <a:ext cx="0" cy="519214"/>
            </a:xfrm>
            <a:prstGeom prst="line">
              <a:avLst/>
            </a:prstGeom>
            <a:ln w="28575" cap="flat" cmpd="sng" algn="ctr">
              <a:solidFill>
                <a:srgbClr val="586D9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ïŝľîḍé">
              <a:extLst>
                <a:ext uri="{FF2B5EF4-FFF2-40B4-BE49-F238E27FC236}">
                  <a16:creationId xmlns:a16="http://schemas.microsoft.com/office/drawing/2014/main" id="{01F3EDDE-FE9F-4226-8723-08DF4D33FD16}"/>
                </a:ext>
              </a:extLst>
            </p:cNvPr>
            <p:cNvSpPr txBox="1"/>
            <p:nvPr/>
          </p:nvSpPr>
          <p:spPr bwMode="auto">
            <a:xfrm>
              <a:off x="5016795" y="2924878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/>
                <a:t>开关与滑块组件</a:t>
              </a:r>
              <a:endParaRPr lang="zh-CN" altLang="zh-CN" b="1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AE2E97F-2C21-4526-91A3-A959752D7AAE}"/>
              </a:ext>
            </a:extLst>
          </p:cNvPr>
          <p:cNvGrpSpPr/>
          <p:nvPr/>
        </p:nvGrpSpPr>
        <p:grpSpPr>
          <a:xfrm>
            <a:off x="4310266" y="5261161"/>
            <a:ext cx="4307176" cy="519214"/>
            <a:chOff x="4310266" y="3646092"/>
            <a:chExt cx="4307176" cy="519214"/>
          </a:xfrm>
        </p:grpSpPr>
        <p:sp>
          <p:nvSpPr>
            <p:cNvPr id="39" name="íṥļîḋe">
              <a:extLst>
                <a:ext uri="{FF2B5EF4-FFF2-40B4-BE49-F238E27FC236}">
                  <a16:creationId xmlns:a16="http://schemas.microsoft.com/office/drawing/2014/main" id="{AD29B77C-C107-429C-9F7B-A9E282D97CF9}"/>
                </a:ext>
              </a:extLst>
            </p:cNvPr>
            <p:cNvSpPr txBox="1"/>
            <p:nvPr/>
          </p:nvSpPr>
          <p:spPr>
            <a:xfrm>
              <a:off x="4310266" y="3674867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6D82A7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9A36E59A-EBEF-4490-A010-A525504F1E1C}"/>
                </a:ext>
              </a:extLst>
            </p:cNvPr>
            <p:cNvCxnSpPr/>
            <p:nvPr/>
          </p:nvCxnSpPr>
          <p:spPr>
            <a:xfrm>
              <a:off x="4896309" y="3646092"/>
              <a:ext cx="0" cy="519214"/>
            </a:xfrm>
            <a:prstGeom prst="line">
              <a:avLst/>
            </a:prstGeom>
            <a:ln w="28575" cap="flat" cmpd="sng" algn="ctr">
              <a:solidFill>
                <a:srgbClr val="6D82A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îślídè">
              <a:extLst>
                <a:ext uri="{FF2B5EF4-FFF2-40B4-BE49-F238E27FC236}">
                  <a16:creationId xmlns:a16="http://schemas.microsoft.com/office/drawing/2014/main" id="{89D525B3-4E3E-4B08-AA7E-AE2ED50DE3E0}"/>
                </a:ext>
              </a:extLst>
            </p:cNvPr>
            <p:cNvSpPr txBox="1"/>
            <p:nvPr/>
          </p:nvSpPr>
          <p:spPr bwMode="auto">
            <a:xfrm>
              <a:off x="5007175" y="3724604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800" b="1"/>
                <a:t>选择器组件</a:t>
              </a:r>
              <a:endParaRPr lang="en-US" altLang="zh-CN" sz="1800" b="1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85D0DE0-F1DA-4B47-83C8-DA303752DFA7}"/>
              </a:ext>
            </a:extLst>
          </p:cNvPr>
          <p:cNvGrpSpPr/>
          <p:nvPr/>
        </p:nvGrpSpPr>
        <p:grpSpPr>
          <a:xfrm>
            <a:off x="7620136" y="2224005"/>
            <a:ext cx="4270308" cy="519214"/>
            <a:chOff x="4310266" y="1246914"/>
            <a:chExt cx="4270308" cy="519214"/>
          </a:xfrm>
        </p:grpSpPr>
        <p:sp>
          <p:nvSpPr>
            <p:cNvPr id="47" name="îś1íḓé">
              <a:extLst>
                <a:ext uri="{FF2B5EF4-FFF2-40B4-BE49-F238E27FC236}">
                  <a16:creationId xmlns:a16="http://schemas.microsoft.com/office/drawing/2014/main" id="{993E226C-9853-4C0F-A001-74EA931D4AAF}"/>
                </a:ext>
              </a:extLst>
            </p:cNvPr>
            <p:cNvSpPr txBox="1"/>
            <p:nvPr/>
          </p:nvSpPr>
          <p:spPr>
            <a:xfrm>
              <a:off x="4310266" y="1275689"/>
              <a:ext cx="466794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>
                  <a:solidFill>
                    <a:srgbClr val="42516E"/>
                  </a:solidFill>
                  <a:latin typeface="Impact" panose="020B0806030902050204" pitchFamily="34" charset="0"/>
                </a:rPr>
                <a:t>05</a:t>
              </a:r>
              <a:endParaRPr lang="en-US" altLang="zh-CN" sz="2800" dirty="0">
                <a:solidFill>
                  <a:srgbClr val="42516E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5B41609-FB32-4475-9493-F115508BD11B}"/>
                </a:ext>
              </a:extLst>
            </p:cNvPr>
            <p:cNvCxnSpPr/>
            <p:nvPr/>
          </p:nvCxnSpPr>
          <p:spPr>
            <a:xfrm>
              <a:off x="4896309" y="1246914"/>
              <a:ext cx="0" cy="519214"/>
            </a:xfrm>
            <a:prstGeom prst="line">
              <a:avLst/>
            </a:prstGeom>
            <a:ln w="28575">
              <a:solidFill>
                <a:srgbClr val="4251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íśľíḓé">
              <a:extLst>
                <a:ext uri="{FF2B5EF4-FFF2-40B4-BE49-F238E27FC236}">
                  <a16:creationId xmlns:a16="http://schemas.microsoft.com/office/drawing/2014/main" id="{317518CC-7211-4785-B1F3-910B108F149C}"/>
                </a:ext>
              </a:extLst>
            </p:cNvPr>
            <p:cNvSpPr txBox="1"/>
            <p:nvPr/>
          </p:nvSpPr>
          <p:spPr bwMode="auto">
            <a:xfrm>
              <a:off x="4970307" y="1325426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800" b="1"/>
                <a:t>提示类组件</a:t>
              </a:r>
              <a:endParaRPr lang="en-US" altLang="zh-CN" sz="1800" b="1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C849342-266B-4B55-A042-667948EF6D67}"/>
              </a:ext>
            </a:extLst>
          </p:cNvPr>
          <p:cNvGrpSpPr/>
          <p:nvPr/>
        </p:nvGrpSpPr>
        <p:grpSpPr>
          <a:xfrm>
            <a:off x="7620136" y="3181840"/>
            <a:ext cx="4307176" cy="519214"/>
            <a:chOff x="4310266" y="2046640"/>
            <a:chExt cx="4307176" cy="519214"/>
          </a:xfrm>
        </p:grpSpPr>
        <p:sp>
          <p:nvSpPr>
            <p:cNvPr id="51" name="iŝḷiḓè">
              <a:extLst>
                <a:ext uri="{FF2B5EF4-FFF2-40B4-BE49-F238E27FC236}">
                  <a16:creationId xmlns:a16="http://schemas.microsoft.com/office/drawing/2014/main" id="{92DF3575-39B6-441C-9D57-4AFE96165BE1}"/>
                </a:ext>
              </a:extLst>
            </p:cNvPr>
            <p:cNvSpPr txBox="1"/>
            <p:nvPr/>
          </p:nvSpPr>
          <p:spPr>
            <a:xfrm>
              <a:off x="4310266" y="2075415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>
                  <a:solidFill>
                    <a:srgbClr val="4F6283"/>
                  </a:solidFill>
                  <a:latin typeface="Impact" panose="020B0806030902050204" pitchFamily="34" charset="0"/>
                </a:rPr>
                <a:t>06</a:t>
              </a:r>
              <a:endParaRPr lang="en-US" altLang="zh-CN" sz="2800" dirty="0">
                <a:solidFill>
                  <a:srgbClr val="4F6283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63F2F1F-EEDC-4F9A-8DB3-FB4F657A9763}"/>
                </a:ext>
              </a:extLst>
            </p:cNvPr>
            <p:cNvCxnSpPr/>
            <p:nvPr/>
          </p:nvCxnSpPr>
          <p:spPr>
            <a:xfrm>
              <a:off x="4896309" y="2046640"/>
              <a:ext cx="0" cy="519214"/>
            </a:xfrm>
            <a:prstGeom prst="line">
              <a:avLst/>
            </a:prstGeom>
            <a:ln w="28575" cap="flat" cmpd="sng" algn="ctr">
              <a:solidFill>
                <a:srgbClr val="4F62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iṥļidê">
              <a:extLst>
                <a:ext uri="{FF2B5EF4-FFF2-40B4-BE49-F238E27FC236}">
                  <a16:creationId xmlns:a16="http://schemas.microsoft.com/office/drawing/2014/main" id="{E7158048-AF2C-4AC9-BA29-87FF141EC081}"/>
                </a:ext>
              </a:extLst>
            </p:cNvPr>
            <p:cNvSpPr txBox="1"/>
            <p:nvPr/>
          </p:nvSpPr>
          <p:spPr bwMode="auto">
            <a:xfrm>
              <a:off x="5007175" y="2125152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/>
                <a:t>数据承载相关组件</a:t>
              </a:r>
              <a:endParaRPr lang="zh-CN" altLang="zh-CN" b="1" dirty="0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D667570-0675-45C3-93C7-D53681CB0FCC}"/>
              </a:ext>
            </a:extLst>
          </p:cNvPr>
          <p:cNvGrpSpPr/>
          <p:nvPr/>
        </p:nvGrpSpPr>
        <p:grpSpPr>
          <a:xfrm>
            <a:off x="7620136" y="4139674"/>
            <a:ext cx="4316796" cy="748098"/>
            <a:chOff x="4310266" y="2726292"/>
            <a:chExt cx="4316796" cy="748098"/>
          </a:xfrm>
        </p:grpSpPr>
        <p:sp>
          <p:nvSpPr>
            <p:cNvPr id="55" name="iṩľíďè">
              <a:extLst>
                <a:ext uri="{FF2B5EF4-FFF2-40B4-BE49-F238E27FC236}">
                  <a16:creationId xmlns:a16="http://schemas.microsoft.com/office/drawing/2014/main" id="{24E3CE36-FBBE-4382-BBFA-0E7EE8BB700B}"/>
                </a:ext>
              </a:extLst>
            </p:cNvPr>
            <p:cNvSpPr txBox="1"/>
            <p:nvPr/>
          </p:nvSpPr>
          <p:spPr>
            <a:xfrm>
              <a:off x="4310266" y="2875141"/>
              <a:ext cx="513282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>
                  <a:solidFill>
                    <a:srgbClr val="586D92"/>
                  </a:solidFill>
                  <a:latin typeface="Impact" panose="020B0806030902050204" pitchFamily="34" charset="0"/>
                </a:rPr>
                <a:t>07</a:t>
              </a:r>
              <a:endParaRPr lang="en-US" altLang="zh-CN" sz="2800" dirty="0">
                <a:solidFill>
                  <a:srgbClr val="586D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07213E8-8B24-4197-832B-B4BFB76D335F}"/>
                </a:ext>
              </a:extLst>
            </p:cNvPr>
            <p:cNvCxnSpPr/>
            <p:nvPr/>
          </p:nvCxnSpPr>
          <p:spPr>
            <a:xfrm>
              <a:off x="4896309" y="2846366"/>
              <a:ext cx="0" cy="519214"/>
            </a:xfrm>
            <a:prstGeom prst="line">
              <a:avLst/>
            </a:prstGeom>
            <a:ln w="28575" cap="flat" cmpd="sng" algn="ctr">
              <a:solidFill>
                <a:srgbClr val="586D9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ïŝľîḍé">
              <a:extLst>
                <a:ext uri="{FF2B5EF4-FFF2-40B4-BE49-F238E27FC236}">
                  <a16:creationId xmlns:a16="http://schemas.microsoft.com/office/drawing/2014/main" id="{85E40A32-B5A7-408C-BCEE-83B8BD39CB4E}"/>
                </a:ext>
              </a:extLst>
            </p:cNvPr>
            <p:cNvSpPr txBox="1"/>
            <p:nvPr/>
          </p:nvSpPr>
          <p:spPr bwMode="auto">
            <a:xfrm>
              <a:off x="5016795" y="2726292"/>
              <a:ext cx="3610267" cy="748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/>
                <a:t>实战：实现一个</a:t>
              </a:r>
              <a:endParaRPr lang="en-US" altLang="zh-CN" b="1"/>
            </a:p>
            <a:p>
              <a:r>
                <a:rPr lang="zh-CN" altLang="en-US" b="1"/>
                <a:t>教务系统学生列表页面</a:t>
              </a:r>
              <a:endParaRPr lang="zh-CN" altLang="zh-C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49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6200"/>
            <a:ext cx="10526516" cy="937991"/>
          </a:xfrm>
        </p:spPr>
        <p:txBody>
          <a:bodyPr>
            <a:normAutofit/>
          </a:bodyPr>
          <a:lstStyle/>
          <a:p>
            <a:r>
              <a:rPr lang="en-US" altLang="zh-CN" b="1"/>
              <a:t>01 </a:t>
            </a:r>
            <a:r>
              <a:rPr lang="en-US" altLang="zh-CN" sz="2800" b="1"/>
              <a:t>Element Plus</a:t>
            </a:r>
            <a:r>
              <a:rPr lang="zh-CN" altLang="en-US" sz="2800" b="1"/>
              <a:t>入门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EC9CA16-DA03-4FFC-B87C-673AEE7D4F11}"/>
              </a:ext>
            </a:extLst>
          </p:cNvPr>
          <p:cNvGrpSpPr/>
          <p:nvPr/>
        </p:nvGrpSpPr>
        <p:grpSpPr>
          <a:xfrm>
            <a:off x="772396" y="1777710"/>
            <a:ext cx="3735873" cy="311745"/>
            <a:chOff x="873760" y="1221555"/>
            <a:chExt cx="3735873" cy="311745"/>
          </a:xfrm>
        </p:grpSpPr>
        <p:sp>
          <p:nvSpPr>
            <p:cNvPr id="25" name="Shape 288">
              <a:extLst>
                <a:ext uri="{FF2B5EF4-FFF2-40B4-BE49-F238E27FC236}">
                  <a16:creationId xmlns:a16="http://schemas.microsoft.com/office/drawing/2014/main" id="{BF5568C6-DB06-4F0E-8890-6DA0E9E04D0D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en-US" altLang="zh-CN" sz="1600" b="1"/>
                <a:t>Element Plus</a:t>
              </a:r>
              <a:r>
                <a:rPr lang="zh-CN" altLang="en-US" sz="1600" b="1"/>
                <a:t>的安装与使用</a:t>
              </a:r>
              <a:endParaRPr lang="zh-CN" altLang="zh-CN" sz="1600" b="1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3215256-4BC0-4D82-9073-A73F9E187E2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4A2E058F-0815-460E-AAB7-1E6613587012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D9651556-CD51-4391-8191-7189B0BEBC9A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11A0DC99-0464-406B-8118-B595BD54DDEC}"/>
              </a:ext>
            </a:extLst>
          </p:cNvPr>
          <p:cNvSpPr txBox="1"/>
          <p:nvPr/>
        </p:nvSpPr>
        <p:spPr>
          <a:xfrm>
            <a:off x="684986" y="2041368"/>
            <a:ext cx="449856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latinLnBrk="1">
              <a:lnSpc>
                <a:spcPct val="150000"/>
              </a:lnSpc>
            </a:pPr>
            <a:r>
              <a:rPr lang="en-US" altLang="zh-CN" sz="1200">
                <a:effectLst/>
                <a:latin typeface="+mn-ea"/>
              </a:rPr>
              <a:t>Element Plus</a:t>
            </a:r>
            <a:r>
              <a:rPr lang="zh-CN" altLang="en-US" sz="1200">
                <a:effectLst/>
                <a:latin typeface="+mn-ea"/>
              </a:rPr>
              <a:t>支持使用</a:t>
            </a:r>
            <a:r>
              <a:rPr lang="en-US" altLang="zh-CN" sz="1200">
                <a:effectLst/>
                <a:latin typeface="+mn-ea"/>
              </a:rPr>
              <a:t>CDN</a:t>
            </a:r>
            <a:r>
              <a:rPr lang="zh-CN" altLang="en-US" sz="1200">
                <a:effectLst/>
                <a:latin typeface="+mn-ea"/>
              </a:rPr>
              <a:t>的方式进行引入，可以使用</a:t>
            </a:r>
            <a:r>
              <a:rPr lang="en-US" altLang="zh-CN" sz="1200">
                <a:effectLst/>
                <a:latin typeface="+mn-ea"/>
              </a:rPr>
              <a:t>CDN</a:t>
            </a:r>
            <a:r>
              <a:rPr lang="zh-CN" altLang="en-US" sz="1200">
                <a:effectLst/>
                <a:latin typeface="+mn-ea"/>
              </a:rPr>
              <a:t>方式来引入</a:t>
            </a:r>
            <a:r>
              <a:rPr lang="en-US" altLang="zh-CN" sz="1200">
                <a:effectLst/>
                <a:latin typeface="+mn-ea"/>
              </a:rPr>
              <a:t>Element Plus</a:t>
            </a:r>
            <a:r>
              <a:rPr lang="zh-CN" altLang="en-US" sz="1200">
                <a:effectLst/>
                <a:latin typeface="+mn-ea"/>
              </a:rPr>
              <a:t>框架。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D45476F-B541-40F7-9DB6-FD57C1FC93CF}"/>
              </a:ext>
            </a:extLst>
          </p:cNvPr>
          <p:cNvSpPr txBox="1"/>
          <p:nvPr/>
        </p:nvSpPr>
        <p:spPr>
          <a:xfrm>
            <a:off x="6184899" y="1663368"/>
            <a:ext cx="5311775" cy="7909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&lt;el-tag&gt;</a:t>
            </a:r>
            <a:r>
              <a:rPr lang="zh-CN" altLang="en-US" sz="1050">
                <a:effectLst/>
                <a:latin typeface="+mn-ea"/>
              </a:rPr>
              <a:t>普通标签</a:t>
            </a:r>
            <a:r>
              <a:rPr lang="en-US" altLang="zh-CN" sz="1050">
                <a:effectLst/>
                <a:latin typeface="+mn-ea"/>
              </a:rPr>
              <a:t>&lt;/el-tag&gt;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&lt;el-tag :hit="true"&gt;</a:t>
            </a:r>
            <a:r>
              <a:rPr lang="zh-CN" altLang="en-US" sz="1050">
                <a:effectLst/>
                <a:latin typeface="+mn-ea"/>
              </a:rPr>
              <a:t>描边标签</a:t>
            </a:r>
            <a:r>
              <a:rPr lang="en-US" altLang="zh-CN" sz="1050">
                <a:effectLst/>
                <a:latin typeface="+mn-ea"/>
              </a:rPr>
              <a:t>&lt;/el-tag&gt;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&lt;el-tag color="purple"&gt;</a:t>
            </a:r>
            <a:r>
              <a:rPr lang="zh-CN" altLang="en-US" sz="1050">
                <a:effectLst/>
                <a:latin typeface="+mn-ea"/>
              </a:rPr>
              <a:t>紫色背景标签</a:t>
            </a:r>
            <a:r>
              <a:rPr lang="en-US" altLang="zh-CN" sz="1050">
                <a:effectLst/>
                <a:latin typeface="+mn-ea"/>
              </a:rPr>
              <a:t>&lt;/el-tag&gt;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106D638-B53A-4E3A-96E5-4B0A52807748}"/>
              </a:ext>
            </a:extLst>
          </p:cNvPr>
          <p:cNvSpPr txBox="1"/>
          <p:nvPr/>
        </p:nvSpPr>
        <p:spPr>
          <a:xfrm>
            <a:off x="6090513" y="1304525"/>
            <a:ext cx="5131328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>
                <a:effectLst/>
                <a:latin typeface="+mn-ea"/>
              </a:rPr>
              <a:t>Element Plus</a:t>
            </a:r>
            <a:r>
              <a:rPr lang="zh-CN" altLang="en-US" sz="1200">
                <a:effectLst/>
                <a:latin typeface="+mn-ea"/>
              </a:rPr>
              <a:t>中使用</a:t>
            </a:r>
            <a:r>
              <a:rPr lang="en-US" altLang="zh-CN" sz="1200">
                <a:effectLst/>
                <a:latin typeface="+mn-ea"/>
              </a:rPr>
              <a:t>el-tag</a:t>
            </a:r>
            <a:r>
              <a:rPr lang="zh-CN" altLang="en-US" sz="1200">
                <a:effectLst/>
                <a:latin typeface="+mn-ea"/>
              </a:rPr>
              <a:t>组件来创建标签。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E61766A-0381-4A91-AA7A-202FF6CE1A3C}"/>
              </a:ext>
            </a:extLst>
          </p:cNvPr>
          <p:cNvSpPr txBox="1"/>
          <p:nvPr/>
        </p:nvSpPr>
        <p:spPr>
          <a:xfrm>
            <a:off x="695324" y="1072047"/>
            <a:ext cx="449856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>
                <a:effectLst/>
                <a:latin typeface="+mn-ea"/>
              </a:rPr>
              <a:t>Element Plus</a:t>
            </a:r>
            <a:r>
              <a:rPr lang="zh-CN" altLang="en-US" sz="1200">
                <a:effectLst/>
                <a:latin typeface="+mn-ea"/>
              </a:rPr>
              <a:t>可以直接使用</a:t>
            </a:r>
            <a:r>
              <a:rPr lang="en-US" altLang="zh-CN" sz="1200">
                <a:effectLst/>
                <a:latin typeface="+mn-ea"/>
              </a:rPr>
              <a:t>CDN</a:t>
            </a:r>
            <a:r>
              <a:rPr lang="zh-CN" altLang="en-US" sz="1200">
                <a:effectLst/>
                <a:latin typeface="+mn-ea"/>
              </a:rPr>
              <a:t>的方式进行引入，单独地使用其提供的组件和样式，这与渐进式风格的</a:t>
            </a:r>
            <a:r>
              <a:rPr lang="en-US" altLang="zh-CN" sz="1200">
                <a:effectLst/>
                <a:latin typeface="+mn-ea"/>
              </a:rPr>
              <a:t>Vue</a:t>
            </a:r>
            <a:r>
              <a:rPr lang="zh-CN" altLang="en-US" sz="1200">
                <a:effectLst/>
                <a:latin typeface="+mn-ea"/>
              </a:rPr>
              <a:t>框架十分类似。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F7E33C4-A3BF-4F81-A8EF-0EBD60AB6771}"/>
              </a:ext>
            </a:extLst>
          </p:cNvPr>
          <p:cNvGrpSpPr/>
          <p:nvPr/>
        </p:nvGrpSpPr>
        <p:grpSpPr>
          <a:xfrm>
            <a:off x="6113470" y="1071189"/>
            <a:ext cx="3735873" cy="311745"/>
            <a:chOff x="873760" y="1221555"/>
            <a:chExt cx="3735873" cy="311745"/>
          </a:xfrm>
        </p:grpSpPr>
        <p:sp>
          <p:nvSpPr>
            <p:cNvPr id="74" name="Shape 288">
              <a:extLst>
                <a:ext uri="{FF2B5EF4-FFF2-40B4-BE49-F238E27FC236}">
                  <a16:creationId xmlns:a16="http://schemas.microsoft.com/office/drawing/2014/main" id="{FDB1D321-E2E2-4079-851C-138356B733C3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标签组件</a:t>
              </a:r>
              <a:endParaRPr lang="zh-CN" altLang="zh-CN" sz="1600" b="1"/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55EB399C-7294-4361-A85C-9FACC2009A46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EEA7FA77-7286-4B35-BFCC-0D9BA9554455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3D244F39-68FB-4310-84FD-5D569EACB7D9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ECCEF904-815D-4F3F-A0A0-77E1FCC7F86F}"/>
              </a:ext>
            </a:extLst>
          </p:cNvPr>
          <p:cNvSpPr txBox="1"/>
          <p:nvPr/>
        </p:nvSpPr>
        <p:spPr>
          <a:xfrm>
            <a:off x="764811" y="4963490"/>
            <a:ext cx="4429073" cy="1033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&lt;el-button&gt;</a:t>
            </a:r>
            <a:r>
              <a:rPr lang="zh-CN" altLang="en-US" sz="1050">
                <a:effectLst/>
                <a:latin typeface="+mn-ea"/>
              </a:rPr>
              <a:t>默认按钮</a:t>
            </a:r>
            <a:r>
              <a:rPr lang="en-US" altLang="zh-CN" sz="1050">
                <a:effectLst/>
                <a:latin typeface="+mn-ea"/>
              </a:rPr>
              <a:t>&lt;/el-button&gt;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&lt;el-button size="medium"&gt;</a:t>
            </a:r>
            <a:r>
              <a:rPr lang="zh-CN" altLang="en-US" sz="1050">
                <a:effectLst/>
                <a:latin typeface="+mn-ea"/>
              </a:rPr>
              <a:t>中等按钮</a:t>
            </a:r>
            <a:r>
              <a:rPr lang="en-US" altLang="zh-CN" sz="1050">
                <a:effectLst/>
                <a:latin typeface="+mn-ea"/>
              </a:rPr>
              <a:t>&lt;/el-button&gt;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&lt;el-button size="small"&gt;</a:t>
            </a:r>
            <a:r>
              <a:rPr lang="zh-CN" altLang="en-US" sz="1050">
                <a:effectLst/>
                <a:latin typeface="+mn-ea"/>
              </a:rPr>
              <a:t>小型按钮</a:t>
            </a:r>
            <a:r>
              <a:rPr lang="en-US" altLang="zh-CN" sz="1050">
                <a:effectLst/>
                <a:latin typeface="+mn-ea"/>
              </a:rPr>
              <a:t>&lt;/el-button&gt;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&lt;el-button size="mini"&gt;</a:t>
            </a:r>
            <a:r>
              <a:rPr lang="zh-CN" altLang="en-US" sz="1050">
                <a:effectLst/>
                <a:latin typeface="+mn-ea"/>
              </a:rPr>
              <a:t>超小按钮</a:t>
            </a:r>
            <a:r>
              <a:rPr lang="en-US" altLang="zh-CN" sz="1050">
                <a:effectLst/>
                <a:latin typeface="+mn-ea"/>
              </a:rPr>
              <a:t>&lt;/el-button&gt;</a:t>
            </a:r>
          </a:p>
        </p:txBody>
      </p:sp>
      <p:pic>
        <p:nvPicPr>
          <p:cNvPr id="1026" name="图片 1" descr="说明: 截屏2021-06-08 下午4.45.30">
            <a:extLst>
              <a:ext uri="{FF2B5EF4-FFF2-40B4-BE49-F238E27FC236}">
                <a16:creationId xmlns:a16="http://schemas.microsoft.com/office/drawing/2014/main" id="{39F3AFB6-40A0-421D-A367-64FA3587C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96" y="2699620"/>
            <a:ext cx="2638372" cy="158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2" descr="说明: 截屏2021-06-08 下午5.29.37">
            <a:extLst>
              <a:ext uri="{FF2B5EF4-FFF2-40B4-BE49-F238E27FC236}">
                <a16:creationId xmlns:a16="http://schemas.microsoft.com/office/drawing/2014/main" id="{958DD621-BACC-47B8-86B0-A44A9F6E3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518" y="2393566"/>
            <a:ext cx="1523932" cy="189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C4C94EE8-ACBB-4063-9A76-EEE247C6A52A}"/>
              </a:ext>
            </a:extLst>
          </p:cNvPr>
          <p:cNvGrpSpPr/>
          <p:nvPr/>
        </p:nvGrpSpPr>
        <p:grpSpPr>
          <a:xfrm>
            <a:off x="772396" y="4332533"/>
            <a:ext cx="3735873" cy="311745"/>
            <a:chOff x="873760" y="1221555"/>
            <a:chExt cx="3735873" cy="311745"/>
          </a:xfrm>
        </p:grpSpPr>
        <p:sp>
          <p:nvSpPr>
            <p:cNvPr id="33" name="Shape 288">
              <a:extLst>
                <a:ext uri="{FF2B5EF4-FFF2-40B4-BE49-F238E27FC236}">
                  <a16:creationId xmlns:a16="http://schemas.microsoft.com/office/drawing/2014/main" id="{707EF4E0-BD72-440B-8AA3-2A802AAD6824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按钮组件</a:t>
              </a:r>
              <a:endParaRPr lang="zh-CN" altLang="zh-CN" sz="1600" b="1"/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4DF15AA8-9A0F-4F97-AC44-D18E4120B500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6E2A950-232D-4C5B-9C29-E9108C2D79EE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E3323FDC-EFE1-49F1-B5CB-1989D7FBAB93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C85C8544-89CC-4E34-8370-DCEE2627B171}"/>
              </a:ext>
            </a:extLst>
          </p:cNvPr>
          <p:cNvSpPr txBox="1"/>
          <p:nvPr/>
        </p:nvSpPr>
        <p:spPr>
          <a:xfrm>
            <a:off x="684986" y="4596191"/>
            <a:ext cx="4498560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latinLnBrk="1">
              <a:lnSpc>
                <a:spcPct val="150000"/>
              </a:lnSpc>
            </a:pPr>
            <a:r>
              <a:rPr lang="en-US" altLang="zh-CN" sz="1200">
                <a:effectLst/>
                <a:latin typeface="+mn-ea"/>
              </a:rPr>
              <a:t>size</a:t>
            </a:r>
            <a:r>
              <a:rPr lang="zh-CN" altLang="en-US" sz="1200">
                <a:effectLst/>
                <a:latin typeface="+mn-ea"/>
              </a:rPr>
              <a:t>属性枚举了</a:t>
            </a:r>
            <a:r>
              <a:rPr lang="en-US" altLang="zh-CN" sz="1200">
                <a:effectLst/>
                <a:latin typeface="+mn-ea"/>
              </a:rPr>
              <a:t>3</a:t>
            </a:r>
            <a:r>
              <a:rPr lang="zh-CN" altLang="en-US" sz="1200">
                <a:effectLst/>
                <a:latin typeface="+mn-ea"/>
              </a:rPr>
              <a:t>种按钮的尺寸，加上默认的尺寸，共有</a:t>
            </a:r>
            <a:r>
              <a:rPr lang="en-US" altLang="zh-CN" sz="1200">
                <a:effectLst/>
                <a:latin typeface="+mn-ea"/>
              </a:rPr>
              <a:t>4</a:t>
            </a:r>
            <a:r>
              <a:rPr lang="zh-CN" altLang="en-US" sz="1200">
                <a:effectLst/>
                <a:latin typeface="+mn-ea"/>
              </a:rPr>
              <a:t>种可用。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DA65E40-395A-4E86-A789-0B78826F78AA}"/>
              </a:ext>
            </a:extLst>
          </p:cNvPr>
          <p:cNvSpPr txBox="1"/>
          <p:nvPr/>
        </p:nvSpPr>
        <p:spPr>
          <a:xfrm>
            <a:off x="6184899" y="2558793"/>
            <a:ext cx="5311775" cy="548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&lt;el-check-tag :checked="true"&gt;</a:t>
            </a:r>
            <a:r>
              <a:rPr lang="zh-CN" altLang="en-US" sz="1050">
                <a:effectLst/>
                <a:latin typeface="+mn-ea"/>
              </a:rPr>
              <a:t>足球</a:t>
            </a:r>
            <a:r>
              <a:rPr lang="en-US" altLang="zh-CN" sz="1050">
                <a:effectLst/>
                <a:latin typeface="+mn-ea"/>
              </a:rPr>
              <a:t>&lt;/el-check-tag&gt;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&lt;el-check-tag :checked="false"&gt;</a:t>
            </a:r>
            <a:r>
              <a:rPr lang="zh-CN" altLang="en-US" sz="1050">
                <a:effectLst/>
                <a:latin typeface="+mn-ea"/>
              </a:rPr>
              <a:t>篮球</a:t>
            </a:r>
            <a:r>
              <a:rPr lang="en-US" altLang="zh-CN" sz="1050">
                <a:effectLst/>
                <a:latin typeface="+mn-ea"/>
              </a:rPr>
              <a:t>&lt;/el-check-tag&gt;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36999C2-D452-4571-BAAF-B88F35AB63FD}"/>
              </a:ext>
            </a:extLst>
          </p:cNvPr>
          <p:cNvSpPr txBox="1"/>
          <p:nvPr/>
        </p:nvSpPr>
        <p:spPr>
          <a:xfrm>
            <a:off x="6090512" y="3573410"/>
            <a:ext cx="2177725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当页面没有数据或者页面正在加载数据时，通常需要一个空态图或占位图来提示用户。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F3E6BE2-7521-4602-BADB-42AC9B799B02}"/>
              </a:ext>
            </a:extLst>
          </p:cNvPr>
          <p:cNvGrpSpPr/>
          <p:nvPr/>
        </p:nvGrpSpPr>
        <p:grpSpPr>
          <a:xfrm>
            <a:off x="6113470" y="3246552"/>
            <a:ext cx="3735873" cy="311745"/>
            <a:chOff x="873760" y="1221555"/>
            <a:chExt cx="3735873" cy="311745"/>
          </a:xfrm>
        </p:grpSpPr>
        <p:sp>
          <p:nvSpPr>
            <p:cNvPr id="43" name="Shape 288">
              <a:extLst>
                <a:ext uri="{FF2B5EF4-FFF2-40B4-BE49-F238E27FC236}">
                  <a16:creationId xmlns:a16="http://schemas.microsoft.com/office/drawing/2014/main" id="{99920C07-E699-4A5F-9DFA-603507F8C006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空态图与加载占位图组件</a:t>
              </a:r>
              <a:endParaRPr lang="zh-CN" altLang="zh-CN" sz="1600" b="1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8BDC0568-31B8-4214-9017-B4ED0C6F2059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4D041122-A024-4595-A26B-2C57B6664F01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C16A4FB4-3ADF-44A3-8B3B-4E9E95BD2284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B635044-6705-49D8-AC35-284327DB6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446591"/>
              </p:ext>
            </p:extLst>
          </p:nvPr>
        </p:nvGraphicFramePr>
        <p:xfrm>
          <a:off x="8448540" y="3606815"/>
          <a:ext cx="3049271" cy="1152000"/>
        </p:xfrm>
        <a:graphic>
          <a:graphicData uri="http://schemas.openxmlformats.org/drawingml/2006/table">
            <a:tbl>
              <a:tblPr/>
              <a:tblGrid>
                <a:gridCol w="894927">
                  <a:extLst>
                    <a:ext uri="{9D8B030D-6E8A-4147-A177-3AD203B41FA5}">
                      <a16:colId xmlns:a16="http://schemas.microsoft.com/office/drawing/2014/main" val="3716135996"/>
                    </a:ext>
                  </a:extLst>
                </a:gridCol>
                <a:gridCol w="1564939">
                  <a:extLst>
                    <a:ext uri="{9D8B030D-6E8A-4147-A177-3AD203B41FA5}">
                      <a16:colId xmlns:a16="http://schemas.microsoft.com/office/drawing/2014/main" val="4193585416"/>
                    </a:ext>
                  </a:extLst>
                </a:gridCol>
                <a:gridCol w="589405">
                  <a:extLst>
                    <a:ext uri="{9D8B030D-6E8A-4147-A177-3AD203B41FA5}">
                      <a16:colId xmlns:a16="http://schemas.microsoft.com/office/drawing/2014/main" val="6862319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属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意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423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image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设置空态图所展示的图片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字符串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2187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image-size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设置图片展示的大小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数值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4258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description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设置描述文本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字符串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752558"/>
                  </a:ext>
                </a:extLst>
              </a:tr>
            </a:tbl>
          </a:graphicData>
        </a:graphic>
      </p:graphicFrame>
      <p:sp>
        <p:nvSpPr>
          <p:cNvPr id="48" name="文本框 47">
            <a:extLst>
              <a:ext uri="{FF2B5EF4-FFF2-40B4-BE49-F238E27FC236}">
                <a16:creationId xmlns:a16="http://schemas.microsoft.com/office/drawing/2014/main" id="{398EF828-127D-465C-A55A-18B6EBD2E654}"/>
              </a:ext>
            </a:extLst>
          </p:cNvPr>
          <p:cNvSpPr txBox="1"/>
          <p:nvPr/>
        </p:nvSpPr>
        <p:spPr>
          <a:xfrm>
            <a:off x="6090512" y="4885204"/>
            <a:ext cx="2520087" cy="11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>
                <a:effectLst/>
                <a:latin typeface="+mn-ea"/>
              </a:rPr>
              <a:t>Element Plus</a:t>
            </a:r>
            <a:r>
              <a:rPr lang="zh-CN" altLang="en-US" sz="1200">
                <a:effectLst/>
                <a:latin typeface="+mn-ea"/>
              </a:rPr>
              <a:t>中提供了</a:t>
            </a:r>
            <a:r>
              <a:rPr lang="en-US" altLang="zh-CN" sz="1200">
                <a:effectLst/>
                <a:latin typeface="+mn-ea"/>
              </a:rPr>
              <a:t>el-image</a:t>
            </a:r>
            <a:r>
              <a:rPr lang="zh-CN" altLang="en-US" sz="1200">
                <a:effectLst/>
                <a:latin typeface="+mn-ea"/>
              </a:rPr>
              <a:t>组件，相比原生的</a:t>
            </a:r>
            <a:r>
              <a:rPr lang="en-US" altLang="zh-CN" sz="1200">
                <a:effectLst/>
                <a:latin typeface="+mn-ea"/>
              </a:rPr>
              <a:t>image</a:t>
            </a:r>
            <a:r>
              <a:rPr lang="zh-CN" altLang="en-US" sz="1200">
                <a:effectLst/>
                <a:latin typeface="+mn-ea"/>
              </a:rPr>
              <a:t>标签，这个组件封装了一些加载过程的回调以及处理相关占位图的插槽。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A2B00C6-5757-49CF-AE61-84D42CD6AF8C}"/>
              </a:ext>
            </a:extLst>
          </p:cNvPr>
          <p:cNvGrpSpPr/>
          <p:nvPr/>
        </p:nvGrpSpPr>
        <p:grpSpPr>
          <a:xfrm>
            <a:off x="6113470" y="4558346"/>
            <a:ext cx="3735873" cy="311745"/>
            <a:chOff x="873760" y="1221555"/>
            <a:chExt cx="3735873" cy="311745"/>
          </a:xfrm>
        </p:grpSpPr>
        <p:sp>
          <p:nvSpPr>
            <p:cNvPr id="50" name="Shape 288">
              <a:extLst>
                <a:ext uri="{FF2B5EF4-FFF2-40B4-BE49-F238E27FC236}">
                  <a16:creationId xmlns:a16="http://schemas.microsoft.com/office/drawing/2014/main" id="{E1774D1B-393F-47AB-B5F1-175150236273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图片与头像组件</a:t>
              </a:r>
              <a:endParaRPr lang="zh-CN" altLang="zh-CN" sz="1600" b="1"/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4190799-C9E6-478A-A623-D49145275129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98082235-63FA-46B6-8508-5B40D766BF99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F7E3708F-5BDD-4038-882E-0BF6CF648DED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B5E1858E-5DE6-45E9-BDB6-424035C7304F}"/>
              </a:ext>
            </a:extLst>
          </p:cNvPr>
          <p:cNvSpPr txBox="1"/>
          <p:nvPr/>
        </p:nvSpPr>
        <p:spPr>
          <a:xfrm>
            <a:off x="8796270" y="4964303"/>
            <a:ext cx="2700404" cy="1013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1050">
                <a:effectLst/>
                <a:latin typeface="+mn-ea"/>
              </a:rPr>
              <a:t>&lt;el-image style="width:500px" </a:t>
            </a:r>
          </a:p>
          <a:p>
            <a:pPr algn="just">
              <a:lnSpc>
                <a:spcPct val="200000"/>
              </a:lnSpc>
            </a:pPr>
            <a:r>
              <a:rPr lang="en-US" altLang="zh-CN" sz="1050">
                <a:effectLst/>
                <a:latin typeface="+mn-ea"/>
              </a:rPr>
              <a:t>src="http://huishao.cc/img/head-img.png"&gt;&lt;/el-image&gt;</a:t>
            </a:r>
          </a:p>
        </p:txBody>
      </p:sp>
    </p:spTree>
    <p:extLst>
      <p:ext uri="{BB962C8B-B14F-4D97-AF65-F5344CB8AC3E}">
        <p14:creationId xmlns:p14="http://schemas.microsoft.com/office/powerpoint/2010/main" val="220287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6200"/>
            <a:ext cx="6416676" cy="937991"/>
          </a:xfrm>
        </p:spPr>
        <p:txBody>
          <a:bodyPr/>
          <a:lstStyle/>
          <a:p>
            <a:r>
              <a:rPr lang="en-US" altLang="zh-CN" b="1"/>
              <a:t>02 </a:t>
            </a:r>
            <a:r>
              <a:rPr lang="zh-CN" altLang="en-US" b="1"/>
              <a:t>表单类组件</a:t>
            </a:r>
            <a:endParaRPr lang="zh-CN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8665902-C095-487E-9C58-4C8330181D46}"/>
              </a:ext>
            </a:extLst>
          </p:cNvPr>
          <p:cNvGrpSpPr/>
          <p:nvPr/>
        </p:nvGrpSpPr>
        <p:grpSpPr>
          <a:xfrm>
            <a:off x="811037" y="1095095"/>
            <a:ext cx="3735873" cy="311745"/>
            <a:chOff x="873760" y="1221555"/>
            <a:chExt cx="3735873" cy="311745"/>
          </a:xfrm>
        </p:grpSpPr>
        <p:sp>
          <p:nvSpPr>
            <p:cNvPr id="60" name="Shape 288">
              <a:extLst>
                <a:ext uri="{FF2B5EF4-FFF2-40B4-BE49-F238E27FC236}">
                  <a16:creationId xmlns:a16="http://schemas.microsoft.com/office/drawing/2014/main" id="{6A6F9115-463B-426C-9C1E-88A05F3894A9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单选框与多选框</a:t>
              </a:r>
              <a:endParaRPr lang="zh-CN" altLang="zh-CN" sz="1600" b="1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5369F01-55C7-4E07-9D5A-36B7E59D066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7B31FD1-8FC6-4F7D-9D17-401824E68930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4A8495DB-640E-4921-BC68-FA3FF334241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66B6BB9F-DE00-43C1-A184-27E48359FBAE}"/>
              </a:ext>
            </a:extLst>
          </p:cNvPr>
          <p:cNvSpPr txBox="1"/>
          <p:nvPr/>
        </p:nvSpPr>
        <p:spPr>
          <a:xfrm>
            <a:off x="811037" y="2024668"/>
            <a:ext cx="4682050" cy="4594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fr-FR" altLang="zh-CN" sz="1000">
                <a:effectLst/>
                <a:latin typeface="+mn-ea"/>
              </a:rPr>
              <a:t>&lt;el-radio v-model="radio" label="0"&gt;</a:t>
            </a:r>
            <a:r>
              <a:rPr lang="zh-CN" altLang="en-US" sz="1000">
                <a:effectLst/>
                <a:latin typeface="+mn-ea"/>
              </a:rPr>
              <a:t>男</a:t>
            </a:r>
            <a:r>
              <a:rPr lang="en-US" altLang="zh-CN" sz="1000">
                <a:effectLst/>
                <a:latin typeface="+mn-ea"/>
              </a:rPr>
              <a:t>&lt;/</a:t>
            </a:r>
            <a:r>
              <a:rPr lang="fr-FR" altLang="zh-CN" sz="1000">
                <a:effectLst/>
                <a:latin typeface="+mn-ea"/>
              </a:rPr>
              <a:t>el-radio&gt;</a:t>
            </a:r>
          </a:p>
          <a:p>
            <a:pPr algn="just">
              <a:lnSpc>
                <a:spcPct val="125000"/>
              </a:lnSpc>
            </a:pPr>
            <a:r>
              <a:rPr lang="fr-FR" altLang="zh-CN" sz="1000">
                <a:effectLst/>
                <a:latin typeface="+mn-ea"/>
              </a:rPr>
              <a:t>&lt;el-radio v-model="radio" label="1"&gt;</a:t>
            </a:r>
            <a:r>
              <a:rPr lang="zh-CN" altLang="en-US" sz="1000">
                <a:effectLst/>
                <a:latin typeface="+mn-ea"/>
              </a:rPr>
              <a:t>女</a:t>
            </a:r>
            <a:r>
              <a:rPr lang="en-US" altLang="zh-CN" sz="1000">
                <a:effectLst/>
                <a:latin typeface="+mn-ea"/>
              </a:rPr>
              <a:t>&lt;/</a:t>
            </a:r>
            <a:r>
              <a:rPr lang="fr-FR" altLang="zh-CN" sz="1000">
                <a:effectLst/>
                <a:latin typeface="+mn-ea"/>
              </a:rPr>
              <a:t>el-radio&gt;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A6410E9-638F-4AB4-B966-A30112110271}"/>
              </a:ext>
            </a:extLst>
          </p:cNvPr>
          <p:cNvSpPr txBox="1"/>
          <p:nvPr/>
        </p:nvSpPr>
        <p:spPr>
          <a:xfrm>
            <a:off x="6509221" y="1800960"/>
            <a:ext cx="3423565" cy="548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14000"/>
              </a:lnSpc>
              <a:defRPr sz="1050">
                <a:effectLst/>
                <a:latin typeface="+mn-ea"/>
              </a:defRPr>
            </a:lvl1pPr>
          </a:lstStyle>
          <a:p>
            <a:r>
              <a:rPr lang="en-US" altLang="zh-CN"/>
              <a:t>&lt;el-input-number :min="1" :max="10" :step="1" </a:t>
            </a:r>
          </a:p>
          <a:p>
            <a:r>
              <a:rPr lang="en-US" altLang="zh-CN"/>
              <a:t>v-model="num"&gt;&lt;/el-input-number&gt;</a:t>
            </a:r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08A47FE0-0A48-4A11-AB7D-BC03A667947F}"/>
              </a:ext>
            </a:extLst>
          </p:cNvPr>
          <p:cNvGrpSpPr/>
          <p:nvPr/>
        </p:nvGrpSpPr>
        <p:grpSpPr>
          <a:xfrm>
            <a:off x="6509221" y="1095095"/>
            <a:ext cx="3735873" cy="311745"/>
            <a:chOff x="873760" y="1221555"/>
            <a:chExt cx="3735873" cy="311745"/>
          </a:xfrm>
        </p:grpSpPr>
        <p:sp>
          <p:nvSpPr>
            <p:cNvPr id="117" name="Shape 288">
              <a:extLst>
                <a:ext uri="{FF2B5EF4-FFF2-40B4-BE49-F238E27FC236}">
                  <a16:creationId xmlns:a16="http://schemas.microsoft.com/office/drawing/2014/main" id="{7B76D8CA-F683-45CD-9F92-9F97B6E16206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数字输入框</a:t>
              </a:r>
              <a:endParaRPr lang="zh-CN" altLang="zh-CN" sz="1600" b="1"/>
            </a:p>
          </p:txBody>
        </p: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203673E0-3E96-4D1A-AF4C-D94DA8293EE4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92C5C2C4-E160-4C5B-87E1-797726E86884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2ED9C770-F489-4449-978C-118AC6A15DD5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A550E25-CA31-40F5-897E-2ADF6459D18A}"/>
              </a:ext>
            </a:extLst>
          </p:cNvPr>
          <p:cNvSpPr txBox="1"/>
          <p:nvPr/>
        </p:nvSpPr>
        <p:spPr>
          <a:xfrm>
            <a:off x="6509220" y="3543294"/>
            <a:ext cx="4972941" cy="1367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altLang="zh-CN" sz="1050">
                <a:effectLst/>
                <a:latin typeface="+mn-ea"/>
              </a:rPr>
              <a:t>&lt;el-select :multiple="true" :clearable="true" v-model="value"&gt;</a:t>
            </a:r>
          </a:p>
          <a:p>
            <a:pPr algn="just">
              <a:lnSpc>
                <a:spcPct val="114000"/>
              </a:lnSpc>
            </a:pPr>
            <a:r>
              <a:rPr lang="en-US" altLang="zh-CN" sz="1050">
                <a:effectLst/>
                <a:latin typeface="+mn-ea"/>
              </a:rPr>
              <a:t>  &lt;el-option v-for="item in options" </a:t>
            </a:r>
          </a:p>
          <a:p>
            <a:pPr algn="just">
              <a:lnSpc>
                <a:spcPct val="114000"/>
              </a:lnSpc>
            </a:pPr>
            <a:r>
              <a:rPr lang="en-US" altLang="zh-CN" sz="1050">
                <a:effectLst/>
                <a:latin typeface="+mn-ea"/>
              </a:rPr>
              <a:t>  :value="item.value" </a:t>
            </a:r>
          </a:p>
          <a:p>
            <a:pPr algn="just">
              <a:lnSpc>
                <a:spcPct val="114000"/>
              </a:lnSpc>
            </a:pPr>
            <a:r>
              <a:rPr lang="en-US" altLang="zh-CN" sz="1050">
                <a:effectLst/>
                <a:latin typeface="+mn-ea"/>
              </a:rPr>
              <a:t>  :label="item.label"</a:t>
            </a:r>
          </a:p>
          <a:p>
            <a:pPr algn="just">
              <a:lnSpc>
                <a:spcPct val="114000"/>
              </a:lnSpc>
            </a:pPr>
            <a:r>
              <a:rPr lang="en-US" altLang="zh-CN" sz="1050">
                <a:effectLst/>
                <a:latin typeface="+mn-ea"/>
              </a:rPr>
              <a:t>  :key="item.value"&gt;	</a:t>
            </a:r>
          </a:p>
          <a:p>
            <a:pPr algn="just">
              <a:lnSpc>
                <a:spcPct val="114000"/>
              </a:lnSpc>
            </a:pPr>
            <a:r>
              <a:rPr lang="en-US" altLang="zh-CN" sz="1050">
                <a:effectLst/>
                <a:latin typeface="+mn-ea"/>
              </a:rPr>
              <a:t>  &lt;/el-option&gt;</a:t>
            </a:r>
          </a:p>
          <a:p>
            <a:pPr algn="just">
              <a:lnSpc>
                <a:spcPct val="114000"/>
              </a:lnSpc>
            </a:pPr>
            <a:r>
              <a:rPr lang="en-US" altLang="zh-CN" sz="1050">
                <a:effectLst/>
                <a:latin typeface="+mn-ea"/>
              </a:rPr>
              <a:t>&lt;/el-select&gt;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6464E805-27A9-4069-AC0E-D9024898E56F}"/>
              </a:ext>
            </a:extLst>
          </p:cNvPr>
          <p:cNvSpPr txBox="1"/>
          <p:nvPr/>
        </p:nvSpPr>
        <p:spPr>
          <a:xfrm>
            <a:off x="6426200" y="1374485"/>
            <a:ext cx="515619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spc="30">
                <a:effectLst/>
                <a:latin typeface="+mn-ea"/>
              </a:rPr>
              <a:t>Element Plus</a:t>
            </a:r>
            <a:r>
              <a:rPr lang="zh-CN" altLang="en-US" sz="1200" spc="30">
                <a:effectLst/>
                <a:latin typeface="+mn-ea"/>
              </a:rPr>
              <a:t>中使用</a:t>
            </a:r>
            <a:r>
              <a:rPr lang="en-US" altLang="zh-CN" sz="1200" spc="30">
                <a:effectLst/>
                <a:latin typeface="+mn-ea"/>
              </a:rPr>
              <a:t>el-input-number</a:t>
            </a:r>
            <a:r>
              <a:rPr lang="zh-CN" altLang="en-US" sz="1200" spc="30">
                <a:effectLst/>
                <a:latin typeface="+mn-ea"/>
              </a:rPr>
              <a:t>来创建数字输入框</a:t>
            </a:r>
            <a:endParaRPr lang="en-US" altLang="zh-CN" sz="1200" spc="30">
              <a:effectLst/>
              <a:latin typeface="+mn-ea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86124A9E-FC3D-4FA3-A498-595F182ACB30}"/>
              </a:ext>
            </a:extLst>
          </p:cNvPr>
          <p:cNvSpPr txBox="1"/>
          <p:nvPr/>
        </p:nvSpPr>
        <p:spPr>
          <a:xfrm>
            <a:off x="709837" y="1371272"/>
            <a:ext cx="4862386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spc="30">
                <a:effectLst/>
                <a:latin typeface="+mn-ea"/>
              </a:rPr>
              <a:t>在</a:t>
            </a:r>
            <a:r>
              <a:rPr lang="en-US" altLang="zh-CN" sz="1200" spc="30">
                <a:effectLst/>
                <a:latin typeface="+mn-ea"/>
              </a:rPr>
              <a:t>Element Plus</a:t>
            </a:r>
            <a:r>
              <a:rPr lang="zh-CN" altLang="en-US" sz="1200" spc="30">
                <a:effectLst/>
                <a:latin typeface="+mn-ea"/>
              </a:rPr>
              <a:t>中，使用</a:t>
            </a:r>
            <a:r>
              <a:rPr lang="en-US" altLang="zh-CN" sz="1200" spc="30">
                <a:effectLst/>
                <a:latin typeface="+mn-ea"/>
              </a:rPr>
              <a:t>el-radio</a:t>
            </a:r>
            <a:r>
              <a:rPr lang="zh-CN" altLang="en-US" sz="1200" spc="30">
                <a:effectLst/>
                <a:latin typeface="+mn-ea"/>
              </a:rPr>
              <a:t>组件来定义单选框，其支持多种样式，使用起来非常简单。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7A3DA9B-0D72-424E-BF1D-F2C36A13B5E1}"/>
              </a:ext>
            </a:extLst>
          </p:cNvPr>
          <p:cNvGrpSpPr/>
          <p:nvPr/>
        </p:nvGrpSpPr>
        <p:grpSpPr>
          <a:xfrm>
            <a:off x="811037" y="2551711"/>
            <a:ext cx="3735873" cy="311745"/>
            <a:chOff x="873760" y="1221555"/>
            <a:chExt cx="3735873" cy="311745"/>
          </a:xfrm>
        </p:grpSpPr>
        <p:sp>
          <p:nvSpPr>
            <p:cNvPr id="26" name="Shape 288">
              <a:extLst>
                <a:ext uri="{FF2B5EF4-FFF2-40B4-BE49-F238E27FC236}">
                  <a16:creationId xmlns:a16="http://schemas.microsoft.com/office/drawing/2014/main" id="{BB41E4B2-A7C8-495E-A514-30C66E17CB0E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标准输入框组件</a:t>
              </a:r>
              <a:endParaRPr lang="zh-CN" altLang="zh-CN" sz="1600" b="1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285A945-F9BF-4D5C-A49F-3C1B637A45A7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46BB097D-3928-4653-94E2-B3A51F1CDB3E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00015058-ADA4-4BCB-B4E8-AE36850F85E6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513EE365-CAAC-469C-94F9-E2D74D67988A}"/>
              </a:ext>
            </a:extLst>
          </p:cNvPr>
          <p:cNvSpPr txBox="1"/>
          <p:nvPr/>
        </p:nvSpPr>
        <p:spPr>
          <a:xfrm>
            <a:off x="3431283" y="2729653"/>
            <a:ext cx="2061803" cy="1680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altLang="zh-CN" sz="1000">
                <a:effectLst/>
                <a:latin typeface="+mn-ea"/>
              </a:rPr>
              <a:t>&lt;el-input v-model="value" </a:t>
            </a:r>
          </a:p>
          <a:p>
            <a:pPr algn="just">
              <a:lnSpc>
                <a:spcPct val="150000"/>
              </a:lnSpc>
            </a:pPr>
            <a:r>
              <a:rPr lang="fr-FR" altLang="zh-CN" sz="1000">
                <a:effectLst/>
                <a:latin typeface="+mn-ea"/>
              </a:rPr>
              <a:t>placeholder="</a:t>
            </a:r>
            <a:r>
              <a:rPr lang="zh-CN" altLang="en-US" sz="1000">
                <a:effectLst/>
                <a:latin typeface="+mn-ea"/>
              </a:rPr>
              <a:t>请输入内容</a:t>
            </a:r>
            <a:r>
              <a:rPr lang="en-US" altLang="zh-CN" sz="1000">
                <a:effectLst/>
                <a:latin typeface="+mn-ea"/>
              </a:rPr>
              <a:t>"</a:t>
            </a:r>
          </a:p>
          <a:p>
            <a:pPr algn="just">
              <a:lnSpc>
                <a:spcPct val="150000"/>
              </a:lnSpc>
            </a:pPr>
            <a:r>
              <a:rPr lang="en-US" altLang="zh-CN" sz="1000">
                <a:effectLst/>
                <a:latin typeface="+mn-ea"/>
              </a:rPr>
              <a:t>:</a:t>
            </a:r>
            <a:r>
              <a:rPr lang="fr-FR" altLang="zh-CN" sz="1000">
                <a:effectLst/>
                <a:latin typeface="+mn-ea"/>
              </a:rPr>
              <a:t>disabled="false"</a:t>
            </a:r>
          </a:p>
          <a:p>
            <a:pPr algn="just">
              <a:lnSpc>
                <a:spcPct val="150000"/>
              </a:lnSpc>
            </a:pPr>
            <a:r>
              <a:rPr lang="fr-FR" altLang="zh-CN" sz="1000">
                <a:effectLst/>
                <a:latin typeface="+mn-ea"/>
              </a:rPr>
              <a:t>:show-password="true"</a:t>
            </a:r>
          </a:p>
          <a:p>
            <a:pPr algn="just">
              <a:lnSpc>
                <a:spcPct val="150000"/>
              </a:lnSpc>
            </a:pPr>
            <a:r>
              <a:rPr lang="fr-FR" altLang="zh-CN" sz="1000">
                <a:effectLst/>
                <a:latin typeface="+mn-ea"/>
              </a:rPr>
              <a:t>:clearable="true"</a:t>
            </a:r>
          </a:p>
          <a:p>
            <a:pPr algn="just">
              <a:lnSpc>
                <a:spcPct val="150000"/>
              </a:lnSpc>
            </a:pPr>
            <a:r>
              <a:rPr lang="fr-FR" altLang="zh-CN" sz="1000">
                <a:effectLst/>
                <a:latin typeface="+mn-ea"/>
              </a:rPr>
              <a:t>prefix-icon="el-icon-search"</a:t>
            </a:r>
          </a:p>
          <a:p>
            <a:pPr algn="just">
              <a:lnSpc>
                <a:spcPct val="150000"/>
              </a:lnSpc>
            </a:pPr>
            <a:r>
              <a:rPr lang="fr-FR" altLang="zh-CN" sz="1000">
                <a:effectLst/>
                <a:latin typeface="+mn-ea"/>
              </a:rPr>
              <a:t>type="text"&gt;&lt;/el-input&gt;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3091EB8-B12F-4790-89AB-91EEAFF6B288}"/>
              </a:ext>
            </a:extLst>
          </p:cNvPr>
          <p:cNvSpPr txBox="1"/>
          <p:nvPr/>
        </p:nvSpPr>
        <p:spPr>
          <a:xfrm>
            <a:off x="709836" y="2827888"/>
            <a:ext cx="2531751" cy="1721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spc="30">
                <a:effectLst/>
                <a:latin typeface="+mn-ea"/>
              </a:rPr>
              <a:t>在</a:t>
            </a:r>
            <a:r>
              <a:rPr lang="en-US" altLang="zh-CN" sz="1200" spc="30">
                <a:effectLst/>
                <a:latin typeface="+mn-ea"/>
              </a:rPr>
              <a:t>Element Plus</a:t>
            </a:r>
            <a:r>
              <a:rPr lang="zh-CN" altLang="en-US" sz="1200" spc="30">
                <a:effectLst/>
                <a:latin typeface="+mn-ea"/>
              </a:rPr>
              <a:t>框架中，输入框是一种非常复杂的</a:t>
            </a:r>
            <a:r>
              <a:rPr lang="en-US" altLang="zh-CN" sz="1200" spc="30">
                <a:effectLst/>
                <a:latin typeface="+mn-ea"/>
              </a:rPr>
              <a:t>UI</a:t>
            </a:r>
            <a:r>
              <a:rPr lang="zh-CN" altLang="en-US" sz="1200" spc="30">
                <a:effectLst/>
                <a:latin typeface="+mn-ea"/>
              </a:rPr>
              <a:t>组件，</a:t>
            </a:r>
            <a:r>
              <a:rPr lang="en-US" altLang="zh-CN" sz="1200" spc="30">
                <a:effectLst/>
                <a:latin typeface="+mn-ea"/>
              </a:rPr>
              <a:t>el-input</a:t>
            </a:r>
            <a:r>
              <a:rPr lang="zh-CN" altLang="en-US" sz="1200" spc="30">
                <a:effectLst/>
                <a:latin typeface="+mn-ea"/>
              </a:rPr>
              <a:t>组件提供了非常多的属性供开发者进行定制。输入框一般用来展示用户的输入内容，可以使用</a:t>
            </a:r>
            <a:r>
              <a:rPr lang="en-US" altLang="zh-CN" sz="1200" spc="30">
                <a:effectLst/>
                <a:latin typeface="+mn-ea"/>
              </a:rPr>
              <a:t>v-model</a:t>
            </a:r>
            <a:r>
              <a:rPr lang="zh-CN" altLang="en-US" sz="1200" spc="30">
                <a:effectLst/>
                <a:latin typeface="+mn-ea"/>
              </a:rPr>
              <a:t>来对其进行数据绑定。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E02AA93-06D8-4E51-B7A2-0DCDF353A08B}"/>
              </a:ext>
            </a:extLst>
          </p:cNvPr>
          <p:cNvGrpSpPr/>
          <p:nvPr/>
        </p:nvGrpSpPr>
        <p:grpSpPr>
          <a:xfrm>
            <a:off x="811037" y="4546135"/>
            <a:ext cx="3735873" cy="311745"/>
            <a:chOff x="873760" y="1221555"/>
            <a:chExt cx="3735873" cy="311745"/>
          </a:xfrm>
        </p:grpSpPr>
        <p:sp>
          <p:nvSpPr>
            <p:cNvPr id="33" name="Shape 288">
              <a:extLst>
                <a:ext uri="{FF2B5EF4-FFF2-40B4-BE49-F238E27FC236}">
                  <a16:creationId xmlns:a16="http://schemas.microsoft.com/office/drawing/2014/main" id="{0A7B767B-5639-42C9-BF4D-2D931D2E5E1D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带推荐列表的输入框组件</a:t>
              </a:r>
              <a:endParaRPr lang="zh-CN" altLang="zh-CN" sz="1600" b="1"/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205A637-F23F-4F9F-8059-E366F6CC6762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29A8E0C8-7A4E-44F4-A4E5-B6AF46D3354C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745D3197-F1C0-436C-A61D-8811416F9EE4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C72D8483-F296-496B-B54B-D8620FAD4EEB}"/>
              </a:ext>
            </a:extLst>
          </p:cNvPr>
          <p:cNvSpPr txBox="1"/>
          <p:nvPr/>
        </p:nvSpPr>
        <p:spPr>
          <a:xfrm>
            <a:off x="811037" y="4882277"/>
            <a:ext cx="4682050" cy="1228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s-ES" altLang="zh-CN" sz="1000">
                <a:effectLst/>
                <a:latin typeface="+mn-ea"/>
              </a:rPr>
              <a:t>&lt;el-autocomplete v-model="value" </a:t>
            </a:r>
          </a:p>
          <a:p>
            <a:pPr algn="just">
              <a:lnSpc>
                <a:spcPct val="125000"/>
              </a:lnSpc>
            </a:pPr>
            <a:r>
              <a:rPr lang="es-ES" altLang="zh-CN" sz="1000">
                <a:effectLst/>
                <a:latin typeface="+mn-ea"/>
              </a:rPr>
              <a:t>	:fetch-suggestions="queryData"</a:t>
            </a:r>
          </a:p>
          <a:p>
            <a:pPr algn="just">
              <a:lnSpc>
                <a:spcPct val="125000"/>
              </a:lnSpc>
            </a:pPr>
            <a:r>
              <a:rPr lang="es-ES" altLang="zh-CN" sz="1000">
                <a:effectLst/>
                <a:latin typeface="+mn-ea"/>
              </a:rPr>
              <a:t>	placeholder="</a:t>
            </a:r>
            <a:r>
              <a:rPr lang="zh-CN" altLang="es-ES" sz="1000">
                <a:effectLst/>
                <a:latin typeface="+mn-ea"/>
              </a:rPr>
              <a:t>请输入内容</a:t>
            </a:r>
            <a:r>
              <a:rPr lang="es-ES" altLang="zh-CN" sz="1000">
                <a:effectLst/>
                <a:latin typeface="+mn-ea"/>
              </a:rPr>
              <a:t>"</a:t>
            </a:r>
          </a:p>
          <a:p>
            <a:pPr algn="just">
              <a:lnSpc>
                <a:spcPct val="125000"/>
              </a:lnSpc>
            </a:pPr>
            <a:r>
              <a:rPr lang="es-ES" altLang="zh-CN" sz="1000">
                <a:effectLst/>
                <a:latin typeface="+mn-ea"/>
              </a:rPr>
              <a:t>	@select="selected"</a:t>
            </a:r>
          </a:p>
          <a:p>
            <a:pPr algn="just">
              <a:lnSpc>
                <a:spcPct val="125000"/>
              </a:lnSpc>
            </a:pPr>
            <a:r>
              <a:rPr lang="es-ES" altLang="zh-CN" sz="1000">
                <a:effectLst/>
                <a:latin typeface="+mn-ea"/>
              </a:rPr>
              <a:t>	:highlight-first-item="true"</a:t>
            </a:r>
          </a:p>
          <a:p>
            <a:pPr algn="just">
              <a:lnSpc>
                <a:spcPct val="125000"/>
              </a:lnSpc>
            </a:pPr>
            <a:r>
              <a:rPr lang="es-ES" altLang="zh-CN" sz="1000">
                <a:effectLst/>
                <a:latin typeface="+mn-ea"/>
              </a:rPr>
              <a:t>&gt;&lt;/el-autocomplete&gt;</a:t>
            </a:r>
          </a:p>
        </p:txBody>
      </p:sp>
      <p:pic>
        <p:nvPicPr>
          <p:cNvPr id="2050" name="图片 20" descr="说明: 截屏2021-06-24 下午3.24.52">
            <a:extLst>
              <a:ext uri="{FF2B5EF4-FFF2-40B4-BE49-F238E27FC236}">
                <a16:creationId xmlns:a16="http://schemas.microsoft.com/office/drawing/2014/main" id="{DE26D506-2326-4BE7-A1C7-63297311B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786" y="1746561"/>
            <a:ext cx="17462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B647F680-07B8-4388-B497-E4FFB32F3503}"/>
              </a:ext>
            </a:extLst>
          </p:cNvPr>
          <p:cNvGrpSpPr/>
          <p:nvPr/>
        </p:nvGrpSpPr>
        <p:grpSpPr>
          <a:xfrm>
            <a:off x="6509221" y="2311925"/>
            <a:ext cx="3735873" cy="311745"/>
            <a:chOff x="873760" y="1221555"/>
            <a:chExt cx="3735873" cy="311745"/>
          </a:xfrm>
        </p:grpSpPr>
        <p:sp>
          <p:nvSpPr>
            <p:cNvPr id="41" name="Shape 288">
              <a:extLst>
                <a:ext uri="{FF2B5EF4-FFF2-40B4-BE49-F238E27FC236}">
                  <a16:creationId xmlns:a16="http://schemas.microsoft.com/office/drawing/2014/main" id="{25516E80-12CC-40E0-94DB-4CC19E617F4B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选择列表</a:t>
              </a:r>
              <a:endParaRPr lang="zh-CN" altLang="zh-CN" sz="1600" b="1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C268318-23D5-4477-BB6F-A33D49F69EF7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02F5ABDF-43A4-4FE2-9CD5-855B1DA72460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C2E9B3E6-45B0-4DB0-9699-7B24A5F87BE1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F875399A-2AB4-4A29-A8A2-E2C81C7804A7}"/>
              </a:ext>
            </a:extLst>
          </p:cNvPr>
          <p:cNvSpPr txBox="1"/>
          <p:nvPr/>
        </p:nvSpPr>
        <p:spPr>
          <a:xfrm>
            <a:off x="6426200" y="2591315"/>
            <a:ext cx="5156199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spc="30">
                <a:effectLst/>
                <a:latin typeface="+mn-ea"/>
              </a:rPr>
              <a:t>选择列表组件是一种常用的用户交互元素，其可以提供一组选项供用户进行选择，可以单选也可以多选。</a:t>
            </a:r>
            <a:r>
              <a:rPr lang="en-US" altLang="zh-CN" sz="1200" spc="30">
                <a:effectLst/>
                <a:latin typeface="+mn-ea"/>
              </a:rPr>
              <a:t>Element Plus</a:t>
            </a:r>
            <a:r>
              <a:rPr lang="zh-CN" altLang="en-US" sz="1200" spc="30">
                <a:effectLst/>
                <a:latin typeface="+mn-ea"/>
              </a:rPr>
              <a:t>中使用</a:t>
            </a:r>
            <a:r>
              <a:rPr lang="en-US" altLang="zh-CN" sz="1200" spc="30">
                <a:effectLst/>
                <a:latin typeface="+mn-ea"/>
              </a:rPr>
              <a:t>el-select</a:t>
            </a:r>
            <a:r>
              <a:rPr lang="zh-CN" altLang="en-US" sz="1200" spc="30">
                <a:effectLst/>
                <a:latin typeface="+mn-ea"/>
              </a:rPr>
              <a:t>来创建选择列表组件。</a:t>
            </a:r>
            <a:endParaRPr lang="en-US" altLang="zh-CN" sz="1200" spc="30">
              <a:effectLst/>
              <a:latin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8BFAEB5-C074-4D9F-80E1-7E4B9E9C967C}"/>
              </a:ext>
            </a:extLst>
          </p:cNvPr>
          <p:cNvSpPr txBox="1"/>
          <p:nvPr/>
        </p:nvSpPr>
        <p:spPr>
          <a:xfrm>
            <a:off x="6509221" y="5703736"/>
            <a:ext cx="2518870" cy="99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altLang="zh-CN" sz="1050">
                <a:effectLst/>
                <a:latin typeface="+mn-ea"/>
              </a:rPr>
              <a:t>&lt;el-cascader</a:t>
            </a:r>
          </a:p>
          <a:p>
            <a:pPr algn="just">
              <a:lnSpc>
                <a:spcPct val="114000"/>
              </a:lnSpc>
            </a:pPr>
            <a:r>
              <a:rPr lang="en-US" altLang="zh-CN" sz="1050">
                <a:effectLst/>
                <a:latin typeface="+mn-ea"/>
              </a:rPr>
              <a:t>  v-model="value"</a:t>
            </a:r>
          </a:p>
          <a:p>
            <a:pPr algn="just">
              <a:lnSpc>
                <a:spcPct val="114000"/>
              </a:lnSpc>
            </a:pPr>
            <a:r>
              <a:rPr lang="en-US" altLang="zh-CN" sz="1050">
                <a:effectLst/>
                <a:latin typeface="+mn-ea"/>
              </a:rPr>
              <a:t>  :options="datas"</a:t>
            </a:r>
          </a:p>
          <a:p>
            <a:pPr algn="just">
              <a:lnSpc>
                <a:spcPct val="114000"/>
              </a:lnSpc>
            </a:pPr>
            <a:r>
              <a:rPr lang="en-US" altLang="zh-CN" sz="1050">
                <a:effectLst/>
                <a:latin typeface="+mn-ea"/>
              </a:rPr>
              <a:t>  :props="{ expandTrigger: 'hover' }"</a:t>
            </a:r>
          </a:p>
          <a:p>
            <a:pPr algn="just">
              <a:lnSpc>
                <a:spcPct val="114000"/>
              </a:lnSpc>
            </a:pPr>
            <a:r>
              <a:rPr lang="en-US" altLang="zh-CN" sz="1050">
                <a:effectLst/>
                <a:latin typeface="+mn-ea"/>
              </a:rPr>
              <a:t>&gt;&lt;/el-cascader&gt;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047E382-CBA9-48A3-A1F7-30DAFC577835}"/>
              </a:ext>
            </a:extLst>
          </p:cNvPr>
          <p:cNvGrpSpPr/>
          <p:nvPr/>
        </p:nvGrpSpPr>
        <p:grpSpPr>
          <a:xfrm>
            <a:off x="6509221" y="4981242"/>
            <a:ext cx="3735873" cy="311745"/>
            <a:chOff x="873760" y="1221555"/>
            <a:chExt cx="3735873" cy="311745"/>
          </a:xfrm>
        </p:grpSpPr>
        <p:sp>
          <p:nvSpPr>
            <p:cNvPr id="48" name="Shape 288">
              <a:extLst>
                <a:ext uri="{FF2B5EF4-FFF2-40B4-BE49-F238E27FC236}">
                  <a16:creationId xmlns:a16="http://schemas.microsoft.com/office/drawing/2014/main" id="{92A05D79-F943-48B4-93A3-199968E277B9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多级列表组件</a:t>
              </a:r>
              <a:endParaRPr lang="zh-CN" altLang="zh-CN" sz="1600" b="1"/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C9E09C9B-74FA-4533-A3D7-311A671A4117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267E2E72-C432-4D8F-98CA-3AD161BDCCF1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1E381DA4-9436-4FA3-BC59-F0F4A6DC0560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E3BA8E58-7E94-46AD-86AD-9D2C641E17EF}"/>
              </a:ext>
            </a:extLst>
          </p:cNvPr>
          <p:cNvSpPr txBox="1"/>
          <p:nvPr/>
        </p:nvSpPr>
        <p:spPr>
          <a:xfrm>
            <a:off x="6426200" y="5260632"/>
            <a:ext cx="515619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spc="30">
                <a:effectLst/>
                <a:latin typeface="+mn-ea"/>
              </a:rPr>
              <a:t>在</a:t>
            </a:r>
            <a:r>
              <a:rPr lang="en-US" altLang="zh-CN" sz="1200" spc="30">
                <a:effectLst/>
                <a:latin typeface="+mn-ea"/>
              </a:rPr>
              <a:t>Element Plus</a:t>
            </a:r>
            <a:r>
              <a:rPr lang="zh-CN" altLang="en-US" sz="1200" spc="30">
                <a:effectLst/>
                <a:latin typeface="+mn-ea"/>
              </a:rPr>
              <a:t>框架中，由</a:t>
            </a:r>
            <a:r>
              <a:rPr lang="en-US" altLang="zh-CN" sz="1200" spc="30">
                <a:effectLst/>
                <a:latin typeface="+mn-ea"/>
              </a:rPr>
              <a:t>el-cascader</a:t>
            </a:r>
            <a:r>
              <a:rPr lang="zh-CN" altLang="en-US" sz="1200" spc="30">
                <a:effectLst/>
                <a:latin typeface="+mn-ea"/>
              </a:rPr>
              <a:t>组件来提供支持多级选择列表。</a:t>
            </a:r>
            <a:endParaRPr lang="en-US" altLang="zh-CN" sz="1200" spc="30">
              <a:effectLst/>
              <a:latin typeface="+mn-ea"/>
            </a:endParaRPr>
          </a:p>
        </p:txBody>
      </p:sp>
      <p:pic>
        <p:nvPicPr>
          <p:cNvPr id="2051" name="图片 23" descr="说明: 截屏2021-06-28 下午1.40.27">
            <a:extLst>
              <a:ext uri="{FF2B5EF4-FFF2-40B4-BE49-F238E27FC236}">
                <a16:creationId xmlns:a16="http://schemas.microsoft.com/office/drawing/2014/main" id="{A6547FB7-598E-4976-B814-D8841F8AB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815" y="5659548"/>
            <a:ext cx="1890654" cy="1075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32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9" descr="说明: 截屏2021-06-29 上午11.48.00">
            <a:extLst>
              <a:ext uri="{FF2B5EF4-FFF2-40B4-BE49-F238E27FC236}">
                <a16:creationId xmlns:a16="http://schemas.microsoft.com/office/drawing/2014/main" id="{1C65DB9B-A647-4995-A411-9DE3ED4D7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178" y="5665105"/>
            <a:ext cx="2968943" cy="505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200"/>
            <a:ext cx="4959978" cy="937991"/>
          </a:xfrm>
        </p:spPr>
        <p:txBody>
          <a:bodyPr/>
          <a:lstStyle/>
          <a:p>
            <a:r>
              <a:rPr lang="en-US" altLang="zh-CN"/>
              <a:t>03 </a:t>
            </a:r>
            <a:r>
              <a:rPr lang="zh-CN" altLang="en-US"/>
              <a:t>开关与滑块组件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2CB63EA-5D9A-4F8A-8E65-3709346CD9FF}"/>
              </a:ext>
            </a:extLst>
          </p:cNvPr>
          <p:cNvSpPr txBox="1"/>
          <p:nvPr/>
        </p:nvSpPr>
        <p:spPr>
          <a:xfrm>
            <a:off x="6179820" y="1957485"/>
            <a:ext cx="5223332" cy="306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altLang="zh-CN" sz="1050" spc="-60">
                <a:effectLst/>
                <a:latin typeface="+mn-ea"/>
              </a:rPr>
              <a:t>&lt;el-slider v-model="sliderValue"&gt;&lt;/el-slider&gt;</a:t>
            </a:r>
            <a:endParaRPr lang="en-US" altLang="zh-CN" sz="1050" spc="-60">
              <a:effectLst/>
              <a:latin typeface="+mn-ea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28C2A5C-CAC0-44CE-8D82-B39024675199}"/>
              </a:ext>
            </a:extLst>
          </p:cNvPr>
          <p:cNvGrpSpPr/>
          <p:nvPr/>
        </p:nvGrpSpPr>
        <p:grpSpPr>
          <a:xfrm>
            <a:off x="811037" y="1734049"/>
            <a:ext cx="3735873" cy="311745"/>
            <a:chOff x="873760" y="1221555"/>
            <a:chExt cx="3735873" cy="311745"/>
          </a:xfrm>
        </p:grpSpPr>
        <p:sp>
          <p:nvSpPr>
            <p:cNvPr id="18" name="Shape 288">
              <a:extLst>
                <a:ext uri="{FF2B5EF4-FFF2-40B4-BE49-F238E27FC236}">
                  <a16:creationId xmlns:a16="http://schemas.microsoft.com/office/drawing/2014/main" id="{6087AFA1-3C9B-481A-A60C-133BB25384AF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开关组件</a:t>
              </a:r>
              <a:endParaRPr lang="zh-CN" altLang="zh-CN" sz="1600" b="1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6B3C679-98D1-49C6-9B47-8BDBCC114BE5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187925F2-1C94-4908-B2B3-87E2C36F69A8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035C4095-2FD4-4E4E-9E69-C1F925E45759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2B0CD871-6044-45A0-890C-360042E72F38}"/>
              </a:ext>
            </a:extLst>
          </p:cNvPr>
          <p:cNvSpPr txBox="1"/>
          <p:nvPr/>
        </p:nvSpPr>
        <p:spPr>
          <a:xfrm>
            <a:off x="709837" y="1107912"/>
            <a:ext cx="4862386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spc="30">
                <a:effectLst/>
                <a:latin typeface="+mn-ea"/>
              </a:rPr>
              <a:t>开关是很常见的一种页面元素，其有开和关两种状态来支持用户交互。在</a:t>
            </a:r>
            <a:r>
              <a:rPr lang="en-US" altLang="zh-CN" sz="1200" spc="30">
                <a:effectLst/>
                <a:latin typeface="+mn-ea"/>
              </a:rPr>
              <a:t>Element Plus</a:t>
            </a:r>
            <a:r>
              <a:rPr lang="zh-CN" altLang="en-US" sz="1200" spc="30">
                <a:effectLst/>
                <a:latin typeface="+mn-ea"/>
              </a:rPr>
              <a:t>中使用</a:t>
            </a:r>
            <a:r>
              <a:rPr lang="en-US" altLang="zh-CN" sz="1200" spc="30">
                <a:effectLst/>
                <a:latin typeface="+mn-ea"/>
              </a:rPr>
              <a:t>el-switch</a:t>
            </a:r>
            <a:r>
              <a:rPr lang="zh-CN" altLang="en-US" sz="1200" spc="30">
                <a:effectLst/>
                <a:latin typeface="+mn-ea"/>
              </a:rPr>
              <a:t>来创建开关组件。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C6A94D2-A410-4EA4-A330-884EEFE3D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246107"/>
              </p:ext>
            </p:extLst>
          </p:nvPr>
        </p:nvGraphicFramePr>
        <p:xfrm>
          <a:off x="811038" y="2095979"/>
          <a:ext cx="4761186" cy="3978000"/>
        </p:xfrm>
        <a:graphic>
          <a:graphicData uri="http://schemas.openxmlformats.org/drawingml/2006/table">
            <a:tbl>
              <a:tblPr/>
              <a:tblGrid>
                <a:gridCol w="1192957">
                  <a:extLst>
                    <a:ext uri="{9D8B030D-6E8A-4147-A177-3AD203B41FA5}">
                      <a16:colId xmlns:a16="http://schemas.microsoft.com/office/drawing/2014/main" val="1885789473"/>
                    </a:ext>
                  </a:extLst>
                </a:gridCol>
                <a:gridCol w="2184847">
                  <a:extLst>
                    <a:ext uri="{9D8B030D-6E8A-4147-A177-3AD203B41FA5}">
                      <a16:colId xmlns:a16="http://schemas.microsoft.com/office/drawing/2014/main" val="3322607286"/>
                    </a:ext>
                  </a:extLst>
                </a:gridCol>
                <a:gridCol w="1383382">
                  <a:extLst>
                    <a:ext uri="{9D8B030D-6E8A-4147-A177-3AD203B41FA5}">
                      <a16:colId xmlns:a16="http://schemas.microsoft.com/office/drawing/2014/main" val="805713132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属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意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5448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disabled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设置是否禁用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布尔值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31878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loading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设置是否加载中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布尔值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42907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width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设置按钮的宽度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数值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3603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active-text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设置开关打开时的文字描述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字符串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76835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inactive-text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设置开关关闭时的文字描述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字符串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4325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active-value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设置开关打开时的值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布尔值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字符串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数值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86873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inactive-value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设置开关关闭时的值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布尔值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字符串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数值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17226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active-color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设置开关打开时的背景色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字符串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65947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inactive-color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设置开关关闭时的背景色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字符串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02924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validate-event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改变开关状态时，是否触发表单校验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布尔值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82398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before-change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开关状态发生变化之前会调用的函数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09847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change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开关状态发生变化后调用的函数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458768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7B5B3EAD-C8E5-4712-AB20-92708B83FBA4}"/>
              </a:ext>
            </a:extLst>
          </p:cNvPr>
          <p:cNvSpPr txBox="1"/>
          <p:nvPr/>
        </p:nvSpPr>
        <p:spPr>
          <a:xfrm>
            <a:off x="6090512" y="1304525"/>
            <a:ext cx="5365609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当页面元素有多种状态时，我们可以尝试使用滑块组件来实现。滑块组件既支持承载连续变化的值，又支持承载离散变化的值。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823E8F2-3F53-4A4C-882E-D02869CF760F}"/>
              </a:ext>
            </a:extLst>
          </p:cNvPr>
          <p:cNvGrpSpPr/>
          <p:nvPr/>
        </p:nvGrpSpPr>
        <p:grpSpPr>
          <a:xfrm>
            <a:off x="6113470" y="1071189"/>
            <a:ext cx="3735873" cy="311745"/>
            <a:chOff x="873760" y="1221555"/>
            <a:chExt cx="3735873" cy="311745"/>
          </a:xfrm>
        </p:grpSpPr>
        <p:sp>
          <p:nvSpPr>
            <p:cNvPr id="28" name="Shape 288">
              <a:extLst>
                <a:ext uri="{FF2B5EF4-FFF2-40B4-BE49-F238E27FC236}">
                  <a16:creationId xmlns:a16="http://schemas.microsoft.com/office/drawing/2014/main" id="{35985316-62CB-4983-A5BE-CC106517A639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标签组件</a:t>
              </a:r>
              <a:endParaRPr lang="zh-CN" altLang="zh-CN" sz="1600" b="1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DDFC5D25-0F30-4A30-929E-D7F5C34B5662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0F28115D-80F1-44D9-B202-69D28566A135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7EBF6B45-0F82-4C3E-8F45-5E9C75C2933D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073" name="图片 25" descr="说明: 截屏2021-06-29 上午10.21.39">
            <a:extLst>
              <a:ext uri="{FF2B5EF4-FFF2-40B4-BE49-F238E27FC236}">
                <a16:creationId xmlns:a16="http://schemas.microsoft.com/office/drawing/2014/main" id="{012BC1CB-130F-4ADF-9DFB-739852290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70" y="2293349"/>
            <a:ext cx="544353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ED945C12-5B70-475E-919C-0714326B6A53}"/>
              </a:ext>
            </a:extLst>
          </p:cNvPr>
          <p:cNvSpPr txBox="1"/>
          <p:nvPr/>
        </p:nvSpPr>
        <p:spPr>
          <a:xfrm>
            <a:off x="6179820" y="2762323"/>
            <a:ext cx="5223332" cy="306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altLang="zh-CN" sz="1050" spc="-60">
                <a:effectLst/>
                <a:latin typeface="+mn-ea"/>
              </a:rPr>
              <a:t>&lt;el-slider v-model="sliderValue" :format-tooltip="format"&gt;&lt;/el-slider&gt;</a:t>
            </a:r>
            <a:endParaRPr lang="en-US" altLang="zh-CN" sz="1050" spc="-60">
              <a:effectLst/>
              <a:latin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43D9128-FD55-4B7A-88A1-5E8A1140F605}"/>
              </a:ext>
            </a:extLst>
          </p:cNvPr>
          <p:cNvSpPr txBox="1"/>
          <p:nvPr/>
        </p:nvSpPr>
        <p:spPr>
          <a:xfrm>
            <a:off x="6179820" y="3151188"/>
            <a:ext cx="2242963" cy="7909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altLang="zh-CN" sz="1050" spc="-60">
                <a:effectLst/>
                <a:latin typeface="+mn-ea"/>
              </a:rPr>
              <a:t>format(value) {</a:t>
            </a:r>
          </a:p>
          <a:p>
            <a:pPr algn="just">
              <a:lnSpc>
                <a:spcPct val="150000"/>
              </a:lnSpc>
            </a:pPr>
            <a:r>
              <a:rPr lang="fr-FR" altLang="zh-CN" sz="1050" spc="-60">
                <a:effectLst/>
                <a:latin typeface="+mn-ea"/>
              </a:rPr>
              <a:t>  return `${value}%`;</a:t>
            </a:r>
          </a:p>
          <a:p>
            <a:pPr algn="just">
              <a:lnSpc>
                <a:spcPct val="150000"/>
              </a:lnSpc>
            </a:pPr>
            <a:r>
              <a:rPr lang="fr-FR" altLang="zh-CN" sz="1050" spc="-60">
                <a:effectLst/>
                <a:latin typeface="+mn-ea"/>
              </a:rPr>
              <a:t>}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692C22E-59E1-4562-B90E-5BA9D7EC3E56}"/>
              </a:ext>
            </a:extLst>
          </p:cNvPr>
          <p:cNvSpPr txBox="1"/>
          <p:nvPr/>
        </p:nvSpPr>
        <p:spPr>
          <a:xfrm>
            <a:off x="8541327" y="3151188"/>
            <a:ext cx="2861825" cy="2447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fr-FR" altLang="zh-CN" sz="1050" spc="-60">
                <a:effectLst/>
                <a:latin typeface="+mn-ea"/>
              </a:rPr>
              <a:t>&lt;el-slider</a:t>
            </a:r>
          </a:p>
          <a:p>
            <a:pPr algn="just">
              <a:lnSpc>
                <a:spcPct val="250000"/>
              </a:lnSpc>
            </a:pPr>
            <a:r>
              <a:rPr lang="fr-FR" altLang="zh-CN" sz="1050" spc="-60">
                <a:effectLst/>
                <a:latin typeface="+mn-ea"/>
              </a:rPr>
              <a:t>  v-model="sliderValue"</a:t>
            </a:r>
          </a:p>
          <a:p>
            <a:pPr algn="just">
              <a:lnSpc>
                <a:spcPct val="250000"/>
              </a:lnSpc>
            </a:pPr>
            <a:r>
              <a:rPr lang="fr-FR" altLang="zh-CN" sz="1050" spc="-60">
                <a:effectLst/>
                <a:latin typeface="+mn-ea"/>
              </a:rPr>
              <a:t>  :format-tooltip="format"</a:t>
            </a:r>
          </a:p>
          <a:p>
            <a:pPr algn="just">
              <a:lnSpc>
                <a:spcPct val="250000"/>
              </a:lnSpc>
            </a:pPr>
            <a:r>
              <a:rPr lang="fr-FR" altLang="zh-CN" sz="1050" spc="-60">
                <a:effectLst/>
                <a:latin typeface="+mn-ea"/>
              </a:rPr>
              <a:t>  :step="10"</a:t>
            </a:r>
          </a:p>
          <a:p>
            <a:pPr algn="just">
              <a:lnSpc>
                <a:spcPct val="250000"/>
              </a:lnSpc>
            </a:pPr>
            <a:r>
              <a:rPr lang="fr-FR" altLang="zh-CN" sz="1050" spc="-60">
                <a:effectLst/>
                <a:latin typeface="+mn-ea"/>
              </a:rPr>
              <a:t>  :show-stops="true"</a:t>
            </a:r>
          </a:p>
          <a:p>
            <a:pPr algn="just">
              <a:lnSpc>
                <a:spcPct val="250000"/>
              </a:lnSpc>
            </a:pPr>
            <a:r>
              <a:rPr lang="fr-FR" altLang="zh-CN" sz="1050" spc="-60">
                <a:effectLst/>
                <a:latin typeface="+mn-ea"/>
              </a:rPr>
              <a:t>&gt;&lt;/el-slider&gt;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85F46E8-B07D-49C8-8E2D-81360651D93D}"/>
              </a:ext>
            </a:extLst>
          </p:cNvPr>
          <p:cNvSpPr txBox="1"/>
          <p:nvPr/>
        </p:nvSpPr>
        <p:spPr>
          <a:xfrm>
            <a:off x="6179820" y="4036505"/>
            <a:ext cx="2242963" cy="24875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altLang="zh-CN" sz="1050" spc="-60">
                <a:effectLst/>
                <a:latin typeface="+mn-ea"/>
              </a:rPr>
              <a:t>marks: {</a:t>
            </a:r>
          </a:p>
          <a:p>
            <a:pPr algn="just">
              <a:lnSpc>
                <a:spcPct val="150000"/>
              </a:lnSpc>
            </a:pPr>
            <a:r>
              <a:rPr lang="fr-FR" altLang="zh-CN" sz="1050" spc="-60">
                <a:effectLst/>
                <a:latin typeface="+mn-ea"/>
              </a:rPr>
              <a:t>  0: "</a:t>
            </a:r>
            <a:r>
              <a:rPr lang="zh-CN" altLang="en-US" sz="1050" spc="-60">
                <a:effectLst/>
                <a:latin typeface="+mn-ea"/>
              </a:rPr>
              <a:t>起点</a:t>
            </a:r>
            <a:r>
              <a:rPr lang="en-US" altLang="zh-CN" sz="1050" spc="-60">
                <a:effectLst/>
                <a:latin typeface="+mn-ea"/>
              </a:rPr>
              <a:t>",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50: "</a:t>
            </a:r>
            <a:r>
              <a:rPr lang="zh-CN" altLang="en-US" sz="1050" spc="-60">
                <a:effectLst/>
                <a:latin typeface="+mn-ea"/>
              </a:rPr>
              <a:t>半程啦！</a:t>
            </a:r>
            <a:r>
              <a:rPr lang="en-US" altLang="zh-CN" sz="1050" spc="-60">
                <a:effectLst/>
                <a:latin typeface="+mn-ea"/>
              </a:rPr>
              <a:t>",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90: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  </a:t>
            </a:r>
            <a:r>
              <a:rPr lang="fr-FR" altLang="zh-CN" sz="1050" spc="-60">
                <a:effectLst/>
                <a:latin typeface="+mn-ea"/>
              </a:rPr>
              <a:t>style: {</a:t>
            </a:r>
          </a:p>
          <a:p>
            <a:pPr algn="just">
              <a:lnSpc>
                <a:spcPct val="150000"/>
              </a:lnSpc>
            </a:pPr>
            <a:r>
              <a:rPr lang="fr-FR" altLang="zh-CN" sz="1050" spc="-60">
                <a:effectLst/>
                <a:latin typeface="+mn-ea"/>
              </a:rPr>
              <a:t>      color: "#ff0000",</a:t>
            </a:r>
          </a:p>
          <a:p>
            <a:pPr algn="just">
              <a:lnSpc>
                <a:spcPct val="150000"/>
              </a:lnSpc>
            </a:pPr>
            <a:r>
              <a:rPr lang="fr-FR" altLang="zh-CN" sz="1050" spc="-60">
                <a:effectLst/>
                <a:latin typeface="+mn-ea"/>
              </a:rPr>
              <a:t>    },</a:t>
            </a:r>
          </a:p>
          <a:p>
            <a:pPr algn="just">
              <a:lnSpc>
                <a:spcPct val="150000"/>
              </a:lnSpc>
            </a:pPr>
            <a:r>
              <a:rPr lang="fr-FR" altLang="zh-CN" sz="1050" spc="-60">
                <a:effectLst/>
                <a:latin typeface="+mn-ea"/>
              </a:rPr>
              <a:t>    label: "</a:t>
            </a:r>
            <a:r>
              <a:rPr lang="zh-CN" altLang="en-US" sz="1050" spc="-60">
                <a:effectLst/>
                <a:latin typeface="+mn-ea"/>
              </a:rPr>
              <a:t>就到终点啦</a:t>
            </a:r>
            <a:r>
              <a:rPr lang="en-US" altLang="zh-CN" sz="1050" spc="-60">
                <a:effectLst/>
                <a:latin typeface="+mn-ea"/>
              </a:rPr>
              <a:t>",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  }</a:t>
            </a:r>
          </a:p>
          <a:p>
            <a:pPr algn="just">
              <a:lnSpc>
                <a:spcPct val="150000"/>
              </a:lnSpc>
            </a:pPr>
            <a:r>
              <a:rPr lang="en-US" altLang="zh-CN" sz="1050" spc="-60">
                <a:effectLst/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89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6200"/>
            <a:ext cx="6416676" cy="937991"/>
          </a:xfrm>
        </p:spPr>
        <p:txBody>
          <a:bodyPr/>
          <a:lstStyle/>
          <a:p>
            <a:r>
              <a:rPr lang="en-US" altLang="zh-CN" b="1"/>
              <a:t>04 </a:t>
            </a:r>
            <a:r>
              <a:rPr lang="zh-CN" altLang="en-US" b="1"/>
              <a:t>选择器组件</a:t>
            </a:r>
            <a:endParaRPr lang="zh-CN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8665902-C095-487E-9C58-4C8330181D46}"/>
              </a:ext>
            </a:extLst>
          </p:cNvPr>
          <p:cNvGrpSpPr/>
          <p:nvPr/>
        </p:nvGrpSpPr>
        <p:grpSpPr>
          <a:xfrm>
            <a:off x="811037" y="1095095"/>
            <a:ext cx="3735873" cy="311745"/>
            <a:chOff x="873760" y="1221555"/>
            <a:chExt cx="3735873" cy="311745"/>
          </a:xfrm>
        </p:grpSpPr>
        <p:sp>
          <p:nvSpPr>
            <p:cNvPr id="60" name="Shape 288">
              <a:extLst>
                <a:ext uri="{FF2B5EF4-FFF2-40B4-BE49-F238E27FC236}">
                  <a16:creationId xmlns:a16="http://schemas.microsoft.com/office/drawing/2014/main" id="{6A6F9115-463B-426C-9C1E-88A05F3894A9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时间选择器</a:t>
              </a:r>
              <a:endParaRPr lang="zh-CN" altLang="zh-CN" sz="1600" b="1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5369F01-55C7-4E07-9D5A-36B7E59D066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7B31FD1-8FC6-4F7D-9D17-401824E68930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4A8495DB-640E-4921-BC68-FA3FF334241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A6410E9-638F-4AB4-B966-A30112110271}"/>
              </a:ext>
            </a:extLst>
          </p:cNvPr>
          <p:cNvSpPr txBox="1"/>
          <p:nvPr/>
        </p:nvSpPr>
        <p:spPr>
          <a:xfrm>
            <a:off x="811038" y="2118258"/>
            <a:ext cx="2138224" cy="2033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</a:pPr>
            <a:r>
              <a:rPr lang="en-US" altLang="zh-CN" sz="1050">
                <a:effectLst/>
                <a:latin typeface="+mn-ea"/>
              </a:rPr>
              <a:t>&lt;el-time-picker</a:t>
            </a:r>
          </a:p>
          <a:p>
            <a:pPr algn="just">
              <a:lnSpc>
                <a:spcPct val="135000"/>
              </a:lnSpc>
            </a:pPr>
            <a:r>
              <a:rPr lang="en-US" altLang="zh-CN" sz="1050">
                <a:effectLst/>
                <a:latin typeface="+mn-ea"/>
              </a:rPr>
              <a:t>  :is-range="true"</a:t>
            </a:r>
          </a:p>
          <a:p>
            <a:pPr algn="just">
              <a:lnSpc>
                <a:spcPct val="135000"/>
              </a:lnSpc>
            </a:pPr>
            <a:r>
              <a:rPr lang="en-US" altLang="zh-CN" sz="1050">
                <a:effectLst/>
                <a:latin typeface="+mn-ea"/>
              </a:rPr>
              <a:t>  v-model="time"</a:t>
            </a:r>
          </a:p>
          <a:p>
            <a:pPr algn="just">
              <a:lnSpc>
                <a:spcPct val="135000"/>
              </a:lnSpc>
            </a:pPr>
            <a:r>
              <a:rPr lang="en-US" altLang="zh-CN" sz="1050">
                <a:effectLst/>
                <a:latin typeface="+mn-ea"/>
              </a:rPr>
              <a:t>  range-separator="~"</a:t>
            </a:r>
          </a:p>
          <a:p>
            <a:pPr algn="just">
              <a:lnSpc>
                <a:spcPct val="135000"/>
              </a:lnSpc>
            </a:pPr>
            <a:r>
              <a:rPr lang="en-US" altLang="zh-CN" sz="1050">
                <a:effectLst/>
                <a:latin typeface="+mn-ea"/>
              </a:rPr>
              <a:t>  :arrow-control="true"</a:t>
            </a:r>
          </a:p>
          <a:p>
            <a:pPr algn="just">
              <a:lnSpc>
                <a:spcPct val="135000"/>
              </a:lnSpc>
            </a:pPr>
            <a:r>
              <a:rPr lang="en-US" altLang="zh-CN" sz="1050">
                <a:effectLst/>
                <a:latin typeface="+mn-ea"/>
              </a:rPr>
              <a:t>  start-placeholder="</a:t>
            </a:r>
            <a:r>
              <a:rPr lang="zh-CN" altLang="en-US" sz="1050">
                <a:effectLst/>
                <a:latin typeface="+mn-ea"/>
              </a:rPr>
              <a:t>开始时间</a:t>
            </a:r>
            <a:r>
              <a:rPr lang="en-US" altLang="zh-CN" sz="1050">
                <a:effectLst/>
                <a:latin typeface="+mn-ea"/>
              </a:rPr>
              <a:t>"</a:t>
            </a:r>
          </a:p>
          <a:p>
            <a:pPr algn="just">
              <a:lnSpc>
                <a:spcPct val="135000"/>
              </a:lnSpc>
            </a:pPr>
            <a:r>
              <a:rPr lang="en-US" altLang="zh-CN" sz="1050">
                <a:effectLst/>
                <a:latin typeface="+mn-ea"/>
              </a:rPr>
              <a:t>  end-placeholder="</a:t>
            </a:r>
            <a:r>
              <a:rPr lang="zh-CN" altLang="en-US" sz="1050">
                <a:effectLst/>
                <a:latin typeface="+mn-ea"/>
              </a:rPr>
              <a:t>结束时间</a:t>
            </a:r>
            <a:r>
              <a:rPr lang="en-US" altLang="zh-CN" sz="1050">
                <a:effectLst/>
                <a:latin typeface="+mn-ea"/>
              </a:rPr>
              <a:t>"</a:t>
            </a:r>
          </a:p>
          <a:p>
            <a:pPr algn="just">
              <a:lnSpc>
                <a:spcPct val="135000"/>
              </a:lnSpc>
            </a:pPr>
            <a:r>
              <a:rPr lang="en-US" altLang="zh-CN" sz="1050">
                <a:effectLst/>
                <a:latin typeface="+mn-ea"/>
              </a:rPr>
              <a:t>&gt;</a:t>
            </a:r>
          </a:p>
          <a:p>
            <a:pPr algn="just">
              <a:lnSpc>
                <a:spcPct val="135000"/>
              </a:lnSpc>
            </a:pPr>
            <a:r>
              <a:rPr lang="en-US" altLang="zh-CN" sz="1050">
                <a:effectLst/>
                <a:latin typeface="+mn-ea"/>
              </a:rPr>
              <a:t>&lt;/el-time-picker&gt;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86124A9E-FC3D-4FA3-A498-595F182ACB30}"/>
              </a:ext>
            </a:extLst>
          </p:cNvPr>
          <p:cNvSpPr txBox="1"/>
          <p:nvPr/>
        </p:nvSpPr>
        <p:spPr>
          <a:xfrm>
            <a:off x="709837" y="1411548"/>
            <a:ext cx="4862386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spc="30">
                <a:effectLst/>
                <a:latin typeface="+mn-ea"/>
              </a:rPr>
              <a:t>el-time-picker</a:t>
            </a:r>
            <a:r>
              <a:rPr lang="zh-CN" altLang="en-US" sz="1200" spc="30">
                <a:effectLst/>
                <a:latin typeface="+mn-ea"/>
              </a:rPr>
              <a:t>用来创建时间选择器，其可以方便地供用户选择一个时间点或时间范围。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01E82AB-B759-46DD-B919-C2505B9DF43E}"/>
              </a:ext>
            </a:extLst>
          </p:cNvPr>
          <p:cNvGrpSpPr/>
          <p:nvPr/>
        </p:nvGrpSpPr>
        <p:grpSpPr>
          <a:xfrm>
            <a:off x="5260634" y="3845992"/>
            <a:ext cx="529990" cy="496212"/>
            <a:chOff x="2612321" y="2698089"/>
            <a:chExt cx="529990" cy="496212"/>
          </a:xfrm>
        </p:grpSpPr>
        <p:sp>
          <p:nvSpPr>
            <p:cNvPr id="52" name="任意多边形 78">
              <a:extLst>
                <a:ext uri="{FF2B5EF4-FFF2-40B4-BE49-F238E27FC236}">
                  <a16:creationId xmlns:a16="http://schemas.microsoft.com/office/drawing/2014/main" id="{5D15840B-34BD-402F-A647-7507290A615E}"/>
                </a:ext>
              </a:extLst>
            </p:cNvPr>
            <p:cNvSpPr/>
            <p:nvPr/>
          </p:nvSpPr>
          <p:spPr>
            <a:xfrm rot="11828488">
              <a:off x="2671314" y="2716445"/>
              <a:ext cx="470997" cy="477856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47">
              <a:extLst>
                <a:ext uri="{FF2B5EF4-FFF2-40B4-BE49-F238E27FC236}">
                  <a16:creationId xmlns:a16="http://schemas.microsoft.com/office/drawing/2014/main" id="{87BB39B5-A366-4290-9634-41902FFD6DB4}"/>
                </a:ext>
              </a:extLst>
            </p:cNvPr>
            <p:cNvSpPr/>
            <p:nvPr/>
          </p:nvSpPr>
          <p:spPr>
            <a:xfrm rot="11828488">
              <a:off x="2612321" y="2698089"/>
              <a:ext cx="470997" cy="477856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098" name="图片 30" descr="说明: 截屏2021-06-29 下午2.56.19">
            <a:extLst>
              <a:ext uri="{FF2B5EF4-FFF2-40B4-BE49-F238E27FC236}">
                <a16:creationId xmlns:a16="http://schemas.microsoft.com/office/drawing/2014/main" id="{947B4D9F-EB5A-4C41-888D-8E64F3A74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217" y="2118258"/>
            <a:ext cx="2452390" cy="203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组合 46">
            <a:extLst>
              <a:ext uri="{FF2B5EF4-FFF2-40B4-BE49-F238E27FC236}">
                <a16:creationId xmlns:a16="http://schemas.microsoft.com/office/drawing/2014/main" id="{74104D84-9FFC-463E-94BE-5E0428A9D096}"/>
              </a:ext>
            </a:extLst>
          </p:cNvPr>
          <p:cNvGrpSpPr/>
          <p:nvPr/>
        </p:nvGrpSpPr>
        <p:grpSpPr>
          <a:xfrm>
            <a:off x="811037" y="4342204"/>
            <a:ext cx="3735873" cy="311745"/>
            <a:chOff x="873760" y="1221555"/>
            <a:chExt cx="3735873" cy="311745"/>
          </a:xfrm>
        </p:grpSpPr>
        <p:sp>
          <p:nvSpPr>
            <p:cNvPr id="48" name="Shape 288">
              <a:extLst>
                <a:ext uri="{FF2B5EF4-FFF2-40B4-BE49-F238E27FC236}">
                  <a16:creationId xmlns:a16="http://schemas.microsoft.com/office/drawing/2014/main" id="{261FD054-C3DA-4C95-85CF-D8A5C6089968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日期选择器</a:t>
              </a:r>
              <a:endParaRPr lang="zh-CN" altLang="zh-CN" sz="1600" b="1"/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823BA75D-339E-4CC6-A773-FAB8BD331E06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393D9EC4-5A26-433A-9FD6-C670C7CEDD21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4E50BB3B-60FA-438C-A4CB-27B649E53EA7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A9EE0D1C-E25F-40F3-9B98-EC8F2F5DA605}"/>
              </a:ext>
            </a:extLst>
          </p:cNvPr>
          <p:cNvSpPr txBox="1"/>
          <p:nvPr/>
        </p:nvSpPr>
        <p:spPr>
          <a:xfrm>
            <a:off x="709837" y="4658657"/>
            <a:ext cx="1853059" cy="11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spc="30">
                <a:effectLst/>
                <a:latin typeface="+mn-ea"/>
              </a:rPr>
              <a:t>el-time-picker</a:t>
            </a:r>
            <a:r>
              <a:rPr lang="zh-CN" altLang="en-US" sz="1200" spc="30">
                <a:effectLst/>
                <a:latin typeface="+mn-ea"/>
              </a:rPr>
              <a:t>提供了对时间选择的支持，如果要选择日期，可以使用</a:t>
            </a:r>
            <a:r>
              <a:rPr lang="en-US" altLang="zh-CN" sz="1200" spc="30">
                <a:effectLst/>
                <a:latin typeface="+mn-ea"/>
              </a:rPr>
              <a:t>el-data-picker</a:t>
            </a:r>
            <a:r>
              <a:rPr lang="zh-CN" altLang="en-US" sz="1200" spc="30">
                <a:effectLst/>
                <a:latin typeface="+mn-ea"/>
              </a:rPr>
              <a:t>组件。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EBCA9A7-7B31-4E3C-96F2-B4B95B8890EF}"/>
              </a:ext>
            </a:extLst>
          </p:cNvPr>
          <p:cNvSpPr txBox="1"/>
          <p:nvPr/>
        </p:nvSpPr>
        <p:spPr>
          <a:xfrm>
            <a:off x="2756079" y="4430182"/>
            <a:ext cx="2747528" cy="2002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&lt;el-date-picker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v-model="date"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type="daterange"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range-separator="</a:t>
            </a:r>
            <a:r>
              <a:rPr lang="zh-CN" altLang="en-US" sz="1050">
                <a:effectLst/>
                <a:latin typeface="+mn-ea"/>
              </a:rPr>
              <a:t>至</a:t>
            </a:r>
            <a:r>
              <a:rPr lang="en-US" altLang="zh-CN" sz="1050">
                <a:effectLst/>
                <a:latin typeface="+mn-ea"/>
              </a:rPr>
              <a:t>"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start-placeholder="</a:t>
            </a:r>
            <a:r>
              <a:rPr lang="zh-CN" altLang="en-US" sz="1050">
                <a:effectLst/>
                <a:latin typeface="+mn-ea"/>
              </a:rPr>
              <a:t>开始日期</a:t>
            </a:r>
            <a:r>
              <a:rPr lang="en-US" altLang="zh-CN" sz="1050">
                <a:effectLst/>
                <a:latin typeface="+mn-ea"/>
              </a:rPr>
              <a:t>"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end-placeholder="</a:t>
            </a:r>
            <a:r>
              <a:rPr lang="zh-CN" altLang="en-US" sz="1050">
                <a:effectLst/>
                <a:latin typeface="+mn-ea"/>
              </a:rPr>
              <a:t>结束日期</a:t>
            </a:r>
            <a:r>
              <a:rPr lang="en-US" altLang="zh-CN" sz="1050">
                <a:effectLst/>
                <a:latin typeface="+mn-ea"/>
              </a:rPr>
              <a:t>"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&gt;&gt;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&lt;/el-date-picker&gt;</a:t>
            </a: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B8E3A90-BBA0-4433-A571-7F364AFEF2F4}"/>
              </a:ext>
            </a:extLst>
          </p:cNvPr>
          <p:cNvGrpSpPr/>
          <p:nvPr/>
        </p:nvGrpSpPr>
        <p:grpSpPr>
          <a:xfrm>
            <a:off x="6527400" y="1095095"/>
            <a:ext cx="3735873" cy="311745"/>
            <a:chOff x="873760" y="1221555"/>
            <a:chExt cx="3735873" cy="311745"/>
          </a:xfrm>
        </p:grpSpPr>
        <p:sp>
          <p:nvSpPr>
            <p:cNvPr id="67" name="Shape 288">
              <a:extLst>
                <a:ext uri="{FF2B5EF4-FFF2-40B4-BE49-F238E27FC236}">
                  <a16:creationId xmlns:a16="http://schemas.microsoft.com/office/drawing/2014/main" id="{2B1DA82C-8022-46AB-81EF-DB2009BA8FCA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颜色选择器</a:t>
              </a:r>
              <a:endParaRPr lang="zh-CN" altLang="zh-CN" sz="1600" b="1"/>
            </a:p>
          </p:txBody>
        </p: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388611BE-AED1-4659-87F4-1055365E3A0C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F037EBE2-2400-4B37-B064-02EF62593297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91F16EA2-222B-4D4B-8818-F71311768A98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D5E5BA65-CB1A-4582-9DFF-AFA8D025E3DB}"/>
              </a:ext>
            </a:extLst>
          </p:cNvPr>
          <p:cNvSpPr txBox="1"/>
          <p:nvPr/>
        </p:nvSpPr>
        <p:spPr>
          <a:xfrm>
            <a:off x="6426199" y="1411548"/>
            <a:ext cx="5156199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spc="30">
                <a:effectLst/>
                <a:latin typeface="+mn-ea"/>
              </a:rPr>
              <a:t>颜色选择器能够提供一个调色板组件，用户可以方便地在调色板上进行颜色的选择。在某些场景下，如果页面支持用户进行颜色定制，可以使用颜色选择器组件。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A69AA77-814B-4988-BD41-8BE4C1F37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869950"/>
              </p:ext>
            </p:extLst>
          </p:nvPr>
        </p:nvGraphicFramePr>
        <p:xfrm>
          <a:off x="6527400" y="2388132"/>
          <a:ext cx="4966735" cy="3204000"/>
        </p:xfrm>
        <a:graphic>
          <a:graphicData uri="http://schemas.openxmlformats.org/drawingml/2006/table">
            <a:tbl>
              <a:tblPr/>
              <a:tblGrid>
                <a:gridCol w="1244459">
                  <a:extLst>
                    <a:ext uri="{9D8B030D-6E8A-4147-A177-3AD203B41FA5}">
                      <a16:colId xmlns:a16="http://schemas.microsoft.com/office/drawing/2014/main" val="1804086671"/>
                    </a:ext>
                  </a:extLst>
                </a:gridCol>
                <a:gridCol w="1900175">
                  <a:extLst>
                    <a:ext uri="{9D8B030D-6E8A-4147-A177-3AD203B41FA5}">
                      <a16:colId xmlns:a16="http://schemas.microsoft.com/office/drawing/2014/main" val="1687455704"/>
                    </a:ext>
                  </a:extLst>
                </a:gridCol>
                <a:gridCol w="1822101">
                  <a:extLst>
                    <a:ext uri="{9D8B030D-6E8A-4147-A177-3AD203B41FA5}">
                      <a16:colId xmlns:a16="http://schemas.microsoft.com/office/drawing/2014/main" val="400212937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属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意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1304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disabled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设置是否禁用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布尔值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341664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size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设置尺寸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mediu   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small   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mini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05757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show-alpha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设置是否支持透明度选择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布尔值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062009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color-format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设置颜色格式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hsl   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hsv   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hex   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rgb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0598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predefine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设置预定义颜色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数组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142941"/>
                  </a:ext>
                </a:extLst>
              </a:tr>
            </a:tbl>
          </a:graphicData>
        </a:graphic>
      </p:graphicFrame>
      <p:sp>
        <p:nvSpPr>
          <p:cNvPr id="72" name="文本框 71">
            <a:extLst>
              <a:ext uri="{FF2B5EF4-FFF2-40B4-BE49-F238E27FC236}">
                <a16:creationId xmlns:a16="http://schemas.microsoft.com/office/drawing/2014/main" id="{3C0E406A-F9C9-4F0C-8261-38CE9933AEDD}"/>
              </a:ext>
            </a:extLst>
          </p:cNvPr>
          <p:cNvSpPr txBox="1"/>
          <p:nvPr/>
        </p:nvSpPr>
        <p:spPr>
          <a:xfrm>
            <a:off x="6512159" y="5845846"/>
            <a:ext cx="5001026" cy="306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&lt;el-color-picker :show-alpha="true" v-model="color"&gt;&lt;/el-color-picker&gt;</a:t>
            </a:r>
          </a:p>
        </p:txBody>
      </p:sp>
    </p:spTree>
    <p:extLst>
      <p:ext uri="{BB962C8B-B14F-4D97-AF65-F5344CB8AC3E}">
        <p14:creationId xmlns:p14="http://schemas.microsoft.com/office/powerpoint/2010/main" val="237075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6200"/>
            <a:ext cx="6416676" cy="937991"/>
          </a:xfrm>
        </p:spPr>
        <p:txBody>
          <a:bodyPr/>
          <a:lstStyle/>
          <a:p>
            <a:r>
              <a:rPr lang="en-US" altLang="zh-CN" b="1"/>
              <a:t>05 </a:t>
            </a:r>
            <a:r>
              <a:rPr lang="zh-CN" altLang="en-US" b="1"/>
              <a:t>提示类组件</a:t>
            </a:r>
            <a:endParaRPr lang="zh-CN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8665902-C095-487E-9C58-4C8330181D46}"/>
              </a:ext>
            </a:extLst>
          </p:cNvPr>
          <p:cNvGrpSpPr/>
          <p:nvPr/>
        </p:nvGrpSpPr>
        <p:grpSpPr>
          <a:xfrm>
            <a:off x="811037" y="1095095"/>
            <a:ext cx="3735873" cy="311745"/>
            <a:chOff x="873760" y="1221555"/>
            <a:chExt cx="3735873" cy="311745"/>
          </a:xfrm>
        </p:grpSpPr>
        <p:sp>
          <p:nvSpPr>
            <p:cNvPr id="60" name="Shape 288">
              <a:extLst>
                <a:ext uri="{FF2B5EF4-FFF2-40B4-BE49-F238E27FC236}">
                  <a16:creationId xmlns:a16="http://schemas.microsoft.com/office/drawing/2014/main" id="{6A6F9115-463B-426C-9C1E-88A05F3894A9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警告组件</a:t>
              </a:r>
              <a:endParaRPr lang="zh-CN" altLang="zh-CN" sz="1600" b="1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5369F01-55C7-4E07-9D5A-36B7E59D066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7B31FD1-8FC6-4F7D-9D17-401824E68930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4A8495DB-640E-4921-BC68-FA3FF334241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A6410E9-638F-4AB4-B966-A30112110271}"/>
              </a:ext>
            </a:extLst>
          </p:cNvPr>
          <p:cNvSpPr txBox="1"/>
          <p:nvPr/>
        </p:nvSpPr>
        <p:spPr>
          <a:xfrm>
            <a:off x="811037" y="2118258"/>
            <a:ext cx="4692569" cy="1596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</a:pPr>
            <a:r>
              <a:rPr lang="en-US" altLang="zh-CN" sz="1050">
                <a:effectLst/>
                <a:latin typeface="+mn-ea"/>
              </a:rPr>
              <a:t>&lt;el-alert title="</a:t>
            </a:r>
            <a:r>
              <a:rPr lang="zh-CN" altLang="en-US" sz="1050">
                <a:effectLst/>
                <a:latin typeface="+mn-ea"/>
              </a:rPr>
              <a:t>成功提示的文案</a:t>
            </a:r>
            <a:r>
              <a:rPr lang="en-US" altLang="zh-CN" sz="1050">
                <a:effectLst/>
                <a:latin typeface="+mn-ea"/>
              </a:rPr>
              <a:t>" type="success"&gt; &lt;/el-alert&gt;</a:t>
            </a:r>
          </a:p>
          <a:p>
            <a:pPr algn="just">
              <a:lnSpc>
                <a:spcPct val="135000"/>
              </a:lnSpc>
            </a:pPr>
            <a:r>
              <a:rPr lang="en-US" altLang="zh-CN" sz="1050">
                <a:effectLst/>
                <a:latin typeface="+mn-ea"/>
              </a:rPr>
              <a:t>&lt;br /&gt;</a:t>
            </a:r>
          </a:p>
          <a:p>
            <a:pPr algn="just">
              <a:lnSpc>
                <a:spcPct val="135000"/>
              </a:lnSpc>
            </a:pPr>
            <a:r>
              <a:rPr lang="en-US" altLang="zh-CN" sz="1050">
                <a:effectLst/>
                <a:latin typeface="+mn-ea"/>
              </a:rPr>
              <a:t>&lt;el-alert title="</a:t>
            </a:r>
            <a:r>
              <a:rPr lang="zh-CN" altLang="en-US" sz="1050">
                <a:effectLst/>
                <a:latin typeface="+mn-ea"/>
              </a:rPr>
              <a:t>消息提示的文案</a:t>
            </a:r>
            <a:r>
              <a:rPr lang="en-US" altLang="zh-CN" sz="1050">
                <a:effectLst/>
                <a:latin typeface="+mn-ea"/>
              </a:rPr>
              <a:t>" type="info"&gt; &lt;/el-alert&gt;</a:t>
            </a:r>
          </a:p>
          <a:p>
            <a:pPr algn="just">
              <a:lnSpc>
                <a:spcPct val="135000"/>
              </a:lnSpc>
            </a:pPr>
            <a:r>
              <a:rPr lang="en-US" altLang="zh-CN" sz="1050">
                <a:effectLst/>
                <a:latin typeface="+mn-ea"/>
              </a:rPr>
              <a:t>&lt;br /&gt;</a:t>
            </a:r>
          </a:p>
          <a:p>
            <a:pPr algn="just">
              <a:lnSpc>
                <a:spcPct val="135000"/>
              </a:lnSpc>
            </a:pPr>
            <a:r>
              <a:rPr lang="en-US" altLang="zh-CN" sz="1050">
                <a:effectLst/>
                <a:latin typeface="+mn-ea"/>
              </a:rPr>
              <a:t>&lt;el-alert title="</a:t>
            </a:r>
            <a:r>
              <a:rPr lang="zh-CN" altLang="en-US" sz="1050">
                <a:effectLst/>
                <a:latin typeface="+mn-ea"/>
              </a:rPr>
              <a:t>警告提示的文案</a:t>
            </a:r>
            <a:r>
              <a:rPr lang="en-US" altLang="zh-CN" sz="1050">
                <a:effectLst/>
                <a:latin typeface="+mn-ea"/>
              </a:rPr>
              <a:t>" type="warning"&gt; &lt;/el-alert&gt;</a:t>
            </a:r>
          </a:p>
          <a:p>
            <a:pPr algn="just">
              <a:lnSpc>
                <a:spcPct val="135000"/>
              </a:lnSpc>
            </a:pPr>
            <a:r>
              <a:rPr lang="en-US" altLang="zh-CN" sz="1050">
                <a:effectLst/>
                <a:latin typeface="+mn-ea"/>
              </a:rPr>
              <a:t>&lt;br /&gt;</a:t>
            </a:r>
          </a:p>
          <a:p>
            <a:pPr algn="just">
              <a:lnSpc>
                <a:spcPct val="135000"/>
              </a:lnSpc>
            </a:pPr>
            <a:r>
              <a:rPr lang="en-US" altLang="zh-CN" sz="1050">
                <a:effectLst/>
                <a:latin typeface="+mn-ea"/>
              </a:rPr>
              <a:t>&lt;el-alert title="</a:t>
            </a:r>
            <a:r>
              <a:rPr lang="zh-CN" altLang="en-US" sz="1050">
                <a:effectLst/>
                <a:latin typeface="+mn-ea"/>
              </a:rPr>
              <a:t>错误提示的文案</a:t>
            </a:r>
            <a:r>
              <a:rPr lang="en-US" altLang="zh-CN" sz="1050">
                <a:effectLst/>
                <a:latin typeface="+mn-ea"/>
              </a:rPr>
              <a:t>" type="error"&gt; &lt;/el-alert&gt;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86124A9E-FC3D-4FA3-A498-595F182ACB30}"/>
              </a:ext>
            </a:extLst>
          </p:cNvPr>
          <p:cNvSpPr txBox="1"/>
          <p:nvPr/>
        </p:nvSpPr>
        <p:spPr>
          <a:xfrm>
            <a:off x="709837" y="1411548"/>
            <a:ext cx="4862386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spc="30">
                <a:effectLst/>
                <a:latin typeface="+mn-ea"/>
              </a:rPr>
              <a:t>警告组件使用</a:t>
            </a:r>
            <a:r>
              <a:rPr lang="en-US" altLang="zh-CN" sz="1200" spc="30">
                <a:effectLst/>
                <a:latin typeface="+mn-ea"/>
              </a:rPr>
              <a:t>el-alert</a:t>
            </a:r>
            <a:r>
              <a:rPr lang="zh-CN" altLang="en-US" sz="1200" spc="30">
                <a:effectLst/>
                <a:latin typeface="+mn-ea"/>
              </a:rPr>
              <a:t>创建，其有</a:t>
            </a:r>
            <a:r>
              <a:rPr lang="en-US" altLang="zh-CN" sz="1200" spc="30">
                <a:effectLst/>
                <a:latin typeface="+mn-ea"/>
              </a:rPr>
              <a:t>4</a:t>
            </a:r>
            <a:r>
              <a:rPr lang="zh-CN" altLang="en-US" sz="1200" spc="30">
                <a:effectLst/>
                <a:latin typeface="+mn-ea"/>
              </a:rPr>
              <a:t>种类型，分别可以使用在操作成功提示、普通信息提示、行为警告提示和操作错误提示场景下。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01E82AB-B759-46DD-B919-C2505B9DF43E}"/>
              </a:ext>
            </a:extLst>
          </p:cNvPr>
          <p:cNvGrpSpPr/>
          <p:nvPr/>
        </p:nvGrpSpPr>
        <p:grpSpPr>
          <a:xfrm>
            <a:off x="942213" y="5366268"/>
            <a:ext cx="828098" cy="775321"/>
            <a:chOff x="2612321" y="2698089"/>
            <a:chExt cx="529990" cy="496212"/>
          </a:xfrm>
        </p:grpSpPr>
        <p:sp>
          <p:nvSpPr>
            <p:cNvPr id="52" name="任意多边形 78">
              <a:extLst>
                <a:ext uri="{FF2B5EF4-FFF2-40B4-BE49-F238E27FC236}">
                  <a16:creationId xmlns:a16="http://schemas.microsoft.com/office/drawing/2014/main" id="{5D15840B-34BD-402F-A647-7507290A615E}"/>
                </a:ext>
              </a:extLst>
            </p:cNvPr>
            <p:cNvSpPr/>
            <p:nvPr/>
          </p:nvSpPr>
          <p:spPr>
            <a:xfrm rot="11828488">
              <a:off x="2671314" y="2716445"/>
              <a:ext cx="470997" cy="477856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47">
              <a:extLst>
                <a:ext uri="{FF2B5EF4-FFF2-40B4-BE49-F238E27FC236}">
                  <a16:creationId xmlns:a16="http://schemas.microsoft.com/office/drawing/2014/main" id="{87BB39B5-A366-4290-9634-41902FFD6DB4}"/>
                </a:ext>
              </a:extLst>
            </p:cNvPr>
            <p:cNvSpPr/>
            <p:nvPr/>
          </p:nvSpPr>
          <p:spPr>
            <a:xfrm rot="11828488">
              <a:off x="2612321" y="2698089"/>
              <a:ext cx="470997" cy="477856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4104D84-9FFC-463E-94BE-5E0428A9D096}"/>
              </a:ext>
            </a:extLst>
          </p:cNvPr>
          <p:cNvGrpSpPr/>
          <p:nvPr/>
        </p:nvGrpSpPr>
        <p:grpSpPr>
          <a:xfrm>
            <a:off x="811037" y="3894353"/>
            <a:ext cx="3735873" cy="311745"/>
            <a:chOff x="873760" y="1221555"/>
            <a:chExt cx="3735873" cy="311745"/>
          </a:xfrm>
        </p:grpSpPr>
        <p:sp>
          <p:nvSpPr>
            <p:cNvPr id="48" name="Shape 288">
              <a:extLst>
                <a:ext uri="{FF2B5EF4-FFF2-40B4-BE49-F238E27FC236}">
                  <a16:creationId xmlns:a16="http://schemas.microsoft.com/office/drawing/2014/main" id="{261FD054-C3DA-4C95-85CF-D8A5C6089968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消息提示</a:t>
              </a:r>
              <a:endParaRPr lang="zh-CN" altLang="zh-CN" sz="1600" b="1"/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823BA75D-339E-4CC6-A773-FAB8BD331E06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393D9EC4-5A26-433A-9FD6-C670C7CEDD21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4E50BB3B-60FA-438C-A4CB-27B649E53EA7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A9EE0D1C-E25F-40F3-9B98-EC8F2F5DA605}"/>
              </a:ext>
            </a:extLst>
          </p:cNvPr>
          <p:cNvSpPr txBox="1"/>
          <p:nvPr/>
        </p:nvSpPr>
        <p:spPr>
          <a:xfrm>
            <a:off x="709837" y="4210806"/>
            <a:ext cx="4862386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spc="30">
                <a:effectLst/>
                <a:latin typeface="+mn-ea"/>
              </a:rPr>
              <a:t>el-time-picker</a:t>
            </a:r>
            <a:r>
              <a:rPr lang="zh-CN" altLang="en-US" sz="1200" spc="30">
                <a:effectLst/>
                <a:latin typeface="+mn-ea"/>
              </a:rPr>
              <a:t>提供了对时间选择的支持，如果要选择日期，可以使用</a:t>
            </a:r>
            <a:r>
              <a:rPr lang="en-US" altLang="zh-CN" sz="1200" spc="30">
                <a:effectLst/>
                <a:latin typeface="+mn-ea"/>
              </a:rPr>
              <a:t>el-data-picker</a:t>
            </a:r>
            <a:r>
              <a:rPr lang="zh-CN" altLang="en-US" sz="1200" spc="30">
                <a:effectLst/>
                <a:latin typeface="+mn-ea"/>
              </a:rPr>
              <a:t>组件。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EBCA9A7-7B31-4E3C-96F2-B4B95B8890EF}"/>
              </a:ext>
            </a:extLst>
          </p:cNvPr>
          <p:cNvSpPr txBox="1"/>
          <p:nvPr/>
        </p:nvSpPr>
        <p:spPr>
          <a:xfrm>
            <a:off x="811037" y="4876128"/>
            <a:ext cx="4692570" cy="306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altLang="zh-CN" sz="1050">
                <a:effectLst/>
                <a:latin typeface="+mn-ea"/>
              </a:rPr>
              <a:t>&lt;el-button @click="popTip"&gt;</a:t>
            </a:r>
            <a:r>
              <a:rPr lang="zh-CN" altLang="es-ES" sz="1050">
                <a:effectLst/>
                <a:latin typeface="+mn-ea"/>
              </a:rPr>
              <a:t>弹出信息提示</a:t>
            </a:r>
            <a:r>
              <a:rPr lang="es-ES" altLang="zh-CN" sz="1050">
                <a:effectLst/>
                <a:latin typeface="+mn-ea"/>
              </a:rPr>
              <a:t>&lt;/el-button&gt;</a:t>
            </a:r>
            <a:endParaRPr lang="en-US" altLang="zh-CN" sz="1050">
              <a:effectLst/>
              <a:latin typeface="+mn-ea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B8E3A90-BBA0-4433-A571-7F364AFEF2F4}"/>
              </a:ext>
            </a:extLst>
          </p:cNvPr>
          <p:cNvGrpSpPr/>
          <p:nvPr/>
        </p:nvGrpSpPr>
        <p:grpSpPr>
          <a:xfrm>
            <a:off x="6527400" y="1095095"/>
            <a:ext cx="3735873" cy="311745"/>
            <a:chOff x="873760" y="1221555"/>
            <a:chExt cx="3735873" cy="311745"/>
          </a:xfrm>
        </p:grpSpPr>
        <p:sp>
          <p:nvSpPr>
            <p:cNvPr id="67" name="Shape 288">
              <a:extLst>
                <a:ext uri="{FF2B5EF4-FFF2-40B4-BE49-F238E27FC236}">
                  <a16:creationId xmlns:a16="http://schemas.microsoft.com/office/drawing/2014/main" id="{2B1DA82C-8022-46AB-81EF-DB2009BA8FCA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通知组件</a:t>
              </a:r>
              <a:endParaRPr lang="zh-CN" altLang="zh-CN" sz="1600" b="1"/>
            </a:p>
          </p:txBody>
        </p: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388611BE-AED1-4659-87F4-1055365E3A0C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F037EBE2-2400-4B37-B064-02EF62593297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91F16EA2-222B-4D4B-8818-F71311768A98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D5E5BA65-CB1A-4582-9DFF-AFA8D025E3DB}"/>
              </a:ext>
            </a:extLst>
          </p:cNvPr>
          <p:cNvSpPr txBox="1"/>
          <p:nvPr/>
        </p:nvSpPr>
        <p:spPr>
          <a:xfrm>
            <a:off x="6426199" y="1411548"/>
            <a:ext cx="5156199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spc="30">
                <a:effectLst/>
                <a:latin typeface="+mn-ea"/>
              </a:rPr>
              <a:t>通知用来全局地进行系统提示，可以像消息提醒一样在出现一定时间后自动关闭，也可以向提示栏那样常驻，只有用户手动才能关闭。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869CE79-A4C3-49C2-AA7D-CC25C4C9F051}"/>
              </a:ext>
            </a:extLst>
          </p:cNvPr>
          <p:cNvSpPr txBox="1"/>
          <p:nvPr/>
        </p:nvSpPr>
        <p:spPr>
          <a:xfrm>
            <a:off x="2247899" y="5259248"/>
            <a:ext cx="3255707" cy="13787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</a:pPr>
            <a:r>
              <a:rPr lang="es-ES" altLang="zh-CN" sz="1050">
                <a:effectLst/>
                <a:latin typeface="+mn-ea"/>
              </a:rPr>
              <a:t>popTip() {</a:t>
            </a:r>
          </a:p>
          <a:p>
            <a:pPr algn="just">
              <a:lnSpc>
                <a:spcPct val="135000"/>
              </a:lnSpc>
            </a:pPr>
            <a:r>
              <a:rPr lang="es-ES" altLang="zh-CN" sz="1050">
                <a:effectLst/>
                <a:latin typeface="+mn-ea"/>
              </a:rPr>
              <a:t>  this.$message({</a:t>
            </a:r>
          </a:p>
          <a:p>
            <a:pPr algn="just">
              <a:lnSpc>
                <a:spcPct val="135000"/>
              </a:lnSpc>
            </a:pPr>
            <a:r>
              <a:rPr lang="es-ES" altLang="zh-CN" sz="1050">
                <a:effectLst/>
                <a:latin typeface="+mn-ea"/>
              </a:rPr>
              <a:t>    message: "</a:t>
            </a:r>
            <a:r>
              <a:rPr lang="zh-CN" altLang="en-US" sz="1050">
                <a:effectLst/>
                <a:latin typeface="+mn-ea"/>
              </a:rPr>
              <a:t>提示内容</a:t>
            </a:r>
            <a:r>
              <a:rPr lang="en-US" altLang="zh-CN" sz="1050">
                <a:effectLst/>
                <a:latin typeface="+mn-ea"/>
              </a:rPr>
              <a:t>",</a:t>
            </a:r>
          </a:p>
          <a:p>
            <a:pPr algn="just">
              <a:lnSpc>
                <a:spcPct val="135000"/>
              </a:lnSpc>
            </a:pPr>
            <a:r>
              <a:rPr lang="en-US" altLang="zh-CN" sz="1050">
                <a:effectLst/>
                <a:latin typeface="+mn-ea"/>
              </a:rPr>
              <a:t>    </a:t>
            </a:r>
            <a:r>
              <a:rPr lang="es-ES" altLang="zh-CN" sz="1050">
                <a:effectLst/>
                <a:latin typeface="+mn-ea"/>
              </a:rPr>
              <a:t>type: "warning",</a:t>
            </a:r>
          </a:p>
          <a:p>
            <a:pPr algn="just">
              <a:lnSpc>
                <a:spcPct val="135000"/>
              </a:lnSpc>
            </a:pPr>
            <a:r>
              <a:rPr lang="es-ES" altLang="zh-CN" sz="1050">
                <a:effectLst/>
                <a:latin typeface="+mn-ea"/>
              </a:rPr>
              <a:t>  });</a:t>
            </a:r>
          </a:p>
          <a:p>
            <a:pPr algn="just">
              <a:lnSpc>
                <a:spcPct val="135000"/>
              </a:lnSpc>
            </a:pPr>
            <a:r>
              <a:rPr lang="es-ES" altLang="zh-CN" sz="1050">
                <a:effectLst/>
                <a:latin typeface="+mn-ea"/>
              </a:rPr>
              <a:t>}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A811DD0-B014-4932-997D-434D4D488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1705"/>
              </p:ext>
            </p:extLst>
          </p:nvPr>
        </p:nvGraphicFramePr>
        <p:xfrm>
          <a:off x="6527400" y="2108497"/>
          <a:ext cx="4954906" cy="3996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7723808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52712054"/>
                    </a:ext>
                  </a:extLst>
                </a:gridCol>
                <a:gridCol w="2058906">
                  <a:extLst>
                    <a:ext uri="{9D8B030D-6E8A-4147-A177-3AD203B41FA5}">
                      <a16:colId xmlns:a16="http://schemas.microsoft.com/office/drawing/2014/main" val="344415208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n-ea"/>
                          <a:ea typeface="+mn-ea"/>
                        </a:rPr>
                        <a:t>参 数 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n-ea"/>
                          <a:ea typeface="+mn-ea"/>
                        </a:rPr>
                        <a:t>意</a:t>
                      </a: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zh-CN" sz="1000">
                          <a:effectLst/>
                          <a:latin typeface="+mn-ea"/>
                          <a:ea typeface="+mn-ea"/>
                        </a:rPr>
                        <a:t>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3693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title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n-ea"/>
                          <a:ea typeface="+mn-ea"/>
                        </a:rPr>
                        <a:t>设置通知的标题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n-ea"/>
                          <a:ea typeface="+mn-ea"/>
                        </a:rPr>
                        <a:t>字符串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2436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message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n-ea"/>
                          <a:ea typeface="+mn-ea"/>
                        </a:rPr>
                        <a:t>设置通知的内容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n-ea"/>
                          <a:ea typeface="+mn-ea"/>
                        </a:rPr>
                        <a:t>字符串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1539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type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n-ea"/>
                          <a:ea typeface="+mn-ea"/>
                        </a:rPr>
                        <a:t>设置通知的样式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success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warning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info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error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8997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duration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n-ea"/>
                          <a:ea typeface="+mn-ea"/>
                        </a:rPr>
                        <a:t>设置通知的显示时间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n-ea"/>
                          <a:ea typeface="+mn-ea"/>
                        </a:rPr>
                        <a:t>数值，若设置为</a:t>
                      </a: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sz="1000">
                          <a:effectLst/>
                          <a:latin typeface="+mn-ea"/>
                          <a:ea typeface="+mn-ea"/>
                        </a:rPr>
                        <a:t>则不会自动消失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850789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position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n-ea"/>
                          <a:ea typeface="+mn-ea"/>
                        </a:rPr>
                        <a:t>设置通知的弹出位置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top-right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top-left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bottom-right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lnSpc>
                          <a:spcPts val="1200"/>
                        </a:lnSpc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bottom-left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0369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showClose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n-ea"/>
                          <a:ea typeface="+mn-ea"/>
                        </a:rPr>
                        <a:t>设置是否展示关闭按钮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n-ea"/>
                          <a:ea typeface="+mn-ea"/>
                        </a:rPr>
                        <a:t>布尔值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8646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onClose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n-ea"/>
                          <a:ea typeface="+mn-ea"/>
                        </a:rPr>
                        <a:t>通知关闭时回调的函数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n-ea"/>
                          <a:ea typeface="+mn-ea"/>
                        </a:rPr>
                        <a:t>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51938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onClick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n-ea"/>
                          <a:ea typeface="+mn-ea"/>
                        </a:rPr>
                        <a:t>单击通知时回调的函数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n-ea"/>
                          <a:ea typeface="+mn-ea"/>
                        </a:rPr>
                        <a:t>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7529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offset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n-ea"/>
                          <a:ea typeface="+mn-ea"/>
                        </a:rPr>
                        <a:t>设置通知距离页面边缘的偏移量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n-ea"/>
                          <a:ea typeface="+mn-ea"/>
                        </a:rPr>
                        <a:t>数值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565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29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37" descr="说明: 截屏2021-07-02 上午10.30.08">
            <a:extLst>
              <a:ext uri="{FF2B5EF4-FFF2-40B4-BE49-F238E27FC236}">
                <a16:creationId xmlns:a16="http://schemas.microsoft.com/office/drawing/2014/main" id="{660D6BB9-11F4-4A4A-B551-C35AC1390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98" y="4755749"/>
            <a:ext cx="4862386" cy="157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6200"/>
            <a:ext cx="6416676" cy="937991"/>
          </a:xfrm>
        </p:spPr>
        <p:txBody>
          <a:bodyPr/>
          <a:lstStyle/>
          <a:p>
            <a:r>
              <a:rPr lang="en-US" altLang="zh-CN" b="1"/>
              <a:t>06 </a:t>
            </a:r>
            <a:r>
              <a:rPr lang="zh-CN" altLang="en-US" b="1"/>
              <a:t>数据承载相关组件</a:t>
            </a:r>
            <a:endParaRPr lang="zh-CN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8665902-C095-487E-9C58-4C8330181D46}"/>
              </a:ext>
            </a:extLst>
          </p:cNvPr>
          <p:cNvGrpSpPr/>
          <p:nvPr/>
        </p:nvGrpSpPr>
        <p:grpSpPr>
          <a:xfrm>
            <a:off x="811037" y="1095095"/>
            <a:ext cx="3735873" cy="311745"/>
            <a:chOff x="873760" y="1221555"/>
            <a:chExt cx="3735873" cy="311745"/>
          </a:xfrm>
        </p:grpSpPr>
        <p:sp>
          <p:nvSpPr>
            <p:cNvPr id="60" name="Shape 288">
              <a:extLst>
                <a:ext uri="{FF2B5EF4-FFF2-40B4-BE49-F238E27FC236}">
                  <a16:creationId xmlns:a16="http://schemas.microsoft.com/office/drawing/2014/main" id="{6A6F9115-463B-426C-9C1E-88A05F3894A9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表格组件</a:t>
              </a:r>
              <a:endParaRPr lang="zh-CN" altLang="zh-CN" sz="1600" b="1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5369F01-55C7-4E07-9D5A-36B7E59D066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7B31FD1-8FC6-4F7D-9D17-401824E68930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4A8495DB-640E-4921-BC68-FA3FF334241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A6410E9-638F-4AB4-B966-A30112110271}"/>
              </a:ext>
            </a:extLst>
          </p:cNvPr>
          <p:cNvSpPr txBox="1"/>
          <p:nvPr/>
        </p:nvSpPr>
        <p:spPr>
          <a:xfrm>
            <a:off x="811037" y="2118258"/>
            <a:ext cx="4692569" cy="1275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&lt;el-table :data="tableData"&gt;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&lt;el-table-column prop="name" label="</a:t>
            </a:r>
            <a:r>
              <a:rPr lang="zh-CN" altLang="en-US" sz="1050">
                <a:effectLst/>
                <a:latin typeface="+mn-ea"/>
              </a:rPr>
              <a:t>姓名</a:t>
            </a:r>
            <a:r>
              <a:rPr lang="en-US" altLang="zh-CN" sz="1050">
                <a:effectLst/>
                <a:latin typeface="+mn-ea"/>
              </a:rPr>
              <a:t>"&gt;&lt;/el-table-column&gt;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&lt;el-table-column prop="age" label="</a:t>
            </a:r>
            <a:r>
              <a:rPr lang="zh-CN" altLang="en-US" sz="1050">
                <a:effectLst/>
                <a:latin typeface="+mn-ea"/>
              </a:rPr>
              <a:t>年龄</a:t>
            </a:r>
            <a:r>
              <a:rPr lang="en-US" altLang="zh-CN" sz="1050">
                <a:effectLst/>
                <a:latin typeface="+mn-ea"/>
              </a:rPr>
              <a:t>"&gt;&lt;/el-table-column&gt;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&lt;el-table-column prop="subject" label="</a:t>
            </a:r>
            <a:r>
              <a:rPr lang="zh-CN" altLang="en-US" sz="1050">
                <a:effectLst/>
                <a:latin typeface="+mn-ea"/>
              </a:rPr>
              <a:t>科目</a:t>
            </a:r>
            <a:r>
              <a:rPr lang="en-US" altLang="zh-CN" sz="1050">
                <a:effectLst/>
                <a:latin typeface="+mn-ea"/>
              </a:rPr>
              <a:t>"&gt;&lt;/el-table-column&gt;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&lt;/el-table&gt;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86124A9E-FC3D-4FA3-A498-595F182ACB30}"/>
              </a:ext>
            </a:extLst>
          </p:cNvPr>
          <p:cNvSpPr txBox="1"/>
          <p:nvPr/>
        </p:nvSpPr>
        <p:spPr>
          <a:xfrm>
            <a:off x="709837" y="1411548"/>
            <a:ext cx="4862386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spc="30">
                <a:effectLst/>
                <a:latin typeface="+mn-ea"/>
              </a:rPr>
              <a:t>表格组件能够承载大量的数据信息，因此在实际开发中，需要展示大量数据的页面都会使用表格组件。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4104D84-9FFC-463E-94BE-5E0428A9D096}"/>
              </a:ext>
            </a:extLst>
          </p:cNvPr>
          <p:cNvGrpSpPr/>
          <p:nvPr/>
        </p:nvGrpSpPr>
        <p:grpSpPr>
          <a:xfrm>
            <a:off x="811037" y="3429000"/>
            <a:ext cx="3735873" cy="311745"/>
            <a:chOff x="873760" y="1221555"/>
            <a:chExt cx="3735873" cy="311745"/>
          </a:xfrm>
        </p:grpSpPr>
        <p:sp>
          <p:nvSpPr>
            <p:cNvPr id="48" name="Shape 288">
              <a:extLst>
                <a:ext uri="{FF2B5EF4-FFF2-40B4-BE49-F238E27FC236}">
                  <a16:creationId xmlns:a16="http://schemas.microsoft.com/office/drawing/2014/main" id="{261FD054-C3DA-4C95-85CF-D8A5C6089968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导航菜单组件</a:t>
              </a:r>
              <a:endParaRPr lang="zh-CN" altLang="zh-CN" sz="1600" b="1"/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823BA75D-339E-4CC6-A773-FAB8BD331E06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393D9EC4-5A26-433A-9FD6-C670C7CEDD21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4E50BB3B-60FA-438C-A4CB-27B649E53EA7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A9EE0D1C-E25F-40F3-9B98-EC8F2F5DA605}"/>
              </a:ext>
            </a:extLst>
          </p:cNvPr>
          <p:cNvSpPr txBox="1"/>
          <p:nvPr/>
        </p:nvSpPr>
        <p:spPr>
          <a:xfrm>
            <a:off x="709837" y="3745453"/>
            <a:ext cx="4862386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spc="30">
                <a:effectLst/>
                <a:latin typeface="+mn-ea"/>
              </a:rPr>
              <a:t>导航组件为页面提供导航功能的菜单，导航组件一般出现在页面的顶部或侧部，单击导航组件上不同的栏目页面会对应跳转到指定的页面。</a:t>
            </a: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B8E3A90-BBA0-4433-A571-7F364AFEF2F4}"/>
              </a:ext>
            </a:extLst>
          </p:cNvPr>
          <p:cNvGrpSpPr/>
          <p:nvPr/>
        </p:nvGrpSpPr>
        <p:grpSpPr>
          <a:xfrm>
            <a:off x="6527400" y="1095095"/>
            <a:ext cx="3735873" cy="311745"/>
            <a:chOff x="873760" y="1221555"/>
            <a:chExt cx="3735873" cy="311745"/>
          </a:xfrm>
        </p:grpSpPr>
        <p:sp>
          <p:nvSpPr>
            <p:cNvPr id="67" name="Shape 288">
              <a:extLst>
                <a:ext uri="{FF2B5EF4-FFF2-40B4-BE49-F238E27FC236}">
                  <a16:creationId xmlns:a16="http://schemas.microsoft.com/office/drawing/2014/main" id="{2B1DA82C-8022-46AB-81EF-DB2009BA8FCA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标签页组件</a:t>
              </a:r>
              <a:endParaRPr lang="zh-CN" altLang="zh-CN" sz="1600" b="1"/>
            </a:p>
          </p:txBody>
        </p: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388611BE-AED1-4659-87F4-1055365E3A0C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F037EBE2-2400-4B37-B064-02EF62593297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91F16EA2-222B-4D4B-8818-F71311768A98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D5E5BA65-CB1A-4582-9DFF-AFA8D025E3DB}"/>
              </a:ext>
            </a:extLst>
          </p:cNvPr>
          <p:cNvSpPr txBox="1"/>
          <p:nvPr/>
        </p:nvSpPr>
        <p:spPr>
          <a:xfrm>
            <a:off x="6426199" y="1411548"/>
            <a:ext cx="5156199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spc="30">
                <a:effectLst/>
                <a:latin typeface="+mn-ea"/>
              </a:rPr>
              <a:t>标签页组件用来将页面分割成几部分，单击不同的标签可以对页面内容进行切换。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01E82AB-B759-46DD-B919-C2505B9DF43E}"/>
              </a:ext>
            </a:extLst>
          </p:cNvPr>
          <p:cNvGrpSpPr/>
          <p:nvPr/>
        </p:nvGrpSpPr>
        <p:grpSpPr>
          <a:xfrm>
            <a:off x="4770653" y="5256049"/>
            <a:ext cx="1139304" cy="1066693"/>
            <a:chOff x="2612321" y="2698089"/>
            <a:chExt cx="529990" cy="496212"/>
          </a:xfrm>
        </p:grpSpPr>
        <p:sp>
          <p:nvSpPr>
            <p:cNvPr id="52" name="任意多边形 78">
              <a:extLst>
                <a:ext uri="{FF2B5EF4-FFF2-40B4-BE49-F238E27FC236}">
                  <a16:creationId xmlns:a16="http://schemas.microsoft.com/office/drawing/2014/main" id="{5D15840B-34BD-402F-A647-7507290A615E}"/>
                </a:ext>
              </a:extLst>
            </p:cNvPr>
            <p:cNvSpPr/>
            <p:nvPr/>
          </p:nvSpPr>
          <p:spPr>
            <a:xfrm rot="11828488">
              <a:off x="2671314" y="2716445"/>
              <a:ext cx="470997" cy="477856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47">
              <a:extLst>
                <a:ext uri="{FF2B5EF4-FFF2-40B4-BE49-F238E27FC236}">
                  <a16:creationId xmlns:a16="http://schemas.microsoft.com/office/drawing/2014/main" id="{87BB39B5-A366-4290-9634-41902FFD6DB4}"/>
                </a:ext>
              </a:extLst>
            </p:cNvPr>
            <p:cNvSpPr/>
            <p:nvPr/>
          </p:nvSpPr>
          <p:spPr>
            <a:xfrm rot="11828488">
              <a:off x="2612321" y="2698089"/>
              <a:ext cx="470997" cy="477856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6AEA37C1-152C-4E6C-B2ED-1B0192375C67}"/>
              </a:ext>
            </a:extLst>
          </p:cNvPr>
          <p:cNvSpPr txBox="1"/>
          <p:nvPr/>
        </p:nvSpPr>
        <p:spPr>
          <a:xfrm>
            <a:off x="6527400" y="2118258"/>
            <a:ext cx="4969274" cy="12858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050">
                <a:effectLst/>
                <a:latin typeface="+mn-ea"/>
              </a:rPr>
              <a:t>&lt;el-tabs type="border-card"&gt;</a:t>
            </a:r>
          </a:p>
          <a:p>
            <a:pPr algn="just">
              <a:lnSpc>
                <a:spcPct val="125000"/>
              </a:lnSpc>
            </a:pPr>
            <a:r>
              <a:rPr lang="en-US" altLang="zh-CN" sz="1050">
                <a:effectLst/>
                <a:latin typeface="+mn-ea"/>
              </a:rPr>
              <a:t>  &lt;el-tab-pane label="</a:t>
            </a:r>
            <a:r>
              <a:rPr lang="zh-CN" altLang="en-US" sz="1050">
                <a:effectLst/>
                <a:latin typeface="+mn-ea"/>
              </a:rPr>
              <a:t>页面</a:t>
            </a:r>
            <a:r>
              <a:rPr lang="en-US" altLang="zh-CN" sz="1050">
                <a:effectLst/>
                <a:latin typeface="+mn-ea"/>
              </a:rPr>
              <a:t>1" name="1"&gt;</a:t>
            </a:r>
            <a:r>
              <a:rPr lang="zh-CN" altLang="en-US" sz="1050">
                <a:effectLst/>
                <a:latin typeface="+mn-ea"/>
              </a:rPr>
              <a:t>页面</a:t>
            </a:r>
            <a:r>
              <a:rPr lang="en-US" altLang="zh-CN" sz="1050">
                <a:effectLst/>
                <a:latin typeface="+mn-ea"/>
              </a:rPr>
              <a:t>1&lt;/el-tab-pane&gt;</a:t>
            </a:r>
          </a:p>
          <a:p>
            <a:pPr algn="just">
              <a:lnSpc>
                <a:spcPct val="125000"/>
              </a:lnSpc>
            </a:pPr>
            <a:r>
              <a:rPr lang="en-US" altLang="zh-CN" sz="1050">
                <a:effectLst/>
                <a:latin typeface="+mn-ea"/>
              </a:rPr>
              <a:t>  &lt;el-tab-pane label="</a:t>
            </a:r>
            <a:r>
              <a:rPr lang="zh-CN" altLang="en-US" sz="1050">
                <a:effectLst/>
                <a:latin typeface="+mn-ea"/>
              </a:rPr>
              <a:t>页面</a:t>
            </a:r>
            <a:r>
              <a:rPr lang="en-US" altLang="zh-CN" sz="1050">
                <a:effectLst/>
                <a:latin typeface="+mn-ea"/>
              </a:rPr>
              <a:t>2" name="2"&gt;</a:t>
            </a:r>
            <a:r>
              <a:rPr lang="zh-CN" altLang="en-US" sz="1050">
                <a:effectLst/>
                <a:latin typeface="+mn-ea"/>
              </a:rPr>
              <a:t>页面</a:t>
            </a:r>
            <a:r>
              <a:rPr lang="en-US" altLang="zh-CN" sz="1050">
                <a:effectLst/>
                <a:latin typeface="+mn-ea"/>
              </a:rPr>
              <a:t>2&lt;/el-tab-pane&gt;</a:t>
            </a:r>
          </a:p>
          <a:p>
            <a:pPr algn="just">
              <a:lnSpc>
                <a:spcPct val="125000"/>
              </a:lnSpc>
            </a:pPr>
            <a:r>
              <a:rPr lang="en-US" altLang="zh-CN" sz="1050">
                <a:effectLst/>
                <a:latin typeface="+mn-ea"/>
              </a:rPr>
              <a:t>  &lt;el-tab-pane label="</a:t>
            </a:r>
            <a:r>
              <a:rPr lang="zh-CN" altLang="en-US" sz="1050">
                <a:effectLst/>
                <a:latin typeface="+mn-ea"/>
              </a:rPr>
              <a:t>页面</a:t>
            </a:r>
            <a:r>
              <a:rPr lang="en-US" altLang="zh-CN" sz="1050">
                <a:effectLst/>
                <a:latin typeface="+mn-ea"/>
              </a:rPr>
              <a:t>3" name="3"&gt;</a:t>
            </a:r>
            <a:r>
              <a:rPr lang="zh-CN" altLang="en-US" sz="1050">
                <a:effectLst/>
                <a:latin typeface="+mn-ea"/>
              </a:rPr>
              <a:t>页面</a:t>
            </a:r>
            <a:r>
              <a:rPr lang="en-US" altLang="zh-CN" sz="1050">
                <a:effectLst/>
                <a:latin typeface="+mn-ea"/>
              </a:rPr>
              <a:t>3&lt;/el-tab-pane&gt;</a:t>
            </a:r>
          </a:p>
          <a:p>
            <a:pPr algn="just">
              <a:lnSpc>
                <a:spcPct val="125000"/>
              </a:lnSpc>
            </a:pPr>
            <a:r>
              <a:rPr lang="en-US" altLang="zh-CN" sz="1050">
                <a:effectLst/>
                <a:latin typeface="+mn-ea"/>
              </a:rPr>
              <a:t>  &lt;el-tab-pane label="</a:t>
            </a:r>
            <a:r>
              <a:rPr lang="zh-CN" altLang="en-US" sz="1050">
                <a:effectLst/>
                <a:latin typeface="+mn-ea"/>
              </a:rPr>
              <a:t>页面</a:t>
            </a:r>
            <a:r>
              <a:rPr lang="en-US" altLang="zh-CN" sz="1050">
                <a:effectLst/>
                <a:latin typeface="+mn-ea"/>
              </a:rPr>
              <a:t>4" name="4"&gt;</a:t>
            </a:r>
            <a:r>
              <a:rPr lang="zh-CN" altLang="en-US" sz="1050">
                <a:effectLst/>
                <a:latin typeface="+mn-ea"/>
              </a:rPr>
              <a:t>页面</a:t>
            </a:r>
            <a:r>
              <a:rPr lang="en-US" altLang="zh-CN" sz="1050">
                <a:effectLst/>
                <a:latin typeface="+mn-ea"/>
              </a:rPr>
              <a:t>4&lt;/el-tab-pane&gt;</a:t>
            </a:r>
          </a:p>
          <a:p>
            <a:pPr algn="just">
              <a:lnSpc>
                <a:spcPct val="125000"/>
              </a:lnSpc>
            </a:pPr>
            <a:r>
              <a:rPr lang="en-US" altLang="zh-CN" sz="1050">
                <a:effectLst/>
                <a:latin typeface="+mn-ea"/>
              </a:rPr>
              <a:t>&lt;/el-tabs&gt;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0F120A9-B2D9-47A2-B168-9C2C1AAE9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997487"/>
              </p:ext>
            </p:extLst>
          </p:nvPr>
        </p:nvGraphicFramePr>
        <p:xfrm>
          <a:off x="6529940" y="3505681"/>
          <a:ext cx="4952223" cy="2700000"/>
        </p:xfrm>
        <a:graphic>
          <a:graphicData uri="http://schemas.openxmlformats.org/drawingml/2006/table">
            <a:tbl>
              <a:tblPr/>
              <a:tblGrid>
                <a:gridCol w="1064660">
                  <a:extLst>
                    <a:ext uri="{9D8B030D-6E8A-4147-A177-3AD203B41FA5}">
                      <a16:colId xmlns:a16="http://schemas.microsoft.com/office/drawing/2014/main" val="732304782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784883262"/>
                    </a:ext>
                  </a:extLst>
                </a:gridCol>
                <a:gridCol w="1868263">
                  <a:extLst>
                    <a:ext uri="{9D8B030D-6E8A-4147-A177-3AD203B41FA5}">
                      <a16:colId xmlns:a16="http://schemas.microsoft.com/office/drawing/2014/main" val="223021175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属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意</a:t>
                      </a: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6947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closable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设置标签是否可关闭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布尔值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93294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addable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标签是否可增加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布尔值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464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editable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标签是否可编辑（增加和删除）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布尔值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6668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tab-position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标签栏所在的位置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top  right  bottom  left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0890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stretch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设置标签是否自动撑开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布尔值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1327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before-leave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当标签即将切换时回调的函数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7469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tab-click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当某个标签被选中时回调的函数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6822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tab-remove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当某个标签被移除时回调的函数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5049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tab-add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单击新增标签按钮时回调的函数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zh-CN" sz="1000">
                          <a:effectLst/>
                          <a:latin typeface="+mj-ea"/>
                          <a:ea typeface="+mj-ea"/>
                        </a:rPr>
                        <a:t>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4451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edit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</a:pPr>
                      <a:r>
                        <a:rPr lang="en-US" sz="1000">
                          <a:effectLst/>
                          <a:latin typeface="+mj-ea"/>
                          <a:ea typeface="+mj-ea"/>
                        </a:rPr>
                        <a:t> </a:t>
                      </a:r>
                      <a:endParaRPr lang="zh-CN" sz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600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05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1A8797E3-E001-4280-A898-334BC338FEE0}"/>
              </a:ext>
            </a:extLst>
          </p:cNvPr>
          <p:cNvGrpSpPr/>
          <p:nvPr/>
        </p:nvGrpSpPr>
        <p:grpSpPr>
          <a:xfrm>
            <a:off x="6524041" y="3232141"/>
            <a:ext cx="5293525" cy="2232093"/>
            <a:chOff x="3709319" y="2328902"/>
            <a:chExt cx="1607958" cy="1780267"/>
          </a:xfrm>
        </p:grpSpPr>
        <p:sp>
          <p:nvSpPr>
            <p:cNvPr id="38" name="任意多边形 72">
              <a:extLst>
                <a:ext uri="{FF2B5EF4-FFF2-40B4-BE49-F238E27FC236}">
                  <a16:creationId xmlns:a16="http://schemas.microsoft.com/office/drawing/2014/main" id="{A7361C17-0425-4992-BFBB-BB0FA9985EA5}"/>
                </a:ext>
              </a:extLst>
            </p:cNvPr>
            <p:cNvSpPr/>
            <p:nvPr/>
          </p:nvSpPr>
          <p:spPr>
            <a:xfrm rot="10637701">
              <a:off x="3709319" y="2788145"/>
              <a:ext cx="1607958" cy="1262787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72">
              <a:extLst>
                <a:ext uri="{FF2B5EF4-FFF2-40B4-BE49-F238E27FC236}">
                  <a16:creationId xmlns:a16="http://schemas.microsoft.com/office/drawing/2014/main" id="{9678F468-64DB-4CE4-B0D5-DD9A694F06F7}"/>
                </a:ext>
              </a:extLst>
            </p:cNvPr>
            <p:cNvSpPr/>
            <p:nvPr/>
          </p:nvSpPr>
          <p:spPr>
            <a:xfrm rot="10637701">
              <a:off x="4098106" y="2328902"/>
              <a:ext cx="779754" cy="1780267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6200"/>
            <a:ext cx="3982321" cy="937991"/>
          </a:xfrm>
        </p:spPr>
        <p:txBody>
          <a:bodyPr/>
          <a:lstStyle/>
          <a:p>
            <a:r>
              <a:rPr lang="en-US" altLang="zh-CN" b="1"/>
              <a:t>06 </a:t>
            </a:r>
            <a:r>
              <a:rPr lang="zh-CN" altLang="en-US" b="1"/>
              <a:t>数据承载相关组件</a:t>
            </a:r>
            <a:endParaRPr lang="zh-CN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8665902-C095-487E-9C58-4C8330181D46}"/>
              </a:ext>
            </a:extLst>
          </p:cNvPr>
          <p:cNvGrpSpPr/>
          <p:nvPr/>
        </p:nvGrpSpPr>
        <p:grpSpPr>
          <a:xfrm>
            <a:off x="811037" y="1095095"/>
            <a:ext cx="3735873" cy="311745"/>
            <a:chOff x="873760" y="1221555"/>
            <a:chExt cx="3735873" cy="311745"/>
          </a:xfrm>
        </p:grpSpPr>
        <p:sp>
          <p:nvSpPr>
            <p:cNvPr id="60" name="Shape 288">
              <a:extLst>
                <a:ext uri="{FF2B5EF4-FFF2-40B4-BE49-F238E27FC236}">
                  <a16:creationId xmlns:a16="http://schemas.microsoft.com/office/drawing/2014/main" id="{6A6F9115-463B-426C-9C1E-88A05F3894A9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抽屉组件</a:t>
              </a:r>
              <a:endParaRPr lang="zh-CN" altLang="zh-CN" sz="1600" b="1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5369F01-55C7-4E07-9D5A-36B7E59D066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7B31FD1-8FC6-4F7D-9D17-401824E68930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4A8495DB-640E-4921-BC68-FA3FF334241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A6410E9-638F-4AB4-B966-A30112110271}"/>
              </a:ext>
            </a:extLst>
          </p:cNvPr>
          <p:cNvSpPr txBox="1"/>
          <p:nvPr/>
        </p:nvSpPr>
        <p:spPr>
          <a:xfrm>
            <a:off x="811038" y="2118258"/>
            <a:ext cx="3160309" cy="2353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900">
                <a:effectLst/>
                <a:latin typeface="+mn-ea"/>
              </a:rPr>
              <a:t>&lt;div style="margin:300px"&gt;</a:t>
            </a:r>
          </a:p>
          <a:p>
            <a:pPr algn="just">
              <a:lnSpc>
                <a:spcPct val="150000"/>
              </a:lnSpc>
            </a:pPr>
            <a:r>
              <a:rPr lang="en-US" altLang="zh-CN" sz="900">
                <a:effectLst/>
                <a:latin typeface="+mn-ea"/>
              </a:rPr>
              <a:t>  &lt;el-button @click="drawer = true" type="primary"&gt;</a:t>
            </a:r>
          </a:p>
          <a:p>
            <a:pPr algn="just">
              <a:lnSpc>
                <a:spcPct val="150000"/>
              </a:lnSpc>
            </a:pPr>
            <a:r>
              <a:rPr lang="en-US" altLang="zh-CN" sz="900">
                <a:effectLst/>
                <a:latin typeface="+mn-ea"/>
              </a:rPr>
              <a:t>    </a:t>
            </a:r>
            <a:r>
              <a:rPr lang="zh-CN" altLang="en-US" sz="900">
                <a:effectLst/>
                <a:latin typeface="+mn-ea"/>
              </a:rPr>
              <a:t>点我打开抽屉</a:t>
            </a:r>
          </a:p>
          <a:p>
            <a:pPr algn="just">
              <a:lnSpc>
                <a:spcPct val="150000"/>
              </a:lnSpc>
            </a:pPr>
            <a:r>
              <a:rPr lang="zh-CN" altLang="en-US" sz="900">
                <a:effectLst/>
                <a:latin typeface="+mn-ea"/>
              </a:rPr>
              <a:t>  </a:t>
            </a:r>
            <a:r>
              <a:rPr lang="en-US" altLang="zh-CN" sz="900">
                <a:effectLst/>
                <a:latin typeface="+mn-ea"/>
              </a:rPr>
              <a:t>&lt;/el-button&gt;</a:t>
            </a:r>
          </a:p>
          <a:p>
            <a:pPr algn="just">
              <a:lnSpc>
                <a:spcPct val="150000"/>
              </a:lnSpc>
            </a:pPr>
            <a:r>
              <a:rPr lang="en-US" altLang="zh-CN" sz="900">
                <a:effectLst/>
                <a:latin typeface="+mn-ea"/>
              </a:rPr>
              <a:t>&lt;/div&gt;</a:t>
            </a:r>
          </a:p>
          <a:p>
            <a:pPr algn="just">
              <a:lnSpc>
                <a:spcPct val="150000"/>
              </a:lnSpc>
            </a:pPr>
            <a:r>
              <a:rPr lang="en-US" altLang="zh-CN" sz="900">
                <a:effectLst/>
                <a:latin typeface="+mn-ea"/>
              </a:rPr>
              <a:t>&lt;el-drawer</a:t>
            </a:r>
          </a:p>
          <a:p>
            <a:pPr algn="just">
              <a:lnSpc>
                <a:spcPct val="150000"/>
              </a:lnSpc>
            </a:pPr>
            <a:r>
              <a:rPr lang="en-US" altLang="zh-CN" sz="900">
                <a:effectLst/>
                <a:latin typeface="+mn-ea"/>
              </a:rPr>
              <a:t>  title="</a:t>
            </a:r>
            <a:r>
              <a:rPr lang="zh-CN" altLang="en-US" sz="900">
                <a:effectLst/>
                <a:latin typeface="+mn-ea"/>
              </a:rPr>
              <a:t>抽屉面板的标题</a:t>
            </a:r>
            <a:r>
              <a:rPr lang="en-US" altLang="zh-CN" sz="900">
                <a:effectLst/>
                <a:latin typeface="+mn-ea"/>
              </a:rPr>
              <a:t>"</a:t>
            </a:r>
          </a:p>
          <a:p>
            <a:pPr algn="just">
              <a:lnSpc>
                <a:spcPct val="150000"/>
              </a:lnSpc>
            </a:pPr>
            <a:r>
              <a:rPr lang="en-US" altLang="zh-CN" sz="900">
                <a:effectLst/>
                <a:latin typeface="+mn-ea"/>
              </a:rPr>
              <a:t>  v-model="drawer"</a:t>
            </a:r>
          </a:p>
          <a:p>
            <a:pPr algn="just">
              <a:lnSpc>
                <a:spcPct val="150000"/>
              </a:lnSpc>
            </a:pPr>
            <a:r>
              <a:rPr lang="en-US" altLang="zh-CN" sz="900">
                <a:effectLst/>
                <a:latin typeface="+mn-ea"/>
              </a:rPr>
              <a:t>  direction="ltr"&gt;</a:t>
            </a:r>
          </a:p>
          <a:p>
            <a:pPr algn="just">
              <a:lnSpc>
                <a:spcPct val="150000"/>
              </a:lnSpc>
            </a:pPr>
            <a:r>
              <a:rPr lang="en-US" altLang="zh-CN" sz="900">
                <a:effectLst/>
                <a:latin typeface="+mn-ea"/>
              </a:rPr>
              <a:t>  </a:t>
            </a:r>
            <a:r>
              <a:rPr lang="zh-CN" altLang="en-US" sz="900">
                <a:effectLst/>
                <a:latin typeface="+mn-ea"/>
              </a:rPr>
              <a:t>抽屉面板的内容</a:t>
            </a:r>
          </a:p>
          <a:p>
            <a:pPr algn="just">
              <a:lnSpc>
                <a:spcPct val="150000"/>
              </a:lnSpc>
            </a:pPr>
            <a:r>
              <a:rPr lang="en-US" altLang="zh-CN" sz="900">
                <a:effectLst/>
                <a:latin typeface="+mn-ea"/>
              </a:rPr>
              <a:t>&lt;/el-drawer&gt;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86124A9E-FC3D-4FA3-A498-595F182ACB30}"/>
              </a:ext>
            </a:extLst>
          </p:cNvPr>
          <p:cNvSpPr txBox="1"/>
          <p:nvPr/>
        </p:nvSpPr>
        <p:spPr>
          <a:xfrm>
            <a:off x="709837" y="1411548"/>
            <a:ext cx="4862386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spc="30">
                <a:effectLst/>
                <a:latin typeface="+mn-ea"/>
              </a:rPr>
              <a:t>当用户打开抽屉组件时，会从页面的边缘滑出一个内容面板，我们可以灵活定制内容面板的内容来实现产品的需求。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4104D84-9FFC-463E-94BE-5E0428A9D096}"/>
              </a:ext>
            </a:extLst>
          </p:cNvPr>
          <p:cNvGrpSpPr/>
          <p:nvPr/>
        </p:nvGrpSpPr>
        <p:grpSpPr>
          <a:xfrm>
            <a:off x="811037" y="4640029"/>
            <a:ext cx="3735873" cy="311745"/>
            <a:chOff x="873760" y="1221555"/>
            <a:chExt cx="3735873" cy="311745"/>
          </a:xfrm>
        </p:grpSpPr>
        <p:sp>
          <p:nvSpPr>
            <p:cNvPr id="48" name="Shape 288">
              <a:extLst>
                <a:ext uri="{FF2B5EF4-FFF2-40B4-BE49-F238E27FC236}">
                  <a16:creationId xmlns:a16="http://schemas.microsoft.com/office/drawing/2014/main" id="{261FD054-C3DA-4C95-85CF-D8A5C6089968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布局容器组件</a:t>
              </a:r>
              <a:endParaRPr lang="zh-CN" altLang="zh-CN" sz="1600" b="1"/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823BA75D-339E-4CC6-A773-FAB8BD331E06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393D9EC4-5A26-433A-9FD6-C670C7CEDD21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4E50BB3B-60FA-438C-A4CB-27B649E53EA7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A9EE0D1C-E25F-40F3-9B98-EC8F2F5DA605}"/>
              </a:ext>
            </a:extLst>
          </p:cNvPr>
          <p:cNvSpPr txBox="1"/>
          <p:nvPr/>
        </p:nvSpPr>
        <p:spPr>
          <a:xfrm>
            <a:off x="709837" y="4956482"/>
            <a:ext cx="2236563" cy="11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spc="30">
                <a:effectLst/>
                <a:latin typeface="+mn-ea"/>
              </a:rPr>
              <a:t>布局容器用来方便快速地搭建页面基本结构。一般都是由头部模块、尾部模块、侧栏模块和主内容模块构成的。</a:t>
            </a: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B8E3A90-BBA0-4433-A571-7F364AFEF2F4}"/>
              </a:ext>
            </a:extLst>
          </p:cNvPr>
          <p:cNvGrpSpPr/>
          <p:nvPr/>
        </p:nvGrpSpPr>
        <p:grpSpPr>
          <a:xfrm>
            <a:off x="6400583" y="1095095"/>
            <a:ext cx="3735873" cy="311745"/>
            <a:chOff x="873760" y="1221555"/>
            <a:chExt cx="3735873" cy="311745"/>
          </a:xfrm>
        </p:grpSpPr>
        <p:sp>
          <p:nvSpPr>
            <p:cNvPr id="67" name="Shape 288">
              <a:extLst>
                <a:ext uri="{FF2B5EF4-FFF2-40B4-BE49-F238E27FC236}">
                  <a16:creationId xmlns:a16="http://schemas.microsoft.com/office/drawing/2014/main" id="{2B1DA82C-8022-46AB-81EF-DB2009BA8FCA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标签页组件</a:t>
              </a:r>
              <a:endParaRPr lang="zh-CN" altLang="zh-CN" sz="1600" b="1"/>
            </a:p>
          </p:txBody>
        </p: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388611BE-AED1-4659-87F4-1055365E3A0C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F037EBE2-2400-4B37-B064-02EF62593297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91F16EA2-222B-4D4B-8818-F71311768A98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D5E5BA65-CB1A-4582-9DFF-AFA8D025E3DB}"/>
              </a:ext>
            </a:extLst>
          </p:cNvPr>
          <p:cNvSpPr txBox="1"/>
          <p:nvPr/>
        </p:nvSpPr>
        <p:spPr>
          <a:xfrm>
            <a:off x="6299382" y="1411548"/>
            <a:ext cx="5156199" cy="11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spc="30">
                <a:effectLst/>
                <a:latin typeface="+mn-ea"/>
              </a:rPr>
              <a:t>页面顶部的标题栏展示当前页面的名称；左侧的侧边栏用来进行年级和班级的选择；中间的内容部分又分为上下两部分，上部分为标题栏，显示一些控制按钮，如新增学生信息、搜索学生信息，下部分为当前班级完整的学生列表，展示的信息有名字、年龄、性别以及添加信息的日期。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01E82AB-B759-46DD-B919-C2505B9DF43E}"/>
              </a:ext>
            </a:extLst>
          </p:cNvPr>
          <p:cNvGrpSpPr/>
          <p:nvPr/>
        </p:nvGrpSpPr>
        <p:grpSpPr>
          <a:xfrm>
            <a:off x="4679721" y="2108039"/>
            <a:ext cx="1139304" cy="1066693"/>
            <a:chOff x="2612321" y="2698089"/>
            <a:chExt cx="529990" cy="496212"/>
          </a:xfrm>
        </p:grpSpPr>
        <p:sp>
          <p:nvSpPr>
            <p:cNvPr id="52" name="任意多边形 78">
              <a:extLst>
                <a:ext uri="{FF2B5EF4-FFF2-40B4-BE49-F238E27FC236}">
                  <a16:creationId xmlns:a16="http://schemas.microsoft.com/office/drawing/2014/main" id="{5D15840B-34BD-402F-A647-7507290A615E}"/>
                </a:ext>
              </a:extLst>
            </p:cNvPr>
            <p:cNvSpPr/>
            <p:nvPr/>
          </p:nvSpPr>
          <p:spPr>
            <a:xfrm rot="11828488">
              <a:off x="2671314" y="2716445"/>
              <a:ext cx="470997" cy="477856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47">
              <a:extLst>
                <a:ext uri="{FF2B5EF4-FFF2-40B4-BE49-F238E27FC236}">
                  <a16:creationId xmlns:a16="http://schemas.microsoft.com/office/drawing/2014/main" id="{87BB39B5-A366-4290-9634-41902FFD6DB4}"/>
                </a:ext>
              </a:extLst>
            </p:cNvPr>
            <p:cNvSpPr/>
            <p:nvPr/>
          </p:nvSpPr>
          <p:spPr>
            <a:xfrm rot="11828488">
              <a:off x="2612321" y="2698089"/>
              <a:ext cx="470997" cy="477856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170" name="图片 39" descr="说明: 截屏2021-07-02 下午2.34.26">
            <a:extLst>
              <a:ext uri="{FF2B5EF4-FFF2-40B4-BE49-F238E27FC236}">
                <a16:creationId xmlns:a16="http://schemas.microsoft.com/office/drawing/2014/main" id="{182A8626-CF35-45FD-B485-2B1FC4737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852" y="2641386"/>
            <a:ext cx="2114775" cy="168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图片 40" descr="说明: 截屏2021-07-04 上午11.28.46">
            <a:extLst>
              <a:ext uri="{FF2B5EF4-FFF2-40B4-BE49-F238E27FC236}">
                <a16:creationId xmlns:a16="http://schemas.microsoft.com/office/drawing/2014/main" id="{CFF12811-EAFD-489F-8A38-8AC15BA11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03" y="4662579"/>
            <a:ext cx="2447707" cy="146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标题 1">
            <a:extLst>
              <a:ext uri="{FF2B5EF4-FFF2-40B4-BE49-F238E27FC236}">
                <a16:creationId xmlns:a16="http://schemas.microsoft.com/office/drawing/2014/main" id="{EC4BD73E-AF26-4EA1-B57A-5C7A3C678785}"/>
              </a:ext>
            </a:extLst>
          </p:cNvPr>
          <p:cNvSpPr txBox="1">
            <a:spLocks/>
          </p:cNvSpPr>
          <p:nvPr/>
        </p:nvSpPr>
        <p:spPr>
          <a:xfrm>
            <a:off x="6248582" y="76200"/>
            <a:ext cx="5816601" cy="937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pc="-150"/>
              <a:t>07 </a:t>
            </a:r>
            <a:r>
              <a:rPr lang="zh-CN" altLang="en-US" sz="2600" spc="-200"/>
              <a:t>实战：实现一个教务系统学生列表页面</a:t>
            </a:r>
            <a:endParaRPr lang="zh-CN" altLang="zh-CN" sz="2600" spc="-200" dirty="0"/>
          </a:p>
        </p:txBody>
      </p:sp>
      <p:pic>
        <p:nvPicPr>
          <p:cNvPr id="7172" name="图片 41" descr="说明: 截屏2021-07-04 上午11.40.29">
            <a:extLst>
              <a:ext uri="{FF2B5EF4-FFF2-40B4-BE49-F238E27FC236}">
                <a16:creationId xmlns:a16="http://schemas.microsoft.com/office/drawing/2014/main" id="{5E9B41A5-EF82-49B7-A988-DFCA523CD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566" y="2647056"/>
            <a:ext cx="3651344" cy="215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42" descr="说明: 截屏2021-07-04 下午3.32.18">
            <a:extLst>
              <a:ext uri="{FF2B5EF4-FFF2-40B4-BE49-F238E27FC236}">
                <a16:creationId xmlns:a16="http://schemas.microsoft.com/office/drawing/2014/main" id="{50F03F00-2819-4EBF-A591-15D502DAB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4278762"/>
            <a:ext cx="3994900" cy="192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7074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062e4ce1-918b-43c6-a99f-b04e3fc77890"/>
</p:tagLst>
</file>

<file path=ppt/theme/theme1.xml><?xml version="1.0" encoding="utf-8"?>
<a:theme xmlns:a="http://schemas.openxmlformats.org/drawingml/2006/main" name="毕业主题9">
  <a:themeElements>
    <a:clrScheme name="自定义 12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5D739A"/>
      </a:accent1>
      <a:accent2>
        <a:srgbClr val="6997AF"/>
      </a:accent2>
      <a:accent3>
        <a:srgbClr val="84ACB6"/>
      </a:accent3>
      <a:accent4>
        <a:srgbClr val="AD84C6"/>
      </a:accent4>
      <a:accent5>
        <a:srgbClr val="8784C7"/>
      </a:accent5>
      <a:accent6>
        <a:srgbClr val="6F8183"/>
      </a:accent6>
      <a:hlink>
        <a:srgbClr val="69A020"/>
      </a:hlink>
      <a:folHlink>
        <a:srgbClr val="8C8C8C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毕业主题9" id="{DE665F46-0DFD-4A5A-8CF9-774E4FF7D1A1}" vid="{6FAF5EAA-EB7F-4CED-9532-50A0B0E03624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6495</TotalTime>
  <Words>2138</Words>
  <Application>Microsoft Office PowerPoint</Application>
  <PresentationFormat>宽屏</PresentationFormat>
  <Paragraphs>344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微软雅黑</vt:lpstr>
      <vt:lpstr>Arial</vt:lpstr>
      <vt:lpstr>Calibri</vt:lpstr>
      <vt:lpstr>Impact</vt:lpstr>
      <vt:lpstr>Segoe UI Light</vt:lpstr>
      <vt:lpstr>毕业主题9</vt:lpstr>
      <vt:lpstr>OfficePLUS</vt:lpstr>
      <vt:lpstr>循序渐进Vue.js 3前端开发实战</vt:lpstr>
      <vt:lpstr>PowerPoint 演示文稿</vt:lpstr>
      <vt:lpstr>01 Element Plus入门</vt:lpstr>
      <vt:lpstr>02 表单类组件</vt:lpstr>
      <vt:lpstr>03 开关与滑块组件</vt:lpstr>
      <vt:lpstr>04 选择器组件</vt:lpstr>
      <vt:lpstr>05 提示类组件</vt:lpstr>
      <vt:lpstr>06 数据承载相关组件</vt:lpstr>
      <vt:lpstr>06 数据承载相关组件</vt:lpstr>
      <vt:lpstr>感谢观看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Wu Jessie</cp:lastModifiedBy>
  <cp:revision>768</cp:revision>
  <cp:lastPrinted>2017-08-20T16:00:00Z</cp:lastPrinted>
  <dcterms:created xsi:type="dcterms:W3CDTF">2017-08-20T16:00:00Z</dcterms:created>
  <dcterms:modified xsi:type="dcterms:W3CDTF">2021-11-22T08:08:35Z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062e4ce1-918b-43c6-a99f-b04e3fc77890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2018-11-06T07:53:05.9063508Z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