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8"/>
  </p:notesMasterIdLst>
  <p:sldIdLst>
    <p:sldId id="263" r:id="rId3"/>
    <p:sldId id="276" r:id="rId4"/>
    <p:sldId id="319" r:id="rId5"/>
    <p:sldId id="320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5209" autoAdjust="0"/>
  </p:normalViewPr>
  <p:slideViewPr>
    <p:cSldViewPr snapToGrid="0">
      <p:cViewPr varScale="1">
        <p:scale>
          <a:sx n="74" d="100"/>
          <a:sy n="74" d="100"/>
        </p:scale>
        <p:origin x="7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13</a:t>
            </a:r>
            <a:r>
              <a:rPr lang="zh-CN" altLang="en-US" sz="1800"/>
              <a:t>章  </a:t>
            </a:r>
            <a:r>
              <a:rPr lang="en-US" altLang="zh-CN" sz="1800"/>
              <a:t>Vue</a:t>
            </a:r>
            <a:r>
              <a:rPr lang="zh-CN" altLang="en-US" sz="1800"/>
              <a:t>状态管理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75B291A-1FCF-4D21-B674-2BD9763836D6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63" name="îś1íḓé">
              <a:extLst>
                <a:ext uri="{FF2B5EF4-FFF2-40B4-BE49-F238E27FC236}">
                  <a16:creationId xmlns:a16="http://schemas.microsoft.com/office/drawing/2014/main" id="{575E6439-691D-4805-A370-8F42BC8D97FA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DFE9457-7C9D-4665-BC2D-1C762B16F679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íśľíḓé">
              <a:extLst>
                <a:ext uri="{FF2B5EF4-FFF2-40B4-BE49-F238E27FC236}">
                  <a16:creationId xmlns:a16="http://schemas.microsoft.com/office/drawing/2014/main" id="{11B14045-998E-4D30-BFAD-8A7002A38BE9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认识</a:t>
              </a:r>
              <a:r>
                <a:rPr lang="en-US" altLang="zh-CN" sz="1800" b="1"/>
                <a:t>Vuex</a:t>
              </a:r>
              <a:r>
                <a:rPr lang="zh-CN" altLang="en-US" sz="1800" b="1"/>
                <a:t>框架</a:t>
              </a:r>
              <a:endParaRPr lang="en-US" altLang="zh-CN" sz="1800" b="1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380FDB-1DE9-4A9A-9E4F-7954525014B8}"/>
              </a:ext>
            </a:extLst>
          </p:cNvPr>
          <p:cNvGrpSpPr/>
          <p:nvPr/>
        </p:nvGrpSpPr>
        <p:grpSpPr>
          <a:xfrm>
            <a:off x="4310266" y="3236390"/>
            <a:ext cx="4307176" cy="519214"/>
            <a:chOff x="4310266" y="2046640"/>
            <a:chExt cx="4307176" cy="519214"/>
          </a:xfrm>
        </p:grpSpPr>
        <p:sp>
          <p:nvSpPr>
            <p:cNvPr id="67" name="iŝḷiḓè">
              <a:extLst>
                <a:ext uri="{FF2B5EF4-FFF2-40B4-BE49-F238E27FC236}">
                  <a16:creationId xmlns:a16="http://schemas.microsoft.com/office/drawing/2014/main" id="{1C1250C0-EDF4-4E1D-912C-56EF75387A87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5F94780-7386-4E22-88E6-0AD3E3A0C0EE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iṥļidê">
              <a:extLst>
                <a:ext uri="{FF2B5EF4-FFF2-40B4-BE49-F238E27FC236}">
                  <a16:creationId xmlns:a16="http://schemas.microsoft.com/office/drawing/2014/main" id="{8DDF6D9E-9590-43DA-B7DE-9626E4FC1472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Vuex</a:t>
              </a:r>
              <a:r>
                <a:rPr lang="zh-CN" altLang="en-US" b="1"/>
                <a:t>中的一些核心概念</a:t>
              </a:r>
              <a:endParaRPr lang="zh-CN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说明: 截屏2021-08-02 下午4.45.39">
            <a:extLst>
              <a:ext uri="{FF2B5EF4-FFF2-40B4-BE49-F238E27FC236}">
                <a16:creationId xmlns:a16="http://schemas.microsoft.com/office/drawing/2014/main" id="{E5CEFF92-FCD1-4062-8536-6403E5F5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4" y="4098472"/>
            <a:ext cx="3054368" cy="256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zh-CN" altLang="en-US" b="1"/>
              <a:t>认识</a:t>
            </a:r>
            <a:r>
              <a:rPr lang="en-US" altLang="zh-CN" b="1"/>
              <a:t>Vuex</a:t>
            </a:r>
            <a:r>
              <a:rPr lang="zh-CN" altLang="en-US" b="1"/>
              <a:t>框架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772396" y="1085818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关于状态管理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9AD6124-6B8C-4742-B843-1E77647550DE}"/>
              </a:ext>
            </a:extLst>
          </p:cNvPr>
          <p:cNvSpPr txBox="1"/>
          <p:nvPr/>
        </p:nvSpPr>
        <p:spPr>
          <a:xfrm>
            <a:off x="772396" y="1477292"/>
            <a:ext cx="4877295" cy="268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&lt;template&gt;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&lt;HelloWorld /&gt;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&lt;/template&gt;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import HelloWorld from './components/HelloWorld.vue'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export default {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name: 'App',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components: {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  HelloWorld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}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}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&lt;/script&gt;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3387785-C35A-42F3-BBF2-C934A5EB7D9B}"/>
              </a:ext>
            </a:extLst>
          </p:cNvPr>
          <p:cNvSpPr txBox="1"/>
          <p:nvPr/>
        </p:nvSpPr>
        <p:spPr>
          <a:xfrm>
            <a:off x="672107" y="4211124"/>
            <a:ext cx="2004187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eaLnBrk="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状态数据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 eaLnBrk="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视图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 eaLnBrk="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动作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68EF8C-6A69-4FDF-8ECE-7610BAD70A79}"/>
              </a:ext>
            </a:extLst>
          </p:cNvPr>
          <p:cNvGrpSpPr/>
          <p:nvPr/>
        </p:nvGrpSpPr>
        <p:grpSpPr>
          <a:xfrm rot="10800000">
            <a:off x="1111987" y="5393436"/>
            <a:ext cx="970715" cy="474200"/>
            <a:chOff x="4093028" y="2609850"/>
            <a:chExt cx="1262743" cy="616857"/>
          </a:xfrm>
        </p:grpSpPr>
        <p:sp>
          <p:nvSpPr>
            <p:cNvPr id="83" name="弧形 82">
              <a:extLst>
                <a:ext uri="{FF2B5EF4-FFF2-40B4-BE49-F238E27FC236}">
                  <a16:creationId xmlns:a16="http://schemas.microsoft.com/office/drawing/2014/main" id="{A1FE224B-F4A7-4E0C-A384-CBD3F4E5B197}"/>
                </a:ext>
              </a:extLst>
            </p:cNvPr>
            <p:cNvSpPr/>
            <p:nvPr/>
          </p:nvSpPr>
          <p:spPr>
            <a:xfrm>
              <a:off x="4151086" y="2609850"/>
              <a:ext cx="1204685" cy="37737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76F3BCC-5F8C-4731-B958-99334AF5DBAF}"/>
                </a:ext>
              </a:extLst>
            </p:cNvPr>
            <p:cNvSpPr/>
            <p:nvPr/>
          </p:nvSpPr>
          <p:spPr>
            <a:xfrm>
              <a:off x="4095751" y="2733676"/>
              <a:ext cx="1200150" cy="384174"/>
            </a:xfrm>
            <a:prstGeom prst="ellipse">
              <a:avLst/>
            </a:prstGeom>
            <a:solidFill>
              <a:srgbClr val="B3B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弧形 84">
              <a:extLst>
                <a:ext uri="{FF2B5EF4-FFF2-40B4-BE49-F238E27FC236}">
                  <a16:creationId xmlns:a16="http://schemas.microsoft.com/office/drawing/2014/main" id="{5430ED0A-8E70-40A4-95A1-EFDFB21E8188}"/>
                </a:ext>
              </a:extLst>
            </p:cNvPr>
            <p:cNvSpPr/>
            <p:nvPr/>
          </p:nvSpPr>
          <p:spPr>
            <a:xfrm>
              <a:off x="4093028" y="2849336"/>
              <a:ext cx="1204685" cy="377371"/>
            </a:xfrm>
            <a:prstGeom prst="arc">
              <a:avLst>
                <a:gd name="adj1" fmla="val 9926308"/>
                <a:gd name="adj2" fmla="val 3799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FC567FE-32E6-42A3-9564-83909BB0CB23}"/>
                </a:ext>
              </a:extLst>
            </p:cNvPr>
            <p:cNvSpPr/>
            <p:nvPr/>
          </p:nvSpPr>
          <p:spPr>
            <a:xfrm>
              <a:off x="4115595" y="2848090"/>
              <a:ext cx="310355" cy="203205"/>
            </a:xfrm>
            <a:prstGeom prst="ellipse">
              <a:avLst/>
            </a:prstGeom>
            <a:solidFill>
              <a:srgbClr val="B3B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弧形 86">
              <a:extLst>
                <a:ext uri="{FF2B5EF4-FFF2-40B4-BE49-F238E27FC236}">
                  <a16:creationId xmlns:a16="http://schemas.microsoft.com/office/drawing/2014/main" id="{F98325E2-10B6-43E8-84BF-06F792180CD2}"/>
                </a:ext>
              </a:extLst>
            </p:cNvPr>
            <p:cNvSpPr/>
            <p:nvPr/>
          </p:nvSpPr>
          <p:spPr>
            <a:xfrm>
              <a:off x="4093028" y="2656114"/>
              <a:ext cx="1204685" cy="377371"/>
            </a:xfrm>
            <a:prstGeom prst="arc">
              <a:avLst>
                <a:gd name="adj1" fmla="val 540790"/>
                <a:gd name="adj2" fmla="val 277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C7D47DD9-757F-4040-A5FA-0CD922747E3E}"/>
              </a:ext>
            </a:extLst>
          </p:cNvPr>
          <p:cNvSpPr txBox="1"/>
          <p:nvPr/>
        </p:nvSpPr>
        <p:spPr>
          <a:xfrm>
            <a:off x="6180944" y="1477876"/>
            <a:ext cx="5311775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nb-NO" altLang="zh-CN" sz="1050">
                <a:effectLst/>
                <a:latin typeface="+mn-ea"/>
              </a:rPr>
              <a:t>npm install vuex@next --save</a:t>
            </a:r>
            <a:endParaRPr lang="en-US" altLang="zh-CN" sz="1050">
              <a:effectLst/>
              <a:latin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03F02DF-CA96-44F1-AE19-DAECD6A70FE7}"/>
              </a:ext>
            </a:extLst>
          </p:cNvPr>
          <p:cNvGrpSpPr/>
          <p:nvPr/>
        </p:nvGrpSpPr>
        <p:grpSpPr>
          <a:xfrm>
            <a:off x="6180944" y="1085818"/>
            <a:ext cx="3735873" cy="311745"/>
            <a:chOff x="873760" y="1221555"/>
            <a:chExt cx="3735873" cy="311745"/>
          </a:xfrm>
        </p:grpSpPr>
        <p:sp>
          <p:nvSpPr>
            <p:cNvPr id="32" name="Shape 288">
              <a:extLst>
                <a:ext uri="{FF2B5EF4-FFF2-40B4-BE49-F238E27FC236}">
                  <a16:creationId xmlns:a16="http://schemas.microsoft.com/office/drawing/2014/main" id="{39CFBF7B-387E-4205-822F-C99198F0940B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安装与体验</a:t>
              </a:r>
              <a:r>
                <a:rPr lang="en-US" altLang="zh-CN" sz="1600" b="1"/>
                <a:t>Vuex</a:t>
              </a:r>
              <a:endParaRPr lang="zh-CN" altLang="zh-CN" sz="1600" b="1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DE70E7F-2360-46AE-9DDD-C9E581D4F2C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6B3C311-BD10-4029-91D9-64926657B9A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11B7CC6-5C1E-4C80-8E07-FA83F695783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64A7DCB-61BC-4000-9304-2C6E82BDE69C}"/>
              </a:ext>
            </a:extLst>
          </p:cNvPr>
          <p:cNvSpPr txBox="1"/>
          <p:nvPr/>
        </p:nvSpPr>
        <p:spPr>
          <a:xfrm>
            <a:off x="6180944" y="1820761"/>
            <a:ext cx="5311775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在安装过程中，如果有权限相关的错误产生，可以在命令前添加</a:t>
            </a:r>
            <a:r>
              <a:rPr lang="en-US" altLang="zh-CN" sz="1200">
                <a:effectLst/>
                <a:latin typeface="+mn-ea"/>
              </a:rPr>
              <a:t>sudo</a:t>
            </a:r>
            <a:r>
              <a:rPr lang="zh-CN" altLang="en-US" sz="1200">
                <a:effectLst/>
                <a:latin typeface="+mn-ea"/>
              </a:rPr>
              <a:t>。安装完成后，即可在工程的</a:t>
            </a:r>
            <a:r>
              <a:rPr lang="en-US" altLang="zh-CN" sz="1200">
                <a:effectLst/>
                <a:latin typeface="+mn-ea"/>
              </a:rPr>
              <a:t>package.json</a:t>
            </a:r>
            <a:r>
              <a:rPr lang="zh-CN" altLang="en-US" sz="1200">
                <a:effectLst/>
                <a:latin typeface="+mn-ea"/>
              </a:rPr>
              <a:t>文件中看到相关的依赖配置以及所安装的</a:t>
            </a:r>
            <a:r>
              <a:rPr lang="en-US" altLang="zh-CN" sz="1200">
                <a:effectLst/>
                <a:latin typeface="+mn-ea"/>
              </a:rPr>
              <a:t>Vuex</a:t>
            </a:r>
            <a:r>
              <a:rPr lang="zh-CN" altLang="en-US" sz="1200">
                <a:effectLst/>
                <a:latin typeface="+mn-ea"/>
              </a:rPr>
              <a:t>的版本。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F1324F-42CE-482E-9DCB-A6D95E2E9E4D}"/>
              </a:ext>
            </a:extLst>
          </p:cNvPr>
          <p:cNvSpPr txBox="1"/>
          <p:nvPr/>
        </p:nvSpPr>
        <p:spPr>
          <a:xfrm>
            <a:off x="6180944" y="2791767"/>
            <a:ext cx="5311775" cy="127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"dependencies": {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	"core-js": "^3.6.5",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	"vue": "^3.0.0",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	"vuex": "^4.0.2"</a:t>
            </a:r>
          </a:p>
          <a:p>
            <a:pPr algn="just" latinLnBrk="1">
              <a:lnSpc>
                <a:spcPct val="150000"/>
              </a:lnSpc>
            </a:pPr>
            <a:r>
              <a:rPr lang="fr-FR" altLang="zh-CN" sz="1050">
                <a:effectLst/>
                <a:latin typeface="+mn-ea"/>
              </a:rPr>
              <a:t>}</a:t>
            </a:r>
          </a:p>
        </p:txBody>
      </p:sp>
      <p:pic>
        <p:nvPicPr>
          <p:cNvPr id="1027" name="图片 2" descr="说明: 截屏2021-08-03 上午10.42.56">
            <a:extLst>
              <a:ext uri="{FF2B5EF4-FFF2-40B4-BE49-F238E27FC236}">
                <a16:creationId xmlns:a16="http://schemas.microsoft.com/office/drawing/2014/main" id="{F0BD608A-4CFE-41EF-91A3-A48ADC70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23" y="4257314"/>
            <a:ext cx="2287912" cy="21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035CE0CB-01BF-431C-96BE-7D86E62DBBA3}"/>
              </a:ext>
            </a:extLst>
          </p:cNvPr>
          <p:cNvSpPr txBox="1"/>
          <p:nvPr/>
        </p:nvSpPr>
        <p:spPr>
          <a:xfrm>
            <a:off x="8836831" y="4548672"/>
            <a:ext cx="2554781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当需要对状态进行修改时，需要调用</a:t>
            </a:r>
            <a:r>
              <a:rPr lang="en-US" altLang="zh-CN" sz="1200">
                <a:effectLst/>
                <a:latin typeface="+mn-ea"/>
              </a:rPr>
              <a:t>store</a:t>
            </a:r>
            <a:r>
              <a:rPr lang="zh-CN" altLang="en-US" sz="1200">
                <a:effectLst/>
                <a:latin typeface="+mn-ea"/>
              </a:rPr>
              <a:t>实例的</a:t>
            </a:r>
            <a:r>
              <a:rPr lang="en-US" altLang="zh-CN" sz="1200">
                <a:effectLst/>
                <a:latin typeface="+mn-ea"/>
              </a:rPr>
              <a:t>commit</a:t>
            </a:r>
            <a:r>
              <a:rPr lang="zh-CN" altLang="en-US" sz="1200">
                <a:effectLst/>
                <a:latin typeface="+mn-ea"/>
              </a:rPr>
              <a:t>方法来提交变更操作，在这个方法中直接传入要执行更改操作的方法名即可。</a:t>
            </a: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02 Vuex</a:t>
            </a:r>
            <a:r>
              <a:rPr lang="zh-CN" altLang="en-US" b="1"/>
              <a:t>中的一些核心概念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Vuex</a:t>
              </a:r>
              <a:r>
                <a:rPr lang="zh-CN" altLang="en-US" sz="1600" b="1"/>
                <a:t>中的状态</a:t>
              </a:r>
              <a:r>
                <a:rPr lang="en-US" altLang="zh-CN" sz="1600" b="1"/>
                <a:t>state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8A47FE0-0A48-4A11-AB7D-BC03A667947F}"/>
              </a:ext>
            </a:extLst>
          </p:cNvPr>
          <p:cNvGrpSpPr/>
          <p:nvPr/>
        </p:nvGrpSpPr>
        <p:grpSpPr>
          <a:xfrm>
            <a:off x="6509221" y="1095095"/>
            <a:ext cx="3735873" cy="311745"/>
            <a:chOff x="873760" y="1221555"/>
            <a:chExt cx="3735873" cy="311745"/>
          </a:xfrm>
        </p:grpSpPr>
        <p:sp>
          <p:nvSpPr>
            <p:cNvPr id="117" name="Shape 288">
              <a:extLst>
                <a:ext uri="{FF2B5EF4-FFF2-40B4-BE49-F238E27FC236}">
                  <a16:creationId xmlns:a16="http://schemas.microsoft.com/office/drawing/2014/main" id="{7B76D8CA-F683-45CD-9F92-9F97B6E1620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</a:t>
              </a:r>
              <a:r>
                <a:rPr lang="zh-CN" altLang="en-US" sz="1600" b="1"/>
                <a:t>中的</a:t>
              </a:r>
              <a:r>
                <a:rPr lang="en-US" altLang="zh-CN" sz="1600" b="1"/>
                <a:t>Mutation</a:t>
              </a:r>
              <a:endParaRPr lang="zh-CN" altLang="zh-CN" sz="1600" b="1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03673E0-3E96-4D1A-AF4C-D94DA8293EE4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C5C2C4-E160-4C5B-87E1-797726E8688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ED9C770-F489-4449-978C-118AC6A15DD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8BFAEB5-C074-4D9F-80E1-7E4B9E9C967C}"/>
              </a:ext>
            </a:extLst>
          </p:cNvPr>
          <p:cNvSpPr txBox="1"/>
          <p:nvPr/>
        </p:nvSpPr>
        <p:spPr>
          <a:xfrm>
            <a:off x="9527156" y="989937"/>
            <a:ext cx="1969515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mutations: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increment (state)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// </a:t>
            </a:r>
            <a:r>
              <a:rPr lang="zh-CN" altLang="en-US" sz="1050">
                <a:effectLst/>
                <a:latin typeface="+mn-ea"/>
              </a:rPr>
              <a:t>变更状态</a:t>
            </a:r>
          </a:p>
          <a:p>
            <a:pPr algn="just">
              <a:lnSpc>
                <a:spcPct val="150000"/>
              </a:lnSpc>
            </a:pPr>
            <a:r>
              <a:rPr lang="zh-CN" altLang="en-US" sz="1050">
                <a:effectLst/>
                <a:latin typeface="+mn-ea"/>
              </a:rPr>
              <a:t>    </a:t>
            </a:r>
            <a:r>
              <a:rPr lang="en-US" altLang="zh-CN" sz="1050">
                <a:effectLst/>
                <a:latin typeface="+mn-ea"/>
              </a:rPr>
              <a:t>state.count++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BA8E58-7E94-46AD-86AD-9D2C641E17EF}"/>
              </a:ext>
            </a:extLst>
          </p:cNvPr>
          <p:cNvSpPr txBox="1"/>
          <p:nvPr/>
        </p:nvSpPr>
        <p:spPr>
          <a:xfrm>
            <a:off x="710104" y="1384834"/>
            <a:ext cx="487932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状态实际上就是应用中组件需要共享的数据。在</a:t>
            </a:r>
            <a:r>
              <a:rPr lang="en-US" altLang="zh-CN" sz="1200" spc="30">
                <a:effectLst/>
                <a:latin typeface="+mn-ea"/>
              </a:rPr>
              <a:t>Vuex</a:t>
            </a:r>
            <a:r>
              <a:rPr lang="zh-CN" altLang="en-US" sz="1200" spc="30">
                <a:effectLst/>
                <a:latin typeface="+mn-ea"/>
              </a:rPr>
              <a:t>中采用单一状态树来存储状态数据，也就是说我们的数据源是唯一的。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E5D2402-B431-4261-B2AD-B2F87C291E18}"/>
              </a:ext>
            </a:extLst>
          </p:cNvPr>
          <p:cNvSpPr txBox="1"/>
          <p:nvPr/>
        </p:nvSpPr>
        <p:spPr>
          <a:xfrm>
            <a:off x="811037" y="2023487"/>
            <a:ext cx="4682050" cy="288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this.$store.state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1DD69F-4B12-4BDD-B5FE-967689D6ED45}"/>
              </a:ext>
            </a:extLst>
          </p:cNvPr>
          <p:cNvSpPr txBox="1"/>
          <p:nvPr/>
        </p:nvSpPr>
        <p:spPr>
          <a:xfrm>
            <a:off x="811037" y="3438041"/>
            <a:ext cx="4682050" cy="94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&lt;template&gt;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&lt;h1&gt;</a:t>
            </a:r>
            <a:r>
              <a:rPr lang="zh-CN" altLang="en-US" sz="1050">
                <a:effectLst/>
                <a:latin typeface="+mn-ea"/>
              </a:rPr>
              <a:t>计数器</a:t>
            </a:r>
            <a:r>
              <a:rPr lang="en-US" altLang="zh-CN" sz="1050">
                <a:effectLst/>
                <a:latin typeface="+mn-ea"/>
              </a:rPr>
              <a:t>1:{{ </a:t>
            </a:r>
            <a:r>
              <a:rPr lang="fr-FR" altLang="zh-CN" sz="1050">
                <a:effectLst/>
                <a:latin typeface="+mn-ea"/>
              </a:rPr>
              <a:t>this.$store.getters.countText }}&lt;/h1&gt;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  &lt;button @click="increment"&gt;</a:t>
            </a:r>
            <a:r>
              <a:rPr lang="zh-CN" altLang="en-US" sz="1050">
                <a:effectLst/>
                <a:latin typeface="+mn-ea"/>
              </a:rPr>
              <a:t>增加</a:t>
            </a:r>
            <a:r>
              <a:rPr lang="en-US" altLang="zh-CN" sz="1050">
                <a:effectLst/>
                <a:latin typeface="+mn-ea"/>
              </a:rPr>
              <a:t>&lt;/</a:t>
            </a:r>
            <a:r>
              <a:rPr lang="fr-FR" altLang="zh-CN" sz="1050">
                <a:effectLst/>
                <a:latin typeface="+mn-ea"/>
              </a:rPr>
              <a:t>button&gt;</a:t>
            </a:r>
          </a:p>
          <a:p>
            <a:pPr algn="just">
              <a:lnSpc>
                <a:spcPct val="135000"/>
              </a:lnSpc>
            </a:pPr>
            <a:r>
              <a:rPr lang="fr-FR" altLang="zh-CN" sz="1050">
                <a:effectLst/>
                <a:latin typeface="+mn-ea"/>
              </a:rPr>
              <a:t>&lt;/template&gt;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964F75-D140-4D66-9B81-B5D282024A60}"/>
              </a:ext>
            </a:extLst>
          </p:cNvPr>
          <p:cNvSpPr txBox="1"/>
          <p:nvPr/>
        </p:nvSpPr>
        <p:spPr>
          <a:xfrm>
            <a:off x="811037" y="4522815"/>
            <a:ext cx="4682050" cy="1596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getters: {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countText (state) {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    return (s)=&gt;{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        return state.count + s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51E9D7D-F91A-4F2C-B322-526892E2FE35}"/>
              </a:ext>
            </a:extLst>
          </p:cNvPr>
          <p:cNvGrpSpPr/>
          <p:nvPr/>
        </p:nvGrpSpPr>
        <p:grpSpPr>
          <a:xfrm>
            <a:off x="6509221" y="2599123"/>
            <a:ext cx="3735873" cy="311745"/>
            <a:chOff x="873760" y="1221555"/>
            <a:chExt cx="3735873" cy="311745"/>
          </a:xfrm>
        </p:grpSpPr>
        <p:sp>
          <p:nvSpPr>
            <p:cNvPr id="74" name="Shape 288">
              <a:extLst>
                <a:ext uri="{FF2B5EF4-FFF2-40B4-BE49-F238E27FC236}">
                  <a16:creationId xmlns:a16="http://schemas.microsoft.com/office/drawing/2014/main" id="{4A6CBA33-7378-4452-9B07-04044001428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Vuex</a:t>
              </a:r>
              <a:r>
                <a:rPr lang="zh-CN" altLang="en-US" sz="1600" b="1"/>
                <a:t>中的</a:t>
              </a:r>
              <a:r>
                <a:rPr lang="en-US" altLang="zh-CN" sz="1600" b="1"/>
                <a:t>Action</a:t>
              </a:r>
              <a:endParaRPr lang="zh-CN" altLang="zh-CN" sz="1600" b="1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33ABD13-B6C0-492E-B7D7-0F76F5B8EF3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4CF0E4E-08FA-4D38-9A5D-A0EDAF9052E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4D9A386-56C3-4767-828F-FD0ADA7D8B6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FB6FB19F-0B67-4A92-8E64-4697656E44FD}"/>
              </a:ext>
            </a:extLst>
          </p:cNvPr>
          <p:cNvSpPr txBox="1"/>
          <p:nvPr/>
        </p:nvSpPr>
        <p:spPr>
          <a:xfrm>
            <a:off x="6509220" y="3555324"/>
            <a:ext cx="4987451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this.$store.dispatch('asyncIncrement',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count:2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56E9F2D-FA5F-4485-915B-82CF8AF0EA4B}"/>
              </a:ext>
            </a:extLst>
          </p:cNvPr>
          <p:cNvGrpSpPr/>
          <p:nvPr/>
        </p:nvGrpSpPr>
        <p:grpSpPr>
          <a:xfrm>
            <a:off x="811037" y="2493894"/>
            <a:ext cx="3735873" cy="311745"/>
            <a:chOff x="873760" y="1221555"/>
            <a:chExt cx="3735873" cy="311745"/>
          </a:xfrm>
        </p:grpSpPr>
        <p:sp>
          <p:nvSpPr>
            <p:cNvPr id="30" name="Shape 288">
              <a:extLst>
                <a:ext uri="{FF2B5EF4-FFF2-40B4-BE49-F238E27FC236}">
                  <a16:creationId xmlns:a16="http://schemas.microsoft.com/office/drawing/2014/main" id="{22FCE246-FDB3-4E63-8863-C209C84FD6F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Vuex</a:t>
              </a:r>
              <a:r>
                <a:rPr lang="zh-CN" altLang="en-US" sz="1600" b="1"/>
                <a:t>中的</a:t>
              </a:r>
              <a:r>
                <a:rPr lang="en-US" altLang="zh-CN" sz="1600" b="1"/>
                <a:t>Getter</a:t>
              </a:r>
              <a:r>
                <a:rPr lang="zh-CN" altLang="en-US" sz="1600" b="1"/>
                <a:t>方法</a:t>
              </a:r>
              <a:endParaRPr lang="zh-CN" altLang="zh-CN" sz="1600" b="1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4CAB31F-353D-460E-8E4E-5F701342A84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12F35E7-8016-4158-A700-0434E5E76333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958C574-EEF8-4EBE-8600-02FF79EDA5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5A5EA30-2AE9-4DF0-8D83-FB3FC7971459}"/>
              </a:ext>
            </a:extLst>
          </p:cNvPr>
          <p:cNvSpPr txBox="1"/>
          <p:nvPr/>
        </p:nvSpPr>
        <p:spPr>
          <a:xfrm>
            <a:off x="710104" y="2783633"/>
            <a:ext cx="4879327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Vue</a:t>
            </a:r>
            <a:r>
              <a:rPr lang="zh-CN" altLang="en-US" sz="1200" spc="30">
                <a:effectLst/>
                <a:latin typeface="+mn-ea"/>
              </a:rPr>
              <a:t>中，计算属性实际上就是</a:t>
            </a:r>
            <a:r>
              <a:rPr lang="en-US" altLang="zh-CN" sz="1200" spc="30">
                <a:effectLst/>
                <a:latin typeface="+mn-ea"/>
              </a:rPr>
              <a:t>Getter</a:t>
            </a:r>
            <a:r>
              <a:rPr lang="zh-CN" altLang="en-US" sz="1200" spc="30">
                <a:effectLst/>
                <a:latin typeface="+mn-ea"/>
              </a:rPr>
              <a:t>方法，当我们需要将数据处理过再进行使用时，就可以使用计算属性。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808DA1-7D2F-4927-8F3E-EEE953FD6A18}"/>
              </a:ext>
            </a:extLst>
          </p:cNvPr>
          <p:cNvSpPr txBox="1"/>
          <p:nvPr/>
        </p:nvSpPr>
        <p:spPr>
          <a:xfrm>
            <a:off x="6376809" y="1384834"/>
            <a:ext cx="2973254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Vuex</a:t>
            </a:r>
            <a:r>
              <a:rPr lang="zh-CN" altLang="en-US" sz="1200" spc="30">
                <a:effectLst/>
                <a:latin typeface="+mn-ea"/>
              </a:rPr>
              <a:t>中，修改</a:t>
            </a:r>
            <a:r>
              <a:rPr lang="en-US" altLang="zh-CN" sz="1200" spc="30">
                <a:effectLst/>
                <a:latin typeface="+mn-ea"/>
              </a:rPr>
              <a:t>store</a:t>
            </a:r>
            <a:r>
              <a:rPr lang="zh-CN" altLang="en-US" sz="1200" spc="30">
                <a:effectLst/>
                <a:latin typeface="+mn-ea"/>
              </a:rPr>
              <a:t>中的某个状态数据的唯一方法是提交</a:t>
            </a:r>
            <a:r>
              <a:rPr lang="en-US" altLang="zh-CN" sz="1200" spc="30">
                <a:effectLst/>
                <a:latin typeface="+mn-ea"/>
              </a:rPr>
              <a:t>Mutation</a:t>
            </a:r>
            <a:r>
              <a:rPr lang="zh-CN" altLang="en-US" sz="1200" spc="30">
                <a:effectLst/>
                <a:latin typeface="+mn-ea"/>
              </a:rPr>
              <a:t>。只需要将数据变动的行为封装成函数，配置在</a:t>
            </a:r>
            <a:r>
              <a:rPr lang="en-US" altLang="zh-CN" sz="1200" spc="30">
                <a:effectLst/>
                <a:latin typeface="+mn-ea"/>
              </a:rPr>
              <a:t>store</a:t>
            </a:r>
            <a:r>
              <a:rPr lang="zh-CN" altLang="en-US" sz="1200" spc="30">
                <a:effectLst/>
                <a:latin typeface="+mn-ea"/>
              </a:rPr>
              <a:t>实例的</a:t>
            </a:r>
            <a:r>
              <a:rPr lang="en-US" altLang="zh-CN" sz="1200" spc="30">
                <a:effectLst/>
                <a:latin typeface="+mn-ea"/>
              </a:rPr>
              <a:t>mutations</a:t>
            </a:r>
            <a:r>
              <a:rPr lang="zh-CN" altLang="en-US" sz="1200" spc="30">
                <a:effectLst/>
                <a:latin typeface="+mn-ea"/>
              </a:rPr>
              <a:t>选项中即可。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F233489-05C6-4E01-8769-838B0C702A05}"/>
              </a:ext>
            </a:extLst>
          </p:cNvPr>
          <p:cNvSpPr txBox="1"/>
          <p:nvPr/>
        </p:nvSpPr>
        <p:spPr>
          <a:xfrm>
            <a:off x="6376809" y="2876106"/>
            <a:ext cx="520559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Action</a:t>
            </a:r>
            <a:r>
              <a:rPr lang="zh-CN" altLang="en-US" sz="1200" spc="30">
                <a:effectLst/>
                <a:latin typeface="+mn-ea"/>
              </a:rPr>
              <a:t>不会直接修改状态数据，而是对</a:t>
            </a:r>
            <a:r>
              <a:rPr lang="en-US" altLang="zh-CN" sz="1200" spc="30">
                <a:effectLst/>
                <a:latin typeface="+mn-ea"/>
              </a:rPr>
              <a:t>Mutation</a:t>
            </a:r>
            <a:r>
              <a:rPr lang="zh-CN" altLang="en-US" sz="1200" spc="30">
                <a:effectLst/>
                <a:latin typeface="+mn-ea"/>
              </a:rPr>
              <a:t>进行包装，通过提交</a:t>
            </a:r>
            <a:r>
              <a:rPr lang="en-US" altLang="zh-CN" sz="1200" spc="30">
                <a:effectLst/>
                <a:latin typeface="+mn-ea"/>
              </a:rPr>
              <a:t>Mutation</a:t>
            </a:r>
            <a:r>
              <a:rPr lang="zh-CN" altLang="en-US" sz="1200" spc="30">
                <a:effectLst/>
                <a:latin typeface="+mn-ea"/>
              </a:rPr>
              <a:t>来实现状态的改变。</a:t>
            </a:r>
            <a:endParaRPr lang="en-US" altLang="zh-CN" sz="1200" spc="30">
              <a:effectLst/>
              <a:latin typeface="+mn-ea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1234CB9-AD3A-423D-970D-A543DF74DEB0}"/>
              </a:ext>
            </a:extLst>
          </p:cNvPr>
          <p:cNvGrpSpPr/>
          <p:nvPr/>
        </p:nvGrpSpPr>
        <p:grpSpPr>
          <a:xfrm>
            <a:off x="6509221" y="4434632"/>
            <a:ext cx="3735873" cy="311745"/>
            <a:chOff x="873760" y="1221555"/>
            <a:chExt cx="3735873" cy="311745"/>
          </a:xfrm>
        </p:grpSpPr>
        <p:sp>
          <p:nvSpPr>
            <p:cNvPr id="40" name="Shape 288">
              <a:extLst>
                <a:ext uri="{FF2B5EF4-FFF2-40B4-BE49-F238E27FC236}">
                  <a16:creationId xmlns:a16="http://schemas.microsoft.com/office/drawing/2014/main" id="{9C91BA4E-90C8-4B14-95A9-54C6B388F07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Vuex</a:t>
              </a:r>
              <a:r>
                <a:rPr lang="zh-CN" altLang="en-US" sz="1600" b="1"/>
                <a:t>中的</a:t>
              </a:r>
              <a:r>
                <a:rPr lang="en-US" altLang="zh-CN" sz="1600" b="1"/>
                <a:t>Module</a:t>
              </a:r>
              <a:endParaRPr lang="zh-CN" altLang="zh-CN" sz="1600" b="1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9CD9511-4696-419E-A323-A58A037CD0B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D429A26-EB5E-4401-8807-98A6A109C57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56DD2FD-5243-431B-90C2-1A5D00C01AC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EE474D1-89BB-449B-8A95-62BB87CEC69E}"/>
              </a:ext>
            </a:extLst>
          </p:cNvPr>
          <p:cNvSpPr txBox="1"/>
          <p:nvPr/>
        </p:nvSpPr>
        <p:spPr>
          <a:xfrm>
            <a:off x="6509220" y="5082535"/>
            <a:ext cx="2377203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this.$store.commit({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type:'helloWorld1/increment1',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count:2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A1582B-E69D-4931-B15F-D757B4246243}"/>
              </a:ext>
            </a:extLst>
          </p:cNvPr>
          <p:cNvSpPr txBox="1"/>
          <p:nvPr/>
        </p:nvSpPr>
        <p:spPr>
          <a:xfrm>
            <a:off x="6376809" y="4711615"/>
            <a:ext cx="520559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Module</a:t>
            </a:r>
            <a:r>
              <a:rPr lang="zh-CN" altLang="en-US" sz="1200" spc="30">
                <a:effectLst/>
                <a:latin typeface="+mn-ea"/>
              </a:rPr>
              <a:t>是</a:t>
            </a:r>
            <a:r>
              <a:rPr lang="en-US" altLang="zh-CN" sz="1200" spc="30">
                <a:effectLst/>
                <a:latin typeface="+mn-ea"/>
              </a:rPr>
              <a:t>Vuex</a:t>
            </a:r>
            <a:r>
              <a:rPr lang="zh-CN" altLang="en-US" sz="1200" spc="30">
                <a:effectLst/>
                <a:latin typeface="+mn-ea"/>
              </a:rPr>
              <a:t>进行模块化编程的一种方式。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BEAEF4D-1A71-4F58-8864-B10CFEF6DF7F}"/>
              </a:ext>
            </a:extLst>
          </p:cNvPr>
          <p:cNvSpPr txBox="1"/>
          <p:nvPr/>
        </p:nvSpPr>
        <p:spPr>
          <a:xfrm>
            <a:off x="9119468" y="5082535"/>
            <a:ext cx="2377203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this.$store.commit({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type:'helloWorld2/increment2',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count:2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6950</TotalTime>
  <Words>512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认识Vuex框架</vt:lpstr>
      <vt:lpstr>02 Vuex中的一些核心概念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825</cp:revision>
  <cp:lastPrinted>2017-08-20T16:00:00Z</cp:lastPrinted>
  <dcterms:created xsi:type="dcterms:W3CDTF">2017-08-20T16:00:00Z</dcterms:created>
  <dcterms:modified xsi:type="dcterms:W3CDTF">2021-11-23T05:50:50Z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