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63" r:id="rId3"/>
    <p:sldId id="276" r:id="rId4"/>
    <p:sldId id="319" r:id="rId5"/>
    <p:sldId id="320" r:id="rId6"/>
    <p:sldId id="323" r:id="rId7"/>
    <p:sldId id="324" r:id="rId8"/>
    <p:sldId id="325" r:id="rId9"/>
    <p:sldId id="326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3BED1"/>
    <a:srgbClr val="5D739A"/>
    <a:srgbClr val="BDC7D7"/>
    <a:srgbClr val="42516E"/>
    <a:srgbClr val="E6EEF0"/>
    <a:srgbClr val="516485"/>
    <a:srgbClr val="F0F1F4"/>
    <a:srgbClr val="C0C3CE"/>
    <a:srgbClr val="9AA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4660"/>
  </p:normalViewPr>
  <p:slideViewPr>
    <p:cSldViewPr snapToGrid="0">
      <p:cViewPr>
        <p:scale>
          <a:sx n="75" d="100"/>
          <a:sy n="75" d="100"/>
        </p:scale>
        <p:origin x="5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3</a:t>
            </a:r>
            <a:r>
              <a:rPr lang="zh-CN" altLang="en-US" sz="1800"/>
              <a:t>章  </a:t>
            </a:r>
            <a:r>
              <a:rPr lang="en-US" altLang="zh-CN" sz="1800"/>
              <a:t>Vue</a:t>
            </a:r>
            <a:r>
              <a:rPr lang="zh-CN" altLang="en-US" sz="1800"/>
              <a:t>组件的属性和方法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0AA101-E7D8-47C2-B9D1-BA38E661E5B8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37" name="îś1íḓé">
              <a:extLst>
                <a:ext uri="{FF2B5EF4-FFF2-40B4-BE49-F238E27FC236}">
                  <a16:creationId xmlns:a16="http://schemas.microsoft.com/office/drawing/2014/main" id="{B23FC281-D5DA-4A08-9A8F-6C69245A085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A114B35-D7CC-41C4-97ED-3D35ADE73A6A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íśľíḓé">
              <a:extLst>
                <a:ext uri="{FF2B5EF4-FFF2-40B4-BE49-F238E27FC236}">
                  <a16:creationId xmlns:a16="http://schemas.microsoft.com/office/drawing/2014/main" id="{6ABFE73A-7DDB-431B-A955-B54A56101BC8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属性与方法基础</a:t>
              </a:r>
              <a:endParaRPr lang="en-US" altLang="zh-CN" sz="18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E4D6BE-511C-4433-8C4C-F91A3CDABB2B}"/>
              </a:ext>
            </a:extLst>
          </p:cNvPr>
          <p:cNvGrpSpPr/>
          <p:nvPr/>
        </p:nvGrpSpPr>
        <p:grpSpPr>
          <a:xfrm>
            <a:off x="4310266" y="3197754"/>
            <a:ext cx="4307176" cy="519214"/>
            <a:chOff x="4310266" y="2046640"/>
            <a:chExt cx="4307176" cy="519214"/>
          </a:xfrm>
        </p:grpSpPr>
        <p:sp>
          <p:nvSpPr>
            <p:cNvPr id="41" name="iŝḷiḓè">
              <a:extLst>
                <a:ext uri="{FF2B5EF4-FFF2-40B4-BE49-F238E27FC236}">
                  <a16:creationId xmlns:a16="http://schemas.microsoft.com/office/drawing/2014/main" id="{5E62CCA9-4B92-4406-B278-273559564D61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E8CB23A-61C4-4B06-953B-FE7CB564431E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ṥļidê">
              <a:extLst>
                <a:ext uri="{FF2B5EF4-FFF2-40B4-BE49-F238E27FC236}">
                  <a16:creationId xmlns:a16="http://schemas.microsoft.com/office/drawing/2014/main" id="{0BA4D07E-D406-4174-BBEA-FFEF96D24C73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计算属性和侦听器</a:t>
              </a:r>
              <a:endParaRPr lang="zh-CN" altLang="zh-CN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3EF27E-E5E3-4BA0-904F-BF7EE8CFACB9}"/>
              </a:ext>
            </a:extLst>
          </p:cNvPr>
          <p:cNvGrpSpPr/>
          <p:nvPr/>
        </p:nvGrpSpPr>
        <p:grpSpPr>
          <a:xfrm>
            <a:off x="4310266" y="4171503"/>
            <a:ext cx="4316796" cy="519214"/>
            <a:chOff x="4310266" y="2846366"/>
            <a:chExt cx="4316796" cy="519214"/>
          </a:xfrm>
        </p:grpSpPr>
        <p:sp>
          <p:nvSpPr>
            <p:cNvPr id="45" name="iṩľíďè">
              <a:extLst>
                <a:ext uri="{FF2B5EF4-FFF2-40B4-BE49-F238E27FC236}">
                  <a16:creationId xmlns:a16="http://schemas.microsoft.com/office/drawing/2014/main" id="{1D75B3CC-C606-495C-A7F0-2B138E03346E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160AFD0-3DB5-4C79-8C46-2BCBA2B4500D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ïŝľîḍé">
              <a:extLst>
                <a:ext uri="{FF2B5EF4-FFF2-40B4-BE49-F238E27FC236}">
                  <a16:creationId xmlns:a16="http://schemas.microsoft.com/office/drawing/2014/main" id="{0A934480-44BC-45D7-B363-3FF56C73325A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进行函数限流</a:t>
              </a:r>
              <a:endParaRPr lang="zh-CN" altLang="zh-CN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2482BF-DEAD-4EEA-AF75-442A15BC037F}"/>
              </a:ext>
            </a:extLst>
          </p:cNvPr>
          <p:cNvGrpSpPr/>
          <p:nvPr/>
        </p:nvGrpSpPr>
        <p:grpSpPr>
          <a:xfrm>
            <a:off x="7414074" y="2224005"/>
            <a:ext cx="4270308" cy="519214"/>
            <a:chOff x="4310266" y="1246914"/>
            <a:chExt cx="4270308" cy="519214"/>
          </a:xfrm>
        </p:grpSpPr>
        <p:sp>
          <p:nvSpPr>
            <p:cNvPr id="22" name="îś1íḓé">
              <a:extLst>
                <a:ext uri="{FF2B5EF4-FFF2-40B4-BE49-F238E27FC236}">
                  <a16:creationId xmlns:a16="http://schemas.microsoft.com/office/drawing/2014/main" id="{E3069289-2D4C-493D-898D-EF96521D5CFD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42516E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2800" dirty="0">
                <a:solidFill>
                  <a:srgbClr val="42516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91D5B81-6301-43BE-82AB-6398085F06B5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śľíḓé">
              <a:extLst>
                <a:ext uri="{FF2B5EF4-FFF2-40B4-BE49-F238E27FC236}">
                  <a16:creationId xmlns:a16="http://schemas.microsoft.com/office/drawing/2014/main" id="{8C92E856-3BC7-4E7F-BAF5-0722AD1144B2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表单数据的双向绑定</a:t>
              </a:r>
              <a:endParaRPr lang="en-US" altLang="zh-CN" sz="1800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29B3466-F4A9-43F4-B355-F24926869E05}"/>
              </a:ext>
            </a:extLst>
          </p:cNvPr>
          <p:cNvGrpSpPr/>
          <p:nvPr/>
        </p:nvGrpSpPr>
        <p:grpSpPr>
          <a:xfrm>
            <a:off x="7414074" y="3197754"/>
            <a:ext cx="4307176" cy="519214"/>
            <a:chOff x="4310266" y="2046640"/>
            <a:chExt cx="4307176" cy="519214"/>
          </a:xfrm>
        </p:grpSpPr>
        <p:sp>
          <p:nvSpPr>
            <p:cNvPr id="26" name="iŝḷiḓè">
              <a:extLst>
                <a:ext uri="{FF2B5EF4-FFF2-40B4-BE49-F238E27FC236}">
                  <a16:creationId xmlns:a16="http://schemas.microsoft.com/office/drawing/2014/main" id="{C65A7C2D-F88F-4AE4-B39E-FDFFACA90EA8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4F6283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2800" dirty="0">
                <a:solidFill>
                  <a:srgbClr val="4F6283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3E409FF-EA48-4A99-9D0D-85A7BA609309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ṥļidê">
              <a:extLst>
                <a:ext uri="{FF2B5EF4-FFF2-40B4-BE49-F238E27FC236}">
                  <a16:creationId xmlns:a16="http://schemas.microsoft.com/office/drawing/2014/main" id="{21692454-DFAD-49EB-97E9-6DCA64157BCB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样式绑定</a:t>
              </a:r>
              <a:endParaRPr lang="zh-CN" altLang="zh-CN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672F45-6D9C-4010-9DA1-F37C9D8951E5}"/>
              </a:ext>
            </a:extLst>
          </p:cNvPr>
          <p:cNvGrpSpPr/>
          <p:nvPr/>
        </p:nvGrpSpPr>
        <p:grpSpPr>
          <a:xfrm>
            <a:off x="7414074" y="4081727"/>
            <a:ext cx="4316796" cy="687502"/>
            <a:chOff x="4310266" y="2756590"/>
            <a:chExt cx="4316796" cy="687502"/>
          </a:xfrm>
        </p:grpSpPr>
        <p:sp>
          <p:nvSpPr>
            <p:cNvPr id="30" name="iṩľíďè">
              <a:extLst>
                <a:ext uri="{FF2B5EF4-FFF2-40B4-BE49-F238E27FC236}">
                  <a16:creationId xmlns:a16="http://schemas.microsoft.com/office/drawing/2014/main" id="{AAA80714-52E8-4A16-99D9-CD10FD14A33E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586D92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rgbClr val="586D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6AC0F4F-97E2-4767-BF04-A7760C83A5F7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ŝľîḍé">
              <a:extLst>
                <a:ext uri="{FF2B5EF4-FFF2-40B4-BE49-F238E27FC236}">
                  <a16:creationId xmlns:a16="http://schemas.microsoft.com/office/drawing/2014/main" id="{CAFFF5F7-8003-4CD6-8CD0-491E63929D3B}"/>
                </a:ext>
              </a:extLst>
            </p:cNvPr>
            <p:cNvSpPr txBox="1"/>
            <p:nvPr/>
          </p:nvSpPr>
          <p:spPr bwMode="auto">
            <a:xfrm>
              <a:off x="5016795" y="2756590"/>
              <a:ext cx="3610267" cy="68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范例：实现一个</a:t>
              </a:r>
              <a:endParaRPr lang="en-US" altLang="zh-CN" b="1"/>
            </a:p>
            <a:p>
              <a:r>
                <a:rPr lang="zh-CN" altLang="en-US" b="1"/>
                <a:t>功能完整的用户注册页面</a:t>
              </a:r>
              <a:endParaRPr lang="zh-CN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857777" cy="937991"/>
          </a:xfrm>
        </p:spPr>
        <p:txBody>
          <a:bodyPr/>
          <a:lstStyle/>
          <a:p>
            <a:r>
              <a:rPr lang="en-US" altLang="zh-CN" b="1"/>
              <a:t>01 </a:t>
            </a:r>
            <a:r>
              <a:rPr lang="zh-CN" altLang="en-US" b="1"/>
              <a:t>属性与方法基础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7811B6-3482-49B7-9CA1-768477EB2559}"/>
              </a:ext>
            </a:extLst>
          </p:cNvPr>
          <p:cNvGrpSpPr/>
          <p:nvPr/>
        </p:nvGrpSpPr>
        <p:grpSpPr>
          <a:xfrm>
            <a:off x="6096000" y="1095095"/>
            <a:ext cx="3735873" cy="311745"/>
            <a:chOff x="873760" y="1221555"/>
            <a:chExt cx="3735873" cy="311745"/>
          </a:xfrm>
        </p:grpSpPr>
        <p:sp>
          <p:nvSpPr>
            <p:cNvPr id="34" name="Shape 288">
              <a:extLst>
                <a:ext uri="{FF2B5EF4-FFF2-40B4-BE49-F238E27FC236}">
                  <a16:creationId xmlns:a16="http://schemas.microsoft.com/office/drawing/2014/main" id="{046D460E-5A92-4767-92DD-DFECCA895DF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方法基础</a:t>
              </a:r>
              <a:endParaRPr lang="zh-CN" altLang="zh-CN" sz="1600" b="1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F4200F-9D78-40A9-8F1B-F602B9EDB09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E3C9DB0-233A-4517-B857-EF021693220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0D2268A-3440-4D4E-B145-241838F1966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属性基础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A832371-3301-454D-9D00-2AA50ABB46AD}"/>
              </a:ext>
            </a:extLst>
          </p:cNvPr>
          <p:cNvSpPr txBox="1"/>
          <p:nvPr/>
        </p:nvSpPr>
        <p:spPr>
          <a:xfrm>
            <a:off x="782398" y="2042948"/>
            <a:ext cx="4411486" cy="3457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定义组件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count:0,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创建组件并获取组件实例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let instance = Vue.createApp(App).mount("#Application")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可以获取到组件中的</a:t>
            </a:r>
            <a:r>
              <a:rPr lang="en-US" altLang="zh-CN" sz="1050">
                <a:effectLst/>
                <a:latin typeface="+mn-ea"/>
              </a:rPr>
              <a:t>data</a:t>
            </a:r>
            <a:r>
              <a:rPr lang="zh-CN" altLang="en-US" sz="1050">
                <a:effectLst/>
                <a:latin typeface="+mn-ea"/>
              </a:rPr>
              <a:t>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console.log(instance.count)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可以获取到组件中的</a:t>
            </a:r>
            <a:r>
              <a:rPr lang="en-US" altLang="zh-CN" sz="1050">
                <a:effectLst/>
                <a:latin typeface="+mn-ea"/>
              </a:rPr>
              <a:t>data</a:t>
            </a:r>
            <a:r>
              <a:rPr lang="zh-CN" altLang="en-US" sz="1050">
                <a:effectLst/>
                <a:latin typeface="+mn-ea"/>
              </a:rPr>
              <a:t>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console.log(instance.$data.count)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95324" y="1358015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组件中定义的属性数据，我们可以直接使用组件来调用，这是因为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在组织数据时，任何定义的属性都会暴露在组件中。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0AAEA2-5AE4-4A17-ACD0-588926F8C9C4}"/>
              </a:ext>
            </a:extLst>
          </p:cNvPr>
          <p:cNvSpPr txBox="1"/>
          <p:nvPr/>
        </p:nvSpPr>
        <p:spPr>
          <a:xfrm>
            <a:off x="6184900" y="2358291"/>
            <a:ext cx="5224701" cy="1467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methods: {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add() {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    this.count ++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900" y="4662939"/>
            <a:ext cx="5224701" cy="1467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// 0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console.log(instance.count)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instance.add()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// 1</a:t>
            </a:r>
          </a:p>
          <a:p>
            <a:pPr algn="just">
              <a:lnSpc>
                <a:spcPct val="175000"/>
              </a:lnSpc>
            </a:pPr>
            <a:r>
              <a:rPr lang="en-US" altLang="zh-CN" sz="1050">
                <a:effectLst/>
                <a:latin typeface="+mn-ea"/>
              </a:rPr>
              <a:t>console.log(instance.count)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B3BE33-1CBE-48C4-95B3-5690ED37F127}"/>
              </a:ext>
            </a:extLst>
          </p:cNvPr>
          <p:cNvSpPr txBox="1"/>
          <p:nvPr/>
        </p:nvSpPr>
        <p:spPr>
          <a:xfrm>
            <a:off x="695324" y="5518597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使用组件实例直接获取属性与使用</a:t>
            </a:r>
            <a:r>
              <a:rPr lang="en-US" altLang="zh-CN" sz="1200">
                <a:effectLst/>
                <a:latin typeface="+mn-ea"/>
              </a:rPr>
              <a:t>$data</a:t>
            </a:r>
            <a:r>
              <a:rPr lang="zh-CN" altLang="en-US" sz="1200">
                <a:effectLst/>
                <a:latin typeface="+mn-ea"/>
              </a:rPr>
              <a:t>的方式获取属性的结果是一样的，本质上访问的数据也是同一块数据。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F83263B-D600-4537-9C86-BFD8F5B4682D}"/>
              </a:ext>
            </a:extLst>
          </p:cNvPr>
          <p:cNvSpPr txBox="1"/>
          <p:nvPr/>
        </p:nvSpPr>
        <p:spPr>
          <a:xfrm>
            <a:off x="6090513" y="1358015"/>
            <a:ext cx="5313602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组件的方法被定义在</a:t>
            </a:r>
            <a:r>
              <a:rPr lang="en-US" altLang="zh-CN" sz="1200">
                <a:effectLst/>
                <a:latin typeface="+mn-ea"/>
              </a:rPr>
              <a:t>methods</a:t>
            </a:r>
            <a:r>
              <a:rPr lang="zh-CN" altLang="en-US" sz="1200">
                <a:effectLst/>
                <a:latin typeface="+mn-ea"/>
              </a:rPr>
              <a:t>选项中，我们在实现组件的方法时，可以放心地在其中使用</a:t>
            </a:r>
            <a:r>
              <a:rPr lang="en-US" altLang="zh-CN" sz="1200">
                <a:effectLst/>
                <a:latin typeface="+mn-ea"/>
              </a:rPr>
              <a:t>this</a:t>
            </a:r>
            <a:r>
              <a:rPr lang="zh-CN" altLang="en-US" sz="1200">
                <a:effectLst/>
                <a:latin typeface="+mn-ea"/>
              </a:rPr>
              <a:t>关键字，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自动将其绑定到当前组件实例本身。例如，添加一个</a:t>
            </a:r>
            <a:r>
              <a:rPr lang="en-US" altLang="zh-CN" sz="1200">
                <a:effectLst/>
                <a:latin typeface="+mn-ea"/>
              </a:rPr>
              <a:t>add</a:t>
            </a:r>
            <a:r>
              <a:rPr lang="zh-CN" altLang="en-US" sz="1200">
                <a:effectLst/>
                <a:latin typeface="+mn-ea"/>
              </a:rPr>
              <a:t>方法如下：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4CD352-5818-46B6-8AB1-54698144EE0F}"/>
              </a:ext>
            </a:extLst>
          </p:cNvPr>
          <p:cNvSpPr txBox="1"/>
          <p:nvPr/>
        </p:nvSpPr>
        <p:spPr>
          <a:xfrm>
            <a:off x="6090513" y="3972000"/>
            <a:ext cx="531360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我们可以将其绑定到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元素上，也可以直接使用组件实例来调用此方法，具体如下：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804594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计算属性和侦听器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计算属性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1420007"/>
            <a:ext cx="506578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存储属性的值是我们直接定义好的，当前属性只是起到了存储这些值的作用。在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中，与之相对的还有计算属性，计算属性并不是用来存储数据的，而是通过一些计算逻辑来实时地维护当前属性的值。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E2EE1F9-D232-4971-9E1B-D41DE3544181}"/>
              </a:ext>
            </a:extLst>
          </p:cNvPr>
          <p:cNvGrpSpPr/>
          <p:nvPr/>
        </p:nvGrpSpPr>
        <p:grpSpPr>
          <a:xfrm>
            <a:off x="6422554" y="1091030"/>
            <a:ext cx="3735873" cy="311745"/>
            <a:chOff x="873760" y="1221555"/>
            <a:chExt cx="3735873" cy="311745"/>
          </a:xfrm>
        </p:grpSpPr>
        <p:sp>
          <p:nvSpPr>
            <p:cNvPr id="88" name="Shape 288">
              <a:extLst>
                <a:ext uri="{FF2B5EF4-FFF2-40B4-BE49-F238E27FC236}">
                  <a16:creationId xmlns:a16="http://schemas.microsoft.com/office/drawing/2014/main" id="{C428C8AB-077B-4E7F-B05E-FF9B05571F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计算属性的赋值</a:t>
              </a:r>
              <a:endParaRPr lang="zh-CN" altLang="zh-CN" sz="1600" b="1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8951F0B-D73C-45DF-A107-34D2FDE0CB0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E12C604-0DEF-470C-94C5-13C35F3681F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42F7D3E-9C4D-4331-BE74-34421311AB0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6D87487-8E3F-4CEB-904E-2A7C90D316BB}"/>
              </a:ext>
            </a:extLst>
          </p:cNvPr>
          <p:cNvSpPr txBox="1"/>
          <p:nvPr/>
        </p:nvSpPr>
        <p:spPr>
          <a:xfrm>
            <a:off x="6422554" y="1417602"/>
            <a:ext cx="50741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存储属性主要用于数据的存取，我们可以使用赋值运算来属性值修改。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6527800" y="1823215"/>
            <a:ext cx="4968874" cy="2245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let instance = Vue.createApp(App).mount("#Application")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初始值为</a:t>
            </a:r>
            <a:r>
              <a:rPr lang="en-US" altLang="zh-CN" sz="1050">
                <a:effectLst/>
                <a:latin typeface="+mn-ea"/>
              </a:rPr>
              <a:t>0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console.log(instance.count)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初始状态为“小”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console.log(instance.type)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对计算属性进行修改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instance.type = "</a:t>
            </a:r>
            <a:r>
              <a:rPr lang="zh-CN" altLang="en-US" sz="1050">
                <a:effectLst/>
                <a:latin typeface="+mn-ea"/>
              </a:rPr>
              <a:t>大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// </a:t>
            </a:r>
            <a:r>
              <a:rPr lang="zh-CN" altLang="en-US" sz="1050">
                <a:effectLst/>
                <a:latin typeface="+mn-ea"/>
              </a:rPr>
              <a:t>打印结果为</a:t>
            </a:r>
            <a:r>
              <a:rPr lang="en-US" altLang="zh-CN" sz="1050">
                <a:effectLst/>
                <a:latin typeface="+mn-ea"/>
              </a:rPr>
              <a:t>11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console.log(instance.count)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FE5F0F8-F968-440D-9C0A-387554398704}"/>
              </a:ext>
            </a:extLst>
          </p:cNvPr>
          <p:cNvSpPr txBox="1"/>
          <p:nvPr/>
        </p:nvSpPr>
        <p:spPr>
          <a:xfrm>
            <a:off x="890682" y="2371572"/>
            <a:ext cx="4906868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&lt;div&gt;{{type}}&lt;/div&gt;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&lt;button @click="add"&gt;Add&lt;/button&gt;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F04DA9-A878-4C86-8FB1-D87D5CD57D1B}"/>
              </a:ext>
            </a:extLst>
          </p:cNvPr>
          <p:cNvSpPr txBox="1"/>
          <p:nvPr/>
        </p:nvSpPr>
        <p:spPr>
          <a:xfrm>
            <a:off x="6422554" y="4471567"/>
            <a:ext cx="507412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使用属性侦听器可以方便地监听某个属性的变化，以完成复杂的业务逻辑。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CA55EAC-D205-4971-B079-630991E2EB20}"/>
              </a:ext>
            </a:extLst>
          </p:cNvPr>
          <p:cNvGrpSpPr/>
          <p:nvPr/>
        </p:nvGrpSpPr>
        <p:grpSpPr>
          <a:xfrm>
            <a:off x="811037" y="3693567"/>
            <a:ext cx="3735873" cy="311745"/>
            <a:chOff x="873760" y="1221555"/>
            <a:chExt cx="3735873" cy="311745"/>
          </a:xfrm>
        </p:grpSpPr>
        <p:sp>
          <p:nvSpPr>
            <p:cNvPr id="27" name="Shape 288">
              <a:extLst>
                <a:ext uri="{FF2B5EF4-FFF2-40B4-BE49-F238E27FC236}">
                  <a16:creationId xmlns:a16="http://schemas.microsoft.com/office/drawing/2014/main" id="{1AFC1DB2-0E9C-400A-82CE-42C856EE78FA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使用计算属性还是函数</a:t>
              </a:r>
              <a:endParaRPr lang="zh-CN" altLang="zh-CN" sz="1600" b="1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45125DE-2009-4D0A-89A1-4D6F717D870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B9BE611-F82B-49A4-AA36-AC0FB29CC8C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6184D94-BBF1-4FDC-980D-1DB0B761E36F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F4564D6-41BD-4874-B26A-0DF7811B61EA}"/>
              </a:ext>
            </a:extLst>
          </p:cNvPr>
          <p:cNvSpPr txBox="1"/>
          <p:nvPr/>
        </p:nvSpPr>
        <p:spPr>
          <a:xfrm>
            <a:off x="793767" y="5206662"/>
            <a:ext cx="506578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从代码的运行行为上看，使用函数与使用计算属性的结果完全一致。但在实际应用中，我们可以根据是否需要缓存这一标准来选择使用计算属性或函数。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246802-80CB-4F42-ACFD-09B4C6B3518D}"/>
              </a:ext>
            </a:extLst>
          </p:cNvPr>
          <p:cNvSpPr txBox="1"/>
          <p:nvPr/>
        </p:nvSpPr>
        <p:spPr>
          <a:xfrm>
            <a:off x="890682" y="4089339"/>
            <a:ext cx="4906868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&lt;div&gt;{{typeFunc()}}&lt;/div&gt;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&lt;button @click="add"&gt;Add&lt;/button&gt;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D74309D-2FA4-46A2-93DB-49B83D8C65F2}"/>
              </a:ext>
            </a:extLst>
          </p:cNvPr>
          <p:cNvGrpSpPr/>
          <p:nvPr/>
        </p:nvGrpSpPr>
        <p:grpSpPr>
          <a:xfrm>
            <a:off x="6422554" y="4184916"/>
            <a:ext cx="3735873" cy="311745"/>
            <a:chOff x="873760" y="1221555"/>
            <a:chExt cx="3735873" cy="311745"/>
          </a:xfrm>
        </p:grpSpPr>
        <p:sp>
          <p:nvSpPr>
            <p:cNvPr id="35" name="Shape 288">
              <a:extLst>
                <a:ext uri="{FF2B5EF4-FFF2-40B4-BE49-F238E27FC236}">
                  <a16:creationId xmlns:a16="http://schemas.microsoft.com/office/drawing/2014/main" id="{B7503041-F075-45A8-BD50-C9AC23E50F2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属性侦听器</a:t>
              </a:r>
              <a:endParaRPr lang="zh-CN" altLang="zh-CN" sz="1600" b="1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59EBCF-8362-47D1-A675-B73B437050FE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D09E1EE-F07D-49B9-8C24-DC58930005E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F7EEDF-4C53-4AE9-A557-D7884CEA349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4" name="图片 1" descr="说明: 截屏2021-03-09 下午3.58.42">
            <a:extLst>
              <a:ext uri="{FF2B5EF4-FFF2-40B4-BE49-F238E27FC236}">
                <a16:creationId xmlns:a16="http://schemas.microsoft.com/office/drawing/2014/main" id="{5E762F99-7BAC-41E4-BD6F-F9F473DD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4903162"/>
            <a:ext cx="2082799" cy="11366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 descr="说明: 截屏2021-03-09 下午5.17.46">
            <a:extLst>
              <a:ext uri="{FF2B5EF4-FFF2-40B4-BE49-F238E27FC236}">
                <a16:creationId xmlns:a16="http://schemas.microsoft.com/office/drawing/2014/main" id="{8F9ED169-3D9C-4383-90FB-8E825722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65" y="4899847"/>
            <a:ext cx="2738153" cy="11366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641FDFD1-DE8D-4395-B849-DE00D364C30C}"/>
              </a:ext>
            </a:extLst>
          </p:cNvPr>
          <p:cNvGrpSpPr/>
          <p:nvPr/>
        </p:nvGrpSpPr>
        <p:grpSpPr>
          <a:xfrm>
            <a:off x="3878503" y="1630258"/>
            <a:ext cx="2274000" cy="1001601"/>
            <a:chOff x="3709319" y="2328902"/>
            <a:chExt cx="1607958" cy="1780267"/>
          </a:xfrm>
        </p:grpSpPr>
        <p:sp>
          <p:nvSpPr>
            <p:cNvPr id="85" name="任意多边形 72">
              <a:extLst>
                <a:ext uri="{FF2B5EF4-FFF2-40B4-BE49-F238E27FC236}">
                  <a16:creationId xmlns:a16="http://schemas.microsoft.com/office/drawing/2014/main" id="{0F131D6D-C1F9-47A1-A9F9-249857EF5BEA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72">
              <a:extLst>
                <a:ext uri="{FF2B5EF4-FFF2-40B4-BE49-F238E27FC236}">
                  <a16:creationId xmlns:a16="http://schemas.microsoft.com/office/drawing/2014/main" id="{ED7ACC04-91BA-44FF-9435-CB7B5C187BBC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进行函数限流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969DF6-572C-4D3D-8D58-C39E1878B594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8" name="Shape 288">
              <a:extLst>
                <a:ext uri="{FF2B5EF4-FFF2-40B4-BE49-F238E27FC236}">
                  <a16:creationId xmlns:a16="http://schemas.microsoft.com/office/drawing/2014/main" id="{81B633FA-D0EA-410A-9991-219F1417052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手动实现一个简易的限流函数</a:t>
              </a:r>
              <a:endParaRPr lang="zh-CN" altLang="zh-CN" sz="1600" b="1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5E4AA01-42A7-48F5-BF55-C4172BCED525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861D66D-FB26-4E23-9EEA-FC5B6299CF8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99947EA-5183-49DD-85AA-9E053834B212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BA23431-7B3D-4C3B-B8B2-7097F16EA2B3}"/>
              </a:ext>
            </a:extLst>
          </p:cNvPr>
          <p:cNvSpPr txBox="1"/>
          <p:nvPr/>
        </p:nvSpPr>
        <p:spPr>
          <a:xfrm>
            <a:off x="793767" y="1420007"/>
            <a:ext cx="486153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实现一个基于时间间隔的限流函数，要求实现以下</a:t>
            </a:r>
            <a:r>
              <a:rPr lang="zh-CN" altLang="en-US" sz="1200" b="1">
                <a:effectLst/>
                <a:latin typeface="+mn-ea"/>
              </a:rPr>
              <a:t>功能</a:t>
            </a:r>
            <a:r>
              <a:rPr lang="zh-CN" altLang="en-US" sz="1200">
                <a:effectLst/>
                <a:latin typeface="+mn-ea"/>
              </a:rPr>
              <a:t>：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FDC544-BC8C-408A-9FCC-FE4CAA6E6ECE}"/>
              </a:ext>
            </a:extLst>
          </p:cNvPr>
          <p:cNvGrpSpPr/>
          <p:nvPr/>
        </p:nvGrpSpPr>
        <p:grpSpPr>
          <a:xfrm>
            <a:off x="6513337" y="1095095"/>
            <a:ext cx="3735873" cy="311745"/>
            <a:chOff x="873760" y="1221555"/>
            <a:chExt cx="3735873" cy="311745"/>
          </a:xfrm>
        </p:grpSpPr>
        <p:sp>
          <p:nvSpPr>
            <p:cNvPr id="38" name="Shape 288">
              <a:extLst>
                <a:ext uri="{FF2B5EF4-FFF2-40B4-BE49-F238E27FC236}">
                  <a16:creationId xmlns:a16="http://schemas.microsoft.com/office/drawing/2014/main" id="{C1DE16DD-3607-4DE6-A0B2-ADD351E2C7D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使用</a:t>
              </a:r>
              <a:r>
                <a:rPr lang="en-US" altLang="zh-CN" sz="1600" b="1"/>
                <a:t>Lodash</a:t>
              </a:r>
              <a:r>
                <a:rPr lang="zh-CN" altLang="en-US" sz="1600" b="1"/>
                <a:t>库进行函数限流</a:t>
              </a:r>
              <a:endParaRPr lang="en-US" altLang="zh-CN" sz="1600" b="1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FC99C-5615-4132-A3BD-CCAA5C48CF9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A8BF2E6-0DF2-43DA-A5ED-8BEFF0C29D7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261B29E6-FFB3-4DC6-ABE6-6D1DABFB0EB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D2888DF-DF88-400F-836A-41D9FF3622F4}"/>
              </a:ext>
            </a:extLst>
          </p:cNvPr>
          <p:cNvSpPr txBox="1"/>
          <p:nvPr/>
        </p:nvSpPr>
        <p:spPr>
          <a:xfrm>
            <a:off x="6408956" y="1420007"/>
            <a:ext cx="5087718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在实际开发中，每个业务函数需要的限流间隔都不同，而且需要各自独立地进行限流，我们自己编写的限流工具就无法满足了，但是得益于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生态的繁荣，有许多第三方工具库都提供了函数限流功能，它们强大且易用，</a:t>
            </a:r>
            <a:r>
              <a:rPr lang="en-US" altLang="zh-CN" sz="1200">
                <a:effectLst/>
                <a:latin typeface="+mn-ea"/>
              </a:rPr>
              <a:t>Lodash</a:t>
            </a:r>
            <a:r>
              <a:rPr lang="zh-CN" altLang="en-US" sz="1200">
                <a:effectLst/>
                <a:latin typeface="+mn-ea"/>
              </a:rPr>
              <a:t>库就是其中之一。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5F9BC0-8E7F-4587-B722-178E4A040485}"/>
              </a:ext>
            </a:extLst>
          </p:cNvPr>
          <p:cNvSpPr txBox="1"/>
          <p:nvPr/>
        </p:nvSpPr>
        <p:spPr>
          <a:xfrm>
            <a:off x="6486229" y="3903384"/>
            <a:ext cx="4971808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&lt;script src="https://unpkg.com/lodash@4.17.20/lodash.min.js"&gt;&lt;/script&gt;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3648DBA-DA23-41E7-9E42-41B560932F30}"/>
              </a:ext>
            </a:extLst>
          </p:cNvPr>
          <p:cNvSpPr txBox="1"/>
          <p:nvPr/>
        </p:nvSpPr>
        <p:spPr>
          <a:xfrm>
            <a:off x="793767" y="1707038"/>
            <a:ext cx="3867133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页面中有一个按钮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单击按钮后通过打印方法在控制台输出当前的时间</a:t>
            </a:r>
            <a:endParaRPr lang="en-US" altLang="zh-CN" sz="1200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+mn-ea"/>
              </a:rPr>
              <a:t>按钮的两次事件触发间隔不能小于</a:t>
            </a:r>
            <a:r>
              <a:rPr lang="en-US" altLang="zh-CN" sz="1200">
                <a:effectLst/>
                <a:latin typeface="+mn-ea"/>
              </a:rPr>
              <a:t>2</a:t>
            </a:r>
            <a:r>
              <a:rPr lang="zh-CN" altLang="en-US" sz="1200">
                <a:effectLst/>
                <a:latin typeface="+mn-ea"/>
              </a:rPr>
              <a:t>秒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594F339-9EF1-4891-8013-90318F8CF95B}"/>
              </a:ext>
            </a:extLst>
          </p:cNvPr>
          <p:cNvSpPr txBox="1"/>
          <p:nvPr/>
        </p:nvSpPr>
        <p:spPr>
          <a:xfrm>
            <a:off x="912637" y="2738288"/>
            <a:ext cx="2480499" cy="272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var throttle = false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function throttleTool(callback, timeout)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if (!throttle)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callback()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 else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return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throttle = true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setTimeout(() =&gt;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throttle = false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}, timeout)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38EC4A-D056-4848-BD67-CA184160DE1B}"/>
              </a:ext>
            </a:extLst>
          </p:cNvPr>
          <p:cNvSpPr txBox="1"/>
          <p:nvPr/>
        </p:nvSpPr>
        <p:spPr>
          <a:xfrm>
            <a:off x="3542874" y="3398362"/>
            <a:ext cx="2679853" cy="272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const App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methods: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click()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throttleTool(()=&gt;{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    console.log(Date())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    }, 2000)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Vue.createApp(App).mount("#Application") 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949F07C-3654-4304-ABD1-8FFBC7A0500B}"/>
              </a:ext>
            </a:extLst>
          </p:cNvPr>
          <p:cNvGrpSpPr/>
          <p:nvPr/>
        </p:nvGrpSpPr>
        <p:grpSpPr>
          <a:xfrm rot="11854380">
            <a:off x="1887891" y="5717625"/>
            <a:ext cx="529990" cy="496212"/>
            <a:chOff x="2612321" y="2698089"/>
            <a:chExt cx="529990" cy="496212"/>
          </a:xfrm>
        </p:grpSpPr>
        <p:sp>
          <p:nvSpPr>
            <p:cNvPr id="82" name="任意多边形 78">
              <a:extLst>
                <a:ext uri="{FF2B5EF4-FFF2-40B4-BE49-F238E27FC236}">
                  <a16:creationId xmlns:a16="http://schemas.microsoft.com/office/drawing/2014/main" id="{FEB9A131-A8B6-4E3E-840B-1E0B75928590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47">
              <a:extLst>
                <a:ext uri="{FF2B5EF4-FFF2-40B4-BE49-F238E27FC236}">
                  <a16:creationId xmlns:a16="http://schemas.microsoft.com/office/drawing/2014/main" id="{2A8904EE-16AA-4E04-B44B-B14364F3A88F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57F73-242A-4E34-8CDC-6E3E25E635F7}"/>
              </a:ext>
            </a:extLst>
          </p:cNvPr>
          <p:cNvSpPr txBox="1"/>
          <p:nvPr/>
        </p:nvSpPr>
        <p:spPr>
          <a:xfrm>
            <a:off x="6408956" y="2862558"/>
            <a:ext cx="5087718" cy="983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effectLst/>
                <a:latin typeface="+mn-ea"/>
              </a:rPr>
              <a:t>Lodash</a:t>
            </a:r>
            <a:r>
              <a:rPr lang="zh-CN" altLang="en-US" sz="1200">
                <a:effectLst/>
                <a:latin typeface="+mn-ea"/>
              </a:rPr>
              <a:t>是一款高性能的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实用工具库，其提供了大量的数组、对象、字符串等边界的操作方法，使开发者可以更加简单地使用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来编程。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0A4AFC6-F435-42A7-BE1E-D2151FE82439}"/>
              </a:ext>
            </a:extLst>
          </p:cNvPr>
          <p:cNvGrpSpPr/>
          <p:nvPr/>
        </p:nvGrpSpPr>
        <p:grpSpPr>
          <a:xfrm>
            <a:off x="6479211" y="2652358"/>
            <a:ext cx="4937637" cy="181543"/>
            <a:chOff x="885341" y="1903152"/>
            <a:chExt cx="4937637" cy="181543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102C668-7E1D-4BD7-9C2F-B478F1C56725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23">
              <a:extLst>
                <a:ext uri="{FF2B5EF4-FFF2-40B4-BE49-F238E27FC236}">
                  <a16:creationId xmlns:a16="http://schemas.microsoft.com/office/drawing/2014/main" id="{8C1BC40C-86F2-4A96-8577-2D1B120C144B}"/>
                </a:ext>
              </a:extLst>
            </p:cNvPr>
            <p:cNvGrpSpPr/>
            <p:nvPr/>
          </p:nvGrpSpPr>
          <p:grpSpPr>
            <a:xfrm>
              <a:off x="885341" y="1903152"/>
              <a:ext cx="4937637" cy="152400"/>
              <a:chOff x="1394460" y="3390900"/>
              <a:chExt cx="4937637" cy="15240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2A70092-EDCD-4270-A4E9-0DE3472BF408}"/>
                  </a:ext>
                </a:extLst>
              </p:cNvPr>
              <p:cNvSpPr/>
              <p:nvPr/>
            </p:nvSpPr>
            <p:spPr>
              <a:xfrm>
                <a:off x="6192397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2" name="组合 48">
                <a:extLst>
                  <a:ext uri="{FF2B5EF4-FFF2-40B4-BE49-F238E27FC236}">
                    <a16:creationId xmlns:a16="http://schemas.microsoft.com/office/drawing/2014/main" id="{547EA673-CC41-44B0-84F4-8842DBE45A73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011B6685-AE0A-46CE-8058-44A24297B9C5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C30EBDD-9E80-4C6D-B8EE-57C05395A9B5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ABB8280-D450-4E4E-A5AB-B3CED21FBF67}"/>
                  </a:ext>
                </a:extLst>
              </p:cNvPr>
              <p:cNvSpPr/>
              <p:nvPr/>
            </p:nvSpPr>
            <p:spPr>
              <a:xfrm>
                <a:off x="6009517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CEB5310-82B2-48C5-8816-2A757F481AAC}"/>
                  </a:ext>
                </a:extLst>
              </p:cNvPr>
              <p:cNvSpPr/>
              <p:nvPr/>
            </p:nvSpPr>
            <p:spPr>
              <a:xfrm>
                <a:off x="5826637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F89BA37-EE3F-4811-BD23-78938BC07BA8}"/>
              </a:ext>
            </a:extLst>
          </p:cNvPr>
          <p:cNvSpPr txBox="1"/>
          <p:nvPr/>
        </p:nvSpPr>
        <p:spPr>
          <a:xfrm>
            <a:off x="6486229" y="4367858"/>
            <a:ext cx="4971808" cy="1760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const App = {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methods: {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click: _.debounce(function(){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    console.log(Date())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}, 2000)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3" descr="说明: 截屏2021-03-11 下午2.23.56">
            <a:extLst>
              <a:ext uri="{FF2B5EF4-FFF2-40B4-BE49-F238E27FC236}">
                <a16:creationId xmlns:a16="http://schemas.microsoft.com/office/drawing/2014/main" id="{2ECC1428-8407-47E9-9F23-668CEA58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8" y="3598159"/>
            <a:ext cx="2344071" cy="107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5782748" cy="937991"/>
          </a:xfrm>
        </p:spPr>
        <p:txBody>
          <a:bodyPr/>
          <a:lstStyle/>
          <a:p>
            <a:r>
              <a:rPr lang="en-US" altLang="zh-CN"/>
              <a:t>04 </a:t>
            </a:r>
            <a:r>
              <a:rPr lang="zh-CN" altLang="en-US"/>
              <a:t>表单数据的双向绑定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202883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文本输入框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7C10924-C006-409D-911A-136C027DCD1D}"/>
              </a:ext>
            </a:extLst>
          </p:cNvPr>
          <p:cNvSpPr txBox="1"/>
          <p:nvPr/>
        </p:nvSpPr>
        <p:spPr>
          <a:xfrm>
            <a:off x="804407" y="1487832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当输入框中输入的文本发生变化的时候，我们可以看到段落中的文本也会同步产生变化。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7126B5-A414-4640-B4EC-BABE4825DC74}"/>
              </a:ext>
            </a:extLst>
          </p:cNvPr>
          <p:cNvGrpSpPr/>
          <p:nvPr/>
        </p:nvGrpSpPr>
        <p:grpSpPr>
          <a:xfrm>
            <a:off x="6132898" y="1783209"/>
            <a:ext cx="3735873" cy="311745"/>
            <a:chOff x="873760" y="1221555"/>
            <a:chExt cx="3735873" cy="311745"/>
          </a:xfrm>
        </p:grpSpPr>
        <p:sp>
          <p:nvSpPr>
            <p:cNvPr id="49" name="Shape 288">
              <a:extLst>
                <a:ext uri="{FF2B5EF4-FFF2-40B4-BE49-F238E27FC236}">
                  <a16:creationId xmlns:a16="http://schemas.microsoft.com/office/drawing/2014/main" id="{FB94FF9E-79C8-4A6C-A319-F960A3E97A7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选择列表</a:t>
              </a:r>
              <a:endParaRPr lang="zh-CN" altLang="zh-CN" sz="1600" b="1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2034F08-8106-46EC-8BFB-D6D230181DF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40874AA-6695-415F-AF13-DD1DEE791AC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06420017-CCF9-4CFC-B999-748966F816D6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609A529-FF41-4E4F-B11D-61B9DC5F1222}"/>
              </a:ext>
            </a:extLst>
          </p:cNvPr>
          <p:cNvSpPr txBox="1"/>
          <p:nvPr/>
        </p:nvSpPr>
        <p:spPr>
          <a:xfrm>
            <a:off x="6046262" y="2053715"/>
            <a:ext cx="561410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选择列表能够给用户一组选项进行选择，其可以支持单选，也可以支持多选。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中使用</a:t>
            </a:r>
            <a:r>
              <a:rPr lang="en-US" altLang="zh-CN" sz="1200">
                <a:effectLst/>
                <a:latin typeface="+mn-ea"/>
              </a:rPr>
              <a:t>select</a:t>
            </a:r>
            <a:r>
              <a:rPr lang="zh-CN" altLang="en-US" sz="1200">
                <a:effectLst/>
                <a:latin typeface="+mn-ea"/>
              </a:rPr>
              <a:t>标签来定义选择列表。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5C78E5-6806-4D9D-ACF8-3BE18762711A}"/>
              </a:ext>
            </a:extLst>
          </p:cNvPr>
          <p:cNvSpPr txBox="1"/>
          <p:nvPr/>
        </p:nvSpPr>
        <p:spPr>
          <a:xfrm>
            <a:off x="882001" y="3036113"/>
            <a:ext cx="4528199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&lt;textarea v-model="textarea"&gt;&lt;/textarea&gt;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&lt;p style="white-space: pre-line;"&gt;</a:t>
            </a:r>
            <a:r>
              <a:rPr lang="zh-CN" altLang="en-US" sz="1050">
                <a:effectLst/>
                <a:latin typeface="+mn-ea"/>
              </a:rPr>
              <a:t>多行文本内容</a:t>
            </a:r>
            <a:r>
              <a:rPr lang="en-US" altLang="zh-CN" sz="1050">
                <a:effectLst/>
                <a:latin typeface="+mn-ea"/>
              </a:rPr>
              <a:t>:{{textarea}}&lt;/p&gt;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7767E0C-09F4-4C92-B390-3F22A7AA4890}"/>
              </a:ext>
            </a:extLst>
          </p:cNvPr>
          <p:cNvGrpSpPr/>
          <p:nvPr/>
        </p:nvGrpSpPr>
        <p:grpSpPr>
          <a:xfrm>
            <a:off x="811037" y="2114012"/>
            <a:ext cx="3735873" cy="311745"/>
            <a:chOff x="873760" y="1221555"/>
            <a:chExt cx="3735873" cy="311745"/>
          </a:xfrm>
        </p:grpSpPr>
        <p:sp>
          <p:nvSpPr>
            <p:cNvPr id="79" name="Shape 288">
              <a:extLst>
                <a:ext uri="{FF2B5EF4-FFF2-40B4-BE49-F238E27FC236}">
                  <a16:creationId xmlns:a16="http://schemas.microsoft.com/office/drawing/2014/main" id="{D6149323-9F9F-4B27-900E-86F11F9CD137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多行文本输入区域</a:t>
              </a:r>
              <a:endParaRPr lang="zh-CN" altLang="zh-CN" sz="1600" b="1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54DFC74-D5F9-4A89-B658-AA76D957EC6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C2F0847-8C29-4689-8092-045A9B32662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A5DACF37-6CF4-454A-905F-96BF10BFACB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4C0B872-46E2-4971-94B7-2D65129E06E7}"/>
              </a:ext>
            </a:extLst>
          </p:cNvPr>
          <p:cNvSpPr txBox="1"/>
          <p:nvPr/>
        </p:nvSpPr>
        <p:spPr>
          <a:xfrm>
            <a:off x="804407" y="2398961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en-US" altLang="zh-CN" sz="1200">
                <a:effectLst/>
                <a:latin typeface="+mn-ea"/>
              </a:rPr>
              <a:t>textarea</a:t>
            </a:r>
            <a:r>
              <a:rPr lang="zh-CN" altLang="en-US" sz="1200">
                <a:effectLst/>
                <a:latin typeface="+mn-ea"/>
              </a:rPr>
              <a:t>可以方便地定义一块区域用来显示和输入多行文本，文本支持换行，并且可以设置最多可以输入多少文本。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D2EEAF-27DC-41E3-BCC8-7FAA26154EFE}"/>
              </a:ext>
            </a:extLst>
          </p:cNvPr>
          <p:cNvSpPr txBox="1"/>
          <p:nvPr/>
        </p:nvSpPr>
        <p:spPr>
          <a:xfrm>
            <a:off x="804407" y="4867421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复选框为网页提供多项选择的功能，当将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中的</a:t>
            </a:r>
            <a:r>
              <a:rPr lang="en-US" altLang="zh-CN" sz="1200">
                <a:effectLst/>
                <a:latin typeface="+mn-ea"/>
              </a:rPr>
              <a:t>input</a:t>
            </a:r>
            <a:r>
              <a:rPr lang="zh-CN" altLang="en-US" sz="1200">
                <a:effectLst/>
                <a:latin typeface="+mn-ea"/>
              </a:rPr>
              <a:t>标签的类型设置为</a:t>
            </a:r>
            <a:r>
              <a:rPr lang="en-US" altLang="zh-CN" sz="1200">
                <a:effectLst/>
                <a:latin typeface="+mn-ea"/>
              </a:rPr>
              <a:t>checkbox</a:t>
            </a:r>
            <a:r>
              <a:rPr lang="zh-CN" altLang="en-US" sz="1200">
                <a:effectLst/>
                <a:latin typeface="+mn-ea"/>
              </a:rPr>
              <a:t>时，其就会以复选框的样式进行渲染。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6FA03F7-DEBE-4BCF-8D1F-E532A2E56CBF}"/>
              </a:ext>
            </a:extLst>
          </p:cNvPr>
          <p:cNvSpPr txBox="1"/>
          <p:nvPr/>
        </p:nvSpPr>
        <p:spPr>
          <a:xfrm>
            <a:off x="882001" y="5563810"/>
            <a:ext cx="4528199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&lt;input type="checkbox" v-model="checkbox"/&gt;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&lt;p&gt;{{checkbox}}&lt;/p&gt;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11650AA-E0D7-4301-8CE9-97BAF75C5F40}"/>
              </a:ext>
            </a:extLst>
          </p:cNvPr>
          <p:cNvGrpSpPr/>
          <p:nvPr/>
        </p:nvGrpSpPr>
        <p:grpSpPr>
          <a:xfrm>
            <a:off x="811037" y="4582472"/>
            <a:ext cx="3735873" cy="311745"/>
            <a:chOff x="873760" y="1221555"/>
            <a:chExt cx="3735873" cy="31174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49B96ED5-9724-4A9C-8BD0-29A0116E62DE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4EA7C65-CE42-437E-886C-4A2C25F3FF9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121D6538-CD83-45FB-99DC-EF1A217956A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Shape 288">
              <a:extLst>
                <a:ext uri="{FF2B5EF4-FFF2-40B4-BE49-F238E27FC236}">
                  <a16:creationId xmlns:a16="http://schemas.microsoft.com/office/drawing/2014/main" id="{CD5F449D-4441-4578-81E8-1FAA192900BB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复选框与单选框</a:t>
              </a:r>
              <a:endParaRPr lang="zh-CN" altLang="zh-CN" sz="1600" b="1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B1CCC6E-77F9-4E42-8AE9-62EE4173902B}"/>
              </a:ext>
            </a:extLst>
          </p:cNvPr>
          <p:cNvGrpSpPr/>
          <p:nvPr/>
        </p:nvGrpSpPr>
        <p:grpSpPr>
          <a:xfrm>
            <a:off x="4239832" y="3857906"/>
            <a:ext cx="1181735" cy="521335"/>
            <a:chOff x="6717665" y="5822315"/>
            <a:chExt cx="1181735" cy="52133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FE7DA84A-BC99-4DD9-97AC-59412F1EB444}"/>
                </a:ext>
              </a:extLst>
            </p:cNvPr>
            <p:cNvGrpSpPr/>
            <p:nvPr/>
          </p:nvGrpSpPr>
          <p:grpSpPr>
            <a:xfrm>
              <a:off x="7378065" y="5822315"/>
              <a:ext cx="521335" cy="521335"/>
              <a:chOff x="4366260" y="2731770"/>
              <a:chExt cx="742950" cy="742950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1BEC8362-9D3E-4DCD-8A6A-08D49A3F3469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3E5950FD-93E5-44AE-B322-1C8E8BE06955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4E779C0C-12FE-4242-8B64-E5A0DF646230}"/>
                </a:ext>
              </a:extLst>
            </p:cNvPr>
            <p:cNvGrpSpPr/>
            <p:nvPr/>
          </p:nvGrpSpPr>
          <p:grpSpPr>
            <a:xfrm>
              <a:off x="7073265" y="5822315"/>
              <a:ext cx="521335" cy="521335"/>
              <a:chOff x="4366260" y="2731770"/>
              <a:chExt cx="742950" cy="742950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415FE844-9E1E-4B36-A3C6-ACA9B6006F2E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12F1E15B-8803-4EF0-8B64-0651AF29ABC6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D2525B5A-32D5-49DC-8D3A-181879513FC8}"/>
                </a:ext>
              </a:extLst>
            </p:cNvPr>
            <p:cNvGrpSpPr/>
            <p:nvPr/>
          </p:nvGrpSpPr>
          <p:grpSpPr>
            <a:xfrm>
              <a:off x="6717665" y="5822315"/>
              <a:ext cx="521335" cy="521335"/>
              <a:chOff x="4366260" y="2731770"/>
              <a:chExt cx="742950" cy="742950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D9CDC8A-7541-4077-9758-2DC5E4E10D5C}"/>
                  </a:ext>
                </a:extLst>
              </p:cNvPr>
              <p:cNvSpPr/>
              <p:nvPr/>
            </p:nvSpPr>
            <p:spPr>
              <a:xfrm>
                <a:off x="4366260" y="2731770"/>
                <a:ext cx="742950" cy="7429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BEDF4970-2332-4D0E-94E3-DEC8AE1288CF}"/>
                  </a:ext>
                </a:extLst>
              </p:cNvPr>
              <p:cNvSpPr/>
              <p:nvPr/>
            </p:nvSpPr>
            <p:spPr>
              <a:xfrm>
                <a:off x="4440555" y="2806065"/>
                <a:ext cx="594360" cy="5943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C354738-E14E-49B9-AE15-339595D06CA7}"/>
              </a:ext>
            </a:extLst>
          </p:cNvPr>
          <p:cNvSpPr txBox="1"/>
          <p:nvPr/>
        </p:nvSpPr>
        <p:spPr>
          <a:xfrm>
            <a:off x="6132264" y="902570"/>
            <a:ext cx="5528101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&lt;input type="radio" value="</a:t>
            </a:r>
            <a:r>
              <a:rPr lang="zh-CN" altLang="en-US" sz="1050">
                <a:effectLst/>
                <a:latin typeface="+mn-ea"/>
              </a:rPr>
              <a:t>男</a:t>
            </a:r>
            <a:r>
              <a:rPr lang="en-US" altLang="zh-CN" sz="1050">
                <a:effectLst/>
                <a:latin typeface="+mn-ea"/>
              </a:rPr>
              <a:t>" v-model="sex"/&gt;</a:t>
            </a:r>
            <a:r>
              <a:rPr lang="zh-CN" altLang="en-US" sz="1050">
                <a:effectLst/>
                <a:latin typeface="+mn-ea"/>
              </a:rPr>
              <a:t>男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&lt;input type="radio" value="</a:t>
            </a:r>
            <a:r>
              <a:rPr lang="zh-CN" altLang="en-US" sz="1050">
                <a:effectLst/>
                <a:latin typeface="+mn-ea"/>
              </a:rPr>
              <a:t>女</a:t>
            </a:r>
            <a:r>
              <a:rPr lang="en-US" altLang="zh-CN" sz="1050">
                <a:effectLst/>
                <a:latin typeface="+mn-ea"/>
              </a:rPr>
              <a:t>" v-model="sex"/&gt;</a:t>
            </a:r>
            <a:r>
              <a:rPr lang="zh-CN" altLang="en-US" sz="1050">
                <a:effectLst/>
                <a:latin typeface="+mn-ea"/>
              </a:rPr>
              <a:t>女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&lt;p&gt;{{sex}}&lt;/p&gt;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1EECBCD-8228-4DEE-A7D3-2567BD7E0DEF}"/>
              </a:ext>
            </a:extLst>
          </p:cNvPr>
          <p:cNvSpPr txBox="1"/>
          <p:nvPr/>
        </p:nvSpPr>
        <p:spPr>
          <a:xfrm>
            <a:off x="6144966" y="2714478"/>
            <a:ext cx="2019526" cy="1521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82000"/>
              </a:lnSpc>
            </a:pPr>
            <a:r>
              <a:rPr lang="en-US" altLang="zh-CN" sz="1050">
                <a:effectLst/>
                <a:latin typeface="+mn-ea"/>
              </a:rPr>
              <a:t>&lt;select v-model="select"&gt;</a:t>
            </a:r>
          </a:p>
          <a:p>
            <a:pPr algn="just">
              <a:lnSpc>
                <a:spcPct val="182000"/>
              </a:lnSpc>
            </a:pPr>
            <a:r>
              <a:rPr lang="en-US" altLang="zh-CN" sz="1050">
                <a:effectLst/>
                <a:latin typeface="+mn-ea"/>
              </a:rPr>
              <a:t>    &lt;option&gt;</a:t>
            </a:r>
            <a:r>
              <a:rPr lang="zh-CN" altLang="en-US" sz="1050">
                <a:effectLst/>
                <a:latin typeface="+mn-ea"/>
              </a:rPr>
              <a:t>男</a:t>
            </a:r>
            <a:r>
              <a:rPr lang="en-US" altLang="zh-CN" sz="1050">
                <a:effectLst/>
                <a:latin typeface="+mn-ea"/>
              </a:rPr>
              <a:t>&lt;/option&gt;</a:t>
            </a:r>
          </a:p>
          <a:p>
            <a:pPr algn="just">
              <a:lnSpc>
                <a:spcPct val="182000"/>
              </a:lnSpc>
            </a:pPr>
            <a:r>
              <a:rPr lang="en-US" altLang="zh-CN" sz="1050">
                <a:effectLst/>
                <a:latin typeface="+mn-ea"/>
              </a:rPr>
              <a:t>    &lt;option&gt;</a:t>
            </a:r>
            <a:r>
              <a:rPr lang="zh-CN" altLang="en-US" sz="1050">
                <a:effectLst/>
                <a:latin typeface="+mn-ea"/>
              </a:rPr>
              <a:t>女</a:t>
            </a:r>
            <a:r>
              <a:rPr lang="en-US" altLang="zh-CN" sz="1050">
                <a:effectLst/>
                <a:latin typeface="+mn-ea"/>
              </a:rPr>
              <a:t>&lt;/option&gt;</a:t>
            </a:r>
          </a:p>
          <a:p>
            <a:pPr algn="just">
              <a:lnSpc>
                <a:spcPct val="182000"/>
              </a:lnSpc>
            </a:pPr>
            <a:r>
              <a:rPr lang="en-US" altLang="zh-CN" sz="1050">
                <a:effectLst/>
                <a:latin typeface="+mn-ea"/>
              </a:rPr>
              <a:t>&lt;/select&gt;</a:t>
            </a:r>
          </a:p>
          <a:p>
            <a:pPr algn="just">
              <a:lnSpc>
                <a:spcPct val="182000"/>
              </a:lnSpc>
            </a:pPr>
            <a:r>
              <a:rPr lang="en-US" altLang="zh-CN" sz="1050">
                <a:effectLst/>
                <a:latin typeface="+mn-ea"/>
              </a:rPr>
              <a:t>&lt;p&gt;{{select}}&lt;/p&gt;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EA138C4-DF04-4CA7-8CF0-C1C000DA46D2}"/>
              </a:ext>
            </a:extLst>
          </p:cNvPr>
          <p:cNvSpPr txBox="1"/>
          <p:nvPr/>
        </p:nvSpPr>
        <p:spPr>
          <a:xfrm>
            <a:off x="8457925" y="2714478"/>
            <a:ext cx="3202439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&lt;select v-model="selectList" multiple&gt;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&lt;option&gt;</a:t>
            </a:r>
            <a:r>
              <a:rPr lang="zh-CN" altLang="en-US" sz="1050">
                <a:effectLst/>
                <a:latin typeface="+mn-ea"/>
              </a:rPr>
              <a:t>足球</a:t>
            </a:r>
            <a:r>
              <a:rPr lang="en-US" altLang="zh-CN" sz="1050">
                <a:effectLst/>
                <a:latin typeface="+mn-ea"/>
              </a:rPr>
              <a:t>&lt;/option&gt;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&lt;option&gt;</a:t>
            </a:r>
            <a:r>
              <a:rPr lang="zh-CN" altLang="en-US" sz="1050">
                <a:effectLst/>
                <a:latin typeface="+mn-ea"/>
              </a:rPr>
              <a:t>篮球</a:t>
            </a:r>
            <a:r>
              <a:rPr lang="en-US" altLang="zh-CN" sz="1050">
                <a:effectLst/>
                <a:latin typeface="+mn-ea"/>
              </a:rPr>
              <a:t>&lt;/option&gt;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&lt;option&gt;</a:t>
            </a:r>
            <a:r>
              <a:rPr lang="zh-CN" altLang="en-US" sz="1050">
                <a:effectLst/>
                <a:latin typeface="+mn-ea"/>
              </a:rPr>
              <a:t>排球</a:t>
            </a:r>
            <a:r>
              <a:rPr lang="en-US" altLang="zh-CN" sz="1050">
                <a:effectLst/>
                <a:latin typeface="+mn-ea"/>
              </a:rPr>
              <a:t>&lt;/option&gt;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&lt;/select&gt;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&lt;p&gt;{{selectList}}&lt;/p&gt;       	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F993274-C908-4321-BC9A-39E33A2F81BB}"/>
              </a:ext>
            </a:extLst>
          </p:cNvPr>
          <p:cNvGrpSpPr/>
          <p:nvPr/>
        </p:nvGrpSpPr>
        <p:grpSpPr>
          <a:xfrm>
            <a:off x="6132898" y="4337381"/>
            <a:ext cx="3735873" cy="311745"/>
            <a:chOff x="873760" y="1221555"/>
            <a:chExt cx="3735873" cy="311745"/>
          </a:xfrm>
        </p:grpSpPr>
        <p:sp>
          <p:nvSpPr>
            <p:cNvPr id="112" name="Shape 288">
              <a:extLst>
                <a:ext uri="{FF2B5EF4-FFF2-40B4-BE49-F238E27FC236}">
                  <a16:creationId xmlns:a16="http://schemas.microsoft.com/office/drawing/2014/main" id="{686E8116-FC28-4758-8000-477129B55F27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两个常用的修饰符</a:t>
              </a:r>
              <a:endParaRPr lang="zh-CN" altLang="zh-CN" sz="1600" b="1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E3A5E7FC-2760-4CFF-A1C4-6FD009275C9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AA5BC6BB-D29B-4746-BC87-1B1B3EA25BF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0DE7CA66-2A0B-41C3-93C7-B1D3E8D3C64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27EB6-26B2-442B-9C7D-F07E517E38BE}"/>
              </a:ext>
            </a:extLst>
          </p:cNvPr>
          <p:cNvSpPr txBox="1"/>
          <p:nvPr/>
        </p:nvSpPr>
        <p:spPr>
          <a:xfrm>
            <a:off x="6046263" y="4607887"/>
            <a:ext cx="110383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lazy</a:t>
            </a:r>
            <a:endParaRPr lang="zh-CN" altLang="en-US" sz="1200" b="1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3A7D79B-DD97-417B-B2FA-26FD74C63B5B}"/>
              </a:ext>
            </a:extLst>
          </p:cNvPr>
          <p:cNvSpPr txBox="1"/>
          <p:nvPr/>
        </p:nvSpPr>
        <p:spPr>
          <a:xfrm>
            <a:off x="7245605" y="4607887"/>
            <a:ext cx="110383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trim</a:t>
            </a:r>
            <a:endParaRPr lang="zh-CN" altLang="en-US" sz="1200" b="1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6D1F3BA-7FA4-4BA9-80F7-2611A3B72BF4}"/>
              </a:ext>
            </a:extLst>
          </p:cNvPr>
          <p:cNvSpPr txBox="1"/>
          <p:nvPr/>
        </p:nvSpPr>
        <p:spPr>
          <a:xfrm>
            <a:off x="6132264" y="5003420"/>
            <a:ext cx="5528101" cy="506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&lt;input v-model.lazy="textField"/&gt;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&lt;p&gt;</a:t>
            </a:r>
            <a:r>
              <a:rPr lang="zh-CN" altLang="en-US" sz="1050">
                <a:effectLst/>
                <a:latin typeface="+mn-ea"/>
              </a:rPr>
              <a:t>文本输入框内容</a:t>
            </a:r>
            <a:r>
              <a:rPr lang="en-US" altLang="zh-CN" sz="1050">
                <a:effectLst/>
                <a:latin typeface="+mn-ea"/>
              </a:rPr>
              <a:t>:{{textField}}&lt;/p&gt;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7F5FE09-AB07-4CC6-8DEF-789E315680D4}"/>
              </a:ext>
            </a:extLst>
          </p:cNvPr>
          <p:cNvSpPr txBox="1"/>
          <p:nvPr/>
        </p:nvSpPr>
        <p:spPr>
          <a:xfrm>
            <a:off x="6132264" y="5606194"/>
            <a:ext cx="5528101" cy="506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&lt;input v-model.trim="textField"/&gt;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&lt;p&gt;</a:t>
            </a:r>
            <a:r>
              <a:rPr lang="zh-CN" altLang="en-US" sz="1050">
                <a:effectLst/>
                <a:latin typeface="+mn-ea"/>
              </a:rPr>
              <a:t>文本输入框内容</a:t>
            </a:r>
            <a:r>
              <a:rPr lang="en-US" altLang="zh-CN" sz="1050">
                <a:effectLst/>
                <a:latin typeface="+mn-ea"/>
              </a:rPr>
              <a:t>:{{textField}}&lt;/p&gt;</a:t>
            </a:r>
          </a:p>
        </p:txBody>
      </p:sp>
    </p:spTree>
    <p:extLst>
      <p:ext uri="{BB962C8B-B14F-4D97-AF65-F5344CB8AC3E}">
        <p14:creationId xmlns:p14="http://schemas.microsoft.com/office/powerpoint/2010/main" val="315462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5782748" cy="937991"/>
          </a:xfrm>
        </p:spPr>
        <p:txBody>
          <a:bodyPr/>
          <a:lstStyle/>
          <a:p>
            <a:r>
              <a:rPr lang="en-US" altLang="zh-CN"/>
              <a:t>05 </a:t>
            </a:r>
            <a:r>
              <a:rPr lang="zh-CN" altLang="en-US"/>
              <a:t>样式绑定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202883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为</a:t>
              </a:r>
              <a:r>
                <a:rPr lang="en-US" altLang="zh-CN" sz="1600" b="1"/>
                <a:t>HTML</a:t>
              </a:r>
              <a:r>
                <a:rPr lang="zh-CN" altLang="en-US" sz="1600" b="1"/>
                <a:t>标签绑定</a:t>
              </a:r>
              <a:r>
                <a:rPr lang="en-US" altLang="zh-CN" sz="1600" b="1"/>
                <a:t>Class</a:t>
              </a:r>
              <a:r>
                <a:rPr lang="zh-CN" altLang="en-US" sz="1600" b="1"/>
                <a:t>属性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7C10924-C006-409D-911A-136C027DCD1D}"/>
              </a:ext>
            </a:extLst>
          </p:cNvPr>
          <p:cNvSpPr txBox="1"/>
          <p:nvPr/>
        </p:nvSpPr>
        <p:spPr>
          <a:xfrm>
            <a:off x="804407" y="1487832"/>
            <a:ext cx="4695512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en-US" altLang="zh-CN" sz="1200">
                <a:effectLst/>
                <a:latin typeface="+mn-ea"/>
              </a:rPr>
              <a:t>v-bind</a:t>
            </a:r>
            <a:r>
              <a:rPr lang="zh-CN" altLang="en-US" sz="1200">
                <a:effectLst/>
                <a:latin typeface="+mn-ea"/>
              </a:rPr>
              <a:t>指令虽然可以直接对</a:t>
            </a:r>
            <a:r>
              <a:rPr lang="en-US" altLang="zh-CN" sz="1200">
                <a:effectLst/>
                <a:latin typeface="+mn-ea"/>
              </a:rPr>
              <a:t>class</a:t>
            </a:r>
            <a:r>
              <a:rPr lang="zh-CN" altLang="en-US" sz="1200">
                <a:effectLst/>
                <a:latin typeface="+mn-ea"/>
              </a:rPr>
              <a:t>属性进行数据绑定，但如果将绑定的值设置为一个对象，其就会产生一种新的语法规则，设置的对象中可以指定对应的</a:t>
            </a:r>
            <a:r>
              <a:rPr lang="en-US" altLang="zh-CN" sz="1200">
                <a:effectLst/>
                <a:latin typeface="+mn-ea"/>
              </a:rPr>
              <a:t>class</a:t>
            </a:r>
            <a:r>
              <a:rPr lang="zh-CN" altLang="en-US" sz="1200">
                <a:effectLst/>
                <a:latin typeface="+mn-ea"/>
              </a:rPr>
              <a:t>样式是否被选用。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5C78E5-6806-4D9D-ACF8-3BE18762711A}"/>
              </a:ext>
            </a:extLst>
          </p:cNvPr>
          <p:cNvSpPr txBox="1"/>
          <p:nvPr/>
        </p:nvSpPr>
        <p:spPr>
          <a:xfrm>
            <a:off x="882001" y="2498965"/>
            <a:ext cx="4502799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:class="style"&gt;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</a:t>
            </a:r>
            <a:r>
              <a:rPr lang="zh-CN" altLang="en-US" sz="1050">
                <a:effectLst/>
                <a:latin typeface="+mn-ea"/>
              </a:rPr>
              <a:t>示例文案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1EECBCD-8228-4DEE-A7D3-2567BD7E0DEF}"/>
              </a:ext>
            </a:extLst>
          </p:cNvPr>
          <p:cNvSpPr txBox="1"/>
          <p:nvPr/>
        </p:nvSpPr>
        <p:spPr>
          <a:xfrm>
            <a:off x="6217920" y="2194300"/>
            <a:ext cx="5442444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:style="{color:textColor,fontSize:textFont}"&gt;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</a:t>
            </a:r>
            <a:r>
              <a:rPr lang="zh-CN" altLang="en-US" sz="1050">
                <a:effectLst/>
                <a:latin typeface="+mn-ea"/>
              </a:rPr>
              <a:t>示例文案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22F3AE6-A89D-4235-8272-0ED8E97DC0A0}"/>
              </a:ext>
            </a:extLst>
          </p:cNvPr>
          <p:cNvSpPr txBox="1"/>
          <p:nvPr/>
        </p:nvSpPr>
        <p:spPr>
          <a:xfrm>
            <a:off x="882001" y="3568114"/>
            <a:ext cx="4502799" cy="2487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style:{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    blue:true,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    red:false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ED5F8CA-F4E6-45B4-8AF7-DB06F1A61EF8}"/>
              </a:ext>
            </a:extLst>
          </p:cNvPr>
          <p:cNvGrpSpPr/>
          <p:nvPr/>
        </p:nvGrpSpPr>
        <p:grpSpPr>
          <a:xfrm>
            <a:off x="6138894" y="1202883"/>
            <a:ext cx="3735873" cy="311745"/>
            <a:chOff x="873760" y="1221555"/>
            <a:chExt cx="3735873" cy="311745"/>
          </a:xfrm>
        </p:grpSpPr>
        <p:sp>
          <p:nvSpPr>
            <p:cNvPr id="57" name="Shape 288">
              <a:extLst>
                <a:ext uri="{FF2B5EF4-FFF2-40B4-BE49-F238E27FC236}">
                  <a16:creationId xmlns:a16="http://schemas.microsoft.com/office/drawing/2014/main" id="{468E618A-9D8C-44EC-9D85-7B9B64154DB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绑定内联样式</a:t>
              </a:r>
              <a:endParaRPr lang="zh-CN" altLang="zh-CN" sz="1600" b="1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D0E703C-0507-43BF-871A-764570A2C0D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A3AED684-FD47-40C2-94ED-0465838EEEE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D116B66-445A-466A-BDBE-C7C6DA0B267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962B02B-C6CF-4BFD-9A49-7E5BFA65F709}"/>
              </a:ext>
            </a:extLst>
          </p:cNvPr>
          <p:cNvSpPr txBox="1"/>
          <p:nvPr/>
        </p:nvSpPr>
        <p:spPr>
          <a:xfrm>
            <a:off x="6132264" y="1487832"/>
            <a:ext cx="552810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内联样式是指直接通过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元素的</a:t>
            </a:r>
            <a:r>
              <a:rPr lang="en-US" altLang="zh-CN" sz="1200">
                <a:effectLst/>
                <a:latin typeface="+mn-ea"/>
              </a:rPr>
              <a:t>style</a:t>
            </a:r>
            <a:r>
              <a:rPr lang="zh-CN" altLang="en-US" sz="1200">
                <a:effectLst/>
                <a:latin typeface="+mn-ea"/>
              </a:rPr>
              <a:t>属性来设置样式，</a:t>
            </a:r>
            <a:r>
              <a:rPr lang="en-US" altLang="zh-CN" sz="1200">
                <a:effectLst/>
                <a:latin typeface="+mn-ea"/>
              </a:rPr>
              <a:t>style</a:t>
            </a:r>
            <a:r>
              <a:rPr lang="zh-CN" altLang="en-US" sz="1200">
                <a:effectLst/>
                <a:latin typeface="+mn-ea"/>
              </a:rPr>
              <a:t>属性可以直接通过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对象来设置样式。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05948A9-397B-4B39-8760-0704BED5B3FF}"/>
              </a:ext>
            </a:extLst>
          </p:cNvPr>
          <p:cNvSpPr txBox="1"/>
          <p:nvPr/>
        </p:nvSpPr>
        <p:spPr>
          <a:xfrm>
            <a:off x="6217920" y="3148973"/>
            <a:ext cx="5442444" cy="2002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const App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textColor:'green',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textFont:'50px'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1A5C19B-5C73-4DB2-B5D9-02AFFA256D9C}"/>
              </a:ext>
            </a:extLst>
          </p:cNvPr>
          <p:cNvSpPr txBox="1"/>
          <p:nvPr/>
        </p:nvSpPr>
        <p:spPr>
          <a:xfrm>
            <a:off x="6132264" y="5229336"/>
            <a:ext cx="552810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内联设置的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与外部定义的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有一点区别，外部定义的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属性在命名时，多采用“</a:t>
            </a:r>
            <a:r>
              <a:rPr lang="en-US" altLang="zh-CN" sz="1200">
                <a:effectLst/>
                <a:latin typeface="+mn-ea"/>
              </a:rPr>
              <a:t>-”</a:t>
            </a:r>
            <a:r>
              <a:rPr lang="zh-CN" altLang="en-US" sz="1200">
                <a:effectLst/>
                <a:latin typeface="+mn-ea"/>
              </a:rPr>
              <a:t>符号进行连接（如</a:t>
            </a:r>
            <a:r>
              <a:rPr lang="en-US" altLang="zh-CN" sz="1200">
                <a:effectLst/>
                <a:latin typeface="+mn-ea"/>
              </a:rPr>
              <a:t>font-size</a:t>
            </a:r>
            <a:r>
              <a:rPr lang="zh-CN" altLang="en-US" sz="1200">
                <a:effectLst/>
                <a:latin typeface="+mn-ea"/>
              </a:rPr>
              <a:t>），而内联的</a:t>
            </a:r>
            <a:r>
              <a:rPr lang="en-US" altLang="zh-CN" sz="1200">
                <a:effectLst/>
                <a:latin typeface="+mn-ea"/>
              </a:rPr>
              <a:t>CSS</a:t>
            </a:r>
            <a:r>
              <a:rPr lang="zh-CN" altLang="en-US" sz="1200">
                <a:effectLst/>
                <a:latin typeface="+mn-ea"/>
              </a:rPr>
              <a:t>中属性的命名采用的是驼峰命名法（如</a:t>
            </a:r>
            <a:r>
              <a:rPr lang="en-US" altLang="zh-CN" sz="1200">
                <a:effectLst/>
                <a:latin typeface="+mn-ea"/>
              </a:rPr>
              <a:t>fontSize</a:t>
            </a:r>
            <a:r>
              <a:rPr lang="zh-CN" altLang="en-US" sz="1200">
                <a:effectLst/>
                <a:latin typeface="+mn-ea"/>
              </a:rPr>
              <a:t>）。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55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7915275" cy="937991"/>
          </a:xfrm>
        </p:spPr>
        <p:txBody>
          <a:bodyPr/>
          <a:lstStyle/>
          <a:p>
            <a:r>
              <a:rPr lang="en-US" altLang="zh-CN"/>
              <a:t>06 </a:t>
            </a:r>
            <a:r>
              <a:rPr lang="zh-CN" altLang="en-US"/>
              <a:t>范例：实现一个功能完整的用户注册页面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202883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步骤一：搭建用户注册页面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7C10924-C006-409D-911A-136C027DCD1D}"/>
              </a:ext>
            </a:extLst>
          </p:cNvPr>
          <p:cNvSpPr txBox="1"/>
          <p:nvPr/>
        </p:nvSpPr>
        <p:spPr>
          <a:xfrm>
            <a:off x="804407" y="1487832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计划搭建一个用户注册页面，页面由标题、一些信息输入框、偏好设置和确认按钮这几个部分组成。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ED5F8CA-F4E6-45B4-8AF7-DB06F1A61EF8}"/>
              </a:ext>
            </a:extLst>
          </p:cNvPr>
          <p:cNvGrpSpPr/>
          <p:nvPr/>
        </p:nvGrpSpPr>
        <p:grpSpPr>
          <a:xfrm>
            <a:off x="6138894" y="1202883"/>
            <a:ext cx="3735873" cy="311745"/>
            <a:chOff x="873760" y="1221555"/>
            <a:chExt cx="3735873" cy="311745"/>
          </a:xfrm>
        </p:grpSpPr>
        <p:sp>
          <p:nvSpPr>
            <p:cNvPr id="57" name="Shape 288">
              <a:extLst>
                <a:ext uri="{FF2B5EF4-FFF2-40B4-BE49-F238E27FC236}">
                  <a16:creationId xmlns:a16="http://schemas.microsoft.com/office/drawing/2014/main" id="{468E618A-9D8C-44EC-9D85-7B9B64154DB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步骤二：实现注册页面的用户交互</a:t>
              </a:r>
              <a:endParaRPr lang="zh-CN" altLang="zh-CN" sz="1600" b="1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D0E703C-0507-43BF-871A-764570A2C0D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A3AED684-FD47-40C2-94ED-0465838EEEE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D116B66-445A-466A-BDBE-C7C6DA0B267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F05948A9-397B-4B39-8760-0704BED5B3FF}"/>
              </a:ext>
            </a:extLst>
          </p:cNvPr>
          <p:cNvSpPr txBox="1"/>
          <p:nvPr/>
        </p:nvSpPr>
        <p:spPr>
          <a:xfrm>
            <a:off x="6134100" y="1642847"/>
            <a:ext cx="5442444" cy="4426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class="container"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&lt;div class="container"&gt;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&lt;div class="subTitle"&gt;</a:t>
            </a:r>
            <a:r>
              <a:rPr lang="zh-CN" altLang="en-US" sz="1050">
                <a:effectLst/>
                <a:latin typeface="+mn-ea"/>
              </a:rPr>
              <a:t>加入我们，一起创造美好世界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&lt;h1 class="title"&gt;</a:t>
            </a:r>
            <a:r>
              <a:rPr lang="zh-CN" altLang="en-US" sz="1050">
                <a:effectLst/>
                <a:latin typeface="+mn-ea"/>
              </a:rPr>
              <a:t>创建你的账号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&lt;div v-for="(item, index) in fields" class="inputContainer"&gt;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&lt;div class="field"&gt;{{item.title}} &lt;span v-if="item.required" style="color: red;"&gt;*&lt;/span&gt;&lt;/div&gt;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&lt;input v-model="item.model" class="input" :type="item.type" /&gt;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&lt;div class="tip" v-if="index == 2"&gt;</a:t>
            </a:r>
            <a:r>
              <a:rPr lang="zh-CN" altLang="en-US" sz="1050">
                <a:effectLst/>
                <a:latin typeface="+mn-ea"/>
              </a:rPr>
              <a:t>请确认密码程度需要大于</a:t>
            </a:r>
            <a:r>
              <a:rPr lang="en-US" altLang="zh-CN" sz="1050">
                <a:effectLst/>
                <a:latin typeface="+mn-ea"/>
              </a:rPr>
              <a:t>6</a:t>
            </a:r>
            <a:r>
              <a:rPr lang="zh-CN" altLang="en-US" sz="1050">
                <a:effectLst/>
                <a:latin typeface="+mn-ea"/>
              </a:rPr>
              <a:t>位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&lt;div class="subContainer"&gt;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&lt;div class="setting"&gt;</a:t>
            </a:r>
            <a:r>
              <a:rPr lang="zh-CN" altLang="en-US" sz="1050">
                <a:effectLst/>
                <a:latin typeface="+mn-ea"/>
              </a:rPr>
              <a:t>偏好设置</a:t>
            </a: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&lt;input v-model="receiveMsg" class="checkbox" type="checkbox" /&gt;&lt;label class="label"&gt;</a:t>
            </a:r>
            <a:r>
              <a:rPr lang="zh-CN" altLang="en-US" sz="1050">
                <a:effectLst/>
                <a:latin typeface="+mn-ea"/>
              </a:rPr>
              <a:t>接收更新邮件</a:t>
            </a:r>
            <a:r>
              <a:rPr lang="en-US" altLang="zh-CN" sz="1050">
                <a:effectLst/>
                <a:latin typeface="+mn-ea"/>
              </a:rPr>
              <a:t>&lt;/label&gt;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&lt;button @click="createAccount" class="btn"&gt;</a:t>
            </a:r>
            <a:r>
              <a:rPr lang="zh-CN" altLang="en-US" sz="1050">
                <a:effectLst/>
                <a:latin typeface="+mn-ea"/>
              </a:rPr>
              <a:t>创建账号</a:t>
            </a:r>
            <a:r>
              <a:rPr lang="en-US" altLang="zh-CN" sz="1050">
                <a:effectLst/>
                <a:latin typeface="+mn-ea"/>
              </a:rPr>
              <a:t>&lt;/button&gt;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B3F461-B8E9-4B7B-9671-B3FCD77C45A6}"/>
              </a:ext>
            </a:extLst>
          </p:cNvPr>
          <p:cNvSpPr txBox="1"/>
          <p:nvPr/>
        </p:nvSpPr>
        <p:spPr>
          <a:xfrm>
            <a:off x="804407" y="2410029"/>
            <a:ext cx="4695512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在注册页面中，元素的</a:t>
            </a:r>
            <a:r>
              <a:rPr lang="en-US" altLang="zh-CN" sz="1200">
                <a:effectLst/>
                <a:latin typeface="+mn-ea"/>
              </a:rPr>
              <a:t>UI</a:t>
            </a:r>
            <a:r>
              <a:rPr lang="zh-CN" altLang="en-US" sz="1200">
                <a:effectLst/>
                <a:latin typeface="+mn-ea"/>
              </a:rPr>
              <a:t>效果预示了其部分功能，例如在输入框上方有些标了红星，表示此项是必填项，即如果用户不填写，将无法完成注册操作。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0F2C3A-471F-4371-AD83-EAC877D18E81}"/>
              </a:ext>
            </a:extLst>
          </p:cNvPr>
          <p:cNvSpPr txBox="1"/>
          <p:nvPr/>
        </p:nvSpPr>
        <p:spPr>
          <a:xfrm>
            <a:off x="899161" y="3429000"/>
            <a:ext cx="1047457" cy="265143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对于密码输入框，我们将其类型设置为</a:t>
            </a:r>
            <a:r>
              <a:rPr lang="en-US" altLang="zh-CN" sz="1200">
                <a:effectLst/>
                <a:latin typeface="+mn-ea"/>
              </a:rPr>
              <a:t>password</a:t>
            </a:r>
            <a:r>
              <a:rPr lang="zh-CN" altLang="en-US" sz="1200">
                <a:effectLst/>
                <a:latin typeface="+mn-ea"/>
              </a:rPr>
              <a:t>，当用户在输入文本时，此项会被自动加密。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60E0084-87B3-418E-9BA0-F312F52AFCE2}"/>
              </a:ext>
            </a:extLst>
          </p:cNvPr>
          <p:cNvGrpSpPr/>
          <p:nvPr/>
        </p:nvGrpSpPr>
        <p:grpSpPr>
          <a:xfrm>
            <a:off x="899161" y="2146889"/>
            <a:ext cx="4498341" cy="181543"/>
            <a:chOff x="885341" y="1903152"/>
            <a:chExt cx="4498341" cy="181543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2871AF8-9888-43C3-BD47-A69D232D8F45}"/>
                </a:ext>
              </a:extLst>
            </p:cNvPr>
            <p:cNvCxnSpPr/>
            <p:nvPr/>
          </p:nvCxnSpPr>
          <p:spPr>
            <a:xfrm>
              <a:off x="885341" y="2084695"/>
              <a:ext cx="134254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3">
              <a:extLst>
                <a:ext uri="{FF2B5EF4-FFF2-40B4-BE49-F238E27FC236}">
                  <a16:creationId xmlns:a16="http://schemas.microsoft.com/office/drawing/2014/main" id="{4347CA7A-2304-4787-AD3D-987F87EE2485}"/>
                </a:ext>
              </a:extLst>
            </p:cNvPr>
            <p:cNvGrpSpPr/>
            <p:nvPr/>
          </p:nvGrpSpPr>
          <p:grpSpPr>
            <a:xfrm>
              <a:off x="885341" y="1903152"/>
              <a:ext cx="4498341" cy="152400"/>
              <a:chOff x="1394460" y="3390900"/>
              <a:chExt cx="4498341" cy="1524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4372EEF-F95B-4ED6-821D-61A023E0BF2B}"/>
                  </a:ext>
                </a:extLst>
              </p:cNvPr>
              <p:cNvSpPr/>
              <p:nvPr/>
            </p:nvSpPr>
            <p:spPr>
              <a:xfrm>
                <a:off x="5753101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48">
                <a:extLst>
                  <a:ext uri="{FF2B5EF4-FFF2-40B4-BE49-F238E27FC236}">
                    <a16:creationId xmlns:a16="http://schemas.microsoft.com/office/drawing/2014/main" id="{F4DAE3DD-756E-4A93-A02F-535D8D445068}"/>
                  </a:ext>
                </a:extLst>
              </p:cNvPr>
              <p:cNvGrpSpPr/>
              <p:nvPr/>
            </p:nvGrpSpPr>
            <p:grpSpPr>
              <a:xfrm>
                <a:off x="1394460" y="3465907"/>
                <a:ext cx="3768090" cy="77118"/>
                <a:chOff x="1324950" y="3283027"/>
                <a:chExt cx="3401287" cy="77118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87D4DFB1-DA22-47BA-9180-F6BE11BA5B15}"/>
                    </a:ext>
                  </a:extLst>
                </p:cNvPr>
                <p:cNvCxnSpPr/>
                <p:nvPr/>
              </p:nvCxnSpPr>
              <p:spPr>
                <a:xfrm>
                  <a:off x="1324950" y="3283027"/>
                  <a:ext cx="3401287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DC16BBE9-142B-4A72-9E1F-C37194F578E0}"/>
                    </a:ext>
                  </a:extLst>
                </p:cNvPr>
                <p:cNvCxnSpPr/>
                <p:nvPr/>
              </p:nvCxnSpPr>
              <p:spPr>
                <a:xfrm>
                  <a:off x="1326556" y="3360145"/>
                  <a:ext cx="1211855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F4FB838-2C62-43A0-9E4C-BEE03E4BA788}"/>
                  </a:ext>
                </a:extLst>
              </p:cNvPr>
              <p:cNvSpPr/>
              <p:nvPr/>
            </p:nvSpPr>
            <p:spPr>
              <a:xfrm>
                <a:off x="5570221" y="3390900"/>
                <a:ext cx="1397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4B540FA-7CAE-419A-9286-D5B43F3F807B}"/>
                  </a:ext>
                </a:extLst>
              </p:cNvPr>
              <p:cNvSpPr/>
              <p:nvPr/>
            </p:nvSpPr>
            <p:spPr>
              <a:xfrm>
                <a:off x="5387341" y="3390900"/>
                <a:ext cx="139700" cy="152400"/>
              </a:xfrm>
              <a:prstGeom prst="rect">
                <a:avLst/>
              </a:prstGeom>
              <a:solidFill>
                <a:srgbClr val="46567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4098" name="图片 7" descr="说明: 截屏2021-03-15 下午7.35.50">
            <a:extLst>
              <a:ext uri="{FF2B5EF4-FFF2-40B4-BE49-F238E27FC236}">
                <a16:creationId xmlns:a16="http://schemas.microsoft.com/office/drawing/2014/main" id="{2E8C33A7-EE44-494B-9A0D-A21D23BC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05" y="3161727"/>
            <a:ext cx="3178175" cy="3287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6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5576</TotalTime>
  <Words>1834</Words>
  <Application>Microsoft Office PowerPoint</Application>
  <PresentationFormat>宽屏</PresentationFormat>
  <Paragraphs>207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属性与方法基础</vt:lpstr>
      <vt:lpstr>02 计算属性和侦听器</vt:lpstr>
      <vt:lpstr>03 进行函数限流</vt:lpstr>
      <vt:lpstr>04 表单数据的双向绑定</vt:lpstr>
      <vt:lpstr>05 样式绑定</vt:lpstr>
      <vt:lpstr>06 范例：实现一个功能完整的用户注册页面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653</cp:revision>
  <cp:lastPrinted>2017-08-20T16:00:00Z</cp:lastPrinted>
  <dcterms:created xsi:type="dcterms:W3CDTF">2017-08-20T16:00:00Z</dcterms:created>
  <dcterms:modified xsi:type="dcterms:W3CDTF">2021-11-18T05:42:33Z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