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9"/>
  </p:notesMasterIdLst>
  <p:sldIdLst>
    <p:sldId id="263" r:id="rId3"/>
    <p:sldId id="276" r:id="rId4"/>
    <p:sldId id="319" r:id="rId5"/>
    <p:sldId id="320" r:id="rId6"/>
    <p:sldId id="323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5209" autoAdjust="0"/>
  </p:normalViewPr>
  <p:slideViewPr>
    <p:cSldViewPr snapToGrid="0">
      <p:cViewPr>
        <p:scale>
          <a:sx n="75" d="100"/>
          <a:sy n="75" d="100"/>
        </p:scale>
        <p:origin x="1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4</a:t>
            </a:r>
            <a:r>
              <a:rPr lang="zh-CN" altLang="en-US" sz="1800"/>
              <a:t>章  处理用户交互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038C52-2B75-44F0-8699-6BE7AF891B97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35" name="îś1íḓé">
              <a:extLst>
                <a:ext uri="{FF2B5EF4-FFF2-40B4-BE49-F238E27FC236}">
                  <a16:creationId xmlns:a16="http://schemas.microsoft.com/office/drawing/2014/main" id="{9D56A886-F8DD-4F74-9ECD-86883585E809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D63FC7B-92C2-4C32-A2F9-399F0B44C8D4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íśľíḓé">
              <a:extLst>
                <a:ext uri="{FF2B5EF4-FFF2-40B4-BE49-F238E27FC236}">
                  <a16:creationId xmlns:a16="http://schemas.microsoft.com/office/drawing/2014/main" id="{D495C5A1-2041-4260-BE3B-D3478CA8D9CC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事件的监听与处理</a:t>
              </a:r>
              <a:endParaRPr lang="en-US" altLang="zh-CN" sz="1800" b="1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CB48AC7-05E3-4B23-B9C9-D9680DBBD2DE}"/>
              </a:ext>
            </a:extLst>
          </p:cNvPr>
          <p:cNvGrpSpPr/>
          <p:nvPr/>
        </p:nvGrpSpPr>
        <p:grpSpPr>
          <a:xfrm>
            <a:off x="4310266" y="3197754"/>
            <a:ext cx="4307176" cy="519214"/>
            <a:chOff x="4310266" y="2046640"/>
            <a:chExt cx="4307176" cy="519214"/>
          </a:xfrm>
        </p:grpSpPr>
        <p:sp>
          <p:nvSpPr>
            <p:cNvPr id="55" name="iŝḷiḓè">
              <a:extLst>
                <a:ext uri="{FF2B5EF4-FFF2-40B4-BE49-F238E27FC236}">
                  <a16:creationId xmlns:a16="http://schemas.microsoft.com/office/drawing/2014/main" id="{20956A27-3F09-489E-B71E-59B78E337EF8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6661501-7454-4A8D-BEAB-856FB3933B59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ṥļidê">
              <a:extLst>
                <a:ext uri="{FF2B5EF4-FFF2-40B4-BE49-F238E27FC236}">
                  <a16:creationId xmlns:a16="http://schemas.microsoft.com/office/drawing/2014/main" id="{C442E951-A0A8-4F81-B68C-AA4F8CA10D25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/>
                <a:t>Vue</a:t>
              </a:r>
              <a:r>
                <a:rPr lang="zh-CN" altLang="en-US" b="1"/>
                <a:t>中的事件类型</a:t>
              </a:r>
              <a:endParaRPr lang="zh-CN" altLang="zh-CN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0EE2B64-379D-42C8-812D-F58106DD3EDF}"/>
              </a:ext>
            </a:extLst>
          </p:cNvPr>
          <p:cNvGrpSpPr/>
          <p:nvPr/>
        </p:nvGrpSpPr>
        <p:grpSpPr>
          <a:xfrm>
            <a:off x="4310266" y="4171503"/>
            <a:ext cx="4316796" cy="519214"/>
            <a:chOff x="4310266" y="2846366"/>
            <a:chExt cx="4316796" cy="519214"/>
          </a:xfrm>
        </p:grpSpPr>
        <p:sp>
          <p:nvSpPr>
            <p:cNvPr id="59" name="iṩľíďè">
              <a:extLst>
                <a:ext uri="{FF2B5EF4-FFF2-40B4-BE49-F238E27FC236}">
                  <a16:creationId xmlns:a16="http://schemas.microsoft.com/office/drawing/2014/main" id="{1C14E901-28A7-487E-BC36-34F4450411E8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D768832-AA96-418A-8B6D-788D887574DB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ïŝľîḍé">
              <a:extLst>
                <a:ext uri="{FF2B5EF4-FFF2-40B4-BE49-F238E27FC236}">
                  <a16:creationId xmlns:a16="http://schemas.microsoft.com/office/drawing/2014/main" id="{8EF81196-FE2B-4716-ABBC-EDC9A65E967F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范例</a:t>
              </a:r>
              <a:r>
                <a:rPr lang="en-US" altLang="zh-CN" b="1"/>
                <a:t>1</a:t>
              </a:r>
              <a:r>
                <a:rPr lang="zh-CN" altLang="en-US" b="1"/>
                <a:t>：随鼠标移动的小球</a:t>
              </a:r>
              <a:endParaRPr lang="zh-CN" altLang="zh-CN" b="1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EC1B10-F8D6-44CD-8F58-E96212BBE8E0}"/>
              </a:ext>
            </a:extLst>
          </p:cNvPr>
          <p:cNvGrpSpPr/>
          <p:nvPr/>
        </p:nvGrpSpPr>
        <p:grpSpPr>
          <a:xfrm>
            <a:off x="4310266" y="5145251"/>
            <a:ext cx="4307176" cy="519214"/>
            <a:chOff x="4310266" y="3646092"/>
            <a:chExt cx="4307176" cy="519214"/>
          </a:xfrm>
        </p:grpSpPr>
        <p:sp>
          <p:nvSpPr>
            <p:cNvPr id="63" name="íṥļîḋe">
              <a:extLst>
                <a:ext uri="{FF2B5EF4-FFF2-40B4-BE49-F238E27FC236}">
                  <a16:creationId xmlns:a16="http://schemas.microsoft.com/office/drawing/2014/main" id="{02FCF1BD-0AF8-41A4-8ADA-A69F8F0365AF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24F7863-83D4-4833-9C17-DFCDB6B6A890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îślídè">
              <a:extLst>
                <a:ext uri="{FF2B5EF4-FFF2-40B4-BE49-F238E27FC236}">
                  <a16:creationId xmlns:a16="http://schemas.microsoft.com/office/drawing/2014/main" id="{E1CC6EDF-A7C6-4D6A-8EF6-5C314C752C09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范例</a:t>
              </a:r>
              <a:r>
                <a:rPr lang="en-US" altLang="zh-CN" sz="1800" b="1"/>
                <a:t>2</a:t>
              </a:r>
              <a:r>
                <a:rPr lang="zh-CN" altLang="en-US" sz="1800" b="1"/>
                <a:t>：弹球游戏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32E9A91C-7643-4888-A7C8-259ACF59E25E}"/>
              </a:ext>
            </a:extLst>
          </p:cNvPr>
          <p:cNvSpPr txBox="1"/>
          <p:nvPr/>
        </p:nvSpPr>
        <p:spPr>
          <a:xfrm>
            <a:off x="6184900" y="5647758"/>
            <a:ext cx="5045477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@click.stop.once="click3" style="border:solid red"&gt;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</a:t>
            </a:r>
            <a:r>
              <a:rPr lang="zh-CN" altLang="en-US" sz="1050">
                <a:effectLst/>
                <a:latin typeface="+mn-ea"/>
              </a:rPr>
              <a:t>点击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3857777" cy="937991"/>
          </a:xfrm>
        </p:spPr>
        <p:txBody>
          <a:bodyPr/>
          <a:lstStyle/>
          <a:p>
            <a:r>
              <a:rPr lang="en-US" altLang="zh-CN" b="1"/>
              <a:t>01 </a:t>
            </a:r>
            <a:r>
              <a:rPr lang="zh-CN" altLang="en-US" sz="2800" b="1"/>
              <a:t>事件的监听与处理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7811B6-3482-49B7-9CA1-768477EB2559}"/>
              </a:ext>
            </a:extLst>
          </p:cNvPr>
          <p:cNvGrpSpPr/>
          <p:nvPr/>
        </p:nvGrpSpPr>
        <p:grpSpPr>
          <a:xfrm>
            <a:off x="6096000" y="1095095"/>
            <a:ext cx="3735873" cy="311745"/>
            <a:chOff x="873760" y="1221555"/>
            <a:chExt cx="3735873" cy="311745"/>
          </a:xfrm>
        </p:grpSpPr>
        <p:sp>
          <p:nvSpPr>
            <p:cNvPr id="34" name="Shape 288">
              <a:extLst>
                <a:ext uri="{FF2B5EF4-FFF2-40B4-BE49-F238E27FC236}">
                  <a16:creationId xmlns:a16="http://schemas.microsoft.com/office/drawing/2014/main" id="{046D460E-5A92-4767-92DD-DFECCA895DF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事件修饰符</a:t>
              </a:r>
              <a:endParaRPr lang="zh-CN" altLang="zh-CN" sz="1600" b="1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F4200F-9D78-40A9-8F1B-F602B9EDB09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E3C9DB0-233A-4517-B857-EF021693220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0D2268A-3440-4D4E-B145-241838F1966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事件监听示例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A832371-3301-454D-9D00-2AA50ABB46AD}"/>
              </a:ext>
            </a:extLst>
          </p:cNvPr>
          <p:cNvSpPr txBox="1"/>
          <p:nvPr/>
        </p:nvSpPr>
        <p:spPr>
          <a:xfrm>
            <a:off x="782398" y="2259406"/>
            <a:ext cx="441148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&lt;button @click="this.count += 1"&gt;</a:t>
            </a:r>
            <a:r>
              <a:rPr lang="zh-CN" altLang="en-US" sz="1050">
                <a:effectLst/>
                <a:latin typeface="+mn-ea"/>
              </a:rPr>
              <a:t>点击</a:t>
            </a:r>
            <a:r>
              <a:rPr lang="en-US" altLang="zh-CN" sz="1050">
                <a:effectLst/>
                <a:latin typeface="+mn-ea"/>
              </a:rPr>
              <a:t>&lt;/button&gt;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95324" y="1358015"/>
            <a:ext cx="449856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首先创建一个名为</a:t>
            </a:r>
            <a:r>
              <a:rPr lang="en-US" altLang="zh-CN" sz="1200">
                <a:effectLst/>
                <a:latin typeface="+mn-ea"/>
              </a:rPr>
              <a:t>event.html</a:t>
            </a:r>
            <a:r>
              <a:rPr lang="zh-CN" altLang="en-US" sz="1200">
                <a:effectLst/>
                <a:latin typeface="+mn-ea"/>
              </a:rPr>
              <a:t>的示例文件，当单击页面中的按钮时会执行</a:t>
            </a:r>
            <a:r>
              <a:rPr lang="en-US" altLang="zh-CN" sz="1200">
                <a:effectLst/>
                <a:latin typeface="+mn-ea"/>
              </a:rPr>
              <a:t>click</a:t>
            </a:r>
            <a:r>
              <a:rPr lang="zh-CN" altLang="en-US" sz="1200">
                <a:effectLst/>
                <a:latin typeface="+mn-ea"/>
              </a:rPr>
              <a:t>函数，从而改变</a:t>
            </a:r>
            <a:r>
              <a:rPr lang="en-US" altLang="zh-CN" sz="1200">
                <a:effectLst/>
                <a:latin typeface="+mn-ea"/>
              </a:rPr>
              <a:t>count</a:t>
            </a:r>
            <a:r>
              <a:rPr lang="zh-CN" altLang="en-US" sz="1200">
                <a:effectLst/>
                <a:latin typeface="+mn-ea"/>
              </a:rPr>
              <a:t>属性的值，并可以在页面上实时地看到变化的效果。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0AAEA2-5AE4-4A17-ACD0-588926F8C9C4}"/>
              </a:ext>
            </a:extLst>
          </p:cNvPr>
          <p:cNvSpPr txBox="1"/>
          <p:nvPr/>
        </p:nvSpPr>
        <p:spPr>
          <a:xfrm>
            <a:off x="3416300" y="4122790"/>
            <a:ext cx="1777584" cy="2315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methods: {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click(step) { 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    this.count += step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},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log(event) {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    console.log(event)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184900" y="2040466"/>
            <a:ext cx="5045477" cy="224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@click="click1" style="border:solid red"&gt;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</a:t>
            </a:r>
            <a:r>
              <a:rPr lang="zh-CN" altLang="en-US" sz="1050">
                <a:effectLst/>
                <a:latin typeface="+mn-ea"/>
              </a:rPr>
              <a:t>外层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</a:t>
            </a:r>
            <a:r>
              <a:rPr lang="en-US" altLang="zh-CN" sz="1050">
                <a:effectLst/>
                <a:latin typeface="+mn-ea"/>
              </a:rPr>
              <a:t>&lt;div @click="click2" style="border:solid red"&gt;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</a:t>
            </a:r>
            <a:r>
              <a:rPr lang="zh-CN" altLang="en-US" sz="1050">
                <a:effectLst/>
                <a:latin typeface="+mn-ea"/>
              </a:rPr>
              <a:t>中层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    </a:t>
            </a:r>
            <a:r>
              <a:rPr lang="en-US" altLang="zh-CN" sz="1050">
                <a:effectLst/>
                <a:latin typeface="+mn-ea"/>
              </a:rPr>
              <a:t>&lt;div @click="click3" style="border:solid red"&gt;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</a:t>
            </a:r>
            <a:r>
              <a:rPr lang="zh-CN" altLang="en-US" sz="1050">
                <a:effectLst/>
                <a:latin typeface="+mn-ea"/>
              </a:rPr>
              <a:t>点击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    </a:t>
            </a: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B3BE33-1CBE-48C4-95B3-5690ED37F127}"/>
              </a:ext>
            </a:extLst>
          </p:cNvPr>
          <p:cNvSpPr txBox="1"/>
          <p:nvPr/>
        </p:nvSpPr>
        <p:spPr>
          <a:xfrm>
            <a:off x="695324" y="5518597"/>
            <a:ext cx="272097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多事件处理是指对于同一个用户交互事件，需要调用多个方法进行处理。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F83263B-D600-4537-9C86-BFD8F5B4682D}"/>
              </a:ext>
            </a:extLst>
          </p:cNvPr>
          <p:cNvSpPr txBox="1"/>
          <p:nvPr/>
        </p:nvSpPr>
        <p:spPr>
          <a:xfrm>
            <a:off x="6090513" y="1358015"/>
            <a:ext cx="5131328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我们在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中使用</a:t>
            </a:r>
            <a:r>
              <a:rPr lang="en-US" altLang="zh-CN" sz="1200">
                <a:effectLst/>
                <a:latin typeface="+mn-ea"/>
              </a:rPr>
              <a:t>@click</a:t>
            </a:r>
            <a:r>
              <a:rPr lang="zh-CN" altLang="en-US" sz="1200">
                <a:effectLst/>
                <a:latin typeface="+mn-ea"/>
              </a:rPr>
              <a:t>的方式绑定事件时，默认监听的是</a:t>
            </a:r>
            <a:r>
              <a:rPr lang="en-US" altLang="zh-CN" sz="1200">
                <a:effectLst/>
                <a:latin typeface="+mn-ea"/>
              </a:rPr>
              <a:t>DOM</a:t>
            </a:r>
            <a:r>
              <a:rPr lang="zh-CN" altLang="en-US" sz="1200">
                <a:effectLst/>
                <a:latin typeface="+mn-ea"/>
              </a:rPr>
              <a:t>事件的冒泡阶段，即从子组件传递到父组件的这一过程。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4CD352-5818-46B6-8AB1-54698144EE0F}"/>
              </a:ext>
            </a:extLst>
          </p:cNvPr>
          <p:cNvSpPr txBox="1"/>
          <p:nvPr/>
        </p:nvSpPr>
        <p:spPr>
          <a:xfrm>
            <a:off x="6090513" y="4318214"/>
            <a:ext cx="5131328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如果要监听捕获阶段的事件，我们就需要使用事件修饰符，事件修饰符</a:t>
            </a:r>
            <a:r>
              <a:rPr lang="en-US" altLang="zh-CN" sz="1200">
                <a:effectLst/>
                <a:latin typeface="+mn-ea"/>
              </a:rPr>
              <a:t>capture</a:t>
            </a:r>
            <a:r>
              <a:rPr lang="zh-CN" altLang="en-US" sz="1200">
                <a:effectLst/>
                <a:latin typeface="+mn-ea"/>
              </a:rPr>
              <a:t>可以将监听事件的实际设置为捕获阶段。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当单击外层的组件时，只触发外层组件绑定的方法，这就需要使用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中另一个非常重要的事件修饰符：</a:t>
            </a:r>
            <a:r>
              <a:rPr lang="en-US" altLang="zh-CN" sz="1200">
                <a:effectLst/>
                <a:latin typeface="+mn-ea"/>
              </a:rPr>
              <a:t>stop</a:t>
            </a:r>
            <a:r>
              <a:rPr lang="zh-CN" altLang="en-US" sz="1200">
                <a:effectLst/>
                <a:latin typeface="+mn-ea"/>
              </a:rPr>
              <a:t>修饰符。它可以阻止事件的传递。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E14585D-4C17-43C3-9AE1-1E5A4093689E}"/>
              </a:ext>
            </a:extLst>
          </p:cNvPr>
          <p:cNvSpPr txBox="1"/>
          <p:nvPr/>
        </p:nvSpPr>
        <p:spPr>
          <a:xfrm>
            <a:off x="782398" y="2638970"/>
            <a:ext cx="1859202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click(event)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console.log(event)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this.count += 1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789149-6F4E-44FA-A9AA-322E853058B8}"/>
              </a:ext>
            </a:extLst>
          </p:cNvPr>
          <p:cNvSpPr txBox="1"/>
          <p:nvPr/>
        </p:nvSpPr>
        <p:spPr>
          <a:xfrm>
            <a:off x="2720340" y="2638970"/>
            <a:ext cx="2473544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click(step)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this.count += step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altLang="zh-CN" sz="1050">
              <a:effectLst/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523454-C26C-48BB-9927-131602844BAE}"/>
              </a:ext>
            </a:extLst>
          </p:cNvPr>
          <p:cNvSpPr txBox="1"/>
          <p:nvPr/>
        </p:nvSpPr>
        <p:spPr>
          <a:xfrm>
            <a:off x="782398" y="3745656"/>
            <a:ext cx="441148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&lt;button @click="click(2)"&gt;</a:t>
            </a:r>
            <a:r>
              <a:rPr lang="zh-CN" altLang="it-IT" sz="1050">
                <a:effectLst/>
                <a:latin typeface="+mn-ea"/>
              </a:rPr>
              <a:t>点击</a:t>
            </a:r>
            <a:r>
              <a:rPr lang="it-IT" altLang="zh-CN" sz="1050">
                <a:effectLst/>
                <a:latin typeface="+mn-ea"/>
              </a:rPr>
              <a:t>&lt;/button&gt;</a:t>
            </a:r>
            <a:endParaRPr lang="en-US" altLang="zh-CN" sz="1050">
              <a:effectLst/>
              <a:latin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81B181-016F-46C2-A493-401B513EC2C0}"/>
              </a:ext>
            </a:extLst>
          </p:cNvPr>
          <p:cNvSpPr txBox="1"/>
          <p:nvPr/>
        </p:nvSpPr>
        <p:spPr>
          <a:xfrm>
            <a:off x="782398" y="4122478"/>
            <a:ext cx="2545002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click(step, event)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console.log(event)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this.count += step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AFA8EBB-8598-4669-9457-910A4932311F}"/>
              </a:ext>
            </a:extLst>
          </p:cNvPr>
          <p:cNvGrpSpPr/>
          <p:nvPr/>
        </p:nvGrpSpPr>
        <p:grpSpPr>
          <a:xfrm>
            <a:off x="811037" y="5240856"/>
            <a:ext cx="3735873" cy="311745"/>
            <a:chOff x="873760" y="1221555"/>
            <a:chExt cx="3735873" cy="311745"/>
          </a:xfrm>
        </p:grpSpPr>
        <p:sp>
          <p:nvSpPr>
            <p:cNvPr id="55" name="Shape 288">
              <a:extLst>
                <a:ext uri="{FF2B5EF4-FFF2-40B4-BE49-F238E27FC236}">
                  <a16:creationId xmlns:a16="http://schemas.microsoft.com/office/drawing/2014/main" id="{2366E353-353E-4D26-93C1-428026DE477B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多事件处理</a:t>
              </a:r>
              <a:endParaRPr lang="zh-CN" altLang="zh-CN" sz="1600" b="1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7F4EAC2-23F9-43F3-83B6-A2E5BE034A0E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C35EE5-DCE7-4611-9D38-4AE25425FEE6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FE8450CE-CDF9-450E-90EC-C739D67C8BB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804594" cy="937991"/>
          </a:xfrm>
        </p:spPr>
        <p:txBody>
          <a:bodyPr/>
          <a:lstStyle/>
          <a:p>
            <a:r>
              <a:rPr lang="en-US" altLang="zh-CN" b="1"/>
              <a:t>02 Vue</a:t>
            </a:r>
            <a:r>
              <a:rPr lang="zh-CN" altLang="en-US" b="1"/>
              <a:t>中的事件类型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常用事件类型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9339CA7-ADB8-4290-87E6-40EEF5B7A86B}"/>
              </a:ext>
            </a:extLst>
          </p:cNvPr>
          <p:cNvSpPr txBox="1"/>
          <p:nvPr/>
        </p:nvSpPr>
        <p:spPr>
          <a:xfrm>
            <a:off x="793767" y="1420007"/>
            <a:ext cx="506578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click</a:t>
            </a:r>
            <a:r>
              <a:rPr lang="zh-CN" altLang="en-US" sz="1200">
                <a:effectLst/>
                <a:latin typeface="+mn-ea"/>
              </a:rPr>
              <a:t>事件是页面开发中常用的交互事件。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E2EE1F9-D232-4971-9E1B-D41DE3544181}"/>
              </a:ext>
            </a:extLst>
          </p:cNvPr>
          <p:cNvGrpSpPr/>
          <p:nvPr/>
        </p:nvGrpSpPr>
        <p:grpSpPr>
          <a:xfrm>
            <a:off x="6422554" y="1091030"/>
            <a:ext cx="3735873" cy="311745"/>
            <a:chOff x="873760" y="1221555"/>
            <a:chExt cx="3735873" cy="311745"/>
          </a:xfrm>
        </p:grpSpPr>
        <p:sp>
          <p:nvSpPr>
            <p:cNvPr id="88" name="Shape 288">
              <a:extLst>
                <a:ext uri="{FF2B5EF4-FFF2-40B4-BE49-F238E27FC236}">
                  <a16:creationId xmlns:a16="http://schemas.microsoft.com/office/drawing/2014/main" id="{C428C8AB-077B-4E7F-B05E-FF9B05571F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按键修饰符</a:t>
              </a:r>
              <a:endParaRPr lang="zh-CN" altLang="zh-CN" sz="1600" b="1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8951F0B-D73C-45DF-A107-34D2FDE0CB0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E12C604-0DEF-470C-94C5-13C35F3681F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342F7D3E-9C4D-4331-BE74-34421311AB0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6D87487-8E3F-4CEB-904E-2A7C90D316BB}"/>
              </a:ext>
            </a:extLst>
          </p:cNvPr>
          <p:cNvSpPr txBox="1"/>
          <p:nvPr/>
        </p:nvSpPr>
        <p:spPr>
          <a:xfrm>
            <a:off x="6422554" y="1417602"/>
            <a:ext cx="50741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当需要对键盘按键进行监听时，我们通常使用</a:t>
            </a:r>
            <a:r>
              <a:rPr lang="en-US" altLang="zh-CN" sz="1200">
                <a:effectLst/>
                <a:latin typeface="+mn-ea"/>
              </a:rPr>
              <a:t>keyup</a:t>
            </a:r>
            <a:r>
              <a:rPr lang="zh-CN" altLang="en-US" sz="1200">
                <a:effectLst/>
                <a:latin typeface="+mn-ea"/>
              </a:rPr>
              <a:t>参数，如果仅仅要对某个按键进行监听，可以通过</a:t>
            </a:r>
            <a:r>
              <a:rPr lang="en-US" altLang="zh-CN" sz="1200">
                <a:effectLst/>
                <a:latin typeface="+mn-ea"/>
              </a:rPr>
              <a:t>Event</a:t>
            </a:r>
            <a:r>
              <a:rPr lang="zh-CN" altLang="en-US" sz="1200">
                <a:effectLst/>
                <a:latin typeface="+mn-ea"/>
              </a:rPr>
              <a:t>对象来判断。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6527800" y="2091266"/>
            <a:ext cx="4968874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keyup(event){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console.log("</a:t>
            </a:r>
            <a:r>
              <a:rPr lang="zh-CN" altLang="en-US" sz="1050">
                <a:effectLst/>
                <a:latin typeface="+mn-ea"/>
              </a:rPr>
              <a:t>键盘按键抬起</a:t>
            </a:r>
            <a:r>
              <a:rPr lang="en-US" altLang="zh-CN" sz="1050">
                <a:effectLst/>
                <a:latin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if (event.key == 'Enter')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console.log("</a:t>
            </a:r>
            <a:r>
              <a:rPr lang="zh-CN" altLang="en-US" sz="1050">
                <a:effectLst/>
                <a:latin typeface="+mn-ea"/>
              </a:rPr>
              <a:t>回车键被点击</a:t>
            </a:r>
            <a:r>
              <a:rPr lang="en-US" altLang="zh-CN" sz="1050">
                <a:effectLst/>
                <a:latin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BC0C42-7009-4D5C-AB5F-4EEEA7128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90998"/>
              </p:ext>
            </p:extLst>
          </p:nvPr>
        </p:nvGraphicFramePr>
        <p:xfrm>
          <a:off x="811038" y="1793418"/>
          <a:ext cx="4378515" cy="4320000"/>
        </p:xfrm>
        <a:graphic>
          <a:graphicData uri="http://schemas.openxmlformats.org/drawingml/2006/table">
            <a:tbl>
              <a:tblPr/>
              <a:tblGrid>
                <a:gridCol w="992004">
                  <a:extLst>
                    <a:ext uri="{9D8B030D-6E8A-4147-A177-3AD203B41FA5}">
                      <a16:colId xmlns:a16="http://schemas.microsoft.com/office/drawing/2014/main" val="3332767090"/>
                    </a:ext>
                  </a:extLst>
                </a:gridCol>
                <a:gridCol w="1927006">
                  <a:extLst>
                    <a:ext uri="{9D8B030D-6E8A-4147-A177-3AD203B41FA5}">
                      <a16:colId xmlns:a16="http://schemas.microsoft.com/office/drawing/2014/main" val="2042361036"/>
                    </a:ext>
                  </a:extLst>
                </a:gridCol>
                <a:gridCol w="1459505">
                  <a:extLst>
                    <a:ext uri="{9D8B030D-6E8A-4147-A177-3AD203B41FA5}">
                      <a16:colId xmlns:a16="http://schemas.microsoft.com/office/drawing/2014/main" val="304817676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事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意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可用的元素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702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click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单击事件，当组件被单击时触发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691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dblclick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双击事件，当组件被双击时触发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3467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focus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获取焦点事件，例如输入框开启编辑模式时触发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inout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select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textarea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4509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blur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失去焦点事件，例如输入框结束编辑模式时触发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inout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select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textarea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55475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change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元素内容改变事件，输入框结束输入后，如果内容有变化，会触发此事件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inout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select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textarea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171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select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元素内容选中事件，输入框中的文本被选中时会触发此事件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inout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select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textarea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15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mousedown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鼠标按键被按下事件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altLang="en-US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457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mouseup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鼠标按键抬起事件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942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mousemove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鼠标在组件内移动事件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300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mouseout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鼠标移出组件时触发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4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mouseover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鼠标移入组件时触发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大部分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HTML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984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lnSpc>
                          <a:spcPts val="1400"/>
                        </a:lnSpc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Keydown</a:t>
                      </a:r>
                      <a:endParaRPr lang="zh-CN" altLang="en-US" sz="1000" kern="12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lnSpc>
                          <a:spcPts val="1400"/>
                        </a:lnSpc>
                      </a:pPr>
                      <a:r>
                        <a:rPr lang="zh-CN" alt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键盘按键被按下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lnSpc>
                          <a:spcPts val="1400"/>
                        </a:lnSpc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HTML</a:t>
                      </a:r>
                      <a:r>
                        <a:rPr lang="zh-CN" alt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中所有表单元素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4868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lnSpc>
                          <a:spcPts val="1400"/>
                        </a:lnSpc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keyup</a:t>
                      </a:r>
                      <a:endParaRPr lang="zh-CN" altLang="en-US" sz="1000" kern="12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lnSpc>
                          <a:spcPts val="1400"/>
                        </a:lnSpc>
                      </a:pPr>
                      <a:r>
                        <a:rPr lang="zh-CN" alt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键盘按键被抬起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>
                        <a:lnSpc>
                          <a:spcPts val="1400"/>
                        </a:lnSpc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HTML</a:t>
                      </a:r>
                      <a:r>
                        <a:rPr lang="zh-CN" altLang="en-US" sz="1000" kern="12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中所有表单元素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711365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D18CD5AA-D4BD-4DBF-9A93-562FD58B5C4A}"/>
              </a:ext>
            </a:extLst>
          </p:cNvPr>
          <p:cNvSpPr txBox="1"/>
          <p:nvPr/>
        </p:nvSpPr>
        <p:spPr>
          <a:xfrm>
            <a:off x="6527800" y="3731321"/>
            <a:ext cx="4968874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&lt;input @keyup.enter="keyup"&gt;&lt;/input&gt;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EF2B4E-9595-4C2D-AB91-500C5CBA01E7}"/>
              </a:ext>
            </a:extLst>
          </p:cNvPr>
          <p:cNvSpPr txBox="1"/>
          <p:nvPr/>
        </p:nvSpPr>
        <p:spPr>
          <a:xfrm>
            <a:off x="6527800" y="4159506"/>
            <a:ext cx="4968874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@mousedown.ctrl="mousedown"&gt;</a:t>
            </a:r>
            <a:r>
              <a:rPr lang="zh-CN" altLang="en-US" sz="1050">
                <a:effectLst/>
                <a:latin typeface="+mn-ea"/>
              </a:rPr>
              <a:t>鼠标按下</a:t>
            </a: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7107BD4-6648-4B1A-8EDF-71F73BBF8A0D}"/>
              </a:ext>
            </a:extLst>
          </p:cNvPr>
          <p:cNvSpPr txBox="1"/>
          <p:nvPr/>
        </p:nvSpPr>
        <p:spPr>
          <a:xfrm>
            <a:off x="6527800" y="4587691"/>
            <a:ext cx="4968874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&lt;input @keyup.alt.enter="keyup"&gt;&lt;/input&gt;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9F5BAE-8C14-4480-92EF-ACF70F3D6C7E}"/>
              </a:ext>
            </a:extLst>
          </p:cNvPr>
          <p:cNvSpPr txBox="1"/>
          <p:nvPr/>
        </p:nvSpPr>
        <p:spPr>
          <a:xfrm>
            <a:off x="6527800" y="5015876"/>
            <a:ext cx="4968874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@mousedown.ctrl.exact="mousedown"&gt;</a:t>
            </a:r>
            <a:r>
              <a:rPr lang="zh-CN" altLang="en-US" sz="1050">
                <a:effectLst/>
                <a:latin typeface="+mn-ea"/>
              </a:rPr>
              <a:t>鼠标按下</a:t>
            </a: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EEF64A0-7CFB-4730-A1DE-976248D4D25A}"/>
              </a:ext>
            </a:extLst>
          </p:cNvPr>
          <p:cNvGrpSpPr/>
          <p:nvPr/>
        </p:nvGrpSpPr>
        <p:grpSpPr>
          <a:xfrm>
            <a:off x="6355407" y="5444060"/>
            <a:ext cx="5137312" cy="715746"/>
            <a:chOff x="697832" y="2250248"/>
            <a:chExt cx="5137312" cy="71574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69439E-9C1E-4BC1-82E5-3088E5B08B1A}"/>
                </a:ext>
              </a:extLst>
            </p:cNvPr>
            <p:cNvSpPr/>
            <p:nvPr/>
          </p:nvSpPr>
          <p:spPr>
            <a:xfrm>
              <a:off x="866271" y="2250248"/>
              <a:ext cx="4968873" cy="7157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Shape 306">
              <a:extLst>
                <a:ext uri="{FF2B5EF4-FFF2-40B4-BE49-F238E27FC236}">
                  <a16:creationId xmlns:a16="http://schemas.microsoft.com/office/drawing/2014/main" id="{B0766A4C-3274-4A40-B303-87D7AAA260C6}"/>
                </a:ext>
              </a:extLst>
            </p:cNvPr>
            <p:cNvSpPr txBox="1">
              <a:spLocks/>
            </p:cNvSpPr>
            <p:nvPr/>
          </p:nvSpPr>
          <p:spPr>
            <a:xfrm>
              <a:off x="1046918" y="2343533"/>
              <a:ext cx="4760896" cy="48915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050"/>
                <a:t>meta</a:t>
              </a:r>
              <a:r>
                <a:rPr lang="zh-CN" altLang="en-US" sz="1050"/>
                <a:t>系统修饰键在不同的键盘上表示不同的按键，在</a:t>
              </a:r>
              <a:r>
                <a:rPr lang="en-US" altLang="zh-CN" sz="1050"/>
                <a:t>Mac</a:t>
              </a:r>
              <a:r>
                <a:rPr lang="zh-CN" altLang="en-US" sz="1050"/>
                <a:t>键盘上表示</a:t>
              </a:r>
              <a:r>
                <a:rPr lang="en-US" altLang="zh-CN" sz="1050"/>
                <a:t>Command</a:t>
              </a:r>
              <a:r>
                <a:rPr lang="zh-CN" altLang="en-US" sz="1050"/>
                <a:t>键，在</a:t>
              </a:r>
              <a:r>
                <a:rPr lang="en-US" altLang="zh-CN" sz="1050"/>
                <a:t>Wimdows</a:t>
              </a:r>
              <a:r>
                <a:rPr lang="zh-CN" altLang="en-US" sz="1050"/>
                <a:t>系统上对应</a:t>
              </a:r>
              <a:r>
                <a:rPr lang="en-US" altLang="zh-CN" sz="1050"/>
                <a:t>Windows</a:t>
              </a:r>
              <a:r>
                <a:rPr lang="zh-CN" altLang="en-US" sz="1050"/>
                <a:t>徽标键。</a:t>
              </a:r>
              <a:endParaRPr lang="zh-CN" altLang="zh-CN" sz="105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0756635-E4B7-44CA-BF24-2D13C1E616DE}"/>
                </a:ext>
              </a:extLst>
            </p:cNvPr>
            <p:cNvGrpSpPr/>
            <p:nvPr/>
          </p:nvGrpSpPr>
          <p:grpSpPr>
            <a:xfrm>
              <a:off x="697832" y="2314874"/>
              <a:ext cx="300789" cy="625642"/>
              <a:chOff x="697832" y="1811283"/>
              <a:chExt cx="300789" cy="62564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F38432B-5C00-4472-B091-CA028D23226C}"/>
                  </a:ext>
                </a:extLst>
              </p:cNvPr>
              <p:cNvSpPr/>
              <p:nvPr/>
            </p:nvSpPr>
            <p:spPr>
              <a:xfrm>
                <a:off x="755983" y="1811283"/>
                <a:ext cx="216568" cy="62564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29">
                <a:extLst>
                  <a:ext uri="{FF2B5EF4-FFF2-40B4-BE49-F238E27FC236}">
                    <a16:creationId xmlns:a16="http://schemas.microsoft.com/office/drawing/2014/main" id="{39FA69EE-6E7A-4374-B6E6-F52052B4B1C6}"/>
                  </a:ext>
                </a:extLst>
              </p:cNvPr>
              <p:cNvSpPr txBox="1"/>
              <p:nvPr/>
            </p:nvSpPr>
            <p:spPr>
              <a:xfrm>
                <a:off x="697832" y="1816769"/>
                <a:ext cx="30078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bg1"/>
                    </a:solidFill>
                  </a:rPr>
                  <a:t>提 </a:t>
                </a:r>
                <a:endParaRPr lang="en-US" altLang="zh-CN" sz="1100" b="1">
                  <a:solidFill>
                    <a:schemeClr val="bg1"/>
                  </a:solidFill>
                </a:endParaRPr>
              </a:p>
              <a:p>
                <a:endParaRPr lang="en-US" altLang="zh-CN" sz="1100" b="1">
                  <a:solidFill>
                    <a:schemeClr val="bg1"/>
                  </a:solidFill>
                </a:endParaRPr>
              </a:p>
              <a:p>
                <a:r>
                  <a:rPr lang="zh-CN" altLang="en-US" sz="1100" b="1">
                    <a:solidFill>
                      <a:schemeClr val="bg1"/>
                    </a:solidFill>
                  </a:rPr>
                  <a:t>示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>
            <a:extLst>
              <a:ext uri="{FF2B5EF4-FFF2-40B4-BE49-F238E27FC236}">
                <a16:creationId xmlns:a16="http://schemas.microsoft.com/office/drawing/2014/main" id="{E5DB18D5-EC5E-4EBB-B70D-567BE5875D3B}"/>
              </a:ext>
            </a:extLst>
          </p:cNvPr>
          <p:cNvSpPr txBox="1"/>
          <p:nvPr/>
        </p:nvSpPr>
        <p:spPr>
          <a:xfrm>
            <a:off x="6343431" y="4873846"/>
            <a:ext cx="5149289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spc="3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组件生命周期方法的应用</a:t>
            </a:r>
            <a:endParaRPr lang="en-US" altLang="zh-CN" sz="3200" b="1" spc="3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41FDFD1-DE8D-4395-B849-DE00D364C30C}"/>
              </a:ext>
            </a:extLst>
          </p:cNvPr>
          <p:cNvGrpSpPr/>
          <p:nvPr/>
        </p:nvGrpSpPr>
        <p:grpSpPr>
          <a:xfrm>
            <a:off x="3283969" y="5321141"/>
            <a:ext cx="2695872" cy="1001601"/>
            <a:chOff x="3709319" y="2328902"/>
            <a:chExt cx="1607958" cy="1780267"/>
          </a:xfrm>
        </p:grpSpPr>
        <p:sp>
          <p:nvSpPr>
            <p:cNvPr id="85" name="任意多边形 72">
              <a:extLst>
                <a:ext uri="{FF2B5EF4-FFF2-40B4-BE49-F238E27FC236}">
                  <a16:creationId xmlns:a16="http://schemas.microsoft.com/office/drawing/2014/main" id="{0F131D6D-C1F9-47A1-A9F9-249857EF5BEA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72">
              <a:extLst>
                <a:ext uri="{FF2B5EF4-FFF2-40B4-BE49-F238E27FC236}">
                  <a16:creationId xmlns:a16="http://schemas.microsoft.com/office/drawing/2014/main" id="{ED7ACC04-91BA-44FF-9435-CB7B5C187BBC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范例</a:t>
            </a:r>
            <a:r>
              <a:rPr lang="en-US" altLang="zh-CN" b="1"/>
              <a:t>1</a:t>
            </a:r>
            <a:r>
              <a:rPr lang="zh-CN" altLang="en-US" b="1"/>
              <a:t>：随鼠标移动的小球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A23431-7B3D-4C3B-B8B2-7097F16EA2B3}"/>
              </a:ext>
            </a:extLst>
          </p:cNvPr>
          <p:cNvSpPr txBox="1"/>
          <p:nvPr/>
        </p:nvSpPr>
        <p:spPr>
          <a:xfrm>
            <a:off x="793767" y="1092862"/>
            <a:ext cx="4861535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要实现页面元素随鼠标移动很简单，我们只需要监听鼠标移动事件，做好元素坐标的更新即可。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94F339-9EF1-4891-8013-90318F8CF95B}"/>
              </a:ext>
            </a:extLst>
          </p:cNvPr>
          <p:cNvSpPr txBox="1"/>
          <p:nvPr/>
        </p:nvSpPr>
        <p:spPr>
          <a:xfrm>
            <a:off x="912637" y="1790419"/>
            <a:ext cx="4742665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&lt;div class="container" @mousemove.stop="move"&gt;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&lt;div class="ball" :style="{left: offsetX+'px', top:offsetY+'px'}"&gt;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&lt;/div&gt;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57F73-242A-4E34-8CDC-6E3E25E635F7}"/>
              </a:ext>
            </a:extLst>
          </p:cNvPr>
          <p:cNvSpPr txBox="1"/>
          <p:nvPr/>
        </p:nvSpPr>
        <p:spPr>
          <a:xfrm>
            <a:off x="6408956" y="3971773"/>
            <a:ext cx="5087718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在控制页面布局时，当父容器的</a:t>
            </a:r>
            <a:r>
              <a:rPr lang="en-US" altLang="zh-CN" sz="1200">
                <a:effectLst/>
                <a:latin typeface="+mn-ea"/>
              </a:rPr>
              <a:t>position</a:t>
            </a:r>
            <a:r>
              <a:rPr lang="zh-CN" altLang="en-US" sz="1200">
                <a:effectLst/>
                <a:latin typeface="+mn-ea"/>
              </a:rPr>
              <a:t>属性设置为</a:t>
            </a:r>
            <a:r>
              <a:rPr lang="en-US" altLang="zh-CN" sz="1200">
                <a:effectLst/>
                <a:latin typeface="+mn-ea"/>
              </a:rPr>
              <a:t>relative</a:t>
            </a:r>
            <a:r>
              <a:rPr lang="zh-CN" altLang="en-US" sz="1200">
                <a:effectLst/>
                <a:latin typeface="+mn-ea"/>
              </a:rPr>
              <a:t>时，子组件的</a:t>
            </a:r>
            <a:r>
              <a:rPr lang="en-US" altLang="zh-CN" sz="1200">
                <a:effectLst/>
                <a:latin typeface="+mn-ea"/>
              </a:rPr>
              <a:t>position</a:t>
            </a:r>
            <a:r>
              <a:rPr lang="zh-CN" altLang="en-US" sz="1200">
                <a:effectLst/>
                <a:latin typeface="+mn-ea"/>
              </a:rPr>
              <a:t>属性设置为</a:t>
            </a:r>
            <a:r>
              <a:rPr lang="en-US" altLang="zh-CN" sz="1200">
                <a:effectLst/>
                <a:latin typeface="+mn-ea"/>
              </a:rPr>
              <a:t>absolute</a:t>
            </a:r>
            <a:r>
              <a:rPr lang="zh-CN" altLang="en-US" sz="1200">
                <a:effectLst/>
                <a:latin typeface="+mn-ea"/>
              </a:rPr>
              <a:t>，可以将子组件相对父组件进行绝对布局。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0A4AFC6-F435-42A7-BE1E-D2151FE82439}"/>
              </a:ext>
            </a:extLst>
          </p:cNvPr>
          <p:cNvGrpSpPr/>
          <p:nvPr/>
        </p:nvGrpSpPr>
        <p:grpSpPr>
          <a:xfrm>
            <a:off x="6479211" y="4721721"/>
            <a:ext cx="4937637" cy="181543"/>
            <a:chOff x="885341" y="1903152"/>
            <a:chExt cx="4937637" cy="181543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102C668-7E1D-4BD7-9C2F-B478F1C56725}"/>
                </a:ext>
              </a:extLst>
            </p:cNvPr>
            <p:cNvCxnSpPr/>
            <p:nvPr/>
          </p:nvCxnSpPr>
          <p:spPr>
            <a:xfrm>
              <a:off x="885341" y="2084695"/>
              <a:ext cx="134254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23">
              <a:extLst>
                <a:ext uri="{FF2B5EF4-FFF2-40B4-BE49-F238E27FC236}">
                  <a16:creationId xmlns:a16="http://schemas.microsoft.com/office/drawing/2014/main" id="{8C1BC40C-86F2-4A96-8577-2D1B120C144B}"/>
                </a:ext>
              </a:extLst>
            </p:cNvPr>
            <p:cNvGrpSpPr/>
            <p:nvPr/>
          </p:nvGrpSpPr>
          <p:grpSpPr>
            <a:xfrm>
              <a:off x="885341" y="1903152"/>
              <a:ext cx="4937637" cy="152400"/>
              <a:chOff x="1394460" y="3390900"/>
              <a:chExt cx="4937637" cy="15240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2A70092-EDCD-4270-A4E9-0DE3472BF408}"/>
                  </a:ext>
                </a:extLst>
              </p:cNvPr>
              <p:cNvSpPr/>
              <p:nvPr/>
            </p:nvSpPr>
            <p:spPr>
              <a:xfrm>
                <a:off x="6192397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2" name="组合 48">
                <a:extLst>
                  <a:ext uri="{FF2B5EF4-FFF2-40B4-BE49-F238E27FC236}">
                    <a16:creationId xmlns:a16="http://schemas.microsoft.com/office/drawing/2014/main" id="{547EA673-CC41-44B0-84F4-8842DBE45A73}"/>
                  </a:ext>
                </a:extLst>
              </p:cNvPr>
              <p:cNvGrpSpPr/>
              <p:nvPr/>
            </p:nvGrpSpPr>
            <p:grpSpPr>
              <a:xfrm>
                <a:off x="1394460" y="3465907"/>
                <a:ext cx="3768090" cy="77118"/>
                <a:chOff x="1324950" y="3283027"/>
                <a:chExt cx="3401287" cy="77118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011B6685-AE0A-46CE-8058-44A24297B9C5}"/>
                    </a:ext>
                  </a:extLst>
                </p:cNvPr>
                <p:cNvCxnSpPr/>
                <p:nvPr/>
              </p:nvCxnSpPr>
              <p:spPr>
                <a:xfrm>
                  <a:off x="1324950" y="3283027"/>
                  <a:ext cx="3401287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C30EBDD-9E80-4C6D-B8EE-57C05395A9B5}"/>
                    </a:ext>
                  </a:extLst>
                </p:cNvPr>
                <p:cNvCxnSpPr/>
                <p:nvPr/>
              </p:nvCxnSpPr>
              <p:spPr>
                <a:xfrm>
                  <a:off x="1326556" y="3360145"/>
                  <a:ext cx="1211855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ABB8280-D450-4E4E-A5AB-B3CED21FBF67}"/>
                  </a:ext>
                </a:extLst>
              </p:cNvPr>
              <p:cNvSpPr/>
              <p:nvPr/>
            </p:nvSpPr>
            <p:spPr>
              <a:xfrm>
                <a:off x="6009517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CEB5310-82B2-48C5-8816-2A757F481AAC}"/>
                  </a:ext>
                </a:extLst>
              </p:cNvPr>
              <p:cNvSpPr/>
              <p:nvPr/>
            </p:nvSpPr>
            <p:spPr>
              <a:xfrm>
                <a:off x="5826637" y="3390900"/>
                <a:ext cx="139700" cy="152400"/>
              </a:xfrm>
              <a:prstGeom prst="rect">
                <a:avLst/>
              </a:prstGeom>
              <a:solidFill>
                <a:srgbClr val="46567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F89BA37-EE3F-4811-BD23-78938BC07BA8}"/>
              </a:ext>
            </a:extLst>
          </p:cNvPr>
          <p:cNvSpPr txBox="1"/>
          <p:nvPr/>
        </p:nvSpPr>
        <p:spPr>
          <a:xfrm>
            <a:off x="6486229" y="1203071"/>
            <a:ext cx="4971808" cy="272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&lt;!-- </a:t>
            </a:r>
            <a:r>
              <a:rPr lang="zh-CN" altLang="en-US" sz="1050">
                <a:effectLst/>
                <a:latin typeface="+mn-ea"/>
              </a:rPr>
              <a:t>游戏区域 </a:t>
            </a:r>
            <a:r>
              <a:rPr lang="en-US" altLang="zh-CN" sz="1050">
                <a:effectLst/>
                <a:latin typeface="+mn-ea"/>
              </a:rPr>
              <a:t>--&gt;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</a:t>
            </a:r>
            <a:r>
              <a:rPr lang="it-IT" altLang="zh-CN" sz="1050">
                <a:effectLst/>
                <a:latin typeface="+mn-ea"/>
              </a:rPr>
              <a:t>div class="container"&gt;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&lt;!-- </a:t>
            </a:r>
            <a:r>
              <a:rPr lang="zh-CN" altLang="en-US" sz="1050">
                <a:effectLst/>
                <a:latin typeface="+mn-ea"/>
              </a:rPr>
              <a:t>底部挡板 </a:t>
            </a:r>
            <a:r>
              <a:rPr lang="en-US" altLang="zh-CN" sz="1050">
                <a:effectLst/>
                <a:latin typeface="+mn-ea"/>
              </a:rPr>
              <a:t>--&gt;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</a:t>
            </a:r>
            <a:r>
              <a:rPr lang="it-IT" altLang="zh-CN" sz="1050">
                <a:effectLst/>
                <a:latin typeface="+mn-ea"/>
              </a:rPr>
              <a:t>div class="board" :style="{left: boardX + 'px'}"&gt;&lt;/div&gt;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&lt;!-- </a:t>
            </a:r>
            <a:r>
              <a:rPr lang="zh-CN" altLang="en-US" sz="1050">
                <a:effectLst/>
                <a:latin typeface="+mn-ea"/>
              </a:rPr>
              <a:t>弹球 </a:t>
            </a:r>
            <a:r>
              <a:rPr lang="en-US" altLang="zh-CN" sz="1050">
                <a:effectLst/>
                <a:latin typeface="+mn-ea"/>
              </a:rPr>
              <a:t>--&gt;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</a:t>
            </a:r>
            <a:r>
              <a:rPr lang="it-IT" altLang="zh-CN" sz="1050">
                <a:effectLst/>
                <a:latin typeface="+mn-ea"/>
              </a:rPr>
              <a:t>div class="ball" :style="{left: ballX+'px', top: ballY+'px'}"&gt;&lt;/div&gt;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&lt;!-- </a:t>
            </a:r>
            <a:r>
              <a:rPr lang="zh-CN" altLang="en-US" sz="1050">
                <a:effectLst/>
                <a:latin typeface="+mn-ea"/>
              </a:rPr>
              <a:t>游戏结束提示 </a:t>
            </a:r>
            <a:r>
              <a:rPr lang="en-US" altLang="zh-CN" sz="1050">
                <a:effectLst/>
                <a:latin typeface="+mn-ea"/>
              </a:rPr>
              <a:t>--&gt;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</a:t>
            </a:r>
            <a:r>
              <a:rPr lang="it-IT" altLang="zh-CN" sz="1050">
                <a:effectLst/>
                <a:latin typeface="+mn-ea"/>
              </a:rPr>
              <a:t>h1 v-if="fail" style="text-align: center;"&gt;</a:t>
            </a:r>
            <a:r>
              <a:rPr lang="zh-CN" altLang="en-US" sz="1050">
                <a:effectLst/>
                <a:latin typeface="+mn-ea"/>
              </a:rPr>
              <a:t>游戏失败</a:t>
            </a:r>
            <a:r>
              <a:rPr lang="en-US" altLang="zh-CN" sz="1050">
                <a:effectLst/>
                <a:latin typeface="+mn-ea"/>
              </a:rPr>
              <a:t>&lt;/</a:t>
            </a:r>
            <a:r>
              <a:rPr lang="it-IT" altLang="zh-CN" sz="1050">
                <a:effectLst/>
                <a:latin typeface="+mn-ea"/>
              </a:rPr>
              <a:t>h1&gt;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&lt;/div&gt;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&lt;/div&gt;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9357D4A-2221-4BD9-B4FD-99A74C6D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19150"/>
              </p:ext>
            </p:extLst>
          </p:nvPr>
        </p:nvGraphicFramePr>
        <p:xfrm>
          <a:off x="912637" y="3533721"/>
          <a:ext cx="4742664" cy="2376000"/>
        </p:xfrm>
        <a:graphic>
          <a:graphicData uri="http://schemas.openxmlformats.org/drawingml/2006/table">
            <a:tbl>
              <a:tblPr/>
              <a:tblGrid>
                <a:gridCol w="725663">
                  <a:extLst>
                    <a:ext uri="{9D8B030D-6E8A-4147-A177-3AD203B41FA5}">
                      <a16:colId xmlns:a16="http://schemas.microsoft.com/office/drawing/2014/main" val="2681173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96769349"/>
                    </a:ext>
                  </a:extLst>
                </a:gridCol>
                <a:gridCol w="3255001">
                  <a:extLst>
                    <a:ext uri="{9D8B030D-6E8A-4147-A177-3AD203B41FA5}">
                      <a16:colId xmlns:a16="http://schemas.microsoft.com/office/drawing/2014/main" val="21288598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坐标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坐标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意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义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743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clientX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clientY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鼠标位置相对当前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body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容器可视区域的横纵坐标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159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pageX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pageY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鼠标位置相对整个页面的横纵坐标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25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screenX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screenY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鼠标位置相对设备屏幕的横纵坐标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7356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offsetX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offsetY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鼠标位置相对父容器的横纵坐标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1627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screenX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screenY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意义一样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10935"/>
                  </a:ext>
                </a:extLst>
              </a:tr>
            </a:tbl>
          </a:graphicData>
        </a:graphic>
      </p:graphicFrame>
      <p:sp>
        <p:nvSpPr>
          <p:cNvPr id="98" name="标题 1">
            <a:extLst>
              <a:ext uri="{FF2B5EF4-FFF2-40B4-BE49-F238E27FC236}">
                <a16:creationId xmlns:a16="http://schemas.microsoft.com/office/drawing/2014/main" id="{AA74AEBA-26BF-4E66-9157-936479BF33C5}"/>
              </a:ext>
            </a:extLst>
          </p:cNvPr>
          <p:cNvSpPr txBox="1">
            <a:spLocks/>
          </p:cNvSpPr>
          <p:nvPr/>
        </p:nvSpPr>
        <p:spPr>
          <a:xfrm>
            <a:off x="6343431" y="76200"/>
            <a:ext cx="4959978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04 </a:t>
            </a:r>
            <a:r>
              <a:rPr lang="zh-CN" altLang="en-US"/>
              <a:t>范例</a:t>
            </a:r>
            <a:r>
              <a:rPr lang="en-US" altLang="zh-CN"/>
              <a:t>2</a:t>
            </a:r>
            <a:r>
              <a:rPr lang="zh-CN" altLang="en-US"/>
              <a:t>：弹球游戏</a:t>
            </a:r>
            <a:endParaRPr lang="zh-CN" altLang="zh-CN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4748AF3-B314-4FA7-9614-BB23E819D1BC}"/>
              </a:ext>
            </a:extLst>
          </p:cNvPr>
          <p:cNvSpPr txBox="1"/>
          <p:nvPr/>
        </p:nvSpPr>
        <p:spPr>
          <a:xfrm>
            <a:off x="6408956" y="5585215"/>
            <a:ext cx="5087718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组件中，</a:t>
            </a:r>
            <a:r>
              <a:rPr lang="en-US" altLang="zh-CN" sz="1200">
                <a:effectLst/>
                <a:latin typeface="+mn-ea"/>
              </a:rPr>
              <a:t>mounted</a:t>
            </a:r>
            <a:r>
              <a:rPr lang="zh-CN" altLang="en-US" sz="1200">
                <a:effectLst/>
                <a:latin typeface="+mn-ea"/>
              </a:rPr>
              <a:t>方法会在组件被挂载时调用，我们可以将一些组件的初始化工作放到这个方法中执行。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5628</TotalTime>
  <Words>1128</Words>
  <Application>Microsoft Office PowerPoint</Application>
  <PresentationFormat>宽屏</PresentationFormat>
  <Paragraphs>161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事件的监听与处理</vt:lpstr>
      <vt:lpstr>02 Vue中的事件类型</vt:lpstr>
      <vt:lpstr>03 范例1：随鼠标移动的小球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665</cp:revision>
  <cp:lastPrinted>2017-08-20T16:00:00Z</cp:lastPrinted>
  <dcterms:created xsi:type="dcterms:W3CDTF">2017-08-20T16:00:00Z</dcterms:created>
  <dcterms:modified xsi:type="dcterms:W3CDTF">2021-11-18T06:34:15Z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