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63" r:id="rId3"/>
    <p:sldId id="276" r:id="rId4"/>
    <p:sldId id="319" r:id="rId5"/>
    <p:sldId id="320" r:id="rId6"/>
    <p:sldId id="323" r:id="rId7"/>
    <p:sldId id="324" r:id="rId8"/>
    <p:sldId id="26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EE8"/>
    <a:srgbClr val="000000"/>
    <a:srgbClr val="B3BED1"/>
    <a:srgbClr val="5D739A"/>
    <a:srgbClr val="BDC7D7"/>
    <a:srgbClr val="42516E"/>
    <a:srgbClr val="E6EEF0"/>
    <a:srgbClr val="516485"/>
    <a:srgbClr val="F0F1F4"/>
    <a:srgbClr val="C0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2" autoAdjust="0"/>
    <p:restoredTop sz="95209" autoAdjust="0"/>
  </p:normalViewPr>
  <p:slideViewPr>
    <p:cSldViewPr snapToGrid="0">
      <p:cViewPr varScale="1">
        <p:scale>
          <a:sx n="74" d="100"/>
          <a:sy n="74" d="100"/>
        </p:scale>
        <p:origin x="78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5</a:t>
            </a:r>
            <a:r>
              <a:rPr lang="zh-CN" altLang="en-US" sz="1800"/>
              <a:t>章  组件基础</a:t>
            </a:r>
            <a:endParaRPr lang="en-US" altLang="zh-CN" sz="180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7994CBD-A109-412C-A5F2-733B0BAAC6BE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87" name="îś1íḓé">
              <a:extLst>
                <a:ext uri="{FF2B5EF4-FFF2-40B4-BE49-F238E27FC236}">
                  <a16:creationId xmlns:a16="http://schemas.microsoft.com/office/drawing/2014/main" id="{C4CA054E-FA48-48FC-93FA-A5C82FFC9BF5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C70484D1-3F1C-428C-A2CF-861AAFA0E49E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íśľíḓé">
              <a:extLst>
                <a:ext uri="{FF2B5EF4-FFF2-40B4-BE49-F238E27FC236}">
                  <a16:creationId xmlns:a16="http://schemas.microsoft.com/office/drawing/2014/main" id="{95BCD366-071F-414A-8B11-E54C46D3AD28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关于</a:t>
              </a:r>
              <a:r>
                <a:rPr lang="en-US" altLang="zh-CN" sz="1800" b="1"/>
                <a:t>Vue</a:t>
              </a:r>
              <a:r>
                <a:rPr lang="zh-CN" altLang="en-US" sz="1800" b="1"/>
                <a:t>应用与组件</a:t>
              </a:r>
              <a:endParaRPr lang="en-US" altLang="zh-CN" sz="1800" b="1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956A38C-C825-4F61-BEE2-78B8985EB896}"/>
              </a:ext>
            </a:extLst>
          </p:cNvPr>
          <p:cNvGrpSpPr/>
          <p:nvPr/>
        </p:nvGrpSpPr>
        <p:grpSpPr>
          <a:xfrm>
            <a:off x="4310266" y="3077551"/>
            <a:ext cx="4307176" cy="519214"/>
            <a:chOff x="4310266" y="2046640"/>
            <a:chExt cx="4307176" cy="519214"/>
          </a:xfrm>
        </p:grpSpPr>
        <p:sp>
          <p:nvSpPr>
            <p:cNvPr id="91" name="iŝḷiḓè">
              <a:extLst>
                <a:ext uri="{FF2B5EF4-FFF2-40B4-BE49-F238E27FC236}">
                  <a16:creationId xmlns:a16="http://schemas.microsoft.com/office/drawing/2014/main" id="{AC73CE25-1481-4C97-8575-CC98B2C9501F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3B765BA-5297-42F6-B60E-7870D80F02B7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iṥļidê">
              <a:extLst>
                <a:ext uri="{FF2B5EF4-FFF2-40B4-BE49-F238E27FC236}">
                  <a16:creationId xmlns:a16="http://schemas.microsoft.com/office/drawing/2014/main" id="{9F76DB3C-2A12-4D6E-815C-102EFCAD0D83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组件中的数据与事件的传递</a:t>
              </a:r>
              <a:endParaRPr lang="zh-CN" altLang="zh-CN" b="1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0C06452-8EF1-4641-A2AC-28B32A139FE5}"/>
              </a:ext>
            </a:extLst>
          </p:cNvPr>
          <p:cNvGrpSpPr/>
          <p:nvPr/>
        </p:nvGrpSpPr>
        <p:grpSpPr>
          <a:xfrm>
            <a:off x="4310266" y="3931097"/>
            <a:ext cx="4316796" cy="519214"/>
            <a:chOff x="4310266" y="2846366"/>
            <a:chExt cx="4316796" cy="519214"/>
          </a:xfrm>
        </p:grpSpPr>
        <p:sp>
          <p:nvSpPr>
            <p:cNvPr id="95" name="iṩľíďè">
              <a:extLst>
                <a:ext uri="{FF2B5EF4-FFF2-40B4-BE49-F238E27FC236}">
                  <a16:creationId xmlns:a16="http://schemas.microsoft.com/office/drawing/2014/main" id="{F10D858E-9ACA-4E80-B1BF-07A53D1EE213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778C870-2B27-43C5-BC5C-E7BA9012A885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ïŝľîḍé">
              <a:extLst>
                <a:ext uri="{FF2B5EF4-FFF2-40B4-BE49-F238E27FC236}">
                  <a16:creationId xmlns:a16="http://schemas.microsoft.com/office/drawing/2014/main" id="{02F98A5B-335B-4C2C-B6A4-FB437481ED1A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自定义组件的插槽</a:t>
              </a:r>
              <a:endParaRPr lang="zh-CN" altLang="zh-CN" b="1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B5E3936F-E74E-4C63-8A62-DEE5405ACFF8}"/>
              </a:ext>
            </a:extLst>
          </p:cNvPr>
          <p:cNvGrpSpPr/>
          <p:nvPr/>
        </p:nvGrpSpPr>
        <p:grpSpPr>
          <a:xfrm>
            <a:off x="4310266" y="4784643"/>
            <a:ext cx="4307176" cy="519214"/>
            <a:chOff x="4310266" y="3646092"/>
            <a:chExt cx="4307176" cy="519214"/>
          </a:xfrm>
        </p:grpSpPr>
        <p:sp>
          <p:nvSpPr>
            <p:cNvPr id="99" name="íṥļîḋe">
              <a:extLst>
                <a:ext uri="{FF2B5EF4-FFF2-40B4-BE49-F238E27FC236}">
                  <a16:creationId xmlns:a16="http://schemas.microsoft.com/office/drawing/2014/main" id="{0B050320-0B35-46F8-92D6-F5566696E487}"/>
                </a:ext>
              </a:extLst>
            </p:cNvPr>
            <p:cNvSpPr txBox="1"/>
            <p:nvPr/>
          </p:nvSpPr>
          <p:spPr>
            <a:xfrm>
              <a:off x="4310266" y="367486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6D82A7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8F6496A-8D95-401E-ADC1-2AC48806301B}"/>
                </a:ext>
              </a:extLst>
            </p:cNvPr>
            <p:cNvCxnSpPr/>
            <p:nvPr/>
          </p:nvCxnSpPr>
          <p:spPr>
            <a:xfrm>
              <a:off x="4896309" y="3646092"/>
              <a:ext cx="0" cy="519214"/>
            </a:xfrm>
            <a:prstGeom prst="line">
              <a:avLst/>
            </a:prstGeom>
            <a:ln w="28575" cap="flat" cmpd="sng" algn="ctr">
              <a:solidFill>
                <a:srgbClr val="6D82A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îślídè">
              <a:extLst>
                <a:ext uri="{FF2B5EF4-FFF2-40B4-BE49-F238E27FC236}">
                  <a16:creationId xmlns:a16="http://schemas.microsoft.com/office/drawing/2014/main" id="{F0508AB5-D4B4-407A-8692-7D9A67DC03EA}"/>
                </a:ext>
              </a:extLst>
            </p:cNvPr>
            <p:cNvSpPr txBox="1"/>
            <p:nvPr/>
          </p:nvSpPr>
          <p:spPr bwMode="auto">
            <a:xfrm>
              <a:off x="5007175" y="3724604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动态组件的简单应用</a:t>
              </a:r>
              <a:endParaRPr lang="en-US" altLang="zh-CN" sz="1800" b="1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8A3BBE07-7413-4857-934E-C8AD79E4E542}"/>
              </a:ext>
            </a:extLst>
          </p:cNvPr>
          <p:cNvGrpSpPr/>
          <p:nvPr/>
        </p:nvGrpSpPr>
        <p:grpSpPr>
          <a:xfrm>
            <a:off x="4310266" y="5638188"/>
            <a:ext cx="4318398" cy="519214"/>
            <a:chOff x="4310266" y="4445818"/>
            <a:chExt cx="4318398" cy="519214"/>
          </a:xfrm>
        </p:grpSpPr>
        <p:sp>
          <p:nvSpPr>
            <p:cNvPr id="103" name="íṣḷíḓê">
              <a:extLst>
                <a:ext uri="{FF2B5EF4-FFF2-40B4-BE49-F238E27FC236}">
                  <a16:creationId xmlns:a16="http://schemas.microsoft.com/office/drawing/2014/main" id="{23DADB20-23EB-4805-9E38-C05EB00F98BB}"/>
                </a:ext>
              </a:extLst>
            </p:cNvPr>
            <p:cNvSpPr txBox="1"/>
            <p:nvPr/>
          </p:nvSpPr>
          <p:spPr>
            <a:xfrm>
              <a:off x="4310266" y="4474593"/>
              <a:ext cx="514885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8092B2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499D938D-86A1-41FF-B31E-DC510D00E1A1}"/>
                </a:ext>
              </a:extLst>
            </p:cNvPr>
            <p:cNvCxnSpPr/>
            <p:nvPr/>
          </p:nvCxnSpPr>
          <p:spPr>
            <a:xfrm>
              <a:off x="4896309" y="4445818"/>
              <a:ext cx="0" cy="519214"/>
            </a:xfrm>
            <a:prstGeom prst="line">
              <a:avLst/>
            </a:prstGeom>
            <a:ln w="28575" cap="flat" cmpd="sng" algn="ctr">
              <a:solidFill>
                <a:srgbClr val="8092B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ïṥ1ïďé">
              <a:extLst>
                <a:ext uri="{FF2B5EF4-FFF2-40B4-BE49-F238E27FC236}">
                  <a16:creationId xmlns:a16="http://schemas.microsoft.com/office/drawing/2014/main" id="{B8877945-CAF5-4FF3-82FE-443B3226EB3F}"/>
                </a:ext>
              </a:extLst>
            </p:cNvPr>
            <p:cNvSpPr txBox="1"/>
            <p:nvPr/>
          </p:nvSpPr>
          <p:spPr bwMode="auto">
            <a:xfrm>
              <a:off x="5018397" y="4524330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范例：开发一款小巧的开关按钮组件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32E9A91C-7643-4888-A7C8-259ACF59E25E}"/>
              </a:ext>
            </a:extLst>
          </p:cNvPr>
          <p:cNvSpPr txBox="1"/>
          <p:nvPr/>
        </p:nvSpPr>
        <p:spPr>
          <a:xfrm>
            <a:off x="6184900" y="4377425"/>
            <a:ext cx="5045477" cy="790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id="Application"&gt;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&lt;my-alert&gt;&lt;/my-alert&gt;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3857777" cy="937991"/>
          </a:xfrm>
        </p:spPr>
        <p:txBody>
          <a:bodyPr/>
          <a:lstStyle/>
          <a:p>
            <a:r>
              <a:rPr lang="en-US" altLang="zh-CN" b="1"/>
              <a:t>01 </a:t>
            </a:r>
            <a:r>
              <a:rPr lang="zh-CN" altLang="en-US" b="1"/>
              <a:t>关于</a:t>
            </a:r>
            <a:r>
              <a:rPr lang="en-US" altLang="zh-CN" b="1"/>
              <a:t>Vue</a:t>
            </a:r>
            <a:r>
              <a:rPr lang="zh-CN" altLang="en-US" b="1"/>
              <a:t>应用与组件 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7811B6-3482-49B7-9CA1-768477EB2559}"/>
              </a:ext>
            </a:extLst>
          </p:cNvPr>
          <p:cNvGrpSpPr/>
          <p:nvPr/>
        </p:nvGrpSpPr>
        <p:grpSpPr>
          <a:xfrm>
            <a:off x="6096000" y="1095095"/>
            <a:ext cx="3735873" cy="311745"/>
            <a:chOff x="873760" y="1221555"/>
            <a:chExt cx="3735873" cy="311745"/>
          </a:xfrm>
        </p:grpSpPr>
        <p:sp>
          <p:nvSpPr>
            <p:cNvPr id="34" name="Shape 288">
              <a:extLst>
                <a:ext uri="{FF2B5EF4-FFF2-40B4-BE49-F238E27FC236}">
                  <a16:creationId xmlns:a16="http://schemas.microsoft.com/office/drawing/2014/main" id="{046D460E-5A92-4767-92DD-DFECCA895DF1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定义组件</a:t>
              </a:r>
              <a:endParaRPr lang="zh-CN" altLang="zh-CN" sz="1600" b="1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3F4200F-9D78-40A9-8F1B-F602B9EDB090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E3C9DB0-233A-4517-B857-EF021693220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0D2268A-3440-4D4E-B145-241838F1966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C9CA16-DA03-4FFC-B87C-673AEE7D4F11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25" name="Shape 288">
              <a:extLst>
                <a:ext uri="{FF2B5EF4-FFF2-40B4-BE49-F238E27FC236}">
                  <a16:creationId xmlns:a16="http://schemas.microsoft.com/office/drawing/2014/main" id="{BF5568C6-DB06-4F0E-8890-6DA0E9E04D0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Vue</a:t>
              </a:r>
              <a:r>
                <a:rPr lang="zh-CN" altLang="en-US" sz="1600" b="1"/>
                <a:t>应用的数据配置选项</a:t>
              </a:r>
              <a:endParaRPr lang="zh-CN" altLang="zh-CN" sz="1600" b="1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3215256-4BC0-4D82-9073-A73F9E187E2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4A2E058F-0815-460E-AAB7-1E661358701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651556-CD51-4391-8191-7189B0BEBC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A832371-3301-454D-9D00-2AA50ABB46AD}"/>
              </a:ext>
            </a:extLst>
          </p:cNvPr>
          <p:cNvSpPr txBox="1"/>
          <p:nvPr/>
        </p:nvSpPr>
        <p:spPr>
          <a:xfrm>
            <a:off x="782398" y="2259406"/>
            <a:ext cx="4411486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const App = Vue.createApp({})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A0DC99-0464-406B-8118-B595BD54DDEC}"/>
              </a:ext>
            </a:extLst>
          </p:cNvPr>
          <p:cNvSpPr txBox="1"/>
          <p:nvPr/>
        </p:nvSpPr>
        <p:spPr>
          <a:xfrm>
            <a:off x="695324" y="1358015"/>
            <a:ext cx="449856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首先创建一个名为</a:t>
            </a:r>
            <a:r>
              <a:rPr lang="en-US" altLang="zh-CN" sz="1200">
                <a:effectLst/>
                <a:latin typeface="+mn-ea"/>
              </a:rPr>
              <a:t>event.html</a:t>
            </a:r>
            <a:r>
              <a:rPr lang="zh-CN" altLang="en-US" sz="1200">
                <a:effectLst/>
                <a:latin typeface="+mn-ea"/>
              </a:rPr>
              <a:t>的示例文件，当单击页面中的按钮时会执行</a:t>
            </a:r>
            <a:r>
              <a:rPr lang="en-US" altLang="zh-CN" sz="1200">
                <a:effectLst/>
                <a:latin typeface="+mn-ea"/>
              </a:rPr>
              <a:t>click</a:t>
            </a:r>
            <a:r>
              <a:rPr lang="zh-CN" altLang="en-US" sz="1200">
                <a:effectLst/>
                <a:latin typeface="+mn-ea"/>
              </a:rPr>
              <a:t>函数，从而改变</a:t>
            </a:r>
            <a:r>
              <a:rPr lang="en-US" altLang="zh-CN" sz="1200">
                <a:effectLst/>
                <a:latin typeface="+mn-ea"/>
              </a:rPr>
              <a:t>count</a:t>
            </a:r>
            <a:r>
              <a:rPr lang="zh-CN" altLang="en-US" sz="1200">
                <a:effectLst/>
                <a:latin typeface="+mn-ea"/>
              </a:rPr>
              <a:t>属性的值，并可以在页面上实时地看到变化的效果。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D45476F-B541-40F7-9DB6-FD57C1FC93CF}"/>
              </a:ext>
            </a:extLst>
          </p:cNvPr>
          <p:cNvSpPr txBox="1"/>
          <p:nvPr/>
        </p:nvSpPr>
        <p:spPr>
          <a:xfrm>
            <a:off x="6184900" y="2354742"/>
            <a:ext cx="2267804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id="Application"&gt;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&lt;my-alert&gt;&lt;/my-alert&gt;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&lt;my-alert&gt;&lt;/my-alert&gt;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F83263B-D600-4537-9C86-BFD8F5B4682D}"/>
              </a:ext>
            </a:extLst>
          </p:cNvPr>
          <p:cNvSpPr txBox="1"/>
          <p:nvPr/>
        </p:nvSpPr>
        <p:spPr>
          <a:xfrm>
            <a:off x="6090513" y="1358015"/>
            <a:ext cx="5131328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创建好了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应用实例后，使用</a:t>
            </a:r>
            <a:r>
              <a:rPr lang="en-US" altLang="zh-CN" sz="1200">
                <a:effectLst/>
                <a:latin typeface="+mn-ea"/>
              </a:rPr>
              <a:t>mount</a:t>
            </a:r>
            <a:r>
              <a:rPr lang="zh-CN" altLang="en-US" sz="1200">
                <a:effectLst/>
                <a:latin typeface="+mn-ea"/>
              </a:rPr>
              <a:t>方法可以将其绑定到指定的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元素上。应用实例可以使用</a:t>
            </a:r>
            <a:r>
              <a:rPr lang="en-US" altLang="zh-CN" sz="1200">
                <a:effectLst/>
                <a:latin typeface="+mn-ea"/>
              </a:rPr>
              <a:t>component</a:t>
            </a:r>
            <a:r>
              <a:rPr lang="zh-CN" altLang="en-US" sz="1200">
                <a:effectLst/>
                <a:latin typeface="+mn-ea"/>
              </a:rPr>
              <a:t>方法来定义组件，定义好组件后，可以直接在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文档中进行使用。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E14585D-4C17-43C3-9AE1-1E5A4093689E}"/>
              </a:ext>
            </a:extLst>
          </p:cNvPr>
          <p:cNvSpPr txBox="1"/>
          <p:nvPr/>
        </p:nvSpPr>
        <p:spPr>
          <a:xfrm>
            <a:off x="782398" y="2675737"/>
            <a:ext cx="2056052" cy="2002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const appData =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count:0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const App = Vue.createApp({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data(){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return appData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4789149-6F4E-44FA-A9AA-322E853058B8}"/>
              </a:ext>
            </a:extLst>
          </p:cNvPr>
          <p:cNvSpPr txBox="1"/>
          <p:nvPr/>
        </p:nvSpPr>
        <p:spPr>
          <a:xfrm>
            <a:off x="2926080" y="2675737"/>
            <a:ext cx="2267804" cy="1978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computed: 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countString: 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get(){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    return this.count + "</a:t>
            </a:r>
            <a:r>
              <a:rPr lang="zh-CN" altLang="en-US" sz="1050">
                <a:effectLst/>
                <a:latin typeface="+mn-ea"/>
              </a:rPr>
              <a:t>次</a:t>
            </a:r>
            <a:r>
              <a:rPr lang="en-US" altLang="zh-CN" sz="1050">
                <a:effectLst/>
                <a:latin typeface="+mn-ea"/>
              </a:rPr>
              <a:t>"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}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288E804-6897-456C-80B4-A016A3485082}"/>
              </a:ext>
            </a:extLst>
          </p:cNvPr>
          <p:cNvSpPr txBox="1"/>
          <p:nvPr/>
        </p:nvSpPr>
        <p:spPr>
          <a:xfrm>
            <a:off x="782398" y="4785886"/>
            <a:ext cx="2056052" cy="1275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methods:{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click(){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this.count += 1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32CB1D4-518B-4AF3-BBF1-E8A4D3F0B551}"/>
              </a:ext>
            </a:extLst>
          </p:cNvPr>
          <p:cNvSpPr txBox="1"/>
          <p:nvPr/>
        </p:nvSpPr>
        <p:spPr>
          <a:xfrm>
            <a:off x="2926080" y="4785886"/>
            <a:ext cx="2267804" cy="1275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90000"/>
              </a:lnSpc>
            </a:pPr>
            <a:r>
              <a:rPr lang="en-US" altLang="zh-CN" sz="1050">
                <a:effectLst/>
                <a:latin typeface="+mn-ea"/>
              </a:rPr>
              <a:t>watch:{</a:t>
            </a:r>
          </a:p>
          <a:p>
            <a:pPr algn="just">
              <a:lnSpc>
                <a:spcPct val="190000"/>
              </a:lnSpc>
            </a:pPr>
            <a:r>
              <a:rPr lang="en-US" altLang="zh-CN" sz="1050">
                <a:effectLst/>
                <a:latin typeface="+mn-ea"/>
              </a:rPr>
              <a:t>    count(value, oldValue){</a:t>
            </a:r>
          </a:p>
          <a:p>
            <a:pPr algn="just">
              <a:lnSpc>
                <a:spcPct val="190000"/>
              </a:lnSpc>
            </a:pPr>
            <a:r>
              <a:rPr lang="en-US" altLang="zh-CN" sz="1050">
                <a:effectLst/>
                <a:latin typeface="+mn-ea"/>
              </a:rPr>
              <a:t>        console.log(value, oldValue)</a:t>
            </a:r>
          </a:p>
          <a:p>
            <a:pPr algn="just">
              <a:lnSpc>
                <a:spcPct val="19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</p:txBody>
      </p:sp>
      <p:pic>
        <p:nvPicPr>
          <p:cNvPr id="5122" name="图片 1" descr="说明: 截屏2021-04-08 下午2.58.24">
            <a:extLst>
              <a:ext uri="{FF2B5EF4-FFF2-40B4-BE49-F238E27FC236}">
                <a16:creationId xmlns:a16="http://schemas.microsoft.com/office/drawing/2014/main" id="{A374BC6F-0EDE-467F-9401-800FC2D2E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 bwMode="auto">
          <a:xfrm>
            <a:off x="8610599" y="2090459"/>
            <a:ext cx="2568575" cy="12975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5435EF-A586-4176-B9CB-4482570AE39B}"/>
              </a:ext>
            </a:extLst>
          </p:cNvPr>
          <p:cNvSpPr txBox="1"/>
          <p:nvPr/>
        </p:nvSpPr>
        <p:spPr>
          <a:xfrm>
            <a:off x="6090513" y="3440285"/>
            <a:ext cx="5131328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需要注意，上面代码中的</a:t>
            </a:r>
            <a:r>
              <a:rPr lang="en-US" altLang="zh-CN" sz="1200">
                <a:effectLst/>
                <a:latin typeface="+mn-ea"/>
              </a:rPr>
              <a:t>my-alert</a:t>
            </a:r>
            <a:r>
              <a:rPr lang="zh-CN" altLang="en-US" sz="1200">
                <a:effectLst/>
                <a:latin typeface="+mn-ea"/>
              </a:rPr>
              <a:t>组件是定义在</a:t>
            </a:r>
            <a:r>
              <a:rPr lang="en-US" altLang="zh-CN" sz="1200">
                <a:effectLst/>
                <a:latin typeface="+mn-ea"/>
              </a:rPr>
              <a:t>Application</a:t>
            </a:r>
            <a:r>
              <a:rPr lang="zh-CN" altLang="en-US" sz="1200">
                <a:effectLst/>
                <a:latin typeface="+mn-ea"/>
              </a:rPr>
              <a:t>应用实例中的，在组织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框架结构时，</a:t>
            </a:r>
            <a:r>
              <a:rPr lang="en-US" altLang="zh-CN" sz="1200">
                <a:effectLst/>
                <a:latin typeface="+mn-ea"/>
              </a:rPr>
              <a:t>my-alert</a:t>
            </a:r>
            <a:r>
              <a:rPr lang="zh-CN" altLang="en-US" sz="1200">
                <a:effectLst/>
                <a:latin typeface="+mn-ea"/>
              </a:rPr>
              <a:t>组件也只能在</a:t>
            </a:r>
            <a:r>
              <a:rPr lang="en-US" altLang="zh-CN" sz="1200">
                <a:effectLst/>
                <a:latin typeface="+mn-ea"/>
              </a:rPr>
              <a:t>Application</a:t>
            </a:r>
            <a:r>
              <a:rPr lang="zh-CN" altLang="en-US" sz="1200">
                <a:effectLst/>
                <a:latin typeface="+mn-ea"/>
              </a:rPr>
              <a:t>挂载的标签内使用，在外部使用是无法正常工作的。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106D638-B53A-4E3A-96E5-4B0A52807748}"/>
              </a:ext>
            </a:extLst>
          </p:cNvPr>
          <p:cNvSpPr txBox="1"/>
          <p:nvPr/>
        </p:nvSpPr>
        <p:spPr>
          <a:xfrm>
            <a:off x="6090513" y="5220595"/>
            <a:ext cx="5131328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当组件进行复用时，每个标签实际上都是一个独立的组件实例，其内部的数据是独立维护的，例如上面示例代码中的</a:t>
            </a:r>
            <a:r>
              <a:rPr lang="en-US" altLang="zh-CN" sz="1200">
                <a:effectLst/>
                <a:latin typeface="+mn-ea"/>
              </a:rPr>
              <a:t>my-alert</a:t>
            </a:r>
            <a:r>
              <a:rPr lang="zh-CN" altLang="en-US" sz="1200">
                <a:effectLst/>
                <a:latin typeface="+mn-ea"/>
              </a:rPr>
              <a:t>组件内部维护了一个名为</a:t>
            </a:r>
            <a:r>
              <a:rPr lang="en-US" altLang="zh-CN" sz="1200">
                <a:effectLst/>
                <a:latin typeface="+mn-ea"/>
              </a:rPr>
              <a:t>count</a:t>
            </a:r>
            <a:r>
              <a:rPr lang="zh-CN" altLang="en-US" sz="1200">
                <a:effectLst/>
                <a:latin typeface="+mn-ea"/>
              </a:rPr>
              <a:t>的属性，单击按钮后其会计数，不同的按钮将会分别进行计数。</a:t>
            </a:r>
            <a:endParaRPr lang="en-US" altLang="zh-CN" sz="120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1B828977-7A9D-4E34-95B7-72D112886146}"/>
              </a:ext>
            </a:extLst>
          </p:cNvPr>
          <p:cNvGrpSpPr/>
          <p:nvPr/>
        </p:nvGrpSpPr>
        <p:grpSpPr>
          <a:xfrm>
            <a:off x="4087284" y="3880997"/>
            <a:ext cx="1181735" cy="521335"/>
            <a:chOff x="6717665" y="5822315"/>
            <a:chExt cx="1181735" cy="52133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4631E2-5B46-4D6F-B82C-F5A25B271DAC}"/>
                </a:ext>
              </a:extLst>
            </p:cNvPr>
            <p:cNvGrpSpPr/>
            <p:nvPr/>
          </p:nvGrpSpPr>
          <p:grpSpPr>
            <a:xfrm>
              <a:off x="7378065" y="5822315"/>
              <a:ext cx="521335" cy="521335"/>
              <a:chOff x="4366260" y="2731770"/>
              <a:chExt cx="742950" cy="742950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4D9E2560-4D16-44C5-8AC6-C73B3F9ABB7C}"/>
                  </a:ext>
                </a:extLst>
              </p:cNvPr>
              <p:cNvSpPr/>
              <p:nvPr/>
            </p:nvSpPr>
            <p:spPr>
              <a:xfrm>
                <a:off x="4366260" y="2731770"/>
                <a:ext cx="742950" cy="7429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14EA2084-1C81-432D-884C-92088FF0EC3B}"/>
                  </a:ext>
                </a:extLst>
              </p:cNvPr>
              <p:cNvSpPr/>
              <p:nvPr/>
            </p:nvSpPr>
            <p:spPr>
              <a:xfrm>
                <a:off x="4440555" y="2806065"/>
                <a:ext cx="594360" cy="5943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3190616-2BF2-48B6-B65F-11071DFD2D59}"/>
                </a:ext>
              </a:extLst>
            </p:cNvPr>
            <p:cNvGrpSpPr/>
            <p:nvPr/>
          </p:nvGrpSpPr>
          <p:grpSpPr>
            <a:xfrm>
              <a:off x="7073265" y="5822315"/>
              <a:ext cx="521335" cy="521335"/>
              <a:chOff x="4366260" y="2731770"/>
              <a:chExt cx="742950" cy="742950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09010712-8EE5-464E-A283-A1DE730BC483}"/>
                  </a:ext>
                </a:extLst>
              </p:cNvPr>
              <p:cNvSpPr/>
              <p:nvPr/>
            </p:nvSpPr>
            <p:spPr>
              <a:xfrm>
                <a:off x="4366260" y="2731770"/>
                <a:ext cx="742950" cy="7429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9AEDA060-CFC1-428C-BDEA-53E34D28D5B0}"/>
                  </a:ext>
                </a:extLst>
              </p:cNvPr>
              <p:cNvSpPr/>
              <p:nvPr/>
            </p:nvSpPr>
            <p:spPr>
              <a:xfrm>
                <a:off x="4440555" y="2806065"/>
                <a:ext cx="594360" cy="5943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212C73B-84BD-44B7-AA9C-646E6FF0A4BC}"/>
                </a:ext>
              </a:extLst>
            </p:cNvPr>
            <p:cNvGrpSpPr/>
            <p:nvPr/>
          </p:nvGrpSpPr>
          <p:grpSpPr>
            <a:xfrm>
              <a:off x="6717665" y="5822315"/>
              <a:ext cx="521335" cy="521335"/>
              <a:chOff x="4366260" y="2731770"/>
              <a:chExt cx="742950" cy="742950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F31497AF-2E36-4E29-B511-93626B5E9706}"/>
                  </a:ext>
                </a:extLst>
              </p:cNvPr>
              <p:cNvSpPr/>
              <p:nvPr/>
            </p:nvSpPr>
            <p:spPr>
              <a:xfrm>
                <a:off x="4366260" y="2731770"/>
                <a:ext cx="742950" cy="7429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48903D4-5C2A-4D1B-B9BA-632A8CA82CF3}"/>
                  </a:ext>
                </a:extLst>
              </p:cNvPr>
              <p:cNvSpPr/>
              <p:nvPr/>
            </p:nvSpPr>
            <p:spPr>
              <a:xfrm>
                <a:off x="4440555" y="2806065"/>
                <a:ext cx="594360" cy="5943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5660083" cy="937991"/>
          </a:xfrm>
        </p:spPr>
        <p:txBody>
          <a:bodyPr/>
          <a:lstStyle/>
          <a:p>
            <a:r>
              <a:rPr lang="en-US" altLang="zh-CN" b="1"/>
              <a:t>02 </a:t>
            </a:r>
            <a:r>
              <a:rPr lang="zh-CN" altLang="en-US" b="1"/>
              <a:t>组件中的数据与事件的传递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为组件添加外部属性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99339CA7-ADB8-4290-87E6-40EEF5B7A86B}"/>
              </a:ext>
            </a:extLst>
          </p:cNvPr>
          <p:cNvSpPr txBox="1"/>
          <p:nvPr/>
        </p:nvSpPr>
        <p:spPr>
          <a:xfrm>
            <a:off x="793767" y="1420007"/>
            <a:ext cx="4851694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我们在使用原生的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标签元素时，可以通过属性来控制元素的一些渲染行为。自定义组件的使用方式与原生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标签一样，也可以通过属性来控制其内部行为。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E2EE1F9-D232-4971-9E1B-D41DE3544181}"/>
              </a:ext>
            </a:extLst>
          </p:cNvPr>
          <p:cNvGrpSpPr/>
          <p:nvPr/>
        </p:nvGrpSpPr>
        <p:grpSpPr>
          <a:xfrm>
            <a:off x="6422554" y="1091030"/>
            <a:ext cx="3735873" cy="311745"/>
            <a:chOff x="873760" y="1221555"/>
            <a:chExt cx="3735873" cy="311745"/>
          </a:xfrm>
        </p:grpSpPr>
        <p:sp>
          <p:nvSpPr>
            <p:cNvPr id="88" name="Shape 288">
              <a:extLst>
                <a:ext uri="{FF2B5EF4-FFF2-40B4-BE49-F238E27FC236}">
                  <a16:creationId xmlns:a16="http://schemas.microsoft.com/office/drawing/2014/main" id="{C428C8AB-077B-4E7F-B05E-FF9B05571F04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在组件上使用</a:t>
              </a:r>
              <a:r>
                <a:rPr lang="en-US" altLang="zh-CN" sz="1600" b="1"/>
                <a:t>v-model</a:t>
              </a:r>
              <a:r>
                <a:rPr lang="zh-CN" altLang="en-US" sz="1600" b="1"/>
                <a:t>指令</a:t>
              </a:r>
              <a:endParaRPr lang="zh-CN" altLang="zh-CN" sz="1600" b="1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58951F0B-D73C-45DF-A107-34D2FDE0CB02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CE12C604-0DEF-470C-94C5-13C35F3681FC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342F7D3E-9C4D-4331-BE74-34421311AB03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6D87487-8E3F-4CEB-904E-2A7C90D316BB}"/>
              </a:ext>
            </a:extLst>
          </p:cNvPr>
          <p:cNvSpPr txBox="1"/>
          <p:nvPr/>
        </p:nvSpPr>
        <p:spPr>
          <a:xfrm>
            <a:off x="6422554" y="4959688"/>
            <a:ext cx="5074120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所有支持</a:t>
            </a:r>
            <a:r>
              <a:rPr lang="en-US" altLang="zh-CN" sz="1200">
                <a:effectLst/>
                <a:latin typeface="+mn-ea"/>
              </a:rPr>
              <a:t>v-model</a:t>
            </a:r>
            <a:r>
              <a:rPr lang="zh-CN" altLang="en-US" sz="1200">
                <a:effectLst/>
                <a:latin typeface="+mn-ea"/>
              </a:rPr>
              <a:t>指令的组件中默认都会提供一个名为</a:t>
            </a:r>
            <a:r>
              <a:rPr lang="en-US" altLang="zh-CN" sz="1200">
                <a:effectLst/>
                <a:latin typeface="+mn-ea"/>
              </a:rPr>
              <a:t>modelValue</a:t>
            </a:r>
            <a:r>
              <a:rPr lang="zh-CN" altLang="en-US" sz="1200">
                <a:effectLst/>
                <a:latin typeface="+mn-ea"/>
              </a:rPr>
              <a:t>的属性，而组件内部的内容变化后向外传递的事件为</a:t>
            </a:r>
            <a:r>
              <a:rPr lang="en-US" altLang="zh-CN" sz="1200">
                <a:effectLst/>
                <a:latin typeface="+mn-ea"/>
              </a:rPr>
              <a:t>update:modelValue</a:t>
            </a:r>
            <a:r>
              <a:rPr lang="zh-CN" altLang="en-US" sz="1200">
                <a:effectLst/>
                <a:latin typeface="+mn-ea"/>
              </a:rPr>
              <a:t>，并且在事件传递时会将组件内容作为参数进行传递。因此，我们要让自定义组件能够使用</a:t>
            </a:r>
            <a:r>
              <a:rPr lang="en-US" altLang="zh-CN" sz="1200">
                <a:effectLst/>
                <a:latin typeface="+mn-ea"/>
              </a:rPr>
              <a:t>v-model</a:t>
            </a:r>
            <a:r>
              <a:rPr lang="zh-CN" altLang="en-US" sz="1200">
                <a:effectLst/>
                <a:latin typeface="+mn-ea"/>
              </a:rPr>
              <a:t>指令，只需要按照正确的规范来定义组件即可。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6B6BB9F-DE00-43C1-A184-27E48359FBAE}"/>
              </a:ext>
            </a:extLst>
          </p:cNvPr>
          <p:cNvSpPr txBox="1"/>
          <p:nvPr/>
        </p:nvSpPr>
        <p:spPr>
          <a:xfrm>
            <a:off x="890174" y="2336458"/>
            <a:ext cx="4682050" cy="548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&lt;my-alert title="</a:t>
            </a:r>
            <a:r>
              <a:rPr lang="zh-CN" altLang="en-US" sz="1050">
                <a:effectLst/>
                <a:latin typeface="+mn-ea"/>
              </a:rPr>
              <a:t>按钮</a:t>
            </a:r>
            <a:r>
              <a:rPr lang="en-US" altLang="zh-CN" sz="1050">
                <a:effectLst/>
                <a:latin typeface="+mn-ea"/>
              </a:rPr>
              <a:t>1"&gt;&lt;/my-alert&gt;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&lt;my-alert title="</a:t>
            </a:r>
            <a:r>
              <a:rPr lang="zh-CN" altLang="en-US" sz="1050">
                <a:effectLst/>
                <a:latin typeface="+mn-ea"/>
              </a:rPr>
              <a:t>按钮</a:t>
            </a:r>
            <a:r>
              <a:rPr lang="en-US" altLang="zh-CN" sz="1050">
                <a:effectLst/>
                <a:latin typeface="+mn-ea"/>
              </a:rPr>
              <a:t>2"&gt;&lt;/my-alert&gt;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8CD5AA-D4BD-4DBF-9A93-562FD58B5C4A}"/>
              </a:ext>
            </a:extLst>
          </p:cNvPr>
          <p:cNvSpPr txBox="1"/>
          <p:nvPr/>
        </p:nvSpPr>
        <p:spPr>
          <a:xfrm>
            <a:off x="6502042" y="1456719"/>
            <a:ext cx="4968874" cy="3372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&lt;div id="Application"&gt;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&lt;div&gt;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    &lt;input v-model="inputText" /&gt;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    &lt;div&gt;{{inputText}}&lt;/div&gt;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    &lt;button @click="this.inputText = ''"&gt;</a:t>
            </a:r>
            <a:r>
              <a:rPr lang="zh-CN" altLang="en-US" sz="1050">
                <a:effectLst/>
                <a:latin typeface="+mn-ea"/>
              </a:rPr>
              <a:t>清空</a:t>
            </a:r>
            <a:r>
              <a:rPr lang="en-US" altLang="zh-CN" sz="1050">
                <a:effectLst/>
                <a:latin typeface="+mn-ea"/>
              </a:rPr>
              <a:t>&lt;/button&gt;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&lt;/div&gt;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&lt;script&gt;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const App = Vue.createApp({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    data(){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        return {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            inputText:""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        }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    }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})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    App.mount("#Application") </a:t>
            </a:r>
          </a:p>
          <a:p>
            <a:pPr algn="just">
              <a:lnSpc>
                <a:spcPct val="120000"/>
              </a:lnSpc>
            </a:pPr>
            <a:r>
              <a:rPr lang="en-US" altLang="zh-CN" sz="1050">
                <a:effectLst/>
                <a:latin typeface="+mn-ea"/>
              </a:rPr>
              <a:t>&lt;/script&gt;</a:t>
            </a:r>
          </a:p>
        </p:txBody>
      </p:sp>
      <p:pic>
        <p:nvPicPr>
          <p:cNvPr id="3077" name="图片 2" descr="说明: 截屏2021-04-08 下午4.10.23">
            <a:extLst>
              <a:ext uri="{FF2B5EF4-FFF2-40B4-BE49-F238E27FC236}">
                <a16:creationId xmlns:a16="http://schemas.microsoft.com/office/drawing/2014/main" id="{97B2BBC5-6AD6-4FE4-8813-52CA2F88E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4" y="3006520"/>
            <a:ext cx="3505181" cy="12473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CD5DEA09-FC20-4466-A572-C2F28A3948E2}"/>
              </a:ext>
            </a:extLst>
          </p:cNvPr>
          <p:cNvGrpSpPr/>
          <p:nvPr/>
        </p:nvGrpSpPr>
        <p:grpSpPr>
          <a:xfrm>
            <a:off x="811037" y="4408916"/>
            <a:ext cx="3735873" cy="311745"/>
            <a:chOff x="873760" y="1221555"/>
            <a:chExt cx="3735873" cy="311745"/>
          </a:xfrm>
        </p:grpSpPr>
        <p:sp>
          <p:nvSpPr>
            <p:cNvPr id="81" name="Shape 288">
              <a:extLst>
                <a:ext uri="{FF2B5EF4-FFF2-40B4-BE49-F238E27FC236}">
                  <a16:creationId xmlns:a16="http://schemas.microsoft.com/office/drawing/2014/main" id="{66D3C893-BF28-4D4C-86E5-770C7A054B75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处理组事件</a:t>
              </a:r>
              <a:endParaRPr lang="zh-CN" altLang="zh-CN" sz="1600" b="1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EDC2F334-D3E7-4ABB-AE03-3982950B7569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ACB61411-5478-4139-9B7A-1FF20B4E1CB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432CE5BA-46D0-4503-87D6-50018229213C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A90E7679-7868-4DC4-ABF8-4F4AD93AE538}"/>
              </a:ext>
            </a:extLst>
          </p:cNvPr>
          <p:cNvSpPr txBox="1"/>
          <p:nvPr/>
        </p:nvSpPr>
        <p:spPr>
          <a:xfrm>
            <a:off x="793767" y="4695436"/>
            <a:ext cx="457833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在开发自定义的组件时，需要进行事件传递的场景并不少见。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2419308-E21E-42A5-A638-62BF34401539}"/>
              </a:ext>
            </a:extLst>
          </p:cNvPr>
          <p:cNvSpPr txBox="1"/>
          <p:nvPr/>
        </p:nvSpPr>
        <p:spPr>
          <a:xfrm>
            <a:off x="793767" y="5239360"/>
            <a:ext cx="4870434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如果要对</a:t>
            </a:r>
            <a:r>
              <a:rPr lang="en-US" altLang="zh-CN" sz="1200">
                <a:effectLst/>
                <a:latin typeface="+mn-ea"/>
              </a:rPr>
              <a:t>my-alert</a:t>
            </a:r>
            <a:r>
              <a:rPr lang="zh-CN" altLang="en-US" sz="1200">
                <a:effectLst/>
                <a:latin typeface="+mn-ea"/>
              </a:rPr>
              <a:t>组件进行改造，我们可以尝试将其中按钮单击的时间传递给父组件处理，即传递给使用此组件的业务方处理。在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中，可以使用内建的</a:t>
            </a:r>
            <a:r>
              <a:rPr lang="en-US" altLang="zh-CN" sz="1200">
                <a:effectLst/>
                <a:latin typeface="+mn-ea"/>
              </a:rPr>
              <a:t>$emit</a:t>
            </a:r>
            <a:r>
              <a:rPr lang="zh-CN" altLang="en-US" sz="1200">
                <a:effectLst/>
                <a:latin typeface="+mn-ea"/>
              </a:rPr>
              <a:t>方法来传递事件。</a:t>
            </a: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D4471A9E-860D-423D-A5D7-A0E01496EA7A}"/>
              </a:ext>
            </a:extLst>
          </p:cNvPr>
          <p:cNvGrpSpPr/>
          <p:nvPr/>
        </p:nvGrpSpPr>
        <p:grpSpPr>
          <a:xfrm>
            <a:off x="890174" y="5040693"/>
            <a:ext cx="4639310" cy="181543"/>
            <a:chOff x="885341" y="1903152"/>
            <a:chExt cx="4639310" cy="181543"/>
          </a:xfrm>
        </p:grpSpPr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52709FD-650F-45D9-8B6A-AC3E07236847}"/>
                </a:ext>
              </a:extLst>
            </p:cNvPr>
            <p:cNvCxnSpPr/>
            <p:nvPr/>
          </p:nvCxnSpPr>
          <p:spPr>
            <a:xfrm>
              <a:off x="885341" y="2084695"/>
              <a:ext cx="1342544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组合 23">
              <a:extLst>
                <a:ext uri="{FF2B5EF4-FFF2-40B4-BE49-F238E27FC236}">
                  <a16:creationId xmlns:a16="http://schemas.microsoft.com/office/drawing/2014/main" id="{E76BCB01-82E7-4F37-91BF-46D82C14161B}"/>
                </a:ext>
              </a:extLst>
            </p:cNvPr>
            <p:cNvGrpSpPr/>
            <p:nvPr/>
          </p:nvGrpSpPr>
          <p:grpSpPr>
            <a:xfrm>
              <a:off x="885341" y="1903152"/>
              <a:ext cx="4639310" cy="152400"/>
              <a:chOff x="1394460" y="3390900"/>
              <a:chExt cx="4639310" cy="152400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CFB7274A-B66A-4E67-81B6-D5082F5EE38A}"/>
                  </a:ext>
                </a:extLst>
              </p:cNvPr>
              <p:cNvSpPr/>
              <p:nvPr/>
            </p:nvSpPr>
            <p:spPr>
              <a:xfrm>
                <a:off x="5894070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7" name="组合 48">
                <a:extLst>
                  <a:ext uri="{FF2B5EF4-FFF2-40B4-BE49-F238E27FC236}">
                    <a16:creationId xmlns:a16="http://schemas.microsoft.com/office/drawing/2014/main" id="{50FC609E-7712-43DD-8ED4-A5CDCE771F22}"/>
                  </a:ext>
                </a:extLst>
              </p:cNvPr>
              <p:cNvGrpSpPr/>
              <p:nvPr/>
            </p:nvGrpSpPr>
            <p:grpSpPr>
              <a:xfrm>
                <a:off x="1394460" y="3465907"/>
                <a:ext cx="3768090" cy="77118"/>
                <a:chOff x="1324950" y="3283027"/>
                <a:chExt cx="3401287" cy="77118"/>
              </a:xfrm>
            </p:grpSpPr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50F7286B-F81F-499D-A0FE-BB5F6A2234C0}"/>
                    </a:ext>
                  </a:extLst>
                </p:cNvPr>
                <p:cNvCxnSpPr/>
                <p:nvPr/>
              </p:nvCxnSpPr>
              <p:spPr>
                <a:xfrm>
                  <a:off x="1324950" y="3283027"/>
                  <a:ext cx="3401287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6845D86A-5642-4326-944E-86E9A1700427}"/>
                    </a:ext>
                  </a:extLst>
                </p:cNvPr>
                <p:cNvCxnSpPr/>
                <p:nvPr/>
              </p:nvCxnSpPr>
              <p:spPr>
                <a:xfrm>
                  <a:off x="1326556" y="3360145"/>
                  <a:ext cx="1211855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0A8EFAAC-E84E-4C52-99B4-6B8D78CF3858}"/>
                  </a:ext>
                </a:extLst>
              </p:cNvPr>
              <p:cNvSpPr/>
              <p:nvPr/>
            </p:nvSpPr>
            <p:spPr>
              <a:xfrm>
                <a:off x="5711190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4075C62-6142-40A6-90F1-B4461BE28907}"/>
                  </a:ext>
                </a:extLst>
              </p:cNvPr>
              <p:cNvSpPr/>
              <p:nvPr/>
            </p:nvSpPr>
            <p:spPr>
              <a:xfrm>
                <a:off x="5528310" y="3390900"/>
                <a:ext cx="139700" cy="152400"/>
              </a:xfrm>
              <a:prstGeom prst="rect">
                <a:avLst/>
              </a:prstGeom>
              <a:solidFill>
                <a:srgbClr val="46567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图片 3" descr="说明: 截屏2021-04-13 下午3.23.13">
            <a:extLst>
              <a:ext uri="{FF2B5EF4-FFF2-40B4-BE49-F238E27FC236}">
                <a16:creationId xmlns:a16="http://schemas.microsoft.com/office/drawing/2014/main" id="{057ECDC5-EFD0-4FBB-8937-242828C4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26" y="5306564"/>
            <a:ext cx="28543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组合 83">
            <a:extLst>
              <a:ext uri="{FF2B5EF4-FFF2-40B4-BE49-F238E27FC236}">
                <a16:creationId xmlns:a16="http://schemas.microsoft.com/office/drawing/2014/main" id="{641FDFD1-DE8D-4395-B849-DE00D364C30C}"/>
              </a:ext>
            </a:extLst>
          </p:cNvPr>
          <p:cNvGrpSpPr/>
          <p:nvPr/>
        </p:nvGrpSpPr>
        <p:grpSpPr>
          <a:xfrm>
            <a:off x="4024184" y="5493837"/>
            <a:ext cx="1448427" cy="538136"/>
            <a:chOff x="3709319" y="2328902"/>
            <a:chExt cx="1607958" cy="1780267"/>
          </a:xfrm>
        </p:grpSpPr>
        <p:sp>
          <p:nvSpPr>
            <p:cNvPr id="85" name="任意多边形 72">
              <a:extLst>
                <a:ext uri="{FF2B5EF4-FFF2-40B4-BE49-F238E27FC236}">
                  <a16:creationId xmlns:a16="http://schemas.microsoft.com/office/drawing/2014/main" id="{0F131D6D-C1F9-47A1-A9F9-249857EF5BEA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72">
              <a:extLst>
                <a:ext uri="{FF2B5EF4-FFF2-40B4-BE49-F238E27FC236}">
                  <a16:creationId xmlns:a16="http://schemas.microsoft.com/office/drawing/2014/main" id="{ED7ACC04-91BA-44FF-9435-CB7B5C187BBC}"/>
                </a:ext>
              </a:extLst>
            </p:cNvPr>
            <p:cNvSpPr/>
            <p:nvPr/>
          </p:nvSpPr>
          <p:spPr>
            <a:xfrm rot="10637701">
              <a:off x="4098106" y="2328902"/>
              <a:ext cx="779754" cy="178026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9978" cy="937991"/>
          </a:xfrm>
        </p:spPr>
        <p:txBody>
          <a:bodyPr/>
          <a:lstStyle/>
          <a:p>
            <a:r>
              <a:rPr lang="en-US" altLang="zh-CN" b="1"/>
              <a:t>03 </a:t>
            </a:r>
            <a:r>
              <a:rPr lang="zh-CN" altLang="en-US" b="1"/>
              <a:t>自定义组件的插槽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594F339-9EF1-4891-8013-90318F8CF95B}"/>
              </a:ext>
            </a:extLst>
          </p:cNvPr>
          <p:cNvSpPr txBox="1"/>
          <p:nvPr/>
        </p:nvSpPr>
        <p:spPr>
          <a:xfrm>
            <a:off x="912637" y="1472353"/>
            <a:ext cx="4742665" cy="3699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&lt;body&gt;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&lt;div id="Application"&gt;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&lt;my-container&gt;&lt;/my-container&gt;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&lt;script&gt;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const App = Vue.createApp({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})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const containerComponent =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    template:`&lt;div style="border-style:solid;border-color:red; border-width:10px"&gt;&lt;/div&gt;`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App.component("my-container", containerComponent)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App.mount("#Application") 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&lt;/script&gt;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&lt;/body&gt;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7757F73-242A-4E34-8CDC-6E3E25E635F7}"/>
              </a:ext>
            </a:extLst>
          </p:cNvPr>
          <p:cNvSpPr txBox="1"/>
          <p:nvPr/>
        </p:nvSpPr>
        <p:spPr>
          <a:xfrm>
            <a:off x="6408956" y="1406840"/>
            <a:ext cx="2201643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具名插槽是指为插槽设置一个具体的名称，在使用组件时，可以通过插槽的名称来设置插槽的内容。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CD08314-8EDA-4427-AE90-10D426648B4B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102" name="Shape 288">
              <a:extLst>
                <a:ext uri="{FF2B5EF4-FFF2-40B4-BE49-F238E27FC236}">
                  <a16:creationId xmlns:a16="http://schemas.microsoft.com/office/drawing/2014/main" id="{92F7A54C-5EC0-45CE-8E62-52E0EAE82B7F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组件插槽的基本用法</a:t>
              </a:r>
              <a:endParaRPr lang="zh-CN" altLang="zh-CN" sz="1600" b="1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CA4BDD-8D17-4E46-9484-0162CBF45DF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F6CB5CA-3E2D-4B4F-838F-B6BC7387F80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A57E2245-E649-4CF5-B97A-485C00D31A2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B67771E-D7B6-4985-BC92-6D485A578FD4}"/>
              </a:ext>
            </a:extLst>
          </p:cNvPr>
          <p:cNvGrpSpPr/>
          <p:nvPr/>
        </p:nvGrpSpPr>
        <p:grpSpPr>
          <a:xfrm>
            <a:off x="6408956" y="1095095"/>
            <a:ext cx="3735873" cy="311745"/>
            <a:chOff x="873760" y="1221555"/>
            <a:chExt cx="3735873" cy="311745"/>
          </a:xfrm>
        </p:grpSpPr>
        <p:sp>
          <p:nvSpPr>
            <p:cNvPr id="108" name="Shape 288">
              <a:extLst>
                <a:ext uri="{FF2B5EF4-FFF2-40B4-BE49-F238E27FC236}">
                  <a16:creationId xmlns:a16="http://schemas.microsoft.com/office/drawing/2014/main" id="{736A7DC1-72E2-4DC1-8887-D2433359E7DE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多具名插槽的用法</a:t>
              </a:r>
              <a:endParaRPr lang="zh-CN" altLang="zh-CN" sz="1600" b="1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C5FF04AF-B094-4B9A-8220-41A0710E1B4C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2BF365F8-3AD3-46B5-A0DD-002E631285B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2135E312-47C4-4863-8391-C94CD0D0EF78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0" name="图片 4" descr="说明: 截屏2021-04-14 下午3.45.43">
            <a:extLst>
              <a:ext uri="{FF2B5EF4-FFF2-40B4-BE49-F238E27FC236}">
                <a16:creationId xmlns:a16="http://schemas.microsoft.com/office/drawing/2014/main" id="{3B50C588-5068-4E91-A8B1-5AD6033C4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82" y="1114337"/>
            <a:ext cx="2721488" cy="142413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2CFF0E28-714A-49CE-A319-DE8BAD54ECC3}"/>
              </a:ext>
            </a:extLst>
          </p:cNvPr>
          <p:cNvSpPr txBox="1"/>
          <p:nvPr/>
        </p:nvSpPr>
        <p:spPr>
          <a:xfrm>
            <a:off x="6520609" y="2704570"/>
            <a:ext cx="5188161" cy="3352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&lt;my-container2&gt;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    &lt;template #header&gt;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        &lt;h1&gt;</a:t>
            </a:r>
            <a:r>
              <a:rPr lang="zh-CN" altLang="en-US" sz="1050" spc="-60">
                <a:effectLst/>
                <a:latin typeface="+mn-ea"/>
              </a:rPr>
              <a:t>这里是头部元素</a:t>
            </a:r>
            <a:r>
              <a:rPr lang="en-US" altLang="zh-CN" sz="1050" spc="-60">
                <a:effectLst/>
                <a:latin typeface="+mn-ea"/>
              </a:rPr>
              <a:t>&lt;/h1&gt;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    &lt;/template&gt;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    &lt;template #main&gt;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        &lt;p&gt;</a:t>
            </a:r>
            <a:r>
              <a:rPr lang="zh-CN" altLang="en-US" sz="1050" spc="-60">
                <a:effectLst/>
                <a:latin typeface="+mn-ea"/>
              </a:rPr>
              <a:t>内容部分</a:t>
            </a:r>
            <a:r>
              <a:rPr lang="en-US" altLang="zh-CN" sz="1050" spc="-60">
                <a:effectLst/>
                <a:latin typeface="+mn-ea"/>
              </a:rPr>
              <a:t>&lt;/p&gt;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        &lt;p&gt;</a:t>
            </a:r>
            <a:r>
              <a:rPr lang="zh-CN" altLang="en-US" sz="1050" spc="-60">
                <a:effectLst/>
                <a:latin typeface="+mn-ea"/>
              </a:rPr>
              <a:t>内容部分</a:t>
            </a:r>
            <a:r>
              <a:rPr lang="en-US" altLang="zh-CN" sz="1050" spc="-60">
                <a:effectLst/>
                <a:latin typeface="+mn-ea"/>
              </a:rPr>
              <a:t>&lt;/p&gt;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    &lt;/template&gt;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    &lt;template #footer&gt;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        &lt;p&gt;</a:t>
            </a:r>
            <a:r>
              <a:rPr lang="zh-CN" altLang="en-US" sz="1050" spc="-60">
                <a:effectLst/>
                <a:latin typeface="+mn-ea"/>
              </a:rPr>
              <a:t>这里是尾部元素</a:t>
            </a:r>
            <a:r>
              <a:rPr lang="en-US" altLang="zh-CN" sz="1050" spc="-60">
                <a:effectLst/>
                <a:latin typeface="+mn-ea"/>
              </a:rPr>
              <a:t>&lt;/p&gt;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    &lt;/template&gt;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 spc="-60">
                <a:effectLst/>
                <a:latin typeface="+mn-ea"/>
              </a:rPr>
              <a:t>&lt;/my-container2&gt;</a:t>
            </a:r>
          </a:p>
        </p:txBody>
      </p:sp>
    </p:spTree>
    <p:extLst>
      <p:ext uri="{BB962C8B-B14F-4D97-AF65-F5344CB8AC3E}">
        <p14:creationId xmlns:p14="http://schemas.microsoft.com/office/powerpoint/2010/main" val="2704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5" descr="说明: 截屏2021-04-14 下午7.15.59">
            <a:extLst>
              <a:ext uri="{FF2B5EF4-FFF2-40B4-BE49-F238E27FC236}">
                <a16:creationId xmlns:a16="http://schemas.microsoft.com/office/drawing/2014/main" id="{8CB53693-995C-4DB1-A631-11D6BA082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80" y="5269629"/>
            <a:ext cx="3040096" cy="105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组合 83">
            <a:extLst>
              <a:ext uri="{FF2B5EF4-FFF2-40B4-BE49-F238E27FC236}">
                <a16:creationId xmlns:a16="http://schemas.microsoft.com/office/drawing/2014/main" id="{641FDFD1-DE8D-4395-B849-DE00D364C30C}"/>
              </a:ext>
            </a:extLst>
          </p:cNvPr>
          <p:cNvGrpSpPr/>
          <p:nvPr/>
        </p:nvGrpSpPr>
        <p:grpSpPr>
          <a:xfrm>
            <a:off x="3819033" y="5619807"/>
            <a:ext cx="1448427" cy="538136"/>
            <a:chOff x="3709319" y="2328902"/>
            <a:chExt cx="1607958" cy="1780267"/>
          </a:xfrm>
        </p:grpSpPr>
        <p:sp>
          <p:nvSpPr>
            <p:cNvPr id="85" name="任意多边形 72">
              <a:extLst>
                <a:ext uri="{FF2B5EF4-FFF2-40B4-BE49-F238E27FC236}">
                  <a16:creationId xmlns:a16="http://schemas.microsoft.com/office/drawing/2014/main" id="{0F131D6D-C1F9-47A1-A9F9-249857EF5BEA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72">
              <a:extLst>
                <a:ext uri="{FF2B5EF4-FFF2-40B4-BE49-F238E27FC236}">
                  <a16:creationId xmlns:a16="http://schemas.microsoft.com/office/drawing/2014/main" id="{ED7ACC04-91BA-44FF-9435-CB7B5C187BBC}"/>
                </a:ext>
              </a:extLst>
            </p:cNvPr>
            <p:cNvSpPr/>
            <p:nvPr/>
          </p:nvSpPr>
          <p:spPr>
            <a:xfrm rot="10637701">
              <a:off x="4098106" y="2328902"/>
              <a:ext cx="779754" cy="178026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9978" cy="937991"/>
          </a:xfrm>
        </p:spPr>
        <p:txBody>
          <a:bodyPr/>
          <a:lstStyle/>
          <a:p>
            <a:r>
              <a:rPr lang="en-US" altLang="zh-CN" b="1"/>
              <a:t>04 </a:t>
            </a:r>
            <a:r>
              <a:rPr lang="zh-CN" altLang="en-US" b="1"/>
              <a:t>动态组件的简单应用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594F339-9EF1-4891-8013-90318F8CF95B}"/>
              </a:ext>
            </a:extLst>
          </p:cNvPr>
          <p:cNvSpPr txBox="1"/>
          <p:nvPr/>
        </p:nvSpPr>
        <p:spPr>
          <a:xfrm>
            <a:off x="912638" y="1472353"/>
            <a:ext cx="4354822" cy="3699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&lt;div id="Application"&gt;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&lt;input type="radio" value="page1" v-model="page"/&gt;</a:t>
            </a:r>
            <a:r>
              <a:rPr lang="zh-CN" altLang="en-US" sz="1050" spc="-60">
                <a:effectLst/>
                <a:latin typeface="+mn-ea"/>
              </a:rPr>
              <a:t>页面</a:t>
            </a:r>
            <a:r>
              <a:rPr lang="en-US" altLang="zh-CN" sz="1050" spc="-60">
                <a:effectLst/>
                <a:latin typeface="+mn-ea"/>
              </a:rPr>
              <a:t>1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&lt;input type="radio" value="page2" v-model="page"/&gt;</a:t>
            </a:r>
            <a:r>
              <a:rPr lang="zh-CN" altLang="en-US" sz="1050" spc="-60">
                <a:effectLst/>
                <a:latin typeface="+mn-ea"/>
              </a:rPr>
              <a:t>页面</a:t>
            </a:r>
            <a:r>
              <a:rPr lang="en-US" altLang="zh-CN" sz="1050" spc="-60">
                <a:effectLst/>
                <a:latin typeface="+mn-ea"/>
              </a:rPr>
              <a:t>2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&lt;div&gt;{{page}}&lt;/div&gt;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&lt;script&gt;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const App = Vue.createApp({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data(){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    return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        page:"page1"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},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})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App.mount("#Application") 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&lt;/script&gt;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7757F73-242A-4E34-8CDC-6E3E25E635F7}"/>
              </a:ext>
            </a:extLst>
          </p:cNvPr>
          <p:cNvSpPr txBox="1"/>
          <p:nvPr/>
        </p:nvSpPr>
        <p:spPr>
          <a:xfrm>
            <a:off x="9569003" y="4352486"/>
            <a:ext cx="2331076" cy="144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在定义组件时，外部属性采用的命名规则是小写字母驼峰式的，但是在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标签中使用时，需要改成以“</a:t>
            </a:r>
            <a:r>
              <a:rPr lang="en-US" altLang="zh-CN" sz="1200">
                <a:effectLst/>
                <a:latin typeface="+mn-ea"/>
              </a:rPr>
              <a:t>-”</a:t>
            </a:r>
            <a:r>
              <a:rPr lang="zh-CN" altLang="en-US" sz="1200">
                <a:effectLst/>
                <a:latin typeface="+mn-ea"/>
              </a:rPr>
              <a:t>符号位分割的驼峰命名法。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CD08314-8EDA-4427-AE90-10D426648B4B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102" name="Shape 288">
              <a:extLst>
                <a:ext uri="{FF2B5EF4-FFF2-40B4-BE49-F238E27FC236}">
                  <a16:creationId xmlns:a16="http://schemas.microsoft.com/office/drawing/2014/main" id="{92F7A54C-5EC0-45CE-8E62-52E0EAE82B7F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一个简单的动态组件使用场景</a:t>
              </a:r>
              <a:endParaRPr lang="zh-CN" altLang="zh-CN" sz="1600" b="1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CA4BDD-8D17-4E46-9484-0162CBF45DF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F6CB5CA-3E2D-4B4F-838F-B6BC7387F80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A57E2245-E649-4CF5-B97A-485C00D31A2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CFF0E28-714A-49CE-A319-DE8BAD54ECC3}"/>
              </a:ext>
            </a:extLst>
          </p:cNvPr>
          <p:cNvSpPr txBox="1"/>
          <p:nvPr/>
        </p:nvSpPr>
        <p:spPr>
          <a:xfrm>
            <a:off x="5730214" y="1095095"/>
            <a:ext cx="6169865" cy="2972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&lt;!DOCTYPE html&gt;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&lt;html lang="en"&gt;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&lt;head&gt;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&lt;meta charset="UTF-8"&gt;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&lt;meta http-equiv="X-UA-Compatible" content="IE=edge"&gt;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&lt;meta name="viewport" content="width=device-width, initial-scale=1.0"&gt;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&lt;title&gt;Vue</a:t>
            </a:r>
            <a:r>
              <a:rPr lang="zh-CN" altLang="en-US" sz="1050" spc="-60">
                <a:effectLst/>
                <a:latin typeface="+mn-ea"/>
              </a:rPr>
              <a:t>开关组件</a:t>
            </a:r>
            <a:r>
              <a:rPr lang="en-US" altLang="zh-CN" sz="1050" spc="-60">
                <a:effectLst/>
                <a:latin typeface="+mn-ea"/>
              </a:rPr>
              <a:t>&lt;/title&gt;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&lt;script src="https://unpkg.com/vue@next"&gt;&lt;/script&gt;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&lt;/head&gt;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&lt;body&gt;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&lt;/body&gt;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&lt;/html&gt;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026AEFA7-E5F0-4671-8DC0-9752BE8E421F}"/>
              </a:ext>
            </a:extLst>
          </p:cNvPr>
          <p:cNvSpPr txBox="1">
            <a:spLocks/>
          </p:cNvSpPr>
          <p:nvPr/>
        </p:nvSpPr>
        <p:spPr>
          <a:xfrm>
            <a:off x="5575668" y="76200"/>
            <a:ext cx="6457038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05 </a:t>
            </a:r>
            <a:r>
              <a:rPr lang="zh-CN" altLang="en-US"/>
              <a:t>范例：开发一款小巧的开关按钮组件</a:t>
            </a:r>
            <a:endParaRPr lang="zh-CN" altLang="zh-CN" dirty="0"/>
          </a:p>
        </p:txBody>
      </p:sp>
      <p:pic>
        <p:nvPicPr>
          <p:cNvPr id="6147" name="图片 6" descr="说明: 截屏2021-04-19 下午5.03.28">
            <a:extLst>
              <a:ext uri="{FF2B5EF4-FFF2-40B4-BE49-F238E27FC236}">
                <a16:creationId xmlns:a16="http://schemas.microsoft.com/office/drawing/2014/main" id="{34AD1F4F-8F10-4B5C-BD92-941AE7129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13" y="4200182"/>
            <a:ext cx="3581211" cy="1749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3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5767</TotalTime>
  <Words>1153</Words>
  <Application>Microsoft Office PowerPoint</Application>
  <PresentationFormat>宽屏</PresentationFormat>
  <Paragraphs>147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Segoe UI Light</vt:lpstr>
      <vt:lpstr>毕业主题9</vt:lpstr>
      <vt:lpstr>OfficePLUS</vt:lpstr>
      <vt:lpstr>循序渐进Vue.js 3前端开发实战</vt:lpstr>
      <vt:lpstr>PowerPoint 演示文稿</vt:lpstr>
      <vt:lpstr>01 关于Vue应用与组件 </vt:lpstr>
      <vt:lpstr>02 组件中的数据与事件的传递</vt:lpstr>
      <vt:lpstr>03 自定义组件的插槽</vt:lpstr>
      <vt:lpstr>04 动态组件的简单应用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681</cp:revision>
  <cp:lastPrinted>2017-08-20T16:00:00Z</cp:lastPrinted>
  <dcterms:created xsi:type="dcterms:W3CDTF">2017-08-20T16:00:00Z</dcterms:created>
  <dcterms:modified xsi:type="dcterms:W3CDTF">2021-11-18T08:53:33Z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