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63" r:id="rId3"/>
    <p:sldId id="276" r:id="rId4"/>
    <p:sldId id="319" r:id="rId5"/>
    <p:sldId id="320" r:id="rId6"/>
    <p:sldId id="323" r:id="rId7"/>
    <p:sldId id="324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EE8"/>
    <a:srgbClr val="000000"/>
    <a:srgbClr val="B3BED1"/>
    <a:srgbClr val="5D739A"/>
    <a:srgbClr val="BDC7D7"/>
    <a:srgbClr val="42516E"/>
    <a:srgbClr val="E6EEF0"/>
    <a:srgbClr val="516485"/>
    <a:srgbClr val="F0F1F4"/>
    <a:srgbClr val="C0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2" autoAdjust="0"/>
    <p:restoredTop sz="95209" autoAdjust="0"/>
  </p:normalViewPr>
  <p:slideViewPr>
    <p:cSldViewPr snapToGrid="0">
      <p:cViewPr varScale="1">
        <p:scale>
          <a:sx n="74" d="100"/>
          <a:sy n="74" d="100"/>
        </p:scale>
        <p:origin x="78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7</a:t>
            </a:r>
            <a:r>
              <a:rPr lang="zh-CN" altLang="en-US" sz="1800"/>
              <a:t>章  </a:t>
            </a:r>
            <a:r>
              <a:rPr lang="en-US" altLang="zh-CN" sz="1800"/>
              <a:t>Vue</a:t>
            </a:r>
            <a:r>
              <a:rPr lang="zh-CN" altLang="en-US" sz="1800"/>
              <a:t>响应式编程</a:t>
            </a:r>
            <a:endParaRPr lang="en-US" altLang="zh-CN" sz="180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7994CBD-A109-412C-A5F2-733B0BAAC6BE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87" name="îś1íḓé">
              <a:extLst>
                <a:ext uri="{FF2B5EF4-FFF2-40B4-BE49-F238E27FC236}">
                  <a16:creationId xmlns:a16="http://schemas.microsoft.com/office/drawing/2014/main" id="{C4CA054E-FA48-48FC-93FA-A5C82FFC9BF5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70484D1-3F1C-428C-A2CF-861AAFA0E49E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íśľíḓé">
              <a:extLst>
                <a:ext uri="{FF2B5EF4-FFF2-40B4-BE49-F238E27FC236}">
                  <a16:creationId xmlns:a16="http://schemas.microsoft.com/office/drawing/2014/main" id="{95BCD366-071F-414A-8B11-E54C46D3AD28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响应式编程的原理及在</a:t>
              </a:r>
              <a:r>
                <a:rPr lang="en-US" altLang="zh-CN" sz="1800" b="1"/>
                <a:t>Vue</a:t>
              </a:r>
              <a:r>
                <a:rPr lang="zh-CN" altLang="en-US" sz="1800" b="1"/>
                <a:t>中的应用</a:t>
              </a:r>
              <a:endParaRPr lang="en-US" altLang="zh-CN" sz="1800" b="1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956A38C-C825-4F61-BEE2-78B8985EB896}"/>
              </a:ext>
            </a:extLst>
          </p:cNvPr>
          <p:cNvGrpSpPr/>
          <p:nvPr/>
        </p:nvGrpSpPr>
        <p:grpSpPr>
          <a:xfrm>
            <a:off x="4310266" y="3232098"/>
            <a:ext cx="4307176" cy="519214"/>
            <a:chOff x="4310266" y="2046640"/>
            <a:chExt cx="4307176" cy="519214"/>
          </a:xfrm>
        </p:grpSpPr>
        <p:sp>
          <p:nvSpPr>
            <p:cNvPr id="91" name="iŝḷiḓè">
              <a:extLst>
                <a:ext uri="{FF2B5EF4-FFF2-40B4-BE49-F238E27FC236}">
                  <a16:creationId xmlns:a16="http://schemas.microsoft.com/office/drawing/2014/main" id="{AC73CE25-1481-4C97-8575-CC98B2C9501F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3B765BA-5297-42F6-B60E-7870D80F02B7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ṥļidê">
              <a:extLst>
                <a:ext uri="{FF2B5EF4-FFF2-40B4-BE49-F238E27FC236}">
                  <a16:creationId xmlns:a16="http://schemas.microsoft.com/office/drawing/2014/main" id="{9F76DB3C-2A12-4D6E-815C-102EFCAD0D83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响应式的计算与监听</a:t>
              </a:r>
              <a:endParaRPr lang="zh-CN" altLang="zh-CN" b="1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0C06452-8EF1-4641-A2AC-28B32A139FE5}"/>
              </a:ext>
            </a:extLst>
          </p:cNvPr>
          <p:cNvGrpSpPr/>
          <p:nvPr/>
        </p:nvGrpSpPr>
        <p:grpSpPr>
          <a:xfrm>
            <a:off x="4310266" y="4240191"/>
            <a:ext cx="4316796" cy="519214"/>
            <a:chOff x="4310266" y="2846366"/>
            <a:chExt cx="4316796" cy="519214"/>
          </a:xfrm>
        </p:grpSpPr>
        <p:sp>
          <p:nvSpPr>
            <p:cNvPr id="95" name="iṩľíďè">
              <a:extLst>
                <a:ext uri="{FF2B5EF4-FFF2-40B4-BE49-F238E27FC236}">
                  <a16:creationId xmlns:a16="http://schemas.microsoft.com/office/drawing/2014/main" id="{F10D858E-9ACA-4E80-B1BF-07A53D1EE213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778C870-2B27-43C5-BC5C-E7BA9012A885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ïŝľîḍé">
              <a:extLst>
                <a:ext uri="{FF2B5EF4-FFF2-40B4-BE49-F238E27FC236}">
                  <a16:creationId xmlns:a16="http://schemas.microsoft.com/office/drawing/2014/main" id="{02F98A5B-335B-4C2C-B6A4-FB437481ED1A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组合式</a:t>
              </a:r>
              <a:r>
                <a:rPr lang="en-US" altLang="zh-CN" b="1"/>
                <a:t>API</a:t>
              </a:r>
              <a:r>
                <a:rPr lang="zh-CN" altLang="en-US" b="1"/>
                <a:t>的应用</a:t>
              </a:r>
              <a:endParaRPr lang="zh-CN" altLang="zh-CN" b="1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5E3936F-E74E-4C63-8A62-DEE5405ACFF8}"/>
              </a:ext>
            </a:extLst>
          </p:cNvPr>
          <p:cNvGrpSpPr/>
          <p:nvPr/>
        </p:nvGrpSpPr>
        <p:grpSpPr>
          <a:xfrm>
            <a:off x="4310266" y="5248283"/>
            <a:ext cx="4307176" cy="519214"/>
            <a:chOff x="4310266" y="3646092"/>
            <a:chExt cx="4307176" cy="519214"/>
          </a:xfrm>
        </p:grpSpPr>
        <p:sp>
          <p:nvSpPr>
            <p:cNvPr id="99" name="íṥļîḋe">
              <a:extLst>
                <a:ext uri="{FF2B5EF4-FFF2-40B4-BE49-F238E27FC236}">
                  <a16:creationId xmlns:a16="http://schemas.microsoft.com/office/drawing/2014/main" id="{0B050320-0B35-46F8-92D6-F5566696E487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6D82A7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8F6496A-8D95-401E-ADC1-2AC48806301B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îślídè">
              <a:extLst>
                <a:ext uri="{FF2B5EF4-FFF2-40B4-BE49-F238E27FC236}">
                  <a16:creationId xmlns:a16="http://schemas.microsoft.com/office/drawing/2014/main" id="{F0508AB5-D4B4-407A-8692-7D9A67DC03EA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范例：实现支持搜索和筛选的用户列表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526516" cy="937991"/>
          </a:xfrm>
        </p:spPr>
        <p:txBody>
          <a:bodyPr>
            <a:normAutofit/>
          </a:bodyPr>
          <a:lstStyle/>
          <a:p>
            <a:r>
              <a:rPr lang="en-US" altLang="zh-CN" b="1"/>
              <a:t>01 </a:t>
            </a:r>
            <a:r>
              <a:rPr lang="zh-CN" altLang="en-US" b="1"/>
              <a:t>响应式编程的原理及在</a:t>
            </a:r>
            <a:r>
              <a:rPr lang="en-US" altLang="zh-CN" b="1"/>
              <a:t>Vue</a:t>
            </a:r>
            <a:r>
              <a:rPr lang="zh-CN" altLang="en-US" b="1"/>
              <a:t>中的应用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C9CA16-DA03-4FFC-B87C-673AEE7D4F11}"/>
              </a:ext>
            </a:extLst>
          </p:cNvPr>
          <p:cNvGrpSpPr/>
          <p:nvPr/>
        </p:nvGrpSpPr>
        <p:grpSpPr>
          <a:xfrm>
            <a:off x="811037" y="1726194"/>
            <a:ext cx="3735873" cy="311745"/>
            <a:chOff x="873760" y="1221555"/>
            <a:chExt cx="3735873" cy="311745"/>
          </a:xfrm>
        </p:grpSpPr>
        <p:sp>
          <p:nvSpPr>
            <p:cNvPr id="25" name="Shape 288">
              <a:extLst>
                <a:ext uri="{FF2B5EF4-FFF2-40B4-BE49-F238E27FC236}">
                  <a16:creationId xmlns:a16="http://schemas.microsoft.com/office/drawing/2014/main" id="{BF5568C6-DB06-4F0E-8890-6DA0E9E04D0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手动追踪变量的变化</a:t>
              </a:r>
              <a:endParaRPr lang="zh-CN" altLang="zh-CN" sz="1600" b="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3215256-4BC0-4D82-9073-A73F9E187E2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A2E058F-0815-460E-AAB7-1E661358701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651556-CD51-4391-8191-7189B0BEBC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A832371-3301-454D-9D00-2AA50ABB46AD}"/>
              </a:ext>
            </a:extLst>
          </p:cNvPr>
          <p:cNvSpPr txBox="1"/>
          <p:nvPr/>
        </p:nvSpPr>
        <p:spPr>
          <a:xfrm>
            <a:off x="782398" y="2080623"/>
            <a:ext cx="4401148" cy="2245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&lt;script&gt;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let a = 1;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let b = 2;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let sum = a + b;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console.log(sum);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a = 3;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b = 4;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console.log(sum);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&lt;/script&gt;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A0DC99-0464-406B-8118-B595BD54DDEC}"/>
              </a:ext>
            </a:extLst>
          </p:cNvPr>
          <p:cNvSpPr txBox="1"/>
          <p:nvPr/>
        </p:nvSpPr>
        <p:spPr>
          <a:xfrm>
            <a:off x="684986" y="4368473"/>
            <a:ext cx="449856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虽然从逻辑上理解，</a:t>
            </a:r>
            <a:r>
              <a:rPr lang="en-US" altLang="zh-CN" sz="1200">
                <a:effectLst/>
                <a:latin typeface="+mn-ea"/>
              </a:rPr>
              <a:t>sum</a:t>
            </a:r>
            <a:r>
              <a:rPr lang="zh-CN" altLang="en-US" sz="1200">
                <a:effectLst/>
                <a:latin typeface="+mn-ea"/>
              </a:rPr>
              <a:t>值的意义是变量</a:t>
            </a:r>
            <a:r>
              <a:rPr lang="en-US" altLang="zh-CN" sz="1200">
                <a:effectLst/>
                <a:latin typeface="+mn-ea"/>
              </a:rPr>
              <a:t>a</a:t>
            </a:r>
            <a:r>
              <a:rPr lang="zh-CN" altLang="en-US" sz="1200">
                <a:effectLst/>
                <a:latin typeface="+mn-ea"/>
              </a:rPr>
              <a:t>和变量</a:t>
            </a:r>
            <a:r>
              <a:rPr lang="en-US" altLang="zh-CN" sz="1200">
                <a:effectLst/>
                <a:latin typeface="+mn-ea"/>
              </a:rPr>
              <a:t>b</a:t>
            </a:r>
            <a:r>
              <a:rPr lang="zh-CN" altLang="en-US" sz="1200">
                <a:effectLst/>
                <a:latin typeface="+mn-ea"/>
              </a:rPr>
              <a:t>的值的和，但是当变量</a:t>
            </a:r>
            <a:r>
              <a:rPr lang="en-US" altLang="zh-CN" sz="1200">
                <a:effectLst/>
                <a:latin typeface="+mn-ea"/>
              </a:rPr>
              <a:t>a</a:t>
            </a:r>
            <a:r>
              <a:rPr lang="zh-CN" altLang="en-US" sz="1200">
                <a:effectLst/>
                <a:latin typeface="+mn-ea"/>
              </a:rPr>
              <a:t>和变量</a:t>
            </a:r>
            <a:r>
              <a:rPr lang="en-US" altLang="zh-CN" sz="1200">
                <a:effectLst/>
                <a:latin typeface="+mn-ea"/>
              </a:rPr>
              <a:t>b</a:t>
            </a:r>
            <a:r>
              <a:rPr lang="zh-CN" altLang="en-US" sz="1200">
                <a:effectLst/>
                <a:latin typeface="+mn-ea"/>
              </a:rPr>
              <a:t>发生改变时，变量</a:t>
            </a:r>
            <a:r>
              <a:rPr lang="en-US" altLang="zh-CN" sz="1200">
                <a:effectLst/>
                <a:latin typeface="+mn-ea"/>
              </a:rPr>
              <a:t>sum</a:t>
            </a:r>
            <a:r>
              <a:rPr lang="zh-CN" altLang="en-US" sz="1200">
                <a:effectLst/>
                <a:latin typeface="+mn-ea"/>
              </a:rPr>
              <a:t>的值并不会响应式地进行改变。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45476F-B541-40F7-9DB6-FD57C1FC93CF}"/>
              </a:ext>
            </a:extLst>
          </p:cNvPr>
          <p:cNvSpPr txBox="1"/>
          <p:nvPr/>
        </p:nvSpPr>
        <p:spPr>
          <a:xfrm>
            <a:off x="6184899" y="1131828"/>
            <a:ext cx="5036941" cy="3626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setup ()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let myData = Vue.reactive({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value:0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})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function click()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myData.value += 1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console.log(myData.value)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return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myData,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click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106D638-B53A-4E3A-96E5-4B0A52807748}"/>
              </a:ext>
            </a:extLst>
          </p:cNvPr>
          <p:cNvSpPr txBox="1"/>
          <p:nvPr/>
        </p:nvSpPr>
        <p:spPr>
          <a:xfrm>
            <a:off x="6090513" y="5258371"/>
            <a:ext cx="5131328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在实际开发中，很多时候我们需要的只是一个独立的原始值。对于这种场景，我们不需要手动将其包装为对象的属性，可以直接使用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提供的</a:t>
            </a:r>
            <a:r>
              <a:rPr lang="en-US" altLang="zh-CN" sz="1200">
                <a:effectLst/>
                <a:latin typeface="+mn-ea"/>
              </a:rPr>
              <a:t>ref</a:t>
            </a:r>
            <a:r>
              <a:rPr lang="zh-CN" altLang="en-US" sz="1200">
                <a:effectLst/>
                <a:latin typeface="+mn-ea"/>
              </a:rPr>
              <a:t>方法来定义响应式独立值，</a:t>
            </a:r>
            <a:r>
              <a:rPr lang="en-US" altLang="zh-CN" sz="1200">
                <a:effectLst/>
                <a:latin typeface="+mn-ea"/>
              </a:rPr>
              <a:t>ref</a:t>
            </a:r>
            <a:r>
              <a:rPr lang="zh-CN" altLang="en-US" sz="1200">
                <a:effectLst/>
                <a:latin typeface="+mn-ea"/>
              </a:rPr>
              <a:t>方法会帮我们完成对象的包装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61766A-0381-4A91-AA7A-202FF6CE1A3C}"/>
              </a:ext>
            </a:extLst>
          </p:cNvPr>
          <p:cNvSpPr txBox="1"/>
          <p:nvPr/>
        </p:nvSpPr>
        <p:spPr>
          <a:xfrm>
            <a:off x="695324" y="1072047"/>
            <a:ext cx="449856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响应式的本质是对变量的监听，当监听到变量发生变化时，我们可以做一些预定义的逻辑。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5072D75-7EEB-4817-BC14-771B8B23C1D1}"/>
              </a:ext>
            </a:extLst>
          </p:cNvPr>
          <p:cNvGrpSpPr/>
          <p:nvPr/>
        </p:nvGrpSpPr>
        <p:grpSpPr>
          <a:xfrm>
            <a:off x="6096000" y="4917297"/>
            <a:ext cx="3735873" cy="311745"/>
            <a:chOff x="873760" y="1221555"/>
            <a:chExt cx="3735873" cy="311745"/>
          </a:xfrm>
        </p:grpSpPr>
        <p:sp>
          <p:nvSpPr>
            <p:cNvPr id="52" name="Shape 288">
              <a:extLst>
                <a:ext uri="{FF2B5EF4-FFF2-40B4-BE49-F238E27FC236}">
                  <a16:creationId xmlns:a16="http://schemas.microsoft.com/office/drawing/2014/main" id="{9D3F809A-6A2F-4943-8600-9808855AA42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独立的响应式值</a:t>
              </a:r>
              <a:r>
                <a:rPr lang="en-US" altLang="zh-CN" sz="1600" b="1"/>
                <a:t>Ref</a:t>
              </a:r>
              <a:r>
                <a:rPr lang="zh-CN" altLang="en-US" sz="1600" b="1"/>
                <a:t>的应用</a:t>
              </a:r>
              <a:endParaRPr lang="zh-CN" altLang="zh-CN" sz="1600" b="1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F7D87C0-68A9-4A3B-8ECE-43AE79F593E1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9A46D0A-6694-4117-8C29-87E79AAC4A1D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0463236D-ADB8-4577-9F37-3ABD7A93A81F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681BFD-F398-464A-8FD1-E3E801F2FB6A}"/>
              </a:ext>
            </a:extLst>
          </p:cNvPr>
          <p:cNvGrpSpPr/>
          <p:nvPr/>
        </p:nvGrpSpPr>
        <p:grpSpPr>
          <a:xfrm>
            <a:off x="811037" y="5253669"/>
            <a:ext cx="3735873" cy="311745"/>
            <a:chOff x="873760" y="1221555"/>
            <a:chExt cx="3735873" cy="311745"/>
          </a:xfrm>
        </p:grpSpPr>
        <p:sp>
          <p:nvSpPr>
            <p:cNvPr id="61" name="Shape 288">
              <a:extLst>
                <a:ext uri="{FF2B5EF4-FFF2-40B4-BE49-F238E27FC236}">
                  <a16:creationId xmlns:a16="http://schemas.microsoft.com/office/drawing/2014/main" id="{D01146D1-D9C2-4B8B-9D6A-B66C95ACEFF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Vue</a:t>
              </a:r>
              <a:r>
                <a:rPr lang="zh-CN" altLang="en-US" sz="1600" b="1"/>
                <a:t>中的响应式对象</a:t>
              </a:r>
              <a:endParaRPr lang="en-US" altLang="zh-CN" sz="1600" b="1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E96F75E-B9B6-4C58-BE72-A76F6912BB0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DC00E7EB-F3A1-44CF-9472-67515A9FF54E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8B4E176C-FD1D-4F33-B939-04FFAFD3738D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618A26B2-E83F-49E9-BDA3-C229402E1E26}"/>
              </a:ext>
            </a:extLst>
          </p:cNvPr>
          <p:cNvSpPr txBox="1"/>
          <p:nvPr/>
        </p:nvSpPr>
        <p:spPr>
          <a:xfrm>
            <a:off x="695324" y="5531000"/>
            <a:ext cx="449856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Vue 3.0</a:t>
            </a:r>
            <a:r>
              <a:rPr lang="zh-CN" altLang="en-US" sz="1200">
                <a:effectLst/>
                <a:latin typeface="+mn-ea"/>
              </a:rPr>
              <a:t>中提供了</a:t>
            </a:r>
            <a:r>
              <a:rPr lang="en-US" altLang="zh-CN" sz="1200">
                <a:effectLst/>
                <a:latin typeface="+mn-ea"/>
              </a:rPr>
              <a:t>reactive</a:t>
            </a:r>
            <a:r>
              <a:rPr lang="zh-CN" altLang="en-US" sz="1200">
                <a:effectLst/>
                <a:latin typeface="+mn-ea"/>
              </a:rPr>
              <a:t>方法，使用这个方法对自定义的</a:t>
            </a:r>
            <a:r>
              <a:rPr lang="en-US" altLang="zh-CN" sz="1200">
                <a:effectLst/>
                <a:latin typeface="+mn-ea"/>
              </a:rPr>
              <a:t>JavaScript</a:t>
            </a:r>
            <a:r>
              <a:rPr lang="zh-CN" altLang="en-US" sz="1200">
                <a:effectLst/>
                <a:latin typeface="+mn-ea"/>
              </a:rPr>
              <a:t>对象进行包装，即可以方便地为其添加响应式。</a:t>
            </a:r>
          </a:p>
        </p:txBody>
      </p: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1B828977-7A9D-4E34-95B7-72D112886146}"/>
              </a:ext>
            </a:extLst>
          </p:cNvPr>
          <p:cNvGrpSpPr/>
          <p:nvPr/>
        </p:nvGrpSpPr>
        <p:grpSpPr>
          <a:xfrm>
            <a:off x="7161514" y="4280164"/>
            <a:ext cx="1625859" cy="717265"/>
            <a:chOff x="6717665" y="5822315"/>
            <a:chExt cx="1181735" cy="521335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4631E2-5B46-4D6F-B82C-F5A25B271DAC}"/>
                </a:ext>
              </a:extLst>
            </p:cNvPr>
            <p:cNvGrpSpPr/>
            <p:nvPr/>
          </p:nvGrpSpPr>
          <p:grpSpPr>
            <a:xfrm>
              <a:off x="7378065" y="5822315"/>
              <a:ext cx="521335" cy="521335"/>
              <a:chOff x="4366260" y="2731770"/>
              <a:chExt cx="742950" cy="742950"/>
            </a:xfrm>
            <a:grpFill/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4D9E2560-4D16-44C5-8AC6-C73B3F9ABB7C}"/>
                  </a:ext>
                </a:extLst>
              </p:cNvPr>
              <p:cNvSpPr/>
              <p:nvPr/>
            </p:nvSpPr>
            <p:spPr>
              <a:xfrm>
                <a:off x="4366260" y="2731770"/>
                <a:ext cx="742950" cy="742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14EA2084-1C81-432D-884C-92088FF0EC3B}"/>
                  </a:ext>
                </a:extLst>
              </p:cNvPr>
              <p:cNvSpPr/>
              <p:nvPr/>
            </p:nvSpPr>
            <p:spPr>
              <a:xfrm>
                <a:off x="4440555" y="2806065"/>
                <a:ext cx="594360" cy="59436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3190616-2BF2-48B6-B65F-11071DFD2D59}"/>
                </a:ext>
              </a:extLst>
            </p:cNvPr>
            <p:cNvGrpSpPr/>
            <p:nvPr/>
          </p:nvGrpSpPr>
          <p:grpSpPr>
            <a:xfrm>
              <a:off x="7073265" y="5822315"/>
              <a:ext cx="521335" cy="521335"/>
              <a:chOff x="4366260" y="2731770"/>
              <a:chExt cx="742950" cy="742950"/>
            </a:xfrm>
            <a:grpFill/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09010712-8EE5-464E-A283-A1DE730BC483}"/>
                  </a:ext>
                </a:extLst>
              </p:cNvPr>
              <p:cNvSpPr/>
              <p:nvPr/>
            </p:nvSpPr>
            <p:spPr>
              <a:xfrm>
                <a:off x="4366260" y="2731770"/>
                <a:ext cx="742950" cy="742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9AEDA060-CFC1-428C-BDEA-53E34D28D5B0}"/>
                  </a:ext>
                </a:extLst>
              </p:cNvPr>
              <p:cNvSpPr/>
              <p:nvPr/>
            </p:nvSpPr>
            <p:spPr>
              <a:xfrm>
                <a:off x="4440555" y="2806065"/>
                <a:ext cx="594360" cy="59436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212C73B-84BD-44B7-AA9C-646E6FF0A4BC}"/>
                </a:ext>
              </a:extLst>
            </p:cNvPr>
            <p:cNvGrpSpPr/>
            <p:nvPr/>
          </p:nvGrpSpPr>
          <p:grpSpPr>
            <a:xfrm>
              <a:off x="6717665" y="5822315"/>
              <a:ext cx="521335" cy="521335"/>
              <a:chOff x="4366260" y="2731770"/>
              <a:chExt cx="742950" cy="742950"/>
            </a:xfrm>
            <a:grpFill/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F31497AF-2E36-4E29-B511-93626B5E9706}"/>
                  </a:ext>
                </a:extLst>
              </p:cNvPr>
              <p:cNvSpPr/>
              <p:nvPr/>
            </p:nvSpPr>
            <p:spPr>
              <a:xfrm>
                <a:off x="4366260" y="2731770"/>
                <a:ext cx="742950" cy="742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48903D4-5C2A-4D1B-B9BA-632A8CA82CF3}"/>
                  </a:ext>
                </a:extLst>
              </p:cNvPr>
              <p:cNvSpPr/>
              <p:nvPr/>
            </p:nvSpPr>
            <p:spPr>
              <a:xfrm>
                <a:off x="4440555" y="2806065"/>
                <a:ext cx="594360" cy="59436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5660083" cy="937991"/>
          </a:xfrm>
        </p:spPr>
        <p:txBody>
          <a:bodyPr/>
          <a:lstStyle/>
          <a:p>
            <a:r>
              <a:rPr lang="en-US" altLang="zh-CN" b="1"/>
              <a:t>02 </a:t>
            </a:r>
            <a:r>
              <a:rPr lang="zh-CN" altLang="en-US" b="1"/>
              <a:t>响应式的计算与监听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关于计算变量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99339CA7-ADB8-4290-87E6-40EEF5B7A86B}"/>
              </a:ext>
            </a:extLst>
          </p:cNvPr>
          <p:cNvSpPr txBox="1"/>
          <p:nvPr/>
        </p:nvSpPr>
        <p:spPr>
          <a:xfrm>
            <a:off x="793767" y="3753355"/>
            <a:ext cx="4851694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变量</a:t>
            </a:r>
            <a:r>
              <a:rPr lang="en-US" altLang="zh-CN" sz="1200">
                <a:effectLst/>
                <a:latin typeface="+mn-ea"/>
              </a:rPr>
              <a:t>a</a:t>
            </a:r>
            <a:r>
              <a:rPr lang="zh-CN" altLang="en-US" sz="1200">
                <a:effectLst/>
                <a:latin typeface="+mn-ea"/>
              </a:rPr>
              <a:t>或变量</a:t>
            </a:r>
            <a:r>
              <a:rPr lang="en-US" altLang="zh-CN" sz="1200">
                <a:effectLst/>
                <a:latin typeface="+mn-ea"/>
              </a:rPr>
              <a:t>b</a:t>
            </a:r>
            <a:r>
              <a:rPr lang="zh-CN" altLang="en-US" sz="1200">
                <a:effectLst/>
                <a:latin typeface="+mn-ea"/>
              </a:rPr>
              <a:t>的值只要发生变化，就会同步改变</a:t>
            </a:r>
            <a:r>
              <a:rPr lang="en-US" altLang="zh-CN" sz="1200">
                <a:effectLst/>
                <a:latin typeface="+mn-ea"/>
              </a:rPr>
              <a:t>sum</a:t>
            </a:r>
            <a:r>
              <a:rPr lang="zh-CN" altLang="en-US" sz="1200">
                <a:effectLst/>
                <a:latin typeface="+mn-ea"/>
              </a:rPr>
              <a:t>变量的值，并且可以响应式地进行页面元素的更新。与计算属性类似，计算变量也支持被赋值。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6B6BB9F-DE00-43C1-A184-27E48359FBAE}"/>
              </a:ext>
            </a:extLst>
          </p:cNvPr>
          <p:cNvSpPr txBox="1"/>
          <p:nvPr/>
        </p:nvSpPr>
        <p:spPr>
          <a:xfrm>
            <a:off x="890174" y="1472429"/>
            <a:ext cx="4682050" cy="2245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let a = Vue.ref(1);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let b = Vue.ref(2);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let sum = Vue.computed(()=&gt;{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return a.value + b.value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});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function click()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a.value += 1;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b.value += 2;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8CD5AA-D4BD-4DBF-9A93-562FD58B5C4A}"/>
              </a:ext>
            </a:extLst>
          </p:cNvPr>
          <p:cNvSpPr txBox="1"/>
          <p:nvPr/>
        </p:nvSpPr>
        <p:spPr>
          <a:xfrm>
            <a:off x="5952223" y="1188536"/>
            <a:ext cx="2827230" cy="3457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const App = Vue.createApp({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setup 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let a = Vue.ref(1);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Vue.watchEffect(()=&gt;{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// </a:t>
            </a:r>
            <a:r>
              <a:rPr lang="zh-CN" altLang="en-US" sz="1050">
                <a:effectLst/>
                <a:latin typeface="+mn-ea"/>
              </a:rPr>
              <a:t>当变量</a:t>
            </a:r>
            <a:r>
              <a:rPr lang="en-US" altLang="zh-CN" sz="1050">
                <a:effectLst/>
                <a:latin typeface="+mn-ea"/>
              </a:rPr>
              <a:t>a</a:t>
            </a:r>
            <a:r>
              <a:rPr lang="zh-CN" altLang="en-US" sz="1050">
                <a:effectLst/>
                <a:latin typeface="+mn-ea"/>
              </a:rPr>
              <a:t>变化时，即执行当前函数</a:t>
            </a:r>
          </a:p>
          <a:p>
            <a:pPr algn="just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            </a:t>
            </a:r>
            <a:r>
              <a:rPr lang="en-US" altLang="zh-CN" sz="1050">
                <a:effectLst/>
                <a:latin typeface="+mn-ea"/>
              </a:rPr>
              <a:t>console.log("</a:t>
            </a:r>
            <a:r>
              <a:rPr lang="zh-CN" altLang="en-US" sz="1050">
                <a:effectLst/>
                <a:latin typeface="+mn-ea"/>
              </a:rPr>
              <a:t>变量</a:t>
            </a:r>
            <a:r>
              <a:rPr lang="en-US" altLang="zh-CN" sz="1050">
                <a:effectLst/>
                <a:latin typeface="+mn-ea"/>
              </a:rPr>
              <a:t>a</a:t>
            </a:r>
            <a:r>
              <a:rPr lang="zh-CN" altLang="en-US" sz="1050">
                <a:effectLst/>
                <a:latin typeface="+mn-ea"/>
              </a:rPr>
              <a:t>变化了</a:t>
            </a:r>
            <a:r>
              <a:rPr lang="en-US" altLang="zh-CN" sz="1050">
                <a:effectLst/>
                <a:latin typeface="+mn-ea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console.log(a.value)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})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a.value = 2;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return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a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})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F9347E3-5731-4395-9A4C-B5CC440B72D8}"/>
              </a:ext>
            </a:extLst>
          </p:cNvPr>
          <p:cNvSpPr txBox="1"/>
          <p:nvPr/>
        </p:nvSpPr>
        <p:spPr>
          <a:xfrm>
            <a:off x="5952223" y="5236687"/>
            <a:ext cx="5986492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spc="30">
                <a:effectLst/>
                <a:latin typeface="+mn-ea"/>
              </a:rPr>
              <a:t>watch</a:t>
            </a:r>
            <a:r>
              <a:rPr lang="zh-CN" altLang="en-US" sz="1200" spc="30">
                <a:effectLst/>
                <a:latin typeface="+mn-ea"/>
              </a:rPr>
              <a:t>方法比</a:t>
            </a:r>
            <a:r>
              <a:rPr lang="en-US" altLang="zh-CN" sz="1200" spc="30">
                <a:effectLst/>
                <a:latin typeface="+mn-ea"/>
              </a:rPr>
              <a:t>watchEffect</a:t>
            </a:r>
            <a:r>
              <a:rPr lang="zh-CN" altLang="en-US" sz="1200" spc="30">
                <a:effectLst/>
                <a:latin typeface="+mn-ea"/>
              </a:rPr>
              <a:t>方法强大的地方在于，其可以分别获取到变化前的值和变化后的值，十分方便地做某些与值的比较相关的业务逻辑。从写法上来说，</a:t>
            </a:r>
            <a:r>
              <a:rPr lang="en-US" altLang="zh-CN" sz="1200" spc="30">
                <a:effectLst/>
                <a:latin typeface="+mn-ea"/>
              </a:rPr>
              <a:t>watch</a:t>
            </a:r>
            <a:r>
              <a:rPr lang="zh-CN" altLang="en-US" sz="1200" spc="30">
                <a:effectLst/>
                <a:latin typeface="+mn-ea"/>
              </a:rPr>
              <a:t>方法也支持同时监听多个数据源</a:t>
            </a:r>
            <a:r>
              <a:rPr lang="en-US" altLang="zh-CN" sz="1200" spc="30">
                <a:effectLst/>
                <a:latin typeface="+mn-ea"/>
              </a:rPr>
              <a:t>.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95290629-A344-495B-B0CB-662FC41035BA}"/>
              </a:ext>
            </a:extLst>
          </p:cNvPr>
          <p:cNvGrpSpPr/>
          <p:nvPr/>
        </p:nvGrpSpPr>
        <p:grpSpPr>
          <a:xfrm>
            <a:off x="811037" y="4871379"/>
            <a:ext cx="3735873" cy="311745"/>
            <a:chOff x="873760" y="1221555"/>
            <a:chExt cx="3735873" cy="311745"/>
          </a:xfrm>
        </p:grpSpPr>
        <p:sp>
          <p:nvSpPr>
            <p:cNvPr id="99" name="Shape 288">
              <a:extLst>
                <a:ext uri="{FF2B5EF4-FFF2-40B4-BE49-F238E27FC236}">
                  <a16:creationId xmlns:a16="http://schemas.microsoft.com/office/drawing/2014/main" id="{D1965D6F-BF36-4D6C-8EA0-8E58D6EED266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监听响应式变量</a:t>
              </a:r>
              <a:endParaRPr lang="zh-CN" altLang="zh-CN" sz="1600" b="1"/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12428D8D-7C5C-44ED-9B8C-51180942EB61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9FBBFE8A-264C-4CE2-BED0-6779C0254105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CDD7831-C0CD-4F07-BF02-DB520B432F2D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DB6AF13-4614-43DC-BFB6-B159318E489D}"/>
              </a:ext>
            </a:extLst>
          </p:cNvPr>
          <p:cNvSpPr txBox="1"/>
          <p:nvPr/>
        </p:nvSpPr>
        <p:spPr>
          <a:xfrm>
            <a:off x="793767" y="5236687"/>
            <a:ext cx="4851694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</a:t>
            </a:r>
            <a:r>
              <a:rPr lang="en-US" altLang="zh-CN" sz="1200">
                <a:effectLst/>
                <a:latin typeface="+mn-ea"/>
              </a:rPr>
              <a:t>Vue 3</a:t>
            </a:r>
            <a:r>
              <a:rPr lang="zh-CN" altLang="en-US" sz="1200">
                <a:effectLst/>
                <a:latin typeface="+mn-ea"/>
              </a:rPr>
              <a:t>中，</a:t>
            </a:r>
            <a:r>
              <a:rPr lang="en-US" altLang="zh-CN" sz="1200">
                <a:effectLst/>
                <a:latin typeface="+mn-ea"/>
              </a:rPr>
              <a:t>watchEffect</a:t>
            </a:r>
            <a:r>
              <a:rPr lang="zh-CN" altLang="en-US" sz="1200">
                <a:effectLst/>
                <a:latin typeface="+mn-ea"/>
              </a:rPr>
              <a:t>方法可以自动对其内部用到的响应式变量进行变化监听，由于其原理是在组件初始化时对所有依赖进行收集，因此在使用时无须手动指定要监听的变量。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A6410E9-638F-4AB4-B966-A30112110271}"/>
              </a:ext>
            </a:extLst>
          </p:cNvPr>
          <p:cNvSpPr txBox="1"/>
          <p:nvPr/>
        </p:nvSpPr>
        <p:spPr>
          <a:xfrm>
            <a:off x="8988600" y="1188536"/>
            <a:ext cx="2827230" cy="3941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setup 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let a = Vue.reactive({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data:0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});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let b = Vue.ref(0);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Vue.watch([()=&gt;{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// </a:t>
            </a:r>
            <a:r>
              <a:rPr lang="zh-CN" altLang="en-US" sz="1050">
                <a:effectLst/>
                <a:latin typeface="+mn-ea"/>
              </a:rPr>
              <a:t>监听</a:t>
            </a:r>
            <a:r>
              <a:rPr lang="en-US" altLang="zh-CN" sz="1050">
                <a:effectLst/>
                <a:latin typeface="+mn-ea"/>
              </a:rPr>
              <a:t>a</a:t>
            </a:r>
            <a:r>
              <a:rPr lang="zh-CN" altLang="en-US" sz="1050">
                <a:effectLst/>
                <a:latin typeface="+mn-ea"/>
              </a:rPr>
              <a:t>对象的</a:t>
            </a:r>
            <a:r>
              <a:rPr lang="en-US" altLang="zh-CN" sz="1050">
                <a:effectLst/>
                <a:latin typeface="+mn-ea"/>
              </a:rPr>
              <a:t>data</a:t>
            </a:r>
            <a:r>
              <a:rPr lang="zh-CN" altLang="en-US" sz="1050">
                <a:effectLst/>
                <a:latin typeface="+mn-ea"/>
              </a:rPr>
              <a:t>属性变化</a:t>
            </a:r>
          </a:p>
          <a:p>
            <a:pPr algn="just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        </a:t>
            </a:r>
            <a:r>
              <a:rPr lang="en-US" altLang="zh-CN" sz="1050">
                <a:effectLst/>
                <a:latin typeface="+mn-ea"/>
              </a:rPr>
              <a:t>return a.data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},b], ([valueA, valueB], [oldA, oldB])=&gt;{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// </a:t>
            </a:r>
            <a:r>
              <a:rPr lang="zh-CN" altLang="en-US" sz="1050">
                <a:effectLst/>
                <a:latin typeface="+mn-ea"/>
              </a:rPr>
              <a:t>新值和旧值都可以获取到</a:t>
            </a:r>
          </a:p>
          <a:p>
            <a:pPr algn="just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        </a:t>
            </a:r>
            <a:r>
              <a:rPr lang="en-US" altLang="zh-CN" sz="1050">
                <a:effectLst/>
                <a:latin typeface="+mn-ea"/>
              </a:rPr>
              <a:t>console.log(valueA, oldA)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console.log(valueB, oldB)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a.data = 1;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b.value = 3;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641FDFD1-DE8D-4395-B849-DE00D364C30C}"/>
              </a:ext>
            </a:extLst>
          </p:cNvPr>
          <p:cNvGrpSpPr/>
          <p:nvPr/>
        </p:nvGrpSpPr>
        <p:grpSpPr>
          <a:xfrm>
            <a:off x="3287911" y="4544547"/>
            <a:ext cx="1935685" cy="709317"/>
            <a:chOff x="3709319" y="2328902"/>
            <a:chExt cx="1607958" cy="1780267"/>
          </a:xfrm>
        </p:grpSpPr>
        <p:sp>
          <p:nvSpPr>
            <p:cNvPr id="85" name="任意多边形 72">
              <a:extLst>
                <a:ext uri="{FF2B5EF4-FFF2-40B4-BE49-F238E27FC236}">
                  <a16:creationId xmlns:a16="http://schemas.microsoft.com/office/drawing/2014/main" id="{0F131D6D-C1F9-47A1-A9F9-249857EF5BEA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72">
              <a:extLst>
                <a:ext uri="{FF2B5EF4-FFF2-40B4-BE49-F238E27FC236}">
                  <a16:creationId xmlns:a16="http://schemas.microsoft.com/office/drawing/2014/main" id="{ED7ACC04-91BA-44FF-9435-CB7B5C187BBC}"/>
                </a:ext>
              </a:extLst>
            </p:cNvPr>
            <p:cNvSpPr/>
            <p:nvPr/>
          </p:nvSpPr>
          <p:spPr>
            <a:xfrm rot="10637701">
              <a:off x="4098106" y="2328902"/>
              <a:ext cx="779754" cy="178026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 b="1"/>
              <a:t>03 </a:t>
            </a:r>
            <a:r>
              <a:rPr lang="zh-CN" altLang="en-US" b="1"/>
              <a:t>组合式</a:t>
            </a:r>
            <a:r>
              <a:rPr lang="en-US" altLang="zh-CN" b="1"/>
              <a:t>API</a:t>
            </a:r>
            <a:r>
              <a:rPr lang="zh-CN" altLang="en-US" b="1"/>
              <a:t>的应用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757F73-242A-4E34-8CDC-6E3E25E635F7}"/>
              </a:ext>
            </a:extLst>
          </p:cNvPr>
          <p:cNvSpPr txBox="1"/>
          <p:nvPr/>
        </p:nvSpPr>
        <p:spPr>
          <a:xfrm>
            <a:off x="6096000" y="1406840"/>
            <a:ext cx="5400674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setup</a:t>
            </a:r>
            <a:r>
              <a:rPr lang="zh-CN" altLang="en-US" sz="1200">
                <a:effectLst/>
                <a:latin typeface="+mn-ea"/>
              </a:rPr>
              <a:t>方法本身也可以定义组件的生命周期方法，方便将相关的逻辑组合在一起。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CD08314-8EDA-4427-AE90-10D426648B4B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102" name="Shape 288">
              <a:extLst>
                <a:ext uri="{FF2B5EF4-FFF2-40B4-BE49-F238E27FC236}">
                  <a16:creationId xmlns:a16="http://schemas.microsoft.com/office/drawing/2014/main" id="{92F7A54C-5EC0-45CE-8E62-52E0EAE82B7F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关于</a:t>
              </a:r>
              <a:r>
                <a:rPr lang="en-US" altLang="zh-CN" sz="1600" b="1"/>
                <a:t>setup</a:t>
              </a:r>
              <a:r>
                <a:rPr lang="zh-CN" altLang="en-US" sz="1600" b="1"/>
                <a:t>方法</a:t>
              </a:r>
              <a:endParaRPr lang="zh-CN" altLang="zh-CN" sz="1600" b="1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CA4BDD-8D17-4E46-9484-0162CBF45DF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F6CB5CA-3E2D-4B4F-838F-B6BC7387F80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A57E2245-E649-4CF5-B97A-485C00D31A2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B67771E-D7B6-4985-BC92-6D485A578FD4}"/>
              </a:ext>
            </a:extLst>
          </p:cNvPr>
          <p:cNvGrpSpPr/>
          <p:nvPr/>
        </p:nvGrpSpPr>
        <p:grpSpPr>
          <a:xfrm>
            <a:off x="6096000" y="1095095"/>
            <a:ext cx="3735873" cy="311745"/>
            <a:chOff x="873760" y="1221555"/>
            <a:chExt cx="3735873" cy="311745"/>
          </a:xfrm>
        </p:grpSpPr>
        <p:sp>
          <p:nvSpPr>
            <p:cNvPr id="108" name="Shape 288">
              <a:extLst>
                <a:ext uri="{FF2B5EF4-FFF2-40B4-BE49-F238E27FC236}">
                  <a16:creationId xmlns:a16="http://schemas.microsoft.com/office/drawing/2014/main" id="{736A7DC1-72E2-4DC1-8887-D2433359E7DE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在</a:t>
              </a:r>
              <a:r>
                <a:rPr lang="en-US" altLang="zh-CN" sz="1600" b="1"/>
                <a:t>setup</a:t>
              </a:r>
              <a:r>
                <a:rPr lang="zh-CN" altLang="en-US" sz="1600" b="1"/>
                <a:t>方法中定义生命周期行为</a:t>
              </a:r>
              <a:endParaRPr lang="zh-CN" altLang="zh-CN" sz="1600" b="1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C5FF04AF-B094-4B9A-8220-41A0710E1B4C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2BF365F8-3AD3-46B5-A0DD-002E631285B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2135E312-47C4-4863-8391-C94CD0D0EF78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CFF0E28-714A-49CE-A319-DE8BAD54ECC3}"/>
              </a:ext>
            </a:extLst>
          </p:cNvPr>
          <p:cNvSpPr txBox="1"/>
          <p:nvPr/>
        </p:nvSpPr>
        <p:spPr>
          <a:xfrm>
            <a:off x="860224" y="2021169"/>
            <a:ext cx="2019686" cy="3457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App.component("com",{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setup (props, context)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let data = "setup</a:t>
            </a:r>
            <a:r>
              <a:rPr lang="zh-CN" altLang="en-US" sz="1050" spc="-60">
                <a:effectLst/>
                <a:latin typeface="+mn-ea"/>
              </a:rPr>
              <a:t>的数据</a:t>
            </a:r>
            <a:r>
              <a:rPr lang="en-US" altLang="zh-CN" sz="1050" spc="-60">
                <a:effectLst/>
                <a:latin typeface="+mn-ea"/>
              </a:rPr>
              <a:t>";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return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data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},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props: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name: String,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},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template:`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&lt;div&gt;{{data}}&lt;/div&gt;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`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})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22266D-A4C4-4B9A-BBA9-4109A1B49071}"/>
              </a:ext>
            </a:extLst>
          </p:cNvPr>
          <p:cNvSpPr txBox="1"/>
          <p:nvPr/>
        </p:nvSpPr>
        <p:spPr>
          <a:xfrm>
            <a:off x="765112" y="1353605"/>
            <a:ext cx="4655467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setup</a:t>
            </a:r>
            <a:r>
              <a:rPr lang="zh-CN" altLang="en-US" sz="1200">
                <a:effectLst/>
                <a:latin typeface="+mn-ea"/>
              </a:rPr>
              <a:t>方法是</a:t>
            </a:r>
            <a:r>
              <a:rPr lang="en-US" altLang="zh-CN" sz="1200">
                <a:effectLst/>
                <a:latin typeface="+mn-ea"/>
              </a:rPr>
              <a:t>Vue 3</a:t>
            </a:r>
            <a:r>
              <a:rPr lang="zh-CN" altLang="en-US" sz="1200">
                <a:effectLst/>
                <a:latin typeface="+mn-ea"/>
              </a:rPr>
              <a:t>中的新增的方法，属于</a:t>
            </a:r>
            <a:r>
              <a:rPr lang="en-US" altLang="zh-CN" sz="1200">
                <a:effectLst/>
                <a:latin typeface="+mn-ea"/>
              </a:rPr>
              <a:t>Vue 3</a:t>
            </a:r>
            <a:r>
              <a:rPr lang="zh-CN" altLang="en-US" sz="1200">
                <a:effectLst/>
                <a:latin typeface="+mn-ea"/>
              </a:rPr>
              <a:t>的新特性，同时它也是组合式</a:t>
            </a:r>
            <a:r>
              <a:rPr lang="en-US" altLang="zh-CN" sz="1200">
                <a:effectLst/>
                <a:latin typeface="+mn-ea"/>
              </a:rPr>
              <a:t>API</a:t>
            </a:r>
            <a:r>
              <a:rPr lang="zh-CN" altLang="en-US" sz="1200">
                <a:effectLst/>
                <a:latin typeface="+mn-ea"/>
              </a:rPr>
              <a:t>的核心方法。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D310E8-E554-416E-9C6D-D63FE01FE2EF}"/>
              </a:ext>
            </a:extLst>
          </p:cNvPr>
          <p:cNvSpPr txBox="1"/>
          <p:nvPr/>
        </p:nvSpPr>
        <p:spPr>
          <a:xfrm>
            <a:off x="3090930" y="2021169"/>
            <a:ext cx="2329649" cy="2245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App.component("com",{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setup (props, context)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let data = "setup</a:t>
            </a:r>
            <a:r>
              <a:rPr lang="zh-CN" altLang="en-US" sz="1050" spc="-60">
                <a:effectLst/>
                <a:latin typeface="+mn-ea"/>
              </a:rPr>
              <a:t>的数据</a:t>
            </a:r>
            <a:r>
              <a:rPr lang="en-US" altLang="zh-CN" sz="1050" spc="-60">
                <a:effectLst/>
                <a:latin typeface="+mn-ea"/>
              </a:rPr>
              <a:t>";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return () =&gt; Vue.h('div', [data])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},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props: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name: String,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})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6E40EC2-56FA-417F-AC84-F9CEF56C0E56}"/>
              </a:ext>
            </a:extLst>
          </p:cNvPr>
          <p:cNvGrpSpPr/>
          <p:nvPr/>
        </p:nvGrpSpPr>
        <p:grpSpPr>
          <a:xfrm>
            <a:off x="840569" y="5532076"/>
            <a:ext cx="4580009" cy="644858"/>
            <a:chOff x="768776" y="2704137"/>
            <a:chExt cx="4829696" cy="1349948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000E429-5065-4F39-97A8-89B7D3E98F2D}"/>
                </a:ext>
              </a:extLst>
            </p:cNvPr>
            <p:cNvSpPr/>
            <p:nvPr/>
          </p:nvSpPr>
          <p:spPr>
            <a:xfrm>
              <a:off x="842228" y="2704137"/>
              <a:ext cx="4756244" cy="123071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CCF091-1457-40D3-8F1E-EFBA52D3C85A}"/>
                </a:ext>
              </a:extLst>
            </p:cNvPr>
            <p:cNvSpPr/>
            <p:nvPr/>
          </p:nvSpPr>
          <p:spPr>
            <a:xfrm>
              <a:off x="768776" y="2788986"/>
              <a:ext cx="4756244" cy="12307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F996F06-070F-4690-9B90-2D8C3D7CE727}"/>
                </a:ext>
              </a:extLst>
            </p:cNvPr>
            <p:cNvSpPr txBox="1"/>
            <p:nvPr/>
          </p:nvSpPr>
          <p:spPr>
            <a:xfrm>
              <a:off x="805074" y="2769376"/>
              <a:ext cx="4678343" cy="12847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eaLnBrk="0" latinLnBrk="1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effectLst/>
                  <a:latin typeface="+mn-ea"/>
                </a:rPr>
                <a:t>在</a:t>
              </a:r>
              <a:r>
                <a:rPr lang="en-US" altLang="zh-CN" sz="1200">
                  <a:solidFill>
                    <a:schemeClr val="bg1"/>
                  </a:solidFill>
                  <a:effectLst/>
                  <a:latin typeface="+mn-ea"/>
                </a:rPr>
                <a:t>setup</a:t>
              </a:r>
              <a:r>
                <a:rPr lang="zh-CN" altLang="en-US" sz="1200">
                  <a:solidFill>
                    <a:schemeClr val="bg1"/>
                  </a:solidFill>
                  <a:effectLst/>
                  <a:latin typeface="+mn-ea"/>
                </a:rPr>
                <a:t>方法中不要使用</a:t>
              </a:r>
              <a:r>
                <a:rPr lang="en-US" altLang="zh-CN" sz="1200">
                  <a:solidFill>
                    <a:schemeClr val="bg1"/>
                  </a:solidFill>
                  <a:effectLst/>
                  <a:latin typeface="+mn-ea"/>
                </a:rPr>
                <a:t>this</a:t>
              </a:r>
              <a:r>
                <a:rPr lang="zh-CN" altLang="en-US" sz="1200">
                  <a:solidFill>
                    <a:schemeClr val="bg1"/>
                  </a:solidFill>
                  <a:effectLst/>
                  <a:latin typeface="+mn-ea"/>
                </a:rPr>
                <a:t>关键字，</a:t>
              </a:r>
              <a:r>
                <a:rPr lang="en-US" altLang="zh-CN" sz="1200">
                  <a:solidFill>
                    <a:schemeClr val="bg1"/>
                  </a:solidFill>
                  <a:effectLst/>
                  <a:latin typeface="+mn-ea"/>
                </a:rPr>
                <a:t>setup</a:t>
              </a:r>
              <a:r>
                <a:rPr lang="zh-CN" altLang="en-US" sz="1200">
                  <a:solidFill>
                    <a:schemeClr val="bg1"/>
                  </a:solidFill>
                  <a:effectLst/>
                  <a:latin typeface="+mn-ea"/>
                </a:rPr>
                <a:t>方法中的</a:t>
              </a:r>
              <a:r>
                <a:rPr lang="en-US" altLang="zh-CN" sz="1200">
                  <a:solidFill>
                    <a:schemeClr val="bg1"/>
                  </a:solidFill>
                  <a:effectLst/>
                  <a:latin typeface="+mn-ea"/>
                </a:rPr>
                <a:t>this</a:t>
              </a:r>
              <a:r>
                <a:rPr lang="zh-CN" altLang="en-US" sz="1200">
                  <a:solidFill>
                    <a:schemeClr val="bg1"/>
                  </a:solidFill>
                  <a:effectLst/>
                  <a:latin typeface="+mn-ea"/>
                </a:rPr>
                <a:t>与当前组件实例并不是同一对象。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8F1F07-DA0C-4AEC-B650-E5F02142F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50607"/>
              </p:ext>
            </p:extLst>
          </p:nvPr>
        </p:nvGraphicFramePr>
        <p:xfrm>
          <a:off x="6207653" y="2098157"/>
          <a:ext cx="5188162" cy="3240000"/>
        </p:xfrm>
        <a:graphic>
          <a:graphicData uri="http://schemas.openxmlformats.org/drawingml/2006/table">
            <a:tbl>
              <a:tblPr/>
              <a:tblGrid>
                <a:gridCol w="2594081">
                  <a:extLst>
                    <a:ext uri="{9D8B030D-6E8A-4147-A177-3AD203B41FA5}">
                      <a16:colId xmlns:a16="http://schemas.microsoft.com/office/drawing/2014/main" val="3241744665"/>
                    </a:ext>
                  </a:extLst>
                </a:gridCol>
                <a:gridCol w="2594081">
                  <a:extLst>
                    <a:ext uri="{9D8B030D-6E8A-4147-A177-3AD203B41FA5}">
                      <a16:colId xmlns:a16="http://schemas.microsoft.com/office/drawing/2014/main" val="103965122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组件原生命周期定义方法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setup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中的生命周期定义方法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807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beforeMount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onBeforeMount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555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mounted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onMounted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768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beforeUpdate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onBeforeUpdate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716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updated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onUpdated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084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beforeUnmount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onBeforeUnmount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9471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unmounted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onUnmounted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123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errorCaptured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onErrorCaptured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994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renderTracked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onRenderTracked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747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renderTriggered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onRenderTriggered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444940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7C50FD3F-AE73-4C8C-AE72-5DA3B62F8FF9}"/>
              </a:ext>
            </a:extLst>
          </p:cNvPr>
          <p:cNvSpPr txBox="1"/>
          <p:nvPr/>
        </p:nvSpPr>
        <p:spPr>
          <a:xfrm>
            <a:off x="6096000" y="5478206"/>
            <a:ext cx="5400674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从逻辑上来说，</a:t>
            </a:r>
            <a:r>
              <a:rPr lang="en-US" altLang="zh-CN" sz="1200">
                <a:effectLst/>
                <a:latin typeface="+mn-ea"/>
              </a:rPr>
              <a:t>setup</a:t>
            </a:r>
            <a:r>
              <a:rPr lang="zh-CN" altLang="en-US" sz="1200">
                <a:effectLst/>
                <a:latin typeface="+mn-ea"/>
              </a:rPr>
              <a:t>方法的执行时机与这两个生命周期方法的执行时机基本是一致的，在</a:t>
            </a:r>
            <a:r>
              <a:rPr lang="en-US" altLang="zh-CN" sz="1200">
                <a:effectLst/>
                <a:latin typeface="+mn-ea"/>
              </a:rPr>
              <a:t>setup</a:t>
            </a:r>
            <a:r>
              <a:rPr lang="zh-CN" altLang="en-US" sz="1200">
                <a:effectLst/>
                <a:latin typeface="+mn-ea"/>
              </a:rPr>
              <a:t>方法中直接编写逻辑代码即可。</a:t>
            </a:r>
            <a:endParaRPr lang="en-US" altLang="zh-CN" sz="12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descr="说明: 截屏2021-05-22 下午2.40.28">
            <a:extLst>
              <a:ext uri="{FF2B5EF4-FFF2-40B4-BE49-F238E27FC236}">
                <a16:creationId xmlns:a16="http://schemas.microsoft.com/office/drawing/2014/main" id="{161CCEA9-2350-451E-A2E5-02FBDCE8A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01" y="1496680"/>
            <a:ext cx="1684517" cy="15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3" descr="说明: 截屏2021-05-22 下午2.40.59">
            <a:extLst>
              <a:ext uri="{FF2B5EF4-FFF2-40B4-BE49-F238E27FC236}">
                <a16:creationId xmlns:a16="http://schemas.microsoft.com/office/drawing/2014/main" id="{30E94E41-4D73-4E74-BC63-ECF9B5599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257" y="1496680"/>
            <a:ext cx="1607603" cy="1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2" descr="说明: 截屏2021-05-22 下午2.40.45">
            <a:extLst>
              <a:ext uri="{FF2B5EF4-FFF2-40B4-BE49-F238E27FC236}">
                <a16:creationId xmlns:a16="http://schemas.microsoft.com/office/drawing/2014/main" id="{1E773BFE-4D0F-4574-8DF7-88FF8ACB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98" y="1496680"/>
            <a:ext cx="1653476" cy="1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7341092" cy="937991"/>
          </a:xfrm>
        </p:spPr>
        <p:txBody>
          <a:bodyPr/>
          <a:lstStyle/>
          <a:p>
            <a:r>
              <a:rPr lang="en-US" altLang="zh-CN" b="1"/>
              <a:t>04 </a:t>
            </a:r>
            <a:r>
              <a:rPr lang="zh-CN" altLang="en-US" b="1"/>
              <a:t>范例：实现支持搜索和筛选的用户列表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594F339-9EF1-4891-8013-90318F8CF95B}"/>
              </a:ext>
            </a:extLst>
          </p:cNvPr>
          <p:cNvSpPr txBox="1"/>
          <p:nvPr/>
        </p:nvSpPr>
        <p:spPr>
          <a:xfrm>
            <a:off x="802223" y="1496680"/>
            <a:ext cx="4594024" cy="3699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&lt;head&gt;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&lt;meta charset="UTF-8"&gt;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&lt;meta http-equiv="X-UA-Compatible" content="IE=edge"&gt;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&lt;meta name="viewport" content="width=device-width, initial-scale=1.0"&gt;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&lt;title&gt;</a:t>
            </a:r>
            <a:r>
              <a:rPr lang="zh-CN" altLang="en-US" sz="1050" spc="-60">
                <a:effectLst/>
                <a:latin typeface="+mn-ea"/>
              </a:rPr>
              <a:t>用户列表</a:t>
            </a:r>
            <a:r>
              <a:rPr lang="en-US" altLang="zh-CN" sz="1050" spc="-60">
                <a:effectLst/>
                <a:latin typeface="+mn-ea"/>
              </a:rPr>
              <a:t>&lt;/title&gt;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&lt;script src="https://unpkg.com/vue@next"&gt;&lt;/script&gt;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&lt;style&gt;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.container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margin: 50px;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.content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margin: 20px;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&lt;/style&gt;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&lt;/head&gt;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CD08314-8EDA-4427-AE90-10D426648B4B}"/>
              </a:ext>
            </a:extLst>
          </p:cNvPr>
          <p:cNvGrpSpPr/>
          <p:nvPr/>
        </p:nvGrpSpPr>
        <p:grpSpPr>
          <a:xfrm>
            <a:off x="811037" y="1067813"/>
            <a:ext cx="3735873" cy="311745"/>
            <a:chOff x="873760" y="1221555"/>
            <a:chExt cx="3735873" cy="311745"/>
          </a:xfrm>
        </p:grpSpPr>
        <p:sp>
          <p:nvSpPr>
            <p:cNvPr id="102" name="Shape 288">
              <a:extLst>
                <a:ext uri="{FF2B5EF4-FFF2-40B4-BE49-F238E27FC236}">
                  <a16:creationId xmlns:a16="http://schemas.microsoft.com/office/drawing/2014/main" id="{92F7A54C-5EC0-45CE-8E62-52E0EAE82B7F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常规风格的示例工程开发</a:t>
              </a:r>
              <a:endParaRPr lang="zh-CN" altLang="zh-CN" sz="1600" b="1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CA4BDD-8D17-4E46-9484-0162CBF45DF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F6CB5CA-3E2D-4B4F-838F-B6BC7387F80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A57E2245-E649-4CF5-B97A-485C00D31A2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564CB3-1DAB-4F5A-90BA-5C442DDC246A}"/>
              </a:ext>
            </a:extLst>
          </p:cNvPr>
          <p:cNvSpPr txBox="1"/>
          <p:nvPr/>
        </p:nvSpPr>
        <p:spPr>
          <a:xfrm>
            <a:off x="6219567" y="3427313"/>
            <a:ext cx="527710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深入分析我们编写的代码，可以发现需要关注的逻辑点十分分散。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BF732C0-060A-4CCB-80D8-E0F9DD156D19}"/>
              </a:ext>
            </a:extLst>
          </p:cNvPr>
          <p:cNvGrpSpPr/>
          <p:nvPr/>
        </p:nvGrpSpPr>
        <p:grpSpPr>
          <a:xfrm>
            <a:off x="6322401" y="3114095"/>
            <a:ext cx="3735873" cy="311745"/>
            <a:chOff x="873760" y="1221555"/>
            <a:chExt cx="3735873" cy="311745"/>
          </a:xfrm>
        </p:grpSpPr>
        <p:sp>
          <p:nvSpPr>
            <p:cNvPr id="23" name="Shape 288">
              <a:extLst>
                <a:ext uri="{FF2B5EF4-FFF2-40B4-BE49-F238E27FC236}">
                  <a16:creationId xmlns:a16="http://schemas.microsoft.com/office/drawing/2014/main" id="{C786156C-3E94-47B3-9F1A-77463C07FEC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使用组合式</a:t>
              </a:r>
              <a:r>
                <a:rPr lang="en-US" altLang="zh-CN" sz="1600" b="1"/>
                <a:t>API</a:t>
              </a:r>
              <a:r>
                <a:rPr lang="zh-CN" altLang="en-US" sz="1600" b="1"/>
                <a:t>重构用户列表页面</a:t>
              </a:r>
              <a:endParaRPr lang="zh-CN" altLang="zh-CN" sz="1600" b="1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D72F1BA-F13E-4585-9839-E392B96091A6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E1478ABD-C11E-4BB8-9567-B3A9E8F799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D87FD12-CAE6-477A-B82C-E15EDB7F266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14EE496D-5AFD-46E1-9245-EF0362BE665B}"/>
              </a:ext>
            </a:extLst>
          </p:cNvPr>
          <p:cNvSpPr txBox="1"/>
          <p:nvPr/>
        </p:nvSpPr>
        <p:spPr>
          <a:xfrm>
            <a:off x="719960" y="5196091"/>
            <a:ext cx="4739606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>
                <a:effectLst/>
                <a:latin typeface="+mn-ea"/>
              </a:rPr>
              <a:t>设计页面的根组件的数据框架，分析页面的功能需求</a:t>
            </a:r>
            <a:endParaRPr lang="en-US" altLang="zh-CN" sz="1200">
              <a:effectLst/>
              <a:latin typeface="+mn-ea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>
                <a:effectLst/>
                <a:latin typeface="+mn-ea"/>
              </a:rPr>
              <a:t>思考页面需要支持的行为，定义筛选函数和检索函数</a:t>
            </a:r>
            <a:endParaRPr lang="en-US" altLang="zh-CN" sz="1200">
              <a:effectLst/>
              <a:latin typeface="+mn-ea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>
                <a:effectLst/>
                <a:latin typeface="+mn-ea"/>
              </a:rPr>
              <a:t>将页面渲染所需的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框架搭建完成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00C41F5-5921-4DD3-A761-A0FD456298F9}"/>
              </a:ext>
            </a:extLst>
          </p:cNvPr>
          <p:cNvGrpSpPr/>
          <p:nvPr/>
        </p:nvGrpSpPr>
        <p:grpSpPr>
          <a:xfrm>
            <a:off x="6207653" y="5534544"/>
            <a:ext cx="5264387" cy="644858"/>
            <a:chOff x="768776" y="2704137"/>
            <a:chExt cx="4829696" cy="1349948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356929BF-378D-472E-BED8-D3AB59371B05}"/>
                </a:ext>
              </a:extLst>
            </p:cNvPr>
            <p:cNvSpPr/>
            <p:nvPr/>
          </p:nvSpPr>
          <p:spPr>
            <a:xfrm>
              <a:off x="842228" y="2704137"/>
              <a:ext cx="4756244" cy="123071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2658455-C65F-46FF-955B-C6C7F13C61CF}"/>
                </a:ext>
              </a:extLst>
            </p:cNvPr>
            <p:cNvSpPr/>
            <p:nvPr/>
          </p:nvSpPr>
          <p:spPr>
            <a:xfrm>
              <a:off x="768776" y="2788986"/>
              <a:ext cx="4756244" cy="12307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958D617-E012-468E-BD94-5A4B6E49DB4D}"/>
                </a:ext>
              </a:extLst>
            </p:cNvPr>
            <p:cNvSpPr txBox="1"/>
            <p:nvPr/>
          </p:nvSpPr>
          <p:spPr>
            <a:xfrm>
              <a:off x="805074" y="2769376"/>
              <a:ext cx="4678343" cy="12847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eaLnBrk="0" latinLnBrk="1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effectLst/>
                  <a:latin typeface="+mn-ea"/>
                </a:rPr>
                <a:t>在使用组合式</a:t>
              </a:r>
              <a:r>
                <a:rPr lang="en-US" altLang="zh-CN" sz="1200">
                  <a:solidFill>
                    <a:schemeClr val="bg1"/>
                  </a:solidFill>
                  <a:effectLst/>
                  <a:latin typeface="+mn-ea"/>
                </a:rPr>
                <a:t>API</a:t>
              </a:r>
              <a:r>
                <a:rPr lang="zh-CN" altLang="en-US" sz="1200">
                  <a:solidFill>
                    <a:schemeClr val="bg1"/>
                  </a:solidFill>
                  <a:effectLst/>
                  <a:latin typeface="+mn-ea"/>
                </a:rPr>
                <a:t>编写代码时，特别要注意，对于需要使用的响应式数据，要使用</a:t>
              </a:r>
              <a:r>
                <a:rPr lang="en-US" altLang="zh-CN" sz="1200">
                  <a:solidFill>
                    <a:schemeClr val="bg1"/>
                  </a:solidFill>
                  <a:effectLst/>
                  <a:latin typeface="+mn-ea"/>
                </a:rPr>
                <a:t>ref</a:t>
              </a:r>
              <a:r>
                <a:rPr lang="zh-CN" altLang="en-US" sz="1200">
                  <a:solidFill>
                    <a:schemeClr val="bg1"/>
                  </a:solidFill>
                  <a:effectLst/>
                  <a:latin typeface="+mn-ea"/>
                </a:rPr>
                <a:t>方法或</a:t>
              </a:r>
              <a:r>
                <a:rPr lang="en-US" altLang="zh-CN" sz="1200">
                  <a:solidFill>
                    <a:schemeClr val="bg1"/>
                  </a:solidFill>
                  <a:effectLst/>
                  <a:latin typeface="+mn-ea"/>
                </a:rPr>
                <a:t>reactive</a:t>
              </a:r>
              <a:r>
                <a:rPr lang="zh-CN" altLang="en-US" sz="1200">
                  <a:solidFill>
                    <a:schemeClr val="bg1"/>
                  </a:solidFill>
                  <a:effectLst/>
                  <a:latin typeface="+mn-ea"/>
                </a:rPr>
                <a:t>方法进行包装。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19E1BDC-B86A-4FD1-8B3E-43AB3A8B0A88}"/>
              </a:ext>
            </a:extLst>
          </p:cNvPr>
          <p:cNvGrpSpPr/>
          <p:nvPr/>
        </p:nvGrpSpPr>
        <p:grpSpPr>
          <a:xfrm>
            <a:off x="6322401" y="3783566"/>
            <a:ext cx="5067376" cy="181543"/>
            <a:chOff x="885341" y="1903152"/>
            <a:chExt cx="4639310" cy="181543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A1CB10C-8C04-4560-89CC-99E32915EAA7}"/>
                </a:ext>
              </a:extLst>
            </p:cNvPr>
            <p:cNvCxnSpPr/>
            <p:nvPr/>
          </p:nvCxnSpPr>
          <p:spPr>
            <a:xfrm>
              <a:off x="885341" y="2084695"/>
              <a:ext cx="1342544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23">
              <a:extLst>
                <a:ext uri="{FF2B5EF4-FFF2-40B4-BE49-F238E27FC236}">
                  <a16:creationId xmlns:a16="http://schemas.microsoft.com/office/drawing/2014/main" id="{5D654A31-3E64-4D87-A8DB-B5244462FE51}"/>
                </a:ext>
              </a:extLst>
            </p:cNvPr>
            <p:cNvGrpSpPr/>
            <p:nvPr/>
          </p:nvGrpSpPr>
          <p:grpSpPr>
            <a:xfrm>
              <a:off x="885341" y="1903152"/>
              <a:ext cx="4639310" cy="152400"/>
              <a:chOff x="1394460" y="3390900"/>
              <a:chExt cx="4639310" cy="152400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41B47C7-7346-4C78-B811-36C576C817FC}"/>
                  </a:ext>
                </a:extLst>
              </p:cNvPr>
              <p:cNvSpPr/>
              <p:nvPr/>
            </p:nvSpPr>
            <p:spPr>
              <a:xfrm>
                <a:off x="5894070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3" name="组合 48">
                <a:extLst>
                  <a:ext uri="{FF2B5EF4-FFF2-40B4-BE49-F238E27FC236}">
                    <a16:creationId xmlns:a16="http://schemas.microsoft.com/office/drawing/2014/main" id="{9186862E-38D1-40A1-B5AD-2A09EC7F4CC9}"/>
                  </a:ext>
                </a:extLst>
              </p:cNvPr>
              <p:cNvGrpSpPr/>
              <p:nvPr/>
            </p:nvGrpSpPr>
            <p:grpSpPr>
              <a:xfrm>
                <a:off x="1394460" y="3465907"/>
                <a:ext cx="3768090" cy="77118"/>
                <a:chOff x="1324950" y="3283027"/>
                <a:chExt cx="3401287" cy="77118"/>
              </a:xfrm>
            </p:grpSpPr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96C897BD-89CA-46F8-9125-986E4841672A}"/>
                    </a:ext>
                  </a:extLst>
                </p:cNvPr>
                <p:cNvCxnSpPr/>
                <p:nvPr/>
              </p:nvCxnSpPr>
              <p:spPr>
                <a:xfrm>
                  <a:off x="1324950" y="3283027"/>
                  <a:ext cx="3401287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FEEAF379-9656-45FE-BD99-DAA77B68E15E}"/>
                    </a:ext>
                  </a:extLst>
                </p:cNvPr>
                <p:cNvCxnSpPr/>
                <p:nvPr/>
              </p:nvCxnSpPr>
              <p:spPr>
                <a:xfrm>
                  <a:off x="1326556" y="3360145"/>
                  <a:ext cx="1211855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F1A6570-DBE7-4C4F-9656-F0AB569933C3}"/>
                  </a:ext>
                </a:extLst>
              </p:cNvPr>
              <p:cNvSpPr/>
              <p:nvPr/>
            </p:nvSpPr>
            <p:spPr>
              <a:xfrm>
                <a:off x="5711190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571274AE-9CAD-4196-B9C4-2E9FC60D4FCD}"/>
                  </a:ext>
                </a:extLst>
              </p:cNvPr>
              <p:cNvSpPr/>
              <p:nvPr/>
            </p:nvSpPr>
            <p:spPr>
              <a:xfrm>
                <a:off x="5528310" y="3390900"/>
                <a:ext cx="139700" cy="152400"/>
              </a:xfrm>
              <a:prstGeom prst="rect">
                <a:avLst/>
              </a:prstGeom>
              <a:solidFill>
                <a:srgbClr val="46567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A187565C-4BBD-4768-B4E0-869EA0FB231A}"/>
              </a:ext>
            </a:extLst>
          </p:cNvPr>
          <p:cNvSpPr txBox="1"/>
          <p:nvPr/>
        </p:nvSpPr>
        <p:spPr>
          <a:xfrm>
            <a:off x="6219567" y="4020447"/>
            <a:ext cx="5277107" cy="144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例如用户的性别筛选是一个独立的功能，要实现这样一个功能，我们需要先在</a:t>
            </a:r>
            <a:r>
              <a:rPr lang="en-US" altLang="zh-CN" sz="1200">
                <a:effectLst/>
                <a:latin typeface="+mn-ea"/>
              </a:rPr>
              <a:t>data</a:t>
            </a:r>
            <a:r>
              <a:rPr lang="zh-CN" altLang="en-US" sz="1200">
                <a:effectLst/>
                <a:latin typeface="+mn-ea"/>
              </a:rPr>
              <a:t>选项中定义属性，之后在</a:t>
            </a:r>
            <a:r>
              <a:rPr lang="en-US" altLang="zh-CN" sz="1200">
                <a:effectLst/>
                <a:latin typeface="+mn-ea"/>
              </a:rPr>
              <a:t>mehtods</a:t>
            </a:r>
            <a:r>
              <a:rPr lang="zh-CN" altLang="en-US" sz="1200">
                <a:effectLst/>
                <a:latin typeface="+mn-ea"/>
              </a:rPr>
              <a:t>选项中定义功能方法，最后在</a:t>
            </a:r>
            <a:r>
              <a:rPr lang="en-US" altLang="zh-CN" sz="1200">
                <a:effectLst/>
                <a:latin typeface="+mn-ea"/>
              </a:rPr>
              <a:t>watch</a:t>
            </a:r>
            <a:r>
              <a:rPr lang="zh-CN" altLang="en-US" sz="1200">
                <a:effectLst/>
                <a:latin typeface="+mn-ea"/>
              </a:rPr>
              <a:t>选项中监听属性，实现筛选功能。这些逻辑点的分离使得代码的可读性变差，并且随着项目的迭代，页面的功能可能会越来越复杂，对于后续此组件的维护者来说，扩展会变得更加困难。</a:t>
            </a:r>
          </a:p>
        </p:txBody>
      </p:sp>
    </p:spTree>
    <p:extLst>
      <p:ext uri="{BB962C8B-B14F-4D97-AF65-F5344CB8AC3E}">
        <p14:creationId xmlns:p14="http://schemas.microsoft.com/office/powerpoint/2010/main" val="182763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6157</TotalTime>
  <Words>1303</Words>
  <Application>Microsoft Office PowerPoint</Application>
  <PresentationFormat>宽屏</PresentationFormat>
  <Paragraphs>167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响应式编程的原理及在Vue中的应用</vt:lpstr>
      <vt:lpstr>02 响应式的计算与监听</vt:lpstr>
      <vt:lpstr>03 组合式API的应用</vt:lpstr>
      <vt:lpstr>04 范例：实现支持搜索和筛选的用户列表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720</cp:revision>
  <cp:lastPrinted>2017-08-20T16:00:00Z</cp:lastPrinted>
  <dcterms:created xsi:type="dcterms:W3CDTF">2017-08-20T16:00:00Z</dcterms:created>
  <dcterms:modified xsi:type="dcterms:W3CDTF">2021-11-19T07:40:31Z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