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9"/>
  </p:notesMasterIdLst>
  <p:sldIdLst>
    <p:sldId id="263" r:id="rId3"/>
    <p:sldId id="276" r:id="rId4"/>
    <p:sldId id="319" r:id="rId5"/>
    <p:sldId id="320" r:id="rId6"/>
    <p:sldId id="323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5209" autoAdjust="0"/>
  </p:normalViewPr>
  <p:slideViewPr>
    <p:cSldViewPr snapToGrid="0">
      <p:cViewPr varScale="1">
        <p:scale>
          <a:sx n="74" d="100"/>
          <a:sy n="74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8</a:t>
            </a:r>
            <a:r>
              <a:rPr lang="zh-CN" altLang="en-US" sz="1800"/>
              <a:t>章 动画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425C66-2143-41B8-BEC1-7A6C035C4B13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26" name="îś1íḓé">
              <a:extLst>
                <a:ext uri="{FF2B5EF4-FFF2-40B4-BE49-F238E27FC236}">
                  <a16:creationId xmlns:a16="http://schemas.microsoft.com/office/drawing/2014/main" id="{E491B4AB-DBE7-4721-B355-57BC206CA6F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1FB0D8-2366-46D2-85DD-D3C9F9C0C5B7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śľíḓé">
              <a:extLst>
                <a:ext uri="{FF2B5EF4-FFF2-40B4-BE49-F238E27FC236}">
                  <a16:creationId xmlns:a16="http://schemas.microsoft.com/office/drawing/2014/main" id="{65977197-14F6-41C4-86E7-4EC6B8813CD0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使用</a:t>
              </a:r>
              <a:r>
                <a:rPr lang="en-US" altLang="zh-CN" sz="1800" b="1"/>
                <a:t>CSS3</a:t>
              </a:r>
              <a:r>
                <a:rPr lang="zh-CN" altLang="en-US" sz="1800" b="1"/>
                <a:t>创建动画</a:t>
              </a:r>
              <a:endParaRPr lang="en-US" altLang="zh-CN" sz="1800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FB41A1-5239-4429-BD99-E1CE982EDD61}"/>
              </a:ext>
            </a:extLst>
          </p:cNvPr>
          <p:cNvGrpSpPr/>
          <p:nvPr/>
        </p:nvGrpSpPr>
        <p:grpSpPr>
          <a:xfrm>
            <a:off x="4310266" y="3246884"/>
            <a:ext cx="4307176" cy="519214"/>
            <a:chOff x="4310266" y="2046640"/>
            <a:chExt cx="4307176" cy="519214"/>
          </a:xfrm>
        </p:grpSpPr>
        <p:sp>
          <p:nvSpPr>
            <p:cNvPr id="30" name="iŝḷiḓè">
              <a:extLst>
                <a:ext uri="{FF2B5EF4-FFF2-40B4-BE49-F238E27FC236}">
                  <a16:creationId xmlns:a16="http://schemas.microsoft.com/office/drawing/2014/main" id="{841EAC40-D747-4D5A-A016-1FC70063A418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FE95864-C3B3-42B9-866B-A33DF490F3BD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ṥļidê">
              <a:extLst>
                <a:ext uri="{FF2B5EF4-FFF2-40B4-BE49-F238E27FC236}">
                  <a16:creationId xmlns:a16="http://schemas.microsoft.com/office/drawing/2014/main" id="{73DAA5D1-300D-4B4A-8D0A-6C264294A04E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使用</a:t>
              </a:r>
              <a:r>
                <a:rPr lang="en-US" altLang="zh-CN" b="1"/>
                <a:t>JavaScript</a:t>
              </a:r>
              <a:r>
                <a:rPr lang="zh-CN" altLang="en-US" b="1"/>
                <a:t>的方式实现动画效果</a:t>
              </a:r>
              <a:endParaRPr lang="zh-CN" altLang="zh-CN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498367-5FEB-416F-914C-12C6AEF79071}"/>
              </a:ext>
            </a:extLst>
          </p:cNvPr>
          <p:cNvGrpSpPr/>
          <p:nvPr/>
        </p:nvGrpSpPr>
        <p:grpSpPr>
          <a:xfrm>
            <a:off x="4310266" y="4269763"/>
            <a:ext cx="4316796" cy="519214"/>
            <a:chOff x="4310266" y="2846366"/>
            <a:chExt cx="4316796" cy="519214"/>
          </a:xfrm>
        </p:grpSpPr>
        <p:sp>
          <p:nvSpPr>
            <p:cNvPr id="35" name="iṩľíďè">
              <a:extLst>
                <a:ext uri="{FF2B5EF4-FFF2-40B4-BE49-F238E27FC236}">
                  <a16:creationId xmlns:a16="http://schemas.microsoft.com/office/drawing/2014/main" id="{5B066777-8950-4770-91C1-B671D4243B04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D05167B-1235-4373-949B-D834E4150852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ŝľîḍé">
              <a:extLst>
                <a:ext uri="{FF2B5EF4-FFF2-40B4-BE49-F238E27FC236}">
                  <a16:creationId xmlns:a16="http://schemas.microsoft.com/office/drawing/2014/main" id="{01F3EDDE-FE9F-4226-8723-08DF4D33FD16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Vue</a:t>
              </a:r>
              <a:r>
                <a:rPr lang="zh-CN" altLang="en-US" b="1"/>
                <a:t>过渡动画</a:t>
              </a:r>
              <a:endParaRPr lang="zh-CN" altLang="zh-CN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E2E97F-2C21-4526-91A3-A959752D7AAE}"/>
              </a:ext>
            </a:extLst>
          </p:cNvPr>
          <p:cNvGrpSpPr/>
          <p:nvPr/>
        </p:nvGrpSpPr>
        <p:grpSpPr>
          <a:xfrm>
            <a:off x="4310266" y="5292643"/>
            <a:ext cx="4307176" cy="519214"/>
            <a:chOff x="4310266" y="3646092"/>
            <a:chExt cx="4307176" cy="519214"/>
          </a:xfrm>
        </p:grpSpPr>
        <p:sp>
          <p:nvSpPr>
            <p:cNvPr id="39" name="íṥļîḋe">
              <a:extLst>
                <a:ext uri="{FF2B5EF4-FFF2-40B4-BE49-F238E27FC236}">
                  <a16:creationId xmlns:a16="http://schemas.microsoft.com/office/drawing/2014/main" id="{AD29B77C-C107-429C-9F7B-A9E282D97CF9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A36E59A-EBEF-4490-A010-A525504F1E1C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îślídè">
              <a:extLst>
                <a:ext uri="{FF2B5EF4-FFF2-40B4-BE49-F238E27FC236}">
                  <a16:creationId xmlns:a16="http://schemas.microsoft.com/office/drawing/2014/main" id="{89D525B3-4E3E-4B08-AA7E-AE2ED50DE3E0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范例：优化用户列表页面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zh-CN" altLang="en-US" sz="2800" b="1"/>
              <a:t>使用</a:t>
            </a:r>
            <a:r>
              <a:rPr lang="en-US" altLang="zh-CN" sz="2800" b="1"/>
              <a:t>CSS3</a:t>
            </a:r>
            <a:r>
              <a:rPr lang="zh-CN" altLang="en-US" sz="2800" b="1"/>
              <a:t>创建动画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726194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transition</a:t>
              </a:r>
              <a:r>
                <a:rPr lang="zh-CN" altLang="en-US" sz="1600" b="1"/>
                <a:t>过渡动画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84986" y="2041368"/>
            <a:ext cx="449856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逐条属性对动画效果进行设置。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286500" y="1466598"/>
            <a:ext cx="5210174" cy="3921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@keyframes animation1 {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from {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background-color: red;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width: 100px;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height: 100px;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to {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background-color: orchid;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width: 200px;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    height: 200px;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1766A-0381-4A91-AA7A-202FF6CE1A3C}"/>
              </a:ext>
            </a:extLst>
          </p:cNvPr>
          <p:cNvSpPr txBox="1"/>
          <p:nvPr/>
        </p:nvSpPr>
        <p:spPr>
          <a:xfrm>
            <a:off x="695324" y="1072047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CSS3</a:t>
            </a:r>
            <a:r>
              <a:rPr lang="zh-CN" altLang="en-US" sz="1200">
                <a:effectLst/>
                <a:latin typeface="+mn-ea"/>
              </a:rPr>
              <a:t>本身支持非常丰富的动画效果。组件的过渡、渐变、移动、翻转等都可以添加动画效果。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DA585D-EF4D-4AC9-A9E6-077C0BDE4F52}"/>
              </a:ext>
            </a:extLst>
          </p:cNvPr>
          <p:cNvSpPr txBox="1"/>
          <p:nvPr/>
        </p:nvSpPr>
        <p:spPr>
          <a:xfrm>
            <a:off x="757435" y="2429917"/>
            <a:ext cx="4436449" cy="1821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.demo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width: 100px;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height: 100px;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background-color: red;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transition-property: width, height, background-color;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transition-duration: 1s;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transition-timing-function: linear;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transition-delay: 2s;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FA33A5F-5A86-431D-9BC7-28E9B31AD0A2}"/>
              </a:ext>
            </a:extLst>
          </p:cNvPr>
          <p:cNvSpPr txBox="1"/>
          <p:nvPr/>
        </p:nvSpPr>
        <p:spPr>
          <a:xfrm>
            <a:off x="695324" y="4276461"/>
            <a:ext cx="4498560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transition-property</a:t>
            </a:r>
            <a:r>
              <a:rPr lang="zh-CN" altLang="en-US" sz="1200">
                <a:effectLst/>
                <a:latin typeface="+mn-ea"/>
              </a:rPr>
              <a:t>用来设置动画的属性；</a:t>
            </a:r>
            <a:r>
              <a:rPr lang="en-US" altLang="zh-CN" sz="1200">
                <a:effectLst/>
                <a:latin typeface="+mn-ea"/>
              </a:rPr>
              <a:t>transition-duration</a:t>
            </a:r>
            <a:r>
              <a:rPr lang="zh-CN" altLang="en-US" sz="1200">
                <a:effectLst/>
                <a:latin typeface="+mn-ea"/>
              </a:rPr>
              <a:t>用来设置动画的执行时长；</a:t>
            </a:r>
            <a:r>
              <a:rPr lang="en-US" altLang="zh-CN" sz="1200">
                <a:effectLst/>
                <a:latin typeface="+mn-ea"/>
              </a:rPr>
              <a:t>transition-timing-function</a:t>
            </a:r>
            <a:r>
              <a:rPr lang="zh-CN" altLang="en-US" sz="1200">
                <a:effectLst/>
                <a:latin typeface="+mn-ea"/>
              </a:rPr>
              <a:t>用来设置动画的执行方式，</a:t>
            </a:r>
            <a:r>
              <a:rPr lang="en-US" altLang="zh-CN" sz="1200">
                <a:effectLst/>
                <a:latin typeface="+mn-ea"/>
              </a:rPr>
              <a:t>linear</a:t>
            </a:r>
            <a:r>
              <a:rPr lang="zh-CN" altLang="en-US" sz="1200">
                <a:effectLst/>
                <a:latin typeface="+mn-ea"/>
              </a:rPr>
              <a:t>表示以线性的方式执行；</a:t>
            </a:r>
            <a:r>
              <a:rPr lang="en-US" altLang="zh-CN" sz="1200">
                <a:effectLst/>
                <a:latin typeface="+mn-ea"/>
              </a:rPr>
              <a:t>transition-delay</a:t>
            </a:r>
            <a:r>
              <a:rPr lang="zh-CN" altLang="en-US" sz="1200">
                <a:effectLst/>
                <a:latin typeface="+mn-ea"/>
              </a:rPr>
              <a:t>用来进行延时设置，即延时多长时间后开始执行动画。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F337FB4-C890-4208-B94D-E4D241241053}"/>
              </a:ext>
            </a:extLst>
          </p:cNvPr>
          <p:cNvGrpSpPr/>
          <p:nvPr/>
        </p:nvGrpSpPr>
        <p:grpSpPr>
          <a:xfrm>
            <a:off x="811037" y="5474208"/>
            <a:ext cx="3735873" cy="311745"/>
            <a:chOff x="873760" y="1221555"/>
            <a:chExt cx="3735873" cy="311745"/>
          </a:xfrm>
        </p:grpSpPr>
        <p:sp>
          <p:nvSpPr>
            <p:cNvPr id="81" name="Shape 288">
              <a:extLst>
                <a:ext uri="{FF2B5EF4-FFF2-40B4-BE49-F238E27FC236}">
                  <a16:creationId xmlns:a16="http://schemas.microsoft.com/office/drawing/2014/main" id="{5FCDDAB6-B81A-4C76-8019-96654C2662C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keyframes</a:t>
              </a:r>
              <a:r>
                <a:rPr lang="zh-CN" altLang="en-US" sz="1600" b="1"/>
                <a:t>动画</a:t>
              </a:r>
              <a:endParaRPr lang="zh-CN" altLang="zh-CN" sz="1600" b="1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936739A-5C56-45E6-BA14-34AF501101D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D73D249-BB68-4AFD-9319-9B72349471F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901532CF-73A6-4B00-892C-9C91F5D8023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FDAD0B0-B229-4AE8-AB54-9B764CDD1958}"/>
              </a:ext>
            </a:extLst>
          </p:cNvPr>
          <p:cNvSpPr txBox="1"/>
          <p:nvPr/>
        </p:nvSpPr>
        <p:spPr>
          <a:xfrm>
            <a:off x="684986" y="5789382"/>
            <a:ext cx="449856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CSS3</a:t>
            </a:r>
            <a:r>
              <a:rPr lang="zh-CN" altLang="en-US" sz="1200">
                <a:effectLst/>
                <a:latin typeface="+mn-ea"/>
              </a:rPr>
              <a:t>中支持使用</a:t>
            </a:r>
            <a:r>
              <a:rPr lang="en-US" altLang="zh-CN" sz="1200">
                <a:effectLst/>
                <a:latin typeface="+mn-ea"/>
              </a:rPr>
              <a:t>animation</a:t>
            </a:r>
            <a:r>
              <a:rPr lang="zh-CN" altLang="en-US" sz="1200">
                <a:effectLst/>
                <a:latin typeface="+mn-ea"/>
              </a:rPr>
              <a:t>属性来配置更加复杂的动画效果。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1B7FD7-C33C-48B7-B2AB-C7816FAF7AB6}"/>
              </a:ext>
            </a:extLst>
          </p:cNvPr>
          <p:cNvSpPr txBox="1"/>
          <p:nvPr/>
        </p:nvSpPr>
        <p:spPr>
          <a:xfrm>
            <a:off x="6188934" y="1072047"/>
            <a:ext cx="530378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在定义</a:t>
            </a:r>
            <a:r>
              <a:rPr lang="en-US" altLang="zh-CN" sz="1200">
                <a:effectLst/>
                <a:latin typeface="+mn-ea"/>
              </a:rPr>
              <a:t>keyframes</a:t>
            </a:r>
            <a:r>
              <a:rPr lang="zh-CN" altLang="en-US" sz="1200">
                <a:effectLst/>
                <a:latin typeface="+mn-ea"/>
              </a:rPr>
              <a:t>时，如果只关心起始状态与终止状态，也可以这样定义：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77E344F-20C7-4BB4-A686-9AF2F4F1679C}"/>
              </a:ext>
            </a:extLst>
          </p:cNvPr>
          <p:cNvSpPr txBox="1"/>
          <p:nvPr/>
        </p:nvSpPr>
        <p:spPr>
          <a:xfrm>
            <a:off x="6188934" y="5512383"/>
            <a:ext cx="5303785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定义好了</a:t>
            </a:r>
            <a:r>
              <a:rPr lang="en-US" altLang="zh-CN" sz="1200">
                <a:effectLst/>
                <a:latin typeface="+mn-ea"/>
              </a:rPr>
              <a:t>keyframes</a:t>
            </a:r>
            <a:r>
              <a:rPr lang="zh-CN" altLang="en-US" sz="1200">
                <a:effectLst/>
                <a:latin typeface="+mn-ea"/>
              </a:rPr>
              <a:t>关键帧，在编写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样式代码时可以使用</a:t>
            </a:r>
            <a:r>
              <a:rPr lang="en-US" altLang="zh-CN" sz="1200">
                <a:effectLst/>
                <a:latin typeface="+mn-ea"/>
              </a:rPr>
              <a:t>animation</a:t>
            </a:r>
            <a:r>
              <a:rPr lang="zh-CN" altLang="en-US" sz="1200">
                <a:effectLst/>
                <a:latin typeface="+mn-ea"/>
              </a:rPr>
              <a:t>属性为其指定动画效果，</a:t>
            </a: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 spc="-200"/>
              <a:t>02 </a:t>
            </a:r>
            <a:r>
              <a:rPr lang="zh-CN" altLang="en-US" b="1" spc="-200"/>
              <a:t>使用</a:t>
            </a:r>
            <a:r>
              <a:rPr lang="en-US" altLang="zh-CN" sz="2400" b="1" spc="-200"/>
              <a:t>JavaScript</a:t>
            </a:r>
            <a:r>
              <a:rPr lang="zh-CN" altLang="en-US" b="1" spc="-200"/>
              <a:t>的方式实现动画效果</a:t>
            </a:r>
            <a:endParaRPr lang="zh-CN" altLang="zh-CN" b="1" spc="-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JavaScript</a:t>
              </a:r>
              <a:r>
                <a:rPr lang="zh-CN" altLang="en-US" sz="1600" b="1"/>
                <a:t>动画示例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8A47FE0-0A48-4A11-AB7D-BC03A667947F}"/>
              </a:ext>
            </a:extLst>
          </p:cNvPr>
          <p:cNvGrpSpPr/>
          <p:nvPr/>
        </p:nvGrpSpPr>
        <p:grpSpPr>
          <a:xfrm>
            <a:off x="6509221" y="1095095"/>
            <a:ext cx="3735873" cy="311745"/>
            <a:chOff x="873760" y="1221555"/>
            <a:chExt cx="3735873" cy="311745"/>
          </a:xfrm>
        </p:grpSpPr>
        <p:sp>
          <p:nvSpPr>
            <p:cNvPr id="117" name="Shape 288">
              <a:extLst>
                <a:ext uri="{FF2B5EF4-FFF2-40B4-BE49-F238E27FC236}">
                  <a16:creationId xmlns:a16="http://schemas.microsoft.com/office/drawing/2014/main" id="{7B76D8CA-F683-45CD-9F92-9F97B6E1620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定义过渡动画</a:t>
              </a:r>
              <a:endParaRPr lang="zh-CN" altLang="zh-CN" sz="1600" b="1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03673E0-3E96-4D1A-AF4C-D94DA8293EE4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C5C2C4-E160-4C5B-87E1-797726E8688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ED9C770-F489-4449-978C-118AC6A15DD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D19DFE2-A5F3-4790-B9A8-B274441B9F1B}"/>
              </a:ext>
            </a:extLst>
          </p:cNvPr>
          <p:cNvSpPr txBox="1"/>
          <p:nvPr/>
        </p:nvSpPr>
        <p:spPr>
          <a:xfrm>
            <a:off x="890174" y="1432598"/>
            <a:ext cx="4682050" cy="462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950">
                <a:effectLst/>
                <a:latin typeface="+mn-ea"/>
              </a:rPr>
              <a:t>&lt;div id="Application"&gt;  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&lt;div :style="{backgroundColor: 'blue', width: width + 'px', height:height + 'px'}" @click="run"&gt;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&lt;/div&gt;   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&lt;/div&gt;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&lt;script&gt;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const App = Vue.createApp({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data(){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return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width:100,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height:100,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timer:null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}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},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methods: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run()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this.timer = setInterval(this.animation, 10)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},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animation()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if (this.width == 200)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    clearInterval(this.timer)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    return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} else {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    this.width += 1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    this.height += 1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    }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    }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    }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})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    App.mount("#Application") </a:t>
            </a:r>
          </a:p>
          <a:p>
            <a:pPr algn="just"/>
            <a:r>
              <a:rPr lang="en-US" altLang="zh-CN" sz="950">
                <a:effectLst/>
                <a:latin typeface="+mn-ea"/>
              </a:rPr>
              <a:t>&lt;/script&gt;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6460F746-004C-40D2-B0F8-0E005DF4C6E9}"/>
              </a:ext>
            </a:extLst>
          </p:cNvPr>
          <p:cNvSpPr txBox="1">
            <a:spLocks/>
          </p:cNvSpPr>
          <p:nvPr/>
        </p:nvSpPr>
        <p:spPr>
          <a:xfrm>
            <a:off x="6374684" y="76200"/>
            <a:ext cx="6416676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-200"/>
              <a:t>03 Vue</a:t>
            </a:r>
            <a:r>
              <a:rPr lang="zh-CN" altLang="en-US" spc="-200"/>
              <a:t>过渡动画</a:t>
            </a:r>
            <a:endParaRPr lang="zh-CN" altLang="zh-CN" spc="-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CDED4E-AAE3-4B10-8948-852408A9EDDD}"/>
              </a:ext>
            </a:extLst>
          </p:cNvPr>
          <p:cNvSpPr txBox="1"/>
          <p:nvPr/>
        </p:nvSpPr>
        <p:spPr>
          <a:xfrm>
            <a:off x="6426200" y="1332705"/>
            <a:ext cx="515619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过渡动画的核心原理依然是采用</a:t>
            </a:r>
            <a:r>
              <a:rPr lang="en-US" altLang="zh-CN" sz="1200" spc="30">
                <a:effectLst/>
                <a:latin typeface="+mn-ea"/>
              </a:rPr>
              <a:t>CSS</a:t>
            </a:r>
            <a:r>
              <a:rPr lang="zh-CN" altLang="en-US" sz="1200" spc="30">
                <a:effectLst/>
                <a:latin typeface="+mn-ea"/>
              </a:rPr>
              <a:t>类来实现的，只是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帮助我们在组件的不同生命周期自动切换不同的</a:t>
            </a:r>
            <a:r>
              <a:rPr lang="en-US" altLang="zh-CN" sz="1200" spc="30">
                <a:effectLst/>
                <a:latin typeface="+mn-ea"/>
              </a:rPr>
              <a:t>CSS</a:t>
            </a:r>
            <a:r>
              <a:rPr lang="zh-CN" altLang="en-US" sz="1200" spc="30">
                <a:effectLst/>
                <a:latin typeface="+mn-ea"/>
              </a:rPr>
              <a:t>类。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0C1830-FAF1-4804-8588-90EE5B401D79}"/>
              </a:ext>
            </a:extLst>
          </p:cNvPr>
          <p:cNvSpPr txBox="1"/>
          <p:nvPr/>
        </p:nvSpPr>
        <p:spPr>
          <a:xfrm>
            <a:off x="6494393" y="2032200"/>
            <a:ext cx="2688244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&lt;transition name="ani"&gt;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&lt;div v-if="show" class="demo"&gt;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&lt;/div&gt;  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&lt;/transition&gt;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A2AA67-C596-4E19-B891-0174660BF3AB}"/>
              </a:ext>
            </a:extLst>
          </p:cNvPr>
          <p:cNvSpPr txBox="1"/>
          <p:nvPr/>
        </p:nvSpPr>
        <p:spPr>
          <a:xfrm>
            <a:off x="9517487" y="2032200"/>
            <a:ext cx="2064911" cy="1045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.demo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width: 100px;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height: 100px;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background-color: blue;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24D651-4216-4F87-B0D1-529175CBA940}"/>
              </a:ext>
            </a:extLst>
          </p:cNvPr>
          <p:cNvGrpSpPr/>
          <p:nvPr/>
        </p:nvGrpSpPr>
        <p:grpSpPr>
          <a:xfrm>
            <a:off x="6509221" y="3329007"/>
            <a:ext cx="3735873" cy="311745"/>
            <a:chOff x="873760" y="1221555"/>
            <a:chExt cx="3735873" cy="311745"/>
          </a:xfrm>
        </p:grpSpPr>
        <p:sp>
          <p:nvSpPr>
            <p:cNvPr id="41" name="Shape 288">
              <a:extLst>
                <a:ext uri="{FF2B5EF4-FFF2-40B4-BE49-F238E27FC236}">
                  <a16:creationId xmlns:a16="http://schemas.microsoft.com/office/drawing/2014/main" id="{F25AF131-81AD-42B0-9966-D4FA06920A3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设置动画过程中的监听回调</a:t>
              </a:r>
              <a:endParaRPr lang="zh-CN" altLang="zh-CN" sz="1600" b="1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AFC09D8-399F-41E5-A110-0993E763515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9A71EBE8-67A1-4273-AF77-C8C8AD7FD673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39275F9D-400E-4FA1-9F68-4237F8187D8D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C5A3437-9918-4439-8B88-D05941A2B819}"/>
              </a:ext>
            </a:extLst>
          </p:cNvPr>
          <p:cNvSpPr txBox="1"/>
          <p:nvPr/>
        </p:nvSpPr>
        <p:spPr>
          <a:xfrm>
            <a:off x="6426201" y="3613606"/>
            <a:ext cx="1030667" cy="19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对于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中的转场动画来说，我们也可以注册一系列的函数来对其过程进行监听。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DE86EC-265C-4831-833D-83528CBB8373}"/>
              </a:ext>
            </a:extLst>
          </p:cNvPr>
          <p:cNvSpPr txBox="1"/>
          <p:nvPr/>
        </p:nvSpPr>
        <p:spPr>
          <a:xfrm>
            <a:off x="7662931" y="3742861"/>
            <a:ext cx="3919468" cy="1760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 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&lt;button @click="click"&gt;</a:t>
            </a:r>
            <a:r>
              <a:rPr lang="zh-CN" altLang="en-US" sz="1050">
                <a:effectLst/>
                <a:latin typeface="+mn-ea"/>
              </a:rPr>
              <a:t>显示</a:t>
            </a:r>
            <a:r>
              <a:rPr lang="en-US" altLang="zh-CN" sz="1050">
                <a:effectLst/>
                <a:latin typeface="+mn-ea"/>
              </a:rPr>
              <a:t>/</a:t>
            </a:r>
            <a:r>
              <a:rPr lang="zh-CN" altLang="en-US" sz="1050">
                <a:effectLst/>
                <a:latin typeface="+mn-ea"/>
              </a:rPr>
              <a:t>隐藏</a:t>
            </a:r>
            <a:r>
              <a:rPr lang="en-US" altLang="zh-CN" sz="1050">
                <a:effectLst/>
                <a:latin typeface="+mn-ea"/>
              </a:rPr>
              <a:t>&lt;/button&gt;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&lt;transition name="ani" :css="false"&gt;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&lt;div v-show="show" class="demo"&gt;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&lt;/div&gt;  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&lt;/transition&gt;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8AB15D-666A-4C24-AF60-9AB6B22C4C7C}"/>
              </a:ext>
            </a:extLst>
          </p:cNvPr>
          <p:cNvSpPr txBox="1"/>
          <p:nvPr/>
        </p:nvSpPr>
        <p:spPr>
          <a:xfrm>
            <a:off x="6426199" y="5750767"/>
            <a:ext cx="5156199" cy="3061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spc="30">
                <a:effectLst/>
                <a:latin typeface="+mn-ea"/>
              </a:rPr>
              <a:t>还有一点需要注意，上面列举的回调函数中，有两个函数比较特殊：</a:t>
            </a:r>
            <a:r>
              <a:rPr lang="en-US" altLang="zh-CN" sz="1050" spc="30">
                <a:effectLst/>
                <a:latin typeface="+mn-ea"/>
              </a:rPr>
              <a:t>enter</a:t>
            </a:r>
            <a:r>
              <a:rPr lang="zh-CN" altLang="en-US" sz="1050" spc="30">
                <a:effectLst/>
                <a:latin typeface="+mn-ea"/>
              </a:rPr>
              <a:t>和</a:t>
            </a:r>
            <a:r>
              <a:rPr lang="en-US" altLang="zh-CN" sz="1050" spc="30">
                <a:effectLst/>
                <a:latin typeface="+mn-ea"/>
              </a:rPr>
              <a:t>leave</a:t>
            </a:r>
            <a:r>
              <a:rPr lang="zh-CN" altLang="en-US" sz="1050" spc="30">
                <a:effectLst/>
                <a:latin typeface="+mn-ea"/>
              </a:rPr>
              <a:t>。</a:t>
            </a:r>
            <a:endParaRPr lang="en-US" altLang="zh-CN" sz="1050" spc="3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/>
              <a:t>03 Vue</a:t>
            </a:r>
            <a:r>
              <a:rPr lang="zh-CN" altLang="en-US"/>
              <a:t>过渡动画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22266D-A4C4-4B9A-BBA9-4109A1B49071}"/>
              </a:ext>
            </a:extLst>
          </p:cNvPr>
          <p:cNvSpPr txBox="1"/>
          <p:nvPr/>
        </p:nvSpPr>
        <p:spPr>
          <a:xfrm>
            <a:off x="765113" y="1354257"/>
            <a:ext cx="458581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中的</a:t>
            </a:r>
            <a:r>
              <a:rPr lang="en-US" altLang="zh-CN" sz="1200">
                <a:effectLst/>
                <a:latin typeface="+mn-ea"/>
              </a:rPr>
              <a:t>transition</a:t>
            </a:r>
            <a:r>
              <a:rPr lang="zh-CN" altLang="en-US" sz="1200">
                <a:effectLst/>
                <a:latin typeface="+mn-ea"/>
              </a:rPr>
              <a:t>组件支持同时包装多个互斥的子组件元素，从而实现多组件的过渡效果。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6EDB98E9-54B2-4874-B238-D5A11F01ED9C}"/>
              </a:ext>
            </a:extLst>
          </p:cNvPr>
          <p:cNvSpPr txBox="1">
            <a:spLocks/>
          </p:cNvSpPr>
          <p:nvPr/>
        </p:nvSpPr>
        <p:spPr>
          <a:xfrm>
            <a:off x="5940425" y="76200"/>
            <a:ext cx="4959978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04 </a:t>
            </a:r>
            <a:r>
              <a:rPr lang="zh-CN" altLang="en-US"/>
              <a:t>范例：优化用户列表页面</a:t>
            </a:r>
            <a:endParaRPr lang="zh-CN" altLang="zh-CN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588650-F89D-48A5-9448-173B46CEDD50}"/>
              </a:ext>
            </a:extLst>
          </p:cNvPr>
          <p:cNvSpPr txBox="1"/>
          <p:nvPr/>
        </p:nvSpPr>
        <p:spPr>
          <a:xfrm>
            <a:off x="847327" y="2004346"/>
            <a:ext cx="4464959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&lt;transition name="ani" mode="in-out"&gt;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&lt;div v-if="show" class="demo"&gt;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&lt;/div&gt;  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&lt;div v-else class="demo2"&gt;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&lt;/div&gt;  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&lt;/transition&gt;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5315533-2482-4FC2-89A8-557A27012B82}"/>
              </a:ext>
            </a:extLst>
          </p:cNvPr>
          <p:cNvSpPr txBox="1"/>
          <p:nvPr/>
        </p:nvSpPr>
        <p:spPr>
          <a:xfrm>
            <a:off x="5940425" y="1029335"/>
            <a:ext cx="548646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对于前端网页开发来说，如何给用户最优的使用体验是工程师的核心关注点。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B63EA-5D9A-4F8A-8E65-3709346CD9FF}"/>
              </a:ext>
            </a:extLst>
          </p:cNvPr>
          <p:cNvSpPr txBox="1"/>
          <p:nvPr/>
        </p:nvSpPr>
        <p:spPr>
          <a:xfrm>
            <a:off x="6061276" y="1404338"/>
            <a:ext cx="5341876" cy="472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template: `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&lt;div class="container"&gt;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&lt;div class="content"&gt;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&lt;input type="radio" :value="-1" v-model="sexFliter"/&gt;</a:t>
            </a:r>
            <a:r>
              <a:rPr lang="zh-CN" altLang="en-US" sz="1050" spc="-60">
                <a:effectLst/>
                <a:latin typeface="+mn-ea"/>
              </a:rPr>
              <a:t>全部</a:t>
            </a:r>
          </a:p>
          <a:p>
            <a:pPr algn="just">
              <a:lnSpc>
                <a:spcPct val="120000"/>
              </a:lnSpc>
            </a:pPr>
            <a:r>
              <a:rPr lang="zh-CN" altLang="en-US" sz="1050" spc="-60">
                <a:effectLst/>
                <a:latin typeface="+mn-ea"/>
              </a:rPr>
              <a:t>            </a:t>
            </a:r>
            <a:r>
              <a:rPr lang="en-US" altLang="zh-CN" sz="1050" spc="-60">
                <a:effectLst/>
                <a:latin typeface="+mn-ea"/>
              </a:rPr>
              <a:t>&lt;</a:t>
            </a:r>
            <a:r>
              <a:rPr lang="fr-FR" altLang="zh-CN" sz="1050" spc="-60">
                <a:effectLst/>
                <a:latin typeface="+mn-ea"/>
              </a:rPr>
              <a:t>input type="radio" :value="0" v-model="sexFliter"/&gt;</a:t>
            </a:r>
            <a:r>
              <a:rPr lang="zh-CN" altLang="en-US" sz="1050" spc="-60">
                <a:effectLst/>
                <a:latin typeface="+mn-ea"/>
              </a:rPr>
              <a:t>男</a:t>
            </a:r>
          </a:p>
          <a:p>
            <a:pPr algn="just">
              <a:lnSpc>
                <a:spcPct val="120000"/>
              </a:lnSpc>
            </a:pPr>
            <a:r>
              <a:rPr lang="zh-CN" altLang="en-US" sz="1050" spc="-60">
                <a:effectLst/>
                <a:latin typeface="+mn-ea"/>
              </a:rPr>
              <a:t>            </a:t>
            </a:r>
            <a:r>
              <a:rPr lang="en-US" altLang="zh-CN" sz="1050" spc="-60">
                <a:effectLst/>
                <a:latin typeface="+mn-ea"/>
              </a:rPr>
              <a:t>&lt;</a:t>
            </a:r>
            <a:r>
              <a:rPr lang="fr-FR" altLang="zh-CN" sz="1050" spc="-60">
                <a:effectLst/>
                <a:latin typeface="+mn-ea"/>
              </a:rPr>
              <a:t>input type="radio" :value="1" v-model="sexFliter"/&gt;</a:t>
            </a:r>
            <a:r>
              <a:rPr lang="zh-CN" altLang="en-US" sz="1050" spc="-60">
                <a:effectLst/>
                <a:latin typeface="+mn-ea"/>
              </a:rPr>
              <a:t>女</a:t>
            </a:r>
          </a:p>
          <a:p>
            <a:pPr algn="just">
              <a:lnSpc>
                <a:spcPct val="120000"/>
              </a:lnSpc>
            </a:pPr>
            <a:r>
              <a:rPr lang="zh-CN" altLang="en-US" sz="1050" spc="-60">
                <a:effectLst/>
                <a:latin typeface="+mn-ea"/>
              </a:rPr>
              <a:t>        </a:t>
            </a:r>
            <a:r>
              <a:rPr lang="en-US" altLang="zh-CN" sz="1050" spc="-60">
                <a:effectLst/>
                <a:latin typeface="+mn-ea"/>
              </a:rPr>
              <a:t>&lt;/</a:t>
            </a:r>
            <a:r>
              <a:rPr lang="fr-FR" altLang="zh-CN" sz="1050" spc="-60">
                <a:effectLst/>
                <a:latin typeface="+mn-ea"/>
              </a:rPr>
              <a:t>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&lt;div class="content"&gt;</a:t>
            </a:r>
            <a:r>
              <a:rPr lang="zh-CN" altLang="en-US" sz="1050" spc="-60">
                <a:effectLst/>
                <a:latin typeface="+mn-ea"/>
              </a:rPr>
              <a:t>搜索：</a:t>
            </a:r>
            <a:r>
              <a:rPr lang="en-US" altLang="zh-CN" sz="1050" spc="-60">
                <a:effectLst/>
                <a:latin typeface="+mn-ea"/>
              </a:rPr>
              <a:t>&lt;</a:t>
            </a:r>
            <a:r>
              <a:rPr lang="fr-FR" altLang="zh-CN" sz="1050" spc="-60">
                <a:effectLst/>
                <a:latin typeface="+mn-ea"/>
              </a:rPr>
              <a:t>input type="text" v-model="searchKey" /&gt;&lt;/div&gt;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&lt;div class="content"&gt;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&lt;div class="tab" width="300px"&gt;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&lt;div class="item"&gt;</a:t>
            </a:r>
            <a:r>
              <a:rPr lang="zh-CN" altLang="en-US" sz="1050" spc="-60">
                <a:effectLst/>
                <a:latin typeface="+mn-ea"/>
              </a:rPr>
              <a:t>姓名</a:t>
            </a:r>
            <a:r>
              <a:rPr lang="en-US" altLang="zh-CN" sz="1050" spc="-60">
                <a:effectLst/>
                <a:latin typeface="+mn-ea"/>
              </a:rPr>
              <a:t>&lt;/</a:t>
            </a:r>
            <a:r>
              <a:rPr lang="fr-FR" altLang="zh-CN" sz="1050" spc="-60">
                <a:effectLst/>
                <a:latin typeface="+mn-ea"/>
              </a:rPr>
              <a:t>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&lt;div class="item"&gt;</a:t>
            </a:r>
            <a:r>
              <a:rPr lang="zh-CN" altLang="en-US" sz="1050" spc="-60">
                <a:effectLst/>
                <a:latin typeface="+mn-ea"/>
              </a:rPr>
              <a:t>性别</a:t>
            </a:r>
            <a:r>
              <a:rPr lang="en-US" altLang="zh-CN" sz="1050" spc="-60">
                <a:effectLst/>
                <a:latin typeface="+mn-ea"/>
              </a:rPr>
              <a:t>&lt;/</a:t>
            </a:r>
            <a:r>
              <a:rPr lang="fr-FR" altLang="zh-CN" sz="1050" spc="-60">
                <a:effectLst/>
                <a:latin typeface="+mn-ea"/>
              </a:rPr>
              <a:t>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&lt;transition-group name="list"&gt;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    &lt;div v-for="(data, index) in showDatas" :key="data.name"&gt;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    &lt;div class="item"&gt;{{data.name}}&lt;/div&gt;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    &lt;div class="item"&gt;{{data.sex == 0 ? '</a:t>
            </a:r>
            <a:r>
              <a:rPr lang="zh-CN" altLang="en-US" sz="1050" spc="-60">
                <a:effectLst/>
                <a:latin typeface="+mn-ea"/>
              </a:rPr>
              <a:t>男</a:t>
            </a:r>
            <a:r>
              <a:rPr lang="en-US" altLang="zh-CN" sz="1050" spc="-60">
                <a:effectLst/>
                <a:latin typeface="+mn-ea"/>
              </a:rPr>
              <a:t>' : '</a:t>
            </a:r>
            <a:r>
              <a:rPr lang="zh-CN" altLang="en-US" sz="1050" spc="-60">
                <a:effectLst/>
                <a:latin typeface="+mn-ea"/>
              </a:rPr>
              <a:t>女</a:t>
            </a:r>
            <a:r>
              <a:rPr lang="en-US" altLang="zh-CN" sz="1050" spc="-60">
                <a:effectLst/>
                <a:latin typeface="+mn-ea"/>
              </a:rPr>
              <a:t>'}}&lt;/</a:t>
            </a:r>
            <a:r>
              <a:rPr lang="fr-FR" altLang="zh-CN" sz="1050" spc="-60">
                <a:effectLst/>
                <a:latin typeface="+mn-ea"/>
              </a:rPr>
              <a:t>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    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    &lt;/transition-group&gt;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    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    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20000"/>
              </a:lnSpc>
            </a:pPr>
            <a:r>
              <a:rPr lang="fr-FR" altLang="zh-CN" sz="1050" spc="-60">
                <a:effectLst/>
                <a:latin typeface="+mn-ea"/>
              </a:rPr>
              <a:t>    `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ABC23DE-6839-47B3-BDB5-F15494DD43CF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9" name="Shape 288">
              <a:extLst>
                <a:ext uri="{FF2B5EF4-FFF2-40B4-BE49-F238E27FC236}">
                  <a16:creationId xmlns:a16="http://schemas.microsoft.com/office/drawing/2014/main" id="{DCEC3044-F25E-4BBF-8B44-A31C7C723CE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多个组件的过渡动画</a:t>
              </a:r>
              <a:endParaRPr lang="zh-CN" altLang="zh-CN" sz="1600" b="1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976A7E0-765D-4BC9-B6FE-8A8E0F0023E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53B25D4-250A-4064-8CF3-915C887599C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15A6A5B-7D49-42DF-9350-9BDB1B49AA44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328C969-6306-4060-BC77-3EB95649F087}"/>
              </a:ext>
            </a:extLst>
          </p:cNvPr>
          <p:cNvSpPr txBox="1"/>
          <p:nvPr/>
        </p:nvSpPr>
        <p:spPr>
          <a:xfrm>
            <a:off x="765113" y="3921783"/>
            <a:ext cx="458581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中，通常使用</a:t>
            </a:r>
            <a:r>
              <a:rPr lang="en-US" altLang="zh-CN" sz="1200">
                <a:effectLst/>
                <a:latin typeface="+mn-ea"/>
              </a:rPr>
              <a:t>v-for</a:t>
            </a:r>
            <a:r>
              <a:rPr lang="zh-CN" altLang="en-US" sz="1200">
                <a:effectLst/>
                <a:latin typeface="+mn-ea"/>
              </a:rPr>
              <a:t>指令来动态构建列表视图。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1168B89-043D-42EF-8CF4-CEA9A150185E}"/>
              </a:ext>
            </a:extLst>
          </p:cNvPr>
          <p:cNvGrpSpPr/>
          <p:nvPr/>
        </p:nvGrpSpPr>
        <p:grpSpPr>
          <a:xfrm>
            <a:off x="811037" y="3662621"/>
            <a:ext cx="3735873" cy="311745"/>
            <a:chOff x="873760" y="1221555"/>
            <a:chExt cx="3735873" cy="311745"/>
          </a:xfrm>
        </p:grpSpPr>
        <p:sp>
          <p:nvSpPr>
            <p:cNvPr id="35" name="Shape 288">
              <a:extLst>
                <a:ext uri="{FF2B5EF4-FFF2-40B4-BE49-F238E27FC236}">
                  <a16:creationId xmlns:a16="http://schemas.microsoft.com/office/drawing/2014/main" id="{EE868C1C-A9CA-4610-A3C4-7051BA64ABA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列表过渡动画</a:t>
              </a:r>
              <a:endParaRPr lang="zh-CN" altLang="zh-CN" sz="1600" b="1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B6BDB11-E7E8-455D-B8FE-7A682DE2613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47C5D4E-8C42-429A-B807-A37BE1D903F9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6EB1624-E093-49B7-A6A4-CF9C684DE3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7644443-C9BB-4B52-9397-F2001D4375E2}"/>
              </a:ext>
            </a:extLst>
          </p:cNvPr>
          <p:cNvSpPr txBox="1"/>
          <p:nvPr/>
        </p:nvSpPr>
        <p:spPr>
          <a:xfrm>
            <a:off x="847327" y="4333381"/>
            <a:ext cx="4464959" cy="1045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dele()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    if(this.items.length &gt; 0)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        this.items.pop()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7CC1D1-C1EF-42CA-B985-87BC00724EC0}"/>
              </a:ext>
            </a:extLst>
          </p:cNvPr>
          <p:cNvSpPr txBox="1"/>
          <p:nvPr/>
        </p:nvSpPr>
        <p:spPr>
          <a:xfrm>
            <a:off x="847327" y="5476222"/>
            <a:ext cx="4464959" cy="657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.list-move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    transition: transform 1s ease;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 spc="-6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6361</TotalTime>
  <Words>1021</Words>
  <Application>Microsoft Office PowerPoint</Application>
  <PresentationFormat>宽屏</PresentationFormat>
  <Paragraphs>146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使用CSS3创建动画</vt:lpstr>
      <vt:lpstr>02 使用JavaScript的方式实现动画效果</vt:lpstr>
      <vt:lpstr>03 Vue过渡动画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753</cp:revision>
  <cp:lastPrinted>2017-08-20T16:00:00Z</cp:lastPrinted>
  <dcterms:created xsi:type="dcterms:W3CDTF">2017-08-20T16:00:00Z</dcterms:created>
  <dcterms:modified xsi:type="dcterms:W3CDTF">2021-11-22T02:43:40Z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