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3" r:id="rId3"/>
    <p:sldId id="276" r:id="rId4"/>
    <p:sldId id="319" r:id="rId5"/>
    <p:sldId id="320" r:id="rId6"/>
    <p:sldId id="323" r:id="rId7"/>
    <p:sldId id="324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5209" autoAdjust="0"/>
  </p:normalViewPr>
  <p:slideViewPr>
    <p:cSldViewPr snapToGrid="0">
      <p:cViewPr>
        <p:scale>
          <a:sx n="75" d="100"/>
          <a:sy n="75" d="100"/>
        </p:scale>
        <p:origin x="5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9</a:t>
            </a:r>
            <a:r>
              <a:rPr lang="zh-CN" altLang="en-US" sz="1800"/>
              <a:t>章  构建工具</a:t>
            </a:r>
            <a:r>
              <a:rPr lang="en-US" altLang="zh-CN" sz="1800"/>
              <a:t>Vue CLI</a:t>
            </a:r>
            <a:r>
              <a:rPr lang="zh-CN" altLang="en-US" sz="1800"/>
              <a:t>的使用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425C66-2143-41B8-BEC1-7A6C035C4B13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26" name="îś1íḓé">
              <a:extLst>
                <a:ext uri="{FF2B5EF4-FFF2-40B4-BE49-F238E27FC236}">
                  <a16:creationId xmlns:a16="http://schemas.microsoft.com/office/drawing/2014/main" id="{E491B4AB-DBE7-4721-B355-57BC206CA6F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1FB0D8-2366-46D2-85DD-D3C9F9C0C5B7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śľíḓé">
              <a:extLst>
                <a:ext uri="{FF2B5EF4-FFF2-40B4-BE49-F238E27FC236}">
                  <a16:creationId xmlns:a16="http://schemas.microsoft.com/office/drawing/2014/main" id="{65977197-14F6-41C4-86E7-4EC6B8813CD0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1"/>
                <a:t>VUE CLI</a:t>
              </a:r>
              <a:r>
                <a:rPr lang="zh-CN" altLang="en-US" sz="1800" b="1"/>
                <a:t>工具入门</a:t>
              </a:r>
              <a:endParaRPr lang="en-US" altLang="zh-CN" sz="1800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FB41A1-5239-4429-BD99-E1CE982EDD61}"/>
              </a:ext>
            </a:extLst>
          </p:cNvPr>
          <p:cNvGrpSpPr/>
          <p:nvPr/>
        </p:nvGrpSpPr>
        <p:grpSpPr>
          <a:xfrm>
            <a:off x="4310266" y="3077551"/>
            <a:ext cx="4307176" cy="519214"/>
            <a:chOff x="4310266" y="2046640"/>
            <a:chExt cx="4307176" cy="519214"/>
          </a:xfrm>
        </p:grpSpPr>
        <p:sp>
          <p:nvSpPr>
            <p:cNvPr id="30" name="iŝḷiḓè">
              <a:extLst>
                <a:ext uri="{FF2B5EF4-FFF2-40B4-BE49-F238E27FC236}">
                  <a16:creationId xmlns:a16="http://schemas.microsoft.com/office/drawing/2014/main" id="{841EAC40-D747-4D5A-A016-1FC70063A418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FE95864-C3B3-42B9-866B-A33DF490F3BD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ṥļidê">
              <a:extLst>
                <a:ext uri="{FF2B5EF4-FFF2-40B4-BE49-F238E27FC236}">
                  <a16:creationId xmlns:a16="http://schemas.microsoft.com/office/drawing/2014/main" id="{73DAA5D1-300D-4B4A-8D0A-6C264294A04E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快速创建项目</a:t>
              </a:r>
              <a:endParaRPr lang="zh-CN" altLang="zh-CN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498367-5FEB-416F-914C-12C6AEF79071}"/>
              </a:ext>
            </a:extLst>
          </p:cNvPr>
          <p:cNvGrpSpPr/>
          <p:nvPr/>
        </p:nvGrpSpPr>
        <p:grpSpPr>
          <a:xfrm>
            <a:off x="4310266" y="3931097"/>
            <a:ext cx="4316796" cy="519214"/>
            <a:chOff x="4310266" y="2846366"/>
            <a:chExt cx="4316796" cy="519214"/>
          </a:xfrm>
        </p:grpSpPr>
        <p:sp>
          <p:nvSpPr>
            <p:cNvPr id="35" name="iṩľíďè">
              <a:extLst>
                <a:ext uri="{FF2B5EF4-FFF2-40B4-BE49-F238E27FC236}">
                  <a16:creationId xmlns:a16="http://schemas.microsoft.com/office/drawing/2014/main" id="{5B066777-8950-4770-91C1-B671D4243B04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D05167B-1235-4373-949B-D834E4150852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ŝľîḍé">
              <a:extLst>
                <a:ext uri="{FF2B5EF4-FFF2-40B4-BE49-F238E27FC236}">
                  <a16:creationId xmlns:a16="http://schemas.microsoft.com/office/drawing/2014/main" id="{01F3EDDE-FE9F-4226-8723-08DF4D33FD16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在项目中使用依赖</a:t>
              </a:r>
              <a:endParaRPr lang="zh-CN" altLang="zh-CN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E2E97F-2C21-4526-91A3-A959752D7AAE}"/>
              </a:ext>
            </a:extLst>
          </p:cNvPr>
          <p:cNvGrpSpPr/>
          <p:nvPr/>
        </p:nvGrpSpPr>
        <p:grpSpPr>
          <a:xfrm>
            <a:off x="4310266" y="4784643"/>
            <a:ext cx="4307176" cy="519214"/>
            <a:chOff x="4310266" y="3646092"/>
            <a:chExt cx="4307176" cy="519214"/>
          </a:xfrm>
        </p:grpSpPr>
        <p:sp>
          <p:nvSpPr>
            <p:cNvPr id="39" name="íṥļîḋe">
              <a:extLst>
                <a:ext uri="{FF2B5EF4-FFF2-40B4-BE49-F238E27FC236}">
                  <a16:creationId xmlns:a16="http://schemas.microsoft.com/office/drawing/2014/main" id="{AD29B77C-C107-429C-9F7B-A9E282D97CF9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A36E59A-EBEF-4490-A010-A525504F1E1C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îślídè">
              <a:extLst>
                <a:ext uri="{FF2B5EF4-FFF2-40B4-BE49-F238E27FC236}">
                  <a16:creationId xmlns:a16="http://schemas.microsoft.com/office/drawing/2014/main" id="{89D525B3-4E3E-4B08-AA7E-AE2ED50DE3E0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工程构建</a:t>
              </a:r>
              <a:endParaRPr lang="en-US" altLang="zh-CN" sz="1800" b="1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3078A8B-680B-4402-9FBC-6F223987361C}"/>
              </a:ext>
            </a:extLst>
          </p:cNvPr>
          <p:cNvGrpSpPr/>
          <p:nvPr/>
        </p:nvGrpSpPr>
        <p:grpSpPr>
          <a:xfrm>
            <a:off x="4310266" y="5638188"/>
            <a:ext cx="4318398" cy="519214"/>
            <a:chOff x="4310266" y="4445818"/>
            <a:chExt cx="4318398" cy="519214"/>
          </a:xfrm>
        </p:grpSpPr>
        <p:sp>
          <p:nvSpPr>
            <p:cNvPr id="43" name="íṣḷíḓê">
              <a:extLst>
                <a:ext uri="{FF2B5EF4-FFF2-40B4-BE49-F238E27FC236}">
                  <a16:creationId xmlns:a16="http://schemas.microsoft.com/office/drawing/2014/main" id="{8C76A652-573B-41D2-BF6D-CD7D16CF3AAD}"/>
                </a:ext>
              </a:extLst>
            </p:cNvPr>
            <p:cNvSpPr txBox="1"/>
            <p:nvPr/>
          </p:nvSpPr>
          <p:spPr>
            <a:xfrm>
              <a:off x="4310266" y="447459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8092B2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F373C91-30ED-4FD5-B49E-C1A1FC1BED8F}"/>
                </a:ext>
              </a:extLst>
            </p:cNvPr>
            <p:cNvCxnSpPr/>
            <p:nvPr/>
          </p:nvCxnSpPr>
          <p:spPr>
            <a:xfrm>
              <a:off x="4896309" y="4445818"/>
              <a:ext cx="0" cy="519214"/>
            </a:xfrm>
            <a:prstGeom prst="line">
              <a:avLst/>
            </a:prstGeom>
            <a:ln w="28575" cap="flat" cmpd="sng" algn="ctr">
              <a:solidFill>
                <a:srgbClr val="8092B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ïṥ1ïďé">
              <a:extLst>
                <a:ext uri="{FF2B5EF4-FFF2-40B4-BE49-F238E27FC236}">
                  <a16:creationId xmlns:a16="http://schemas.microsoft.com/office/drawing/2014/main" id="{60F47C69-B79E-4F86-AD6E-93850D4F7A7D}"/>
                </a:ext>
              </a:extLst>
            </p:cNvPr>
            <p:cNvSpPr txBox="1"/>
            <p:nvPr/>
          </p:nvSpPr>
          <p:spPr bwMode="auto">
            <a:xfrm>
              <a:off x="5018397" y="4524330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新一代前端构建工具</a:t>
              </a:r>
              <a:r>
                <a:rPr lang="en-US" altLang="zh-CN" sz="1800" b="1"/>
                <a:t>Vite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en-US" altLang="zh-CN" sz="2800" b="1"/>
              <a:t>VUE CLI</a:t>
            </a:r>
            <a:r>
              <a:rPr lang="zh-CN" altLang="en-US" sz="2800" b="1"/>
              <a:t>工具入门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726194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 CLI</a:t>
              </a:r>
              <a:r>
                <a:rPr lang="zh-CN" altLang="en-US" sz="1600" b="1"/>
                <a:t>的安装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84986" y="2041368"/>
            <a:ext cx="44985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Vue CLI</a:t>
            </a:r>
            <a:r>
              <a:rPr lang="zh-CN" altLang="en-US" sz="1200">
                <a:effectLst/>
                <a:latin typeface="+mn-ea"/>
              </a:rPr>
              <a:t>是一个需要全局安装的</a:t>
            </a:r>
            <a:r>
              <a:rPr lang="en-US" altLang="zh-CN" sz="1200">
                <a:effectLst/>
                <a:latin typeface="+mn-ea"/>
              </a:rPr>
              <a:t>NPM</a:t>
            </a:r>
            <a:r>
              <a:rPr lang="zh-CN" altLang="en-US" sz="1200">
                <a:effectLst/>
                <a:latin typeface="+mn-ea"/>
              </a:rPr>
              <a:t>包，安装</a:t>
            </a:r>
            <a:r>
              <a:rPr lang="en-US" altLang="zh-CN" sz="1200">
                <a:effectLst/>
                <a:latin typeface="+mn-ea"/>
              </a:rPr>
              <a:t>Vue CLI</a:t>
            </a:r>
            <a:r>
              <a:rPr lang="zh-CN" altLang="en-US" sz="1200">
                <a:effectLst/>
                <a:latin typeface="+mn-ea"/>
              </a:rPr>
              <a:t>的前提是设备已经安装了</a:t>
            </a:r>
            <a:r>
              <a:rPr lang="en-US" altLang="zh-CN" sz="1200">
                <a:effectLst/>
                <a:latin typeface="+mn-ea"/>
              </a:rPr>
              <a:t>Node.js</a:t>
            </a:r>
            <a:r>
              <a:rPr lang="zh-CN" altLang="en-US" sz="1200">
                <a:effectLst/>
                <a:latin typeface="+mn-ea"/>
              </a:rPr>
              <a:t>环境，如果你使用的是</a:t>
            </a:r>
            <a:r>
              <a:rPr lang="en-US" altLang="zh-CN" sz="1200">
                <a:effectLst/>
                <a:latin typeface="+mn-ea"/>
              </a:rPr>
              <a:t>macOS</a:t>
            </a:r>
            <a:r>
              <a:rPr lang="zh-CN" altLang="en-US" sz="1200">
                <a:effectLst/>
                <a:latin typeface="+mn-ea"/>
              </a:rPr>
              <a:t>操作系统，则系统默认会安装</a:t>
            </a:r>
            <a:r>
              <a:rPr lang="en-US" altLang="zh-CN" sz="1200">
                <a:effectLst/>
                <a:latin typeface="+mn-ea"/>
              </a:rPr>
              <a:t>Node.js</a:t>
            </a:r>
            <a:r>
              <a:rPr lang="zh-CN" altLang="en-US" sz="1200">
                <a:effectLst/>
                <a:latin typeface="+mn-ea"/>
              </a:rPr>
              <a:t>环境。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899" y="1663368"/>
            <a:ext cx="5311775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vue create hello-world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06D638-B53A-4E3A-96E5-4B0A52807748}"/>
              </a:ext>
            </a:extLst>
          </p:cNvPr>
          <p:cNvSpPr txBox="1"/>
          <p:nvPr/>
        </p:nvSpPr>
        <p:spPr>
          <a:xfrm>
            <a:off x="6090513" y="1304525"/>
            <a:ext cx="513132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在终端执行如下命令来创建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项目工程：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1766A-0381-4A91-AA7A-202FF6CE1A3C}"/>
              </a:ext>
            </a:extLst>
          </p:cNvPr>
          <p:cNvSpPr txBox="1"/>
          <p:nvPr/>
        </p:nvSpPr>
        <p:spPr>
          <a:xfrm>
            <a:off x="695324" y="1072047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Vue CLI</a:t>
            </a:r>
            <a:r>
              <a:rPr lang="zh-CN" altLang="en-US" sz="1200">
                <a:effectLst/>
                <a:latin typeface="+mn-ea"/>
              </a:rPr>
              <a:t>是一个帮助开发者快速创建和开发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项目的系统工具，其核心功能是提供可交互式的项目脚手架和运行时的服务依赖。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7E6218-3CED-4CF8-816D-FAAE2CED1ED7}"/>
              </a:ext>
            </a:extLst>
          </p:cNvPr>
          <p:cNvSpPr txBox="1"/>
          <p:nvPr/>
        </p:nvSpPr>
        <p:spPr>
          <a:xfrm>
            <a:off x="3185338" y="2585912"/>
            <a:ext cx="200854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latinLnBrk="1">
              <a:lnSpc>
                <a:spcPct val="150000"/>
              </a:lnSpc>
            </a:pPr>
            <a:r>
              <a:rPr lang="zh-CN" altLang="en-US" sz="1200" u="sng">
                <a:solidFill>
                  <a:schemeClr val="accent1">
                    <a:lumMod val="50000"/>
                  </a:schemeClr>
                </a:solidFill>
                <a:effectLst/>
                <a:latin typeface="+mn-ea"/>
              </a:rPr>
              <a:t>官网：</a:t>
            </a:r>
            <a:r>
              <a:rPr lang="en-US" altLang="zh-CN" sz="1200" u="sng">
                <a:solidFill>
                  <a:schemeClr val="accent1">
                    <a:lumMod val="50000"/>
                  </a:schemeClr>
                </a:solidFill>
                <a:effectLst/>
                <a:latin typeface="+mn-ea"/>
              </a:rPr>
              <a:t>https://nodejs.org</a:t>
            </a:r>
            <a:endParaRPr lang="zh-CN" altLang="en-US" sz="1200" u="sng">
              <a:solidFill>
                <a:schemeClr val="accent1">
                  <a:lumMod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5122" name="图片 1" descr="说明: 截屏2021-05-29 下午4.27.38">
            <a:extLst>
              <a:ext uri="{FF2B5EF4-FFF2-40B4-BE49-F238E27FC236}">
                <a16:creationId xmlns:a16="http://schemas.microsoft.com/office/drawing/2014/main" id="{9E113641-7A8C-4A1B-AA99-7A6821C1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5" y="2976501"/>
            <a:ext cx="4309865" cy="232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E9DA585D-EF4D-4AC9-A9E6-077C0BDE4F52}"/>
              </a:ext>
            </a:extLst>
          </p:cNvPr>
          <p:cNvSpPr txBox="1"/>
          <p:nvPr/>
        </p:nvSpPr>
        <p:spPr>
          <a:xfrm>
            <a:off x="757435" y="5370317"/>
            <a:ext cx="1657153" cy="330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node -v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2DD9CE8-6E2D-4D5D-885D-969D057A8D37}"/>
              </a:ext>
            </a:extLst>
          </p:cNvPr>
          <p:cNvSpPr txBox="1"/>
          <p:nvPr/>
        </p:nvSpPr>
        <p:spPr>
          <a:xfrm>
            <a:off x="757435" y="5778817"/>
            <a:ext cx="2684265" cy="330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npm install -g @vue/cli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1DE8BB0-70DD-43E4-B4E2-B07F86BA2126}"/>
              </a:ext>
            </a:extLst>
          </p:cNvPr>
          <p:cNvSpPr txBox="1"/>
          <p:nvPr/>
        </p:nvSpPr>
        <p:spPr>
          <a:xfrm>
            <a:off x="2489200" y="5370317"/>
            <a:ext cx="2590800" cy="330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npm install -g @vue/cli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A7AE2C-D93A-47CC-9886-FCDB3E802134}"/>
              </a:ext>
            </a:extLst>
          </p:cNvPr>
          <p:cNvSpPr txBox="1"/>
          <p:nvPr/>
        </p:nvSpPr>
        <p:spPr>
          <a:xfrm>
            <a:off x="3505200" y="5778817"/>
            <a:ext cx="1574800" cy="330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vue --version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F7E33C4-A3BF-4F81-A8EF-0EBD60AB6771}"/>
              </a:ext>
            </a:extLst>
          </p:cNvPr>
          <p:cNvGrpSpPr/>
          <p:nvPr/>
        </p:nvGrpSpPr>
        <p:grpSpPr>
          <a:xfrm>
            <a:off x="6113470" y="1071189"/>
            <a:ext cx="3735873" cy="311745"/>
            <a:chOff x="873760" y="1221555"/>
            <a:chExt cx="3735873" cy="311745"/>
          </a:xfrm>
        </p:grpSpPr>
        <p:sp>
          <p:nvSpPr>
            <p:cNvPr id="74" name="Shape 288">
              <a:extLst>
                <a:ext uri="{FF2B5EF4-FFF2-40B4-BE49-F238E27FC236}">
                  <a16:creationId xmlns:a16="http://schemas.microsoft.com/office/drawing/2014/main" id="{FDB1D321-E2E2-4079-851C-138356B733C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快速创建项目</a:t>
              </a:r>
              <a:endParaRPr lang="zh-CN" altLang="zh-CN" sz="1600" b="1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5EB399C-7294-4361-A85C-9FACC2009A4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EA7FA77-7286-4B35-BFCC-0D9BA9554455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3D244F39-68FB-4310-84FD-5D569EACB7D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ECCEF904-815D-4F3F-A0A0-77E1FCC7F86F}"/>
              </a:ext>
            </a:extLst>
          </p:cNvPr>
          <p:cNvSpPr txBox="1"/>
          <p:nvPr/>
        </p:nvSpPr>
        <p:spPr>
          <a:xfrm>
            <a:off x="6184899" y="2069018"/>
            <a:ext cx="5311775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Your connection to the default yarn registry seems to be slow.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Use https://registry.npm.taobao.org for faster installation?</a:t>
            </a:r>
          </a:p>
        </p:txBody>
      </p:sp>
      <p:pic>
        <p:nvPicPr>
          <p:cNvPr id="5123" name="图片 2" descr="说明: 截屏2021-05-29 下午4.56.26">
            <a:extLst>
              <a:ext uri="{FF2B5EF4-FFF2-40B4-BE49-F238E27FC236}">
                <a16:creationId xmlns:a16="http://schemas.microsoft.com/office/drawing/2014/main" id="{C4A2141C-1F6B-432C-9690-B11C2E3F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4" y="2704522"/>
            <a:ext cx="2092329" cy="175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 descr="说明: 截屏2021-05-29 下午5.03.00">
            <a:extLst>
              <a:ext uri="{FF2B5EF4-FFF2-40B4-BE49-F238E27FC236}">
                <a16:creationId xmlns:a16="http://schemas.microsoft.com/office/drawing/2014/main" id="{81EE32CD-E7FE-41DC-9976-37999914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49" y="2704522"/>
            <a:ext cx="3121025" cy="175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4" descr="说明: 截屏2021-05-29 下午5.05.08">
            <a:extLst>
              <a:ext uri="{FF2B5EF4-FFF2-40B4-BE49-F238E27FC236}">
                <a16:creationId xmlns:a16="http://schemas.microsoft.com/office/drawing/2014/main" id="{AC8B484D-EF01-4D7F-8F0E-947D09DF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35" y="4542190"/>
            <a:ext cx="2561367" cy="16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5" descr="说明: 截屏2021-05-29 下午5.07.36">
            <a:extLst>
              <a:ext uri="{FF2B5EF4-FFF2-40B4-BE49-F238E27FC236}">
                <a16:creationId xmlns:a16="http://schemas.microsoft.com/office/drawing/2014/main" id="{C8CA01B0-9007-45D6-8B0F-9C1B18C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48" y="4542715"/>
            <a:ext cx="2638372" cy="16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02 Vue CLI</a:t>
            </a:r>
            <a:r>
              <a:rPr lang="zh-CN" altLang="en-US" b="1"/>
              <a:t>项目模板工程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模板工程的目录结构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890174" y="2749503"/>
            <a:ext cx="4682050" cy="187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"devDependencies": {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"@vue/cli-plugin-babel": "~4.5.0",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"@vue/cli-plugin-eslint": "~4.5.0",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"@vue/cli-service": "~4.5.0",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"@vue/compiler-sfc": "^3.0.0",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"babel-eslint": "^10.1.0",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"eslint": "^6.7.2",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	"eslint-plugin-vue": "^7.0.0"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}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6509221" y="1478467"/>
            <a:ext cx="4987453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npm run serve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8A47FE0-0A48-4A11-AB7D-BC03A667947F}"/>
              </a:ext>
            </a:extLst>
          </p:cNvPr>
          <p:cNvGrpSpPr/>
          <p:nvPr/>
        </p:nvGrpSpPr>
        <p:grpSpPr>
          <a:xfrm>
            <a:off x="6509221" y="1095095"/>
            <a:ext cx="3735873" cy="311745"/>
            <a:chOff x="873760" y="1221555"/>
            <a:chExt cx="3735873" cy="311745"/>
          </a:xfrm>
        </p:grpSpPr>
        <p:sp>
          <p:nvSpPr>
            <p:cNvPr id="117" name="Shape 288">
              <a:extLst>
                <a:ext uri="{FF2B5EF4-FFF2-40B4-BE49-F238E27FC236}">
                  <a16:creationId xmlns:a16="http://schemas.microsoft.com/office/drawing/2014/main" id="{7B76D8CA-F683-45CD-9F92-9F97B6E1620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运行</a:t>
              </a:r>
              <a:r>
                <a:rPr lang="en-US" altLang="zh-CN" sz="1600" b="1"/>
                <a:t>Vue</a:t>
              </a:r>
              <a:r>
                <a:rPr lang="zh-CN" altLang="en-US" sz="1600" b="1"/>
                <a:t>项目工程</a:t>
              </a:r>
              <a:endParaRPr lang="zh-CN" altLang="zh-CN" sz="1600" b="1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03673E0-3E96-4D1A-AF4C-D94DA8293EE4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C5C2C4-E160-4C5B-87E1-797726E8688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ED9C770-F489-4449-978C-118AC6A15DD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A7685FB-09C0-463C-ADEF-365E4729E817}"/>
              </a:ext>
            </a:extLst>
          </p:cNvPr>
          <p:cNvSpPr txBox="1"/>
          <p:nvPr/>
        </p:nvSpPr>
        <p:spPr>
          <a:xfrm>
            <a:off x="6509221" y="1893716"/>
            <a:ext cx="4972942" cy="1183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DONE  Compiled successfully in 3168ms                                7:29:53 PM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App running at: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- Local:   http://localhost:8080/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- Network: http://192.168.26.96:8080/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Note that the development build is not optimized.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To create a production build, run yarn build.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A550E25-CA31-40F5-897E-2ADF6459D18A}"/>
              </a:ext>
            </a:extLst>
          </p:cNvPr>
          <p:cNvSpPr txBox="1"/>
          <p:nvPr/>
        </p:nvSpPr>
        <p:spPr>
          <a:xfrm>
            <a:off x="6509220" y="3186448"/>
            <a:ext cx="4972941" cy="262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http://localhost:8080/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64E805-27A9-4069-AC0E-D9024898E56F}"/>
              </a:ext>
            </a:extLst>
          </p:cNvPr>
          <p:cNvSpPr txBox="1"/>
          <p:nvPr/>
        </p:nvSpPr>
        <p:spPr>
          <a:xfrm>
            <a:off x="6426200" y="5469618"/>
            <a:ext cx="515619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在图形化工具中不仅可以对项目进行编译、运行和调试，还提供了许多分析报表，比如资源体积、运行速度、依赖项等，非常好用。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371272"/>
            <a:ext cx="4862386" cy="127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spc="30">
                <a:effectLst/>
                <a:latin typeface="+mn-ea"/>
              </a:rPr>
              <a:t>.gitignore</a:t>
            </a:r>
            <a:r>
              <a:rPr lang="zh-CN" altLang="en-US" sz="1050" spc="30">
                <a:effectLst/>
                <a:latin typeface="+mn-ea"/>
              </a:rPr>
              <a:t>文件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spc="30">
                <a:effectLst/>
                <a:latin typeface="+mn-ea"/>
              </a:rPr>
              <a:t>babel.config.js</a:t>
            </a:r>
            <a:r>
              <a:rPr lang="zh-CN" altLang="en-US" sz="1050" spc="30">
                <a:effectLst/>
                <a:latin typeface="+mn-ea"/>
              </a:rPr>
              <a:t>文件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spc="30">
                <a:effectLst/>
                <a:latin typeface="+mn-ea"/>
              </a:rPr>
              <a:t>package.json</a:t>
            </a:r>
            <a:r>
              <a:rPr lang="zh-CN" altLang="en-US" sz="1050" spc="30">
                <a:effectLst/>
                <a:latin typeface="+mn-ea"/>
              </a:rPr>
              <a:t>文件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spc="30">
                <a:effectLst/>
                <a:latin typeface="+mn-ea"/>
              </a:rPr>
              <a:t>README.md</a:t>
            </a:r>
            <a:r>
              <a:rPr lang="zh-CN" altLang="en-US" sz="1050" spc="30">
                <a:effectLst/>
                <a:latin typeface="+mn-ea"/>
              </a:rPr>
              <a:t>文件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spc="30">
                <a:effectLst/>
                <a:latin typeface="+mn-ea"/>
              </a:rPr>
              <a:t>yarn.lock</a:t>
            </a:r>
            <a:r>
              <a:rPr lang="zh-CN" altLang="en-US" sz="1050" spc="30">
                <a:effectLst/>
                <a:latin typeface="+mn-ea"/>
              </a:rPr>
              <a:t>文件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F6C8EEA-3DF9-457F-8FF5-5FD6BF96714E}"/>
              </a:ext>
            </a:extLst>
          </p:cNvPr>
          <p:cNvSpPr txBox="1"/>
          <p:nvPr/>
        </p:nvSpPr>
        <p:spPr>
          <a:xfrm>
            <a:off x="2772228" y="1478467"/>
            <a:ext cx="2799995" cy="110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fr-FR" altLang="zh-CN" sz="1000">
                <a:effectLst/>
                <a:latin typeface="+mn-ea"/>
              </a:rPr>
              <a:t>"dependencies": {</a:t>
            </a:r>
          </a:p>
          <a:p>
            <a:pPr algn="just">
              <a:lnSpc>
                <a:spcPct val="170000"/>
              </a:lnSpc>
            </a:pPr>
            <a:r>
              <a:rPr lang="fr-FR" altLang="zh-CN" sz="1000">
                <a:effectLst/>
                <a:latin typeface="+mn-ea"/>
              </a:rPr>
              <a:t>	"core-js": "^3.6.5",</a:t>
            </a:r>
          </a:p>
          <a:p>
            <a:pPr algn="just">
              <a:lnSpc>
                <a:spcPct val="170000"/>
              </a:lnSpc>
            </a:pPr>
            <a:r>
              <a:rPr lang="fr-FR" altLang="zh-CN" sz="1000">
                <a:effectLst/>
                <a:latin typeface="+mn-ea"/>
              </a:rPr>
              <a:t>	"vue": "^3.0.0"</a:t>
            </a:r>
          </a:p>
          <a:p>
            <a:pPr algn="just">
              <a:lnSpc>
                <a:spcPct val="170000"/>
              </a:lnSpc>
            </a:pPr>
            <a:r>
              <a:rPr lang="fr-FR" altLang="zh-CN" sz="1000">
                <a:effectLst/>
                <a:latin typeface="+mn-ea"/>
              </a:rPr>
              <a:t>}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D19DFE2-A5F3-4790-B9A8-B274441B9F1B}"/>
              </a:ext>
            </a:extLst>
          </p:cNvPr>
          <p:cNvSpPr txBox="1"/>
          <p:nvPr/>
        </p:nvSpPr>
        <p:spPr>
          <a:xfrm>
            <a:off x="890174" y="4789981"/>
            <a:ext cx="4682050" cy="1273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>
                <a:effectLst/>
                <a:latin typeface="+mn-ea"/>
              </a:rPr>
              <a:t>// </a:t>
            </a:r>
            <a:r>
              <a:rPr lang="zh-CN" altLang="en-US" sz="1000">
                <a:effectLst/>
                <a:latin typeface="+mn-ea"/>
              </a:rPr>
              <a:t>导入</a:t>
            </a:r>
            <a:r>
              <a:rPr lang="fr-FR" altLang="zh-CN" sz="1000">
                <a:effectLst/>
                <a:latin typeface="+mn-ea"/>
              </a:rPr>
              <a:t>vue</a:t>
            </a:r>
            <a:r>
              <a:rPr lang="zh-CN" altLang="en-US" sz="1000">
                <a:effectLst/>
                <a:latin typeface="+mn-ea"/>
              </a:rPr>
              <a:t>框架中的</a:t>
            </a:r>
            <a:r>
              <a:rPr lang="fr-FR" altLang="zh-CN" sz="1000">
                <a:effectLst/>
                <a:latin typeface="+mn-ea"/>
              </a:rPr>
              <a:t>createApp</a:t>
            </a:r>
            <a:r>
              <a:rPr lang="zh-CN" altLang="en-US" sz="1000">
                <a:effectLst/>
                <a:latin typeface="+mn-ea"/>
              </a:rPr>
              <a:t>方法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import { createApp } from 'vue'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// </a:t>
            </a:r>
            <a:r>
              <a:rPr lang="zh-CN" altLang="en-US" sz="1000">
                <a:effectLst/>
                <a:latin typeface="+mn-ea"/>
              </a:rPr>
              <a:t>导入我们自定义的根组件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import App from './App.vue'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// </a:t>
            </a:r>
            <a:r>
              <a:rPr lang="zh-CN" altLang="en-US" sz="1000">
                <a:effectLst/>
                <a:latin typeface="+mn-ea"/>
              </a:rPr>
              <a:t>挂载根组件</a:t>
            </a:r>
          </a:p>
          <a:p>
            <a:pPr algn="just">
              <a:lnSpc>
                <a:spcPct val="130000"/>
              </a:lnSpc>
            </a:pPr>
            <a:r>
              <a:rPr lang="fr-FR" altLang="zh-CN" sz="1000">
                <a:effectLst/>
                <a:latin typeface="+mn-ea"/>
              </a:rPr>
              <a:t>createApp(App).mount('#app')</a:t>
            </a:r>
          </a:p>
        </p:txBody>
      </p:sp>
      <p:pic>
        <p:nvPicPr>
          <p:cNvPr id="1027" name="图片 6" descr="说明: 截屏2021-05-31 下午7.34.42">
            <a:extLst>
              <a:ext uri="{FF2B5EF4-FFF2-40B4-BE49-F238E27FC236}">
                <a16:creationId xmlns:a16="http://schemas.microsoft.com/office/drawing/2014/main" id="{F0F3A837-FE5D-4559-9E5C-ED2173E5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20" y="3618398"/>
            <a:ext cx="2101379" cy="176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7" descr="说明: 截屏2021-05-31 下午7.56.31">
            <a:extLst>
              <a:ext uri="{FF2B5EF4-FFF2-40B4-BE49-F238E27FC236}">
                <a16:creationId xmlns:a16="http://schemas.microsoft.com/office/drawing/2014/main" id="{8003805B-205F-4CD9-B52E-C4377BCE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18" y="3619786"/>
            <a:ext cx="2735956" cy="176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/>
              <a:t>03 </a:t>
            </a:r>
            <a:r>
              <a:rPr lang="zh-CN" altLang="en-US"/>
              <a:t>在项目中使用依赖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22266D-A4C4-4B9A-BBA9-4109A1B49071}"/>
              </a:ext>
            </a:extLst>
          </p:cNvPr>
          <p:cNvSpPr txBox="1"/>
          <p:nvPr/>
        </p:nvSpPr>
        <p:spPr>
          <a:xfrm>
            <a:off x="765113" y="1107912"/>
            <a:ext cx="458581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项目开发中，额外插件的使用必不可少。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C86897B-FC6C-43CC-8FCE-C74F2F7362C6}"/>
              </a:ext>
            </a:extLst>
          </p:cNvPr>
          <p:cNvSpPr txBox="1"/>
          <p:nvPr/>
        </p:nvSpPr>
        <p:spPr>
          <a:xfrm>
            <a:off x="885964" y="1538328"/>
            <a:ext cx="4464959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npm install --save axios vue-axios</a:t>
            </a:r>
            <a:endParaRPr lang="en-US" altLang="zh-CN" sz="1050" spc="-60">
              <a:effectLst/>
              <a:latin typeface="+mn-ea"/>
            </a:endParaRP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6EDB98E9-54B2-4874-B238-D5A11F01ED9C}"/>
              </a:ext>
            </a:extLst>
          </p:cNvPr>
          <p:cNvSpPr txBox="1">
            <a:spLocks/>
          </p:cNvSpPr>
          <p:nvPr/>
        </p:nvSpPr>
        <p:spPr>
          <a:xfrm>
            <a:off x="5940425" y="76200"/>
            <a:ext cx="4959978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04 </a:t>
            </a:r>
            <a:r>
              <a:rPr lang="zh-CN" altLang="en-US"/>
              <a:t>工程构建</a:t>
            </a:r>
            <a:endParaRPr lang="zh-CN" altLang="zh-CN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588650-F89D-48A5-9448-173B46CEDD50}"/>
              </a:ext>
            </a:extLst>
          </p:cNvPr>
          <p:cNvSpPr txBox="1"/>
          <p:nvPr/>
        </p:nvSpPr>
        <p:spPr>
          <a:xfrm>
            <a:off x="885964" y="1960267"/>
            <a:ext cx="4464959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"dependencies": {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	"axios": "^0.21.1",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	"core-js": "^3.6.5",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	"vue": "^3.0.0",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	"vue-axios": "^3.2.4"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}</a:t>
            </a:r>
          </a:p>
        </p:txBody>
      </p:sp>
      <p:pic>
        <p:nvPicPr>
          <p:cNvPr id="2052" name="图片 9" descr="说明: 截屏2021-06-02 下午2.36.00">
            <a:extLst>
              <a:ext uri="{FF2B5EF4-FFF2-40B4-BE49-F238E27FC236}">
                <a16:creationId xmlns:a16="http://schemas.microsoft.com/office/drawing/2014/main" id="{6C4DF651-04A2-4F8B-92C2-B826419F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1" y="4877480"/>
            <a:ext cx="2924870" cy="15649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8" descr="说明: 截屏2021-06-02 下午2.16.15">
            <a:extLst>
              <a:ext uri="{FF2B5EF4-FFF2-40B4-BE49-F238E27FC236}">
                <a16:creationId xmlns:a16="http://schemas.microsoft.com/office/drawing/2014/main" id="{86252B7B-7FC0-42F6-9436-6E05B45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4" y="3635579"/>
            <a:ext cx="2848730" cy="15180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65315533-2482-4FC2-89A8-557A27012B82}"/>
              </a:ext>
            </a:extLst>
          </p:cNvPr>
          <p:cNvSpPr txBox="1"/>
          <p:nvPr/>
        </p:nvSpPr>
        <p:spPr>
          <a:xfrm>
            <a:off x="5940425" y="1107912"/>
            <a:ext cx="548646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工程目录下执行如下命令，可以直接将项目代码编译构建成生产包：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B63EA-5D9A-4F8A-8E65-3709346CD9FF}"/>
              </a:ext>
            </a:extLst>
          </p:cNvPr>
          <p:cNvSpPr txBox="1"/>
          <p:nvPr/>
        </p:nvSpPr>
        <p:spPr>
          <a:xfrm>
            <a:off x="6061276" y="1538328"/>
            <a:ext cx="534187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npm run build</a:t>
            </a:r>
            <a:endParaRPr lang="en-US" altLang="zh-CN" sz="1050" spc="-60">
              <a:effectLst/>
              <a:latin typeface="+mn-ea"/>
            </a:endParaRPr>
          </a:p>
        </p:txBody>
      </p:sp>
      <p:pic>
        <p:nvPicPr>
          <p:cNvPr id="2053" name="图片 10" descr="说明: 截屏2021-06-02 下午3.55.49">
            <a:extLst>
              <a:ext uri="{FF2B5EF4-FFF2-40B4-BE49-F238E27FC236}">
                <a16:creationId xmlns:a16="http://schemas.microsoft.com/office/drawing/2014/main" id="{A7384894-C7F0-4843-96B4-2D978E0E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76" y="1923714"/>
            <a:ext cx="3565525" cy="19018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1" descr="说明: 截屏2021-06-02 下午4.04.08">
            <a:extLst>
              <a:ext uri="{FF2B5EF4-FFF2-40B4-BE49-F238E27FC236}">
                <a16:creationId xmlns:a16="http://schemas.microsoft.com/office/drawing/2014/main" id="{5C897FC2-04A4-4D0B-B276-6ED8167D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5" y="3064838"/>
            <a:ext cx="3167112" cy="25241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8332CAAA-8AFE-4E19-A49B-C372917E6F9C}"/>
              </a:ext>
            </a:extLst>
          </p:cNvPr>
          <p:cNvSpPr txBox="1"/>
          <p:nvPr/>
        </p:nvSpPr>
        <p:spPr>
          <a:xfrm>
            <a:off x="6259361" y="4287632"/>
            <a:ext cx="1718742" cy="1032040"/>
          </a:xfrm>
          <a:prstGeom prst="round2SameRect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我们不添加任何参数进行构建会按照一些默认的规则进行。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  <a:p>
            <a:pPr algn="just" latinLnBrk="1">
              <a:lnSpc>
                <a:spcPct val="150000"/>
              </a:lnSpc>
            </a:pPr>
            <a:endParaRPr lang="en-US" altLang="zh-CN" sz="30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1583FBB-803D-4A81-ADFC-FFB40BFD0490}"/>
              </a:ext>
            </a:extLst>
          </p:cNvPr>
          <p:cNvSpPr txBox="1"/>
          <p:nvPr/>
        </p:nvSpPr>
        <p:spPr>
          <a:xfrm>
            <a:off x="6061276" y="5723957"/>
            <a:ext cx="536561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例如构建完成后的目标文件将生成在</a:t>
            </a:r>
            <a:r>
              <a:rPr lang="en-US" altLang="zh-CN" sz="1200">
                <a:effectLst/>
                <a:latin typeface="+mn-ea"/>
              </a:rPr>
              <a:t>dist</a:t>
            </a:r>
            <a:r>
              <a:rPr lang="zh-CN" altLang="en-US" sz="1200">
                <a:effectLst/>
                <a:latin typeface="+mn-ea"/>
              </a:rPr>
              <a:t>文件夹中，默认的构建环境是生产环境（开发环境的依赖不会被添加）。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B1347E9F-989B-4114-8E99-D4470AD1F315}"/>
              </a:ext>
            </a:extLst>
          </p:cNvPr>
          <p:cNvGrpSpPr/>
          <p:nvPr/>
        </p:nvGrpSpPr>
        <p:grpSpPr>
          <a:xfrm>
            <a:off x="5856423" y="1522022"/>
            <a:ext cx="6335577" cy="2552109"/>
            <a:chOff x="3709319" y="2328902"/>
            <a:chExt cx="1607958" cy="1780267"/>
          </a:xfrm>
        </p:grpSpPr>
        <p:sp>
          <p:nvSpPr>
            <p:cNvPr id="56" name="任意多边形 72">
              <a:extLst>
                <a:ext uri="{FF2B5EF4-FFF2-40B4-BE49-F238E27FC236}">
                  <a16:creationId xmlns:a16="http://schemas.microsoft.com/office/drawing/2014/main" id="{A366D7F0-EA8A-436D-A0D1-CA9F48D09034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72">
              <a:extLst>
                <a:ext uri="{FF2B5EF4-FFF2-40B4-BE49-F238E27FC236}">
                  <a16:creationId xmlns:a16="http://schemas.microsoft.com/office/drawing/2014/main" id="{0A579990-3043-4639-AA18-8A50112619E0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05 </a:t>
            </a:r>
            <a:r>
              <a:rPr lang="zh-CN" altLang="en-US" b="1"/>
              <a:t>新一代前端构建工具</a:t>
            </a:r>
            <a:r>
              <a:rPr lang="en-US" altLang="zh-CN" b="1"/>
              <a:t>Vite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Vite</a:t>
              </a:r>
              <a:r>
                <a:rPr lang="zh-CN" altLang="en-US" sz="1600" b="1"/>
                <a:t>与</a:t>
              </a:r>
              <a:r>
                <a:rPr lang="en-US" altLang="zh-CN" sz="1600" b="1"/>
                <a:t>Vue CLI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11038" y="4793434"/>
            <a:ext cx="4639310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node -v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64E805-27A9-4069-AC0E-D9024898E56F}"/>
              </a:ext>
            </a:extLst>
          </p:cNvPr>
          <p:cNvSpPr txBox="1"/>
          <p:nvPr/>
        </p:nvSpPr>
        <p:spPr>
          <a:xfrm>
            <a:off x="6426200" y="5242503"/>
            <a:ext cx="515619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在工程目录下执行</a:t>
            </a:r>
            <a:r>
              <a:rPr lang="en-US" altLang="zh-CN" sz="1200" spc="30">
                <a:effectLst/>
                <a:latin typeface="+mn-ea"/>
              </a:rPr>
              <a:t>npm run dev</a:t>
            </a:r>
            <a:r>
              <a:rPr lang="zh-CN" altLang="en-US" sz="1200" spc="30">
                <a:effectLst/>
                <a:latin typeface="+mn-ea"/>
              </a:rPr>
              <a:t>（第一次执行前别忘记先执行</a:t>
            </a:r>
            <a:r>
              <a:rPr lang="en-US" altLang="zh-CN" sz="1200" spc="30">
                <a:effectLst/>
                <a:latin typeface="+mn-ea"/>
              </a:rPr>
              <a:t>npm install</a:t>
            </a:r>
            <a:r>
              <a:rPr lang="zh-CN" altLang="en-US" sz="1200" spc="30">
                <a:effectLst/>
                <a:latin typeface="+mn-ea"/>
              </a:rPr>
              <a:t>指令安装依赖）即可开启开发服务器，执行</a:t>
            </a:r>
            <a:r>
              <a:rPr lang="en-US" altLang="zh-CN" sz="1200" spc="30">
                <a:effectLst/>
                <a:latin typeface="+mn-ea"/>
              </a:rPr>
              <a:t>npm run build</a:t>
            </a:r>
            <a:r>
              <a:rPr lang="zh-CN" altLang="en-US" sz="1200" spc="30">
                <a:effectLst/>
                <a:latin typeface="+mn-ea"/>
              </a:rPr>
              <a:t>即可进行打包操作。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411548"/>
            <a:ext cx="4862386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Vue CLI</a:t>
            </a:r>
            <a:r>
              <a:rPr lang="zh-CN" altLang="en-US" sz="1200" spc="30">
                <a:effectLst/>
                <a:latin typeface="+mn-ea"/>
              </a:rPr>
              <a:t>非常适合大型商业项目的开发，它是构建大型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项目不可或缺的工具，</a:t>
            </a:r>
            <a:r>
              <a:rPr lang="en-US" altLang="zh-CN" sz="1200" spc="30">
                <a:effectLst/>
                <a:latin typeface="+mn-ea"/>
              </a:rPr>
              <a:t>Vue CLI</a:t>
            </a:r>
            <a:r>
              <a:rPr lang="zh-CN" altLang="en-US" sz="1200" spc="30">
                <a:effectLst/>
                <a:latin typeface="+mn-ea"/>
              </a:rPr>
              <a:t>主要包括工程脚手架、带热重载模块的开发服务器、插件系统、用户界面等功能。与</a:t>
            </a:r>
            <a:r>
              <a:rPr lang="en-US" altLang="zh-CN" sz="1200" spc="30">
                <a:effectLst/>
                <a:latin typeface="+mn-ea"/>
              </a:rPr>
              <a:t>Vue CLI</a:t>
            </a:r>
            <a:r>
              <a:rPr lang="zh-CN" altLang="en-US" sz="1200" spc="30">
                <a:effectLst/>
                <a:latin typeface="+mn-ea"/>
              </a:rPr>
              <a:t>类似，</a:t>
            </a:r>
            <a:r>
              <a:rPr lang="en-US" altLang="zh-CN" sz="1200" spc="30">
                <a:effectLst/>
                <a:latin typeface="+mn-ea"/>
              </a:rPr>
              <a:t>Vite</a:t>
            </a:r>
            <a:r>
              <a:rPr lang="zh-CN" altLang="en-US" sz="1200" spc="30">
                <a:effectLst/>
                <a:latin typeface="+mn-ea"/>
              </a:rPr>
              <a:t>也是一个提供项目脚手架和开发服务器的构建工具。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05F90A-84C3-4DF5-909B-025B5F070BEE}"/>
              </a:ext>
            </a:extLst>
          </p:cNvPr>
          <p:cNvSpPr txBox="1"/>
          <p:nvPr/>
        </p:nvSpPr>
        <p:spPr>
          <a:xfrm>
            <a:off x="709837" y="2983725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虽然</a:t>
            </a:r>
            <a:r>
              <a:rPr lang="en-US" altLang="zh-CN" sz="1200" spc="30">
                <a:effectLst/>
                <a:latin typeface="+mn-ea"/>
              </a:rPr>
              <a:t>Vite</a:t>
            </a:r>
            <a:r>
              <a:rPr lang="zh-CN" altLang="en-US" sz="1200" spc="30">
                <a:effectLst/>
                <a:latin typeface="+mn-ea"/>
              </a:rPr>
              <a:t>在“速度”上无疑比</a:t>
            </a:r>
            <a:r>
              <a:rPr lang="en-US" altLang="zh-CN" sz="1200" spc="30">
                <a:effectLst/>
                <a:latin typeface="+mn-ea"/>
              </a:rPr>
              <a:t>Vue CLI</a:t>
            </a:r>
            <a:r>
              <a:rPr lang="zh-CN" altLang="en-US" sz="1200" spc="30">
                <a:effectLst/>
                <a:latin typeface="+mn-ea"/>
              </a:rPr>
              <a:t>快很多，但其没有用户界面，也没有提供插件管理系统，对于初学者来说并不够友好。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132DEC-02AB-4361-BDB5-CC63047E4C00}"/>
              </a:ext>
            </a:extLst>
          </p:cNvPr>
          <p:cNvGrpSpPr/>
          <p:nvPr/>
        </p:nvGrpSpPr>
        <p:grpSpPr>
          <a:xfrm>
            <a:off x="811037" y="2664339"/>
            <a:ext cx="4639310" cy="181543"/>
            <a:chOff x="885341" y="1903152"/>
            <a:chExt cx="4639310" cy="18154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49F4973-C6E6-4819-BE14-A82C9E911145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3">
              <a:extLst>
                <a:ext uri="{FF2B5EF4-FFF2-40B4-BE49-F238E27FC236}">
                  <a16:creationId xmlns:a16="http://schemas.microsoft.com/office/drawing/2014/main" id="{3C70C394-A4A6-47E2-9D78-A14BCB4EC999}"/>
                </a:ext>
              </a:extLst>
            </p:cNvPr>
            <p:cNvGrpSpPr/>
            <p:nvPr/>
          </p:nvGrpSpPr>
          <p:grpSpPr>
            <a:xfrm>
              <a:off x="885341" y="1903152"/>
              <a:ext cx="4639310" cy="152400"/>
              <a:chOff x="1394460" y="3390900"/>
              <a:chExt cx="4639310" cy="1524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8837394-714B-4B10-975F-8BA87ECEFD7C}"/>
                  </a:ext>
                </a:extLst>
              </p:cNvPr>
              <p:cNvSpPr/>
              <p:nvPr/>
            </p:nvSpPr>
            <p:spPr>
              <a:xfrm>
                <a:off x="589407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48">
                <a:extLst>
                  <a:ext uri="{FF2B5EF4-FFF2-40B4-BE49-F238E27FC236}">
                    <a16:creationId xmlns:a16="http://schemas.microsoft.com/office/drawing/2014/main" id="{1EB6E60D-2F17-4787-8896-21BA2611CF00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580E5C5D-1700-4939-BBFF-113E3AA12DEE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71C54D09-BF3A-43C9-8993-86BF1D8F3FD6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DB3C3B6-3408-4597-B9E5-526C54B3B1E1}"/>
                  </a:ext>
                </a:extLst>
              </p:cNvPr>
              <p:cNvSpPr/>
              <p:nvPr/>
            </p:nvSpPr>
            <p:spPr>
              <a:xfrm>
                <a:off x="571119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AEA908-5D3F-489A-860B-02A72C76E858}"/>
                  </a:ext>
                </a:extLst>
              </p:cNvPr>
              <p:cNvSpPr/>
              <p:nvPr/>
            </p:nvSpPr>
            <p:spPr>
              <a:xfrm>
                <a:off x="5528310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D3E2E92-9611-44EC-9B85-B65B3969BD90}"/>
              </a:ext>
            </a:extLst>
          </p:cNvPr>
          <p:cNvGrpSpPr/>
          <p:nvPr/>
        </p:nvGrpSpPr>
        <p:grpSpPr>
          <a:xfrm>
            <a:off x="811037" y="3748952"/>
            <a:ext cx="3735873" cy="311745"/>
            <a:chOff x="873760" y="1221555"/>
            <a:chExt cx="3735873" cy="311745"/>
          </a:xfrm>
        </p:grpSpPr>
        <p:sp>
          <p:nvSpPr>
            <p:cNvPr id="41" name="Shape 288">
              <a:extLst>
                <a:ext uri="{FF2B5EF4-FFF2-40B4-BE49-F238E27FC236}">
                  <a16:creationId xmlns:a16="http://schemas.microsoft.com/office/drawing/2014/main" id="{B1ECDEC9-819A-4EA4-8554-B759B84FE7C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体验</a:t>
              </a:r>
              <a:r>
                <a:rPr lang="en-US" altLang="zh-CN" sz="1600" b="1"/>
                <a:t>Vite</a:t>
              </a:r>
              <a:r>
                <a:rPr lang="zh-CN" altLang="en-US" sz="1600" b="1"/>
                <a:t>构建工具</a:t>
              </a:r>
              <a:endParaRPr lang="zh-CN" altLang="zh-CN" sz="1600" b="1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2C8C056-51AB-4654-BFE1-78AB301A7B1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A28FE63-AAEC-4542-8273-C1395F4C0F19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94FB57-DB79-4308-8EBF-22C3208F899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C08C0988-2CF3-4A03-B3E1-B04AD4C7C2C3}"/>
              </a:ext>
            </a:extLst>
          </p:cNvPr>
          <p:cNvSpPr txBox="1"/>
          <p:nvPr/>
        </p:nvSpPr>
        <p:spPr>
          <a:xfrm>
            <a:off x="709837" y="4086627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在创建基于</a:t>
            </a:r>
            <a:r>
              <a:rPr lang="en-US" altLang="zh-CN" sz="1200" spc="30">
                <a:effectLst/>
                <a:latin typeface="+mn-ea"/>
              </a:rPr>
              <a:t>Vite</a:t>
            </a:r>
            <a:r>
              <a:rPr lang="zh-CN" altLang="en-US" sz="1200" spc="30">
                <a:effectLst/>
                <a:latin typeface="+mn-ea"/>
              </a:rPr>
              <a:t>脚手架的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项目前，首先要确保我们所使用的</a:t>
            </a:r>
            <a:r>
              <a:rPr lang="en-US" altLang="zh-CN" sz="1200" spc="30">
                <a:effectLst/>
                <a:latin typeface="+mn-ea"/>
              </a:rPr>
              <a:t>Node.js</a:t>
            </a:r>
            <a:r>
              <a:rPr lang="zh-CN" altLang="en-US" sz="1200" spc="30">
                <a:effectLst/>
                <a:latin typeface="+mn-ea"/>
              </a:rPr>
              <a:t>版本大于</a:t>
            </a:r>
            <a:r>
              <a:rPr lang="en-US" altLang="zh-CN" sz="1200" spc="30">
                <a:effectLst/>
                <a:latin typeface="+mn-ea"/>
              </a:rPr>
              <a:t>12.0.0</a:t>
            </a:r>
            <a:r>
              <a:rPr lang="zh-CN" altLang="en-US" sz="1200" spc="30">
                <a:effectLst/>
                <a:latin typeface="+mn-ea"/>
              </a:rPr>
              <a:t>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A32B64-36C1-4AC3-8835-8CB3C3F1E7C5}"/>
              </a:ext>
            </a:extLst>
          </p:cNvPr>
          <p:cNvSpPr txBox="1"/>
          <p:nvPr/>
        </p:nvSpPr>
        <p:spPr>
          <a:xfrm>
            <a:off x="811038" y="5266869"/>
            <a:ext cx="4639310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http://nodejs.cn/</a:t>
            </a:r>
          </a:p>
        </p:txBody>
      </p:sp>
      <p:pic>
        <p:nvPicPr>
          <p:cNvPr id="6146" name="图片 12" descr="说明: 截屏2021-09-18 下午7.04.26">
            <a:extLst>
              <a:ext uri="{FF2B5EF4-FFF2-40B4-BE49-F238E27FC236}">
                <a16:creationId xmlns:a16="http://schemas.microsoft.com/office/drawing/2014/main" id="{280DD881-4620-410D-9127-5FE90001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77" y="1096310"/>
            <a:ext cx="2948368" cy="26526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3" descr="说明: 截屏2021-09-18 下午7.11.54">
            <a:extLst>
              <a:ext uri="{FF2B5EF4-FFF2-40B4-BE49-F238E27FC236}">
                <a16:creationId xmlns:a16="http://schemas.microsoft.com/office/drawing/2014/main" id="{EBD71F4A-AB43-42B5-A881-C78A7CE6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23" y="2427503"/>
            <a:ext cx="3129176" cy="26721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6622F5B-3ADB-416C-BF10-F6D65D9A08CA}"/>
              </a:ext>
            </a:extLst>
          </p:cNvPr>
          <p:cNvSpPr txBox="1"/>
          <p:nvPr/>
        </p:nvSpPr>
        <p:spPr>
          <a:xfrm>
            <a:off x="811038" y="5740303"/>
            <a:ext cx="4639310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npm init @vitejs/app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1E82AB-B759-46DD-B919-C2505B9DF43E}"/>
              </a:ext>
            </a:extLst>
          </p:cNvPr>
          <p:cNvGrpSpPr/>
          <p:nvPr/>
        </p:nvGrpSpPr>
        <p:grpSpPr>
          <a:xfrm>
            <a:off x="6695658" y="4528664"/>
            <a:ext cx="529990" cy="496212"/>
            <a:chOff x="2612321" y="2698089"/>
            <a:chExt cx="529990" cy="496212"/>
          </a:xfrm>
        </p:grpSpPr>
        <p:sp>
          <p:nvSpPr>
            <p:cNvPr id="52" name="任意多边形 78">
              <a:extLst>
                <a:ext uri="{FF2B5EF4-FFF2-40B4-BE49-F238E27FC236}">
                  <a16:creationId xmlns:a16="http://schemas.microsoft.com/office/drawing/2014/main" id="{5D15840B-34BD-402F-A647-7507290A615E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47">
              <a:extLst>
                <a:ext uri="{FF2B5EF4-FFF2-40B4-BE49-F238E27FC236}">
                  <a16:creationId xmlns:a16="http://schemas.microsoft.com/office/drawing/2014/main" id="{87BB39B5-A366-4290-9634-41902FFD6DB4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7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6242</TotalTime>
  <Words>792</Words>
  <Application>Microsoft Office PowerPoint</Application>
  <PresentationFormat>宽屏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VUE CLI工具入门</vt:lpstr>
      <vt:lpstr>02 Vue CLI项目模板工程</vt:lpstr>
      <vt:lpstr>03 在项目中使用依赖</vt:lpstr>
      <vt:lpstr>05 新一代前端构建工具Vite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739</cp:revision>
  <cp:lastPrinted>2017-08-20T16:00:00Z</cp:lastPrinted>
  <dcterms:created xsi:type="dcterms:W3CDTF">2017-08-20T16:00:00Z</dcterms:created>
  <dcterms:modified xsi:type="dcterms:W3CDTF">2021-11-19T09:04:45Z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