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3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03942038.blogspot.jp/2016/05/deep-compression-compressing-deep.html" TargetMode="External"/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高速小型学習装置</a:t>
            </a:r>
            <a:r>
              <a:rPr lang="ja-JP" altLang="en-US" sz="4000" dirty="0" smtClean="0"/>
              <a:t>の研究開</a:t>
            </a:r>
            <a:r>
              <a:rPr lang="ja-JP" altLang="en-US" sz="4000" dirty="0" smtClean="0"/>
              <a:t>発及び生産現場への実用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2400" dirty="0" smtClean="0"/>
              <a:t>ハイシンク創研</a:t>
            </a:r>
            <a:endParaRPr lang="en-US" altLang="ja-JP" sz="2400" dirty="0" smtClean="0"/>
          </a:p>
          <a:p>
            <a:pPr algn="r"/>
            <a:r>
              <a:rPr lang="ja-JP" altLang="en-US" sz="2400" dirty="0" smtClean="0"/>
              <a:t>趙きょう楚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7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ハードウェア面</a:t>
            </a:r>
            <a:r>
              <a:rPr lang="en-US" altLang="ja-JP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4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生産現場で直面する</a:t>
            </a:r>
            <a:r>
              <a:rPr lang="ja-JP" altLang="en-US" dirty="0"/>
              <a:t>問題および機械学習技術へのニーズ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少子</a:t>
            </a:r>
            <a:r>
              <a:rPr lang="ja-JP" altLang="en-US" dirty="0" smtClean="0"/>
              <a:t>化と高齢化の進んで一方、人手の代わりに、ロボットや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なでの導入へのニーズは激増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更に工場の自動化のため、省エネルギー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しかし、生産現場はデータの宝庫でありながら、収集したデータをうまく分析して、利用する段階にはまだ辿らない</a:t>
            </a:r>
            <a:endParaRPr lang="en-US" altLang="ja-JP" dirty="0" smtClean="0"/>
          </a:p>
          <a:p>
            <a:pPr lvl="1">
              <a:buFont typeface="Corbel" panose="020B0503020204020204" pitchFamily="34" charset="0"/>
              <a:buChar char="–"/>
            </a:pPr>
            <a:r>
              <a:rPr lang="ja-JP" altLang="en-US" dirty="0"/>
              <a:t>　</a:t>
            </a:r>
            <a:r>
              <a:rPr lang="ja-JP" altLang="en-US" dirty="0" smtClean="0"/>
              <a:t>工場のデータが会社の機密に関わるので、漏れることは許さない</a:t>
            </a:r>
            <a:endParaRPr lang="en-US" altLang="ja-JP" dirty="0" smtClean="0"/>
          </a:p>
          <a:p>
            <a:pPr lvl="1">
              <a:buFont typeface="Corbel" panose="020B0503020204020204" pitchFamily="34" charset="0"/>
              <a:buChar char="–"/>
            </a:pPr>
            <a:r>
              <a:rPr lang="ja-JP" altLang="en-US" dirty="0"/>
              <a:t>　</a:t>
            </a:r>
            <a:r>
              <a:rPr lang="ja-JP" altLang="en-US" dirty="0" smtClean="0"/>
              <a:t>データが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3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参照文献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[1]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arxiv.org/abs/1406.2661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[2]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arxiv.org/abs/1512.03385</a:t>
            </a:r>
          </a:p>
          <a:p>
            <a:pPr marL="0" indent="0">
              <a:buNone/>
            </a:pPr>
            <a:r>
              <a:rPr lang="en-US" altLang="ja-JP" dirty="0"/>
              <a:t>[3</a:t>
            </a:r>
            <a:r>
              <a:rPr lang="en-US" altLang="ja-JP" dirty="0" smtClean="0"/>
              <a:t>]</a:t>
            </a:r>
            <a:r>
              <a:rPr lang="en-US" altLang="zh-CN" dirty="0"/>
              <a:t> </a:t>
            </a:r>
            <a:r>
              <a:rPr lang="en-US" altLang="zh-CN" dirty="0" err="1"/>
              <a:t>Mikolov</a:t>
            </a:r>
            <a:r>
              <a:rPr lang="en-US" altLang="zh-CN" dirty="0"/>
              <a:t> T, </a:t>
            </a:r>
            <a:r>
              <a:rPr lang="en-US" altLang="zh-CN" dirty="0" err="1"/>
              <a:t>Karafiát</a:t>
            </a:r>
            <a:r>
              <a:rPr lang="en-US" altLang="zh-CN" dirty="0"/>
              <a:t> M, </a:t>
            </a:r>
            <a:r>
              <a:rPr lang="en-US" altLang="zh-CN" dirty="0" err="1"/>
              <a:t>Burget</a:t>
            </a:r>
            <a:r>
              <a:rPr lang="en-US" altLang="zh-CN" dirty="0"/>
              <a:t> L, et al. Recurrent neural network based language </a:t>
            </a:r>
            <a:r>
              <a:rPr lang="en-US" altLang="zh-CN" dirty="0" smtClean="0"/>
              <a:t>model[C]</a:t>
            </a:r>
            <a:r>
              <a:rPr lang="en-US" altLang="ja-JP" dirty="0" smtClean="0"/>
              <a:t>, </a:t>
            </a:r>
            <a:r>
              <a:rPr lang="en-US" altLang="zh-CN" dirty="0" err="1" smtClean="0"/>
              <a:t>Interspeech</a:t>
            </a:r>
            <a:r>
              <a:rPr lang="en-US" altLang="zh-CN" dirty="0"/>
              <a:t>. 2010, 2: 3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ja-JP" dirty="0"/>
              <a:t>[4]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f03942038.blogspot.jp/2016/05/deep-compression-compressing-deep.html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[5] https://zh.wikipedia.org/wiki/Xeon#Xeon_Phi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8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あらすじ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56" y="2011679"/>
            <a:ext cx="10716543" cy="4633819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 smtClean="0"/>
              <a:t>研究背景</a:t>
            </a:r>
            <a:endParaRPr lang="en-US" altLang="ja-JP" sz="3200" dirty="0" smtClean="0"/>
          </a:p>
          <a:p>
            <a:pPr lvl="3">
              <a:buFont typeface="Corbel" panose="020B0503020204020204" pitchFamily="34" charset="0"/>
              <a:buChar char="–"/>
            </a:pPr>
            <a:r>
              <a:rPr lang="ja-JP" altLang="en-US" sz="2400" dirty="0" smtClean="0"/>
              <a:t>  機械学習の進展</a:t>
            </a:r>
            <a:endParaRPr lang="en-US" altLang="ja-JP" sz="2400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　ソフトウェア面</a:t>
            </a:r>
            <a:endParaRPr lang="en-US" altLang="ja-JP" sz="2400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ハードウェア面</a:t>
            </a:r>
            <a:endParaRPr lang="en-US" altLang="ja-JP" sz="2400" dirty="0" smtClean="0"/>
          </a:p>
          <a:p>
            <a:pPr lvl="7">
              <a:buFont typeface="Corbel" panose="020B0503020204020204" pitchFamily="34" charset="0"/>
              <a:buChar char="–"/>
            </a:pPr>
            <a:r>
              <a:rPr lang="en-US" altLang="ja-JP" sz="2400" dirty="0" smtClean="0"/>
              <a:t> CPU</a:t>
            </a:r>
          </a:p>
          <a:p>
            <a:pPr lvl="7">
              <a:buFont typeface="Corbel" panose="020B0503020204020204" pitchFamily="34" charset="0"/>
              <a:buChar char="–"/>
            </a:pPr>
            <a:r>
              <a:rPr lang="en-US" altLang="ja-JP" sz="2400" dirty="0" smtClean="0"/>
              <a:t> GPU</a:t>
            </a:r>
          </a:p>
          <a:p>
            <a:pPr lvl="7">
              <a:buFont typeface="Corbel" panose="020B0503020204020204" pitchFamily="34" charset="0"/>
              <a:buChar char="–"/>
            </a:pPr>
            <a:r>
              <a:rPr lang="en-US" altLang="ja-JP" sz="2400" dirty="0" smtClean="0"/>
              <a:t> FPGA</a:t>
            </a:r>
          </a:p>
          <a:p>
            <a:pPr lvl="3">
              <a:buFont typeface="Corbel" panose="020B0503020204020204" pitchFamily="34" charset="0"/>
              <a:buChar char="–"/>
            </a:pPr>
            <a:r>
              <a:rPr lang="en-US" altLang="ja-JP" sz="2400" dirty="0"/>
              <a:t> 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生産現場で直面する問題および機械学習技術へのニーズ</a:t>
            </a:r>
            <a:endParaRPr lang="en-US" altLang="ja-JP" sz="2400" dirty="0"/>
          </a:p>
          <a:p>
            <a:pPr marL="914400" lvl="4" indent="0">
              <a:buNone/>
            </a:pPr>
            <a:endParaRPr lang="en-US" altLang="zh-CN" sz="2400" dirty="0" smtClean="0"/>
          </a:p>
          <a:p>
            <a:pPr marL="914400" lvl="4" indent="0">
              <a:buNone/>
            </a:pPr>
            <a:endParaRPr lang="en-US" altLang="zh-CN" sz="2400" dirty="0"/>
          </a:p>
          <a:p>
            <a:r>
              <a:rPr lang="ja-JP" altLang="en-US" sz="3200" dirty="0" smtClean="0"/>
              <a:t>高速小型学習装置の開発および現場への実用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機械学習の進展</a:t>
            </a:r>
            <a:r>
              <a:rPr lang="en-US" altLang="ja-JP" dirty="0" smtClean="0"/>
              <a:t>(</a:t>
            </a:r>
            <a:r>
              <a:rPr lang="ja-JP" altLang="en-US" dirty="0" smtClean="0"/>
              <a:t>ソフトウェア面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347" y="1792936"/>
            <a:ext cx="11410682" cy="420624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ja-JP" sz="2400" dirty="0" smtClean="0"/>
              <a:t>Deep Learning </a:t>
            </a:r>
            <a:r>
              <a:rPr lang="ja-JP" altLang="en-US" sz="2400" dirty="0" smtClean="0"/>
              <a:t>の発展を代表に、近年機械学習手法は画像処理、言語認識、人工知能など幅広い分野に適用し、著しい成果</a:t>
            </a:r>
            <a:r>
              <a:rPr lang="ja-JP" altLang="en-US" sz="2400" dirty="0"/>
              <a:t>を達成した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8" name="Picture 4" descr="“alphag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17" y="3011212"/>
            <a:ext cx="2897753" cy="30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google incep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3427" y="3907731"/>
            <a:ext cx="3608839" cy="14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“LSTM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55" y="2827221"/>
            <a:ext cx="4572004" cy="34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199992" y="6321294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Alpha Go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8010" y="6292743"/>
            <a:ext cx="300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LSTM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2823" y="6436060"/>
            <a:ext cx="300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Google Inception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ソフトウェ</a:t>
            </a:r>
            <a:r>
              <a:rPr lang="ja-JP" altLang="en-US" dirty="0" smtClean="0"/>
              <a:t>ア面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797" y="2117697"/>
            <a:ext cx="9784080" cy="4206240"/>
          </a:xfrm>
        </p:spPr>
        <p:txBody>
          <a:bodyPr/>
          <a:lstStyle/>
          <a:p>
            <a:r>
              <a:rPr lang="en-US" altLang="ja-JP" dirty="0" smtClean="0"/>
              <a:t>AI</a:t>
            </a:r>
            <a:r>
              <a:rPr lang="ja-JP" altLang="en-US" dirty="0" smtClean="0"/>
              <a:t>ブームの中で、学習フレームワークの多出</a:t>
            </a:r>
            <a:endParaRPr lang="zh-CN" altLang="en-US" dirty="0"/>
          </a:p>
        </p:txBody>
      </p:sp>
      <p:pic>
        <p:nvPicPr>
          <p:cNvPr id="2050" name="Picture 2" descr="“tensorflow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1" y="2732729"/>
            <a:ext cx="2004529" cy="17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torch deep learning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85" y="2376662"/>
            <a:ext cx="4235939" cy="242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“chainer deep learning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66" y="2577777"/>
            <a:ext cx="3555033" cy="186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“CNTK deep learning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4966865"/>
            <a:ext cx="2375590" cy="16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相关图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46" y="5038061"/>
            <a:ext cx="1905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相关图片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18" y="5135467"/>
            <a:ext cx="17049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ソフトウェア面</a:t>
            </a:r>
            <a:r>
              <a:rPr lang="en-US" altLang="ja-JP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携帯電話などの端末に対応したフレームワークも出るつつ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フレームワークの小型化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2" y="33528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ソフトウェア面</a:t>
            </a:r>
            <a:r>
              <a:rPr lang="en-US" altLang="ja-JP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730" y="2011680"/>
            <a:ext cx="11230377" cy="4206240"/>
          </a:xfrm>
        </p:spPr>
        <p:txBody>
          <a:bodyPr/>
          <a:lstStyle/>
          <a:p>
            <a:r>
              <a:rPr lang="ja-JP" altLang="en-US" dirty="0" smtClean="0"/>
              <a:t>　ニューラルネットワークに基いて、多数の手法も提案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750678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Generative Adversarial Networks 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pic>
        <p:nvPicPr>
          <p:cNvPr id="1026" name="Picture 2" descr="“generative adversarial net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382"/>
            <a:ext cx="3979572" cy="27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765181" y="2750678"/>
            <a:ext cx="3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Residual Neural Network</a:t>
            </a:r>
            <a:r>
              <a:rPr lang="en-US" altLang="ja-JP" baseline="30000" dirty="0" smtClean="0"/>
              <a:t>[2]</a:t>
            </a:r>
            <a:endParaRPr lang="zh-CN" altLang="en-US" baseline="30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41" y="3229382"/>
            <a:ext cx="440457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086" y="3721862"/>
            <a:ext cx="3588914" cy="1419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43492" y="2750678"/>
            <a:ext cx="3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Recurrent Neural Network</a:t>
            </a:r>
            <a:r>
              <a:rPr lang="en-US" altLang="ja-JP" baseline="30000" dirty="0" smtClean="0"/>
              <a:t>[3]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271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ソフトウェア面</a:t>
            </a:r>
            <a:r>
              <a:rPr lang="en-US" altLang="ja-JP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ディープニューラルネットワークの有効性は大量のパラメー</a:t>
            </a:r>
            <a:r>
              <a:rPr lang="ja-JP" altLang="en-US" dirty="0" smtClean="0"/>
              <a:t>タの学習で</a:t>
            </a:r>
            <a:r>
              <a:rPr lang="ja-JP" altLang="en-US" dirty="0" smtClean="0"/>
              <a:t>保証しているから、計算能力への要求は増える一方です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02919" y="269151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機械学習の進展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ハードウェア面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50" y="2789125"/>
            <a:ext cx="10648950" cy="3533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03842" y="3593206"/>
            <a:ext cx="1687133" cy="2624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機械学習の進展</a:t>
            </a:r>
            <a:r>
              <a:rPr lang="en-US" altLang="ja-JP" dirty="0"/>
              <a:t>(</a:t>
            </a:r>
            <a:r>
              <a:rPr lang="ja-JP" altLang="en-US" dirty="0"/>
              <a:t>ハードウェア面</a:t>
            </a:r>
            <a:r>
              <a:rPr lang="en-US" altLang="ja-JP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854" y="2014256"/>
            <a:ext cx="11620146" cy="4704596"/>
          </a:xfrm>
        </p:spPr>
        <p:txBody>
          <a:bodyPr/>
          <a:lstStyle/>
          <a:p>
            <a:r>
              <a:rPr lang="en-US" altLang="ja-JP" dirty="0" smtClean="0"/>
              <a:t>CPU: </a:t>
            </a:r>
            <a:r>
              <a:rPr lang="ja-JP" altLang="en-US" dirty="0" smtClean="0"/>
              <a:t>ロジック制御は強いが、並列計算に不向き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Xeon</a:t>
            </a:r>
            <a:r>
              <a:rPr lang="ja-JP" altLang="en-US" dirty="0" smtClean="0"/>
              <a:t> </a:t>
            </a:r>
            <a:r>
              <a:rPr lang="en-US" altLang="ja-JP" dirty="0" smtClean="0"/>
              <a:t>Phi</a:t>
            </a:r>
            <a:r>
              <a:rPr lang="ja-JP" altLang="en-US" dirty="0" smtClean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数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最</a:t>
            </a:r>
            <a:r>
              <a:rPr lang="ja-JP" altLang="en-US" dirty="0" smtClean="0"/>
              <a:t>大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dirty="0" smtClean="0">
              <a:latin typeface="+mj-lt"/>
              <a:cs typeface="Times New Roman" panose="02020603050405020304" pitchFamily="18" charset="0"/>
            </a:endParaRPr>
          </a:p>
          <a:p>
            <a:endParaRPr lang="en-US" altLang="ja-JP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altLang="ja-JP" dirty="0" smtClean="0">
                <a:latin typeface="+mj-lt"/>
                <a:cs typeface="Times New Roman" panose="02020603050405020304" pitchFamily="18" charset="0"/>
              </a:rPr>
              <a:t>GPU</a:t>
            </a:r>
            <a:r>
              <a:rPr lang="en-US" altLang="ja-JP" dirty="0" smtClean="0">
                <a:latin typeface="+mj-lt"/>
                <a:cs typeface="Times New Roman" panose="02020603050405020304" pitchFamily="18" charset="0"/>
              </a:rPr>
              <a:t>: </a:t>
            </a:r>
            <a:r>
              <a:rPr lang="ja-JP" altLang="en-US" dirty="0" smtClean="0">
                <a:latin typeface="+mj-lt"/>
                <a:cs typeface="Times New Roman" panose="02020603050405020304" pitchFamily="18" charset="0"/>
              </a:rPr>
              <a:t>シンプルの加算乗算しかできないが、たくさんのコ</a:t>
            </a:r>
            <a:r>
              <a:rPr lang="ja-JP" altLang="en-US" dirty="0" smtClean="0">
                <a:latin typeface="+mj-lt"/>
                <a:cs typeface="Times New Roman" panose="02020603050405020304" pitchFamily="18" charset="0"/>
              </a:rPr>
              <a:t>アでの並</a:t>
            </a:r>
            <a:r>
              <a:rPr lang="ja-JP" altLang="en-US" dirty="0" smtClean="0">
                <a:latin typeface="+mj-lt"/>
                <a:cs typeface="Times New Roman" panose="02020603050405020304" pitchFamily="18" charset="0"/>
              </a:rPr>
              <a:t>列計算によって高</a:t>
            </a:r>
            <a:r>
              <a:rPr lang="ja-JP" altLang="en-US" dirty="0" smtClean="0">
                <a:latin typeface="+mj-lt"/>
                <a:cs typeface="Times New Roman" panose="02020603050405020304" pitchFamily="18" charset="0"/>
              </a:rPr>
              <a:t>速</a:t>
            </a:r>
            <a:endParaRPr lang="en-US" altLang="ja-JP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dirty="0">
                <a:latin typeface="+mj-lt"/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latin typeface="+mj-lt"/>
                <a:cs typeface="Times New Roman" panose="02020603050405020304" pitchFamily="18" charset="0"/>
              </a:rPr>
              <a:t>NVIDIA</a:t>
            </a:r>
            <a:r>
              <a:rPr lang="ja-JP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V100 </a:t>
            </a:r>
            <a:r>
              <a:rPr lang="en-US" altLang="ja-JP" dirty="0" smtClean="0">
                <a:cs typeface="Times New Roman" panose="02020603050405020304" pitchFamily="18" charset="0"/>
              </a:rPr>
              <a:t>GPU  core</a:t>
            </a:r>
            <a:r>
              <a:rPr lang="ja-JP" altLang="en-US" dirty="0" smtClean="0">
                <a:cs typeface="Times New Roman" panose="02020603050405020304" pitchFamily="18" charset="0"/>
              </a:rPr>
              <a:t>数</a:t>
            </a:r>
            <a:r>
              <a:rPr lang="en-US" altLang="ja-JP" dirty="0" smtClean="0">
                <a:cs typeface="Times New Roman" panose="02020603050405020304" pitchFamily="18" charset="0"/>
              </a:rPr>
              <a:t>:</a:t>
            </a:r>
            <a:r>
              <a:rPr lang="ja-JP" altLang="en-US" dirty="0" smtClean="0">
                <a:cs typeface="Times New Roman" panose="02020603050405020304" pitchFamily="18" charset="0"/>
              </a:rPr>
              <a:t>　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5120</a:t>
            </a:r>
            <a:r>
              <a:rPr lang="ja-JP" altLang="en-US" dirty="0" smtClean="0">
                <a:cs typeface="Times New Roman" panose="02020603050405020304" pitchFamily="18" charset="0"/>
              </a:rPr>
              <a:t>個</a:t>
            </a:r>
            <a:endParaRPr lang="en-US" altLang="ja-JP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7" y="2014256"/>
            <a:ext cx="4159875" cy="17489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38" y="4320896"/>
            <a:ext cx="4589777" cy="2537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35" y="4320896"/>
            <a:ext cx="5205680" cy="25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镶边</Template>
  <TotalTime>3424</TotalTime>
  <Words>586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ＭＳ ゴシック</vt:lpstr>
      <vt:lpstr>宋体</vt:lpstr>
      <vt:lpstr>Arial</vt:lpstr>
      <vt:lpstr>Corbel</vt:lpstr>
      <vt:lpstr>Times New Roman</vt:lpstr>
      <vt:lpstr>Wingdings</vt:lpstr>
      <vt:lpstr>镶边</vt:lpstr>
      <vt:lpstr>高速小型学習装置の研究開発及び生産現場への実用</vt:lpstr>
      <vt:lpstr>あらすじ</vt:lpstr>
      <vt:lpstr>機械学習の進展(ソフトウェア面)</vt:lpstr>
      <vt:lpstr>機械学習の進展(ソフトウェア面)</vt:lpstr>
      <vt:lpstr>機械学習の進展(ソフトウェア面)</vt:lpstr>
      <vt:lpstr>機械学習の進展(ソフトウェア面)</vt:lpstr>
      <vt:lpstr>機械学習の進展(ソフトウェア面)</vt:lpstr>
      <vt:lpstr>PowerPoint 演示文稿</vt:lpstr>
      <vt:lpstr>機械学習の進展(ハードウェア面)</vt:lpstr>
      <vt:lpstr>機械学習の進展(ハードウェア面)</vt:lpstr>
      <vt:lpstr>生産現場で直面する問題および機械学習技術へのニーズ</vt:lpstr>
      <vt:lpstr>参照文献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高速小型学習装置の</dc:title>
  <dc:creator>qiaochu zhao</dc:creator>
  <cp:lastModifiedBy>qiaochu zhao</cp:lastModifiedBy>
  <cp:revision>30</cp:revision>
  <dcterms:created xsi:type="dcterms:W3CDTF">2017-05-30T21:33:57Z</dcterms:created>
  <dcterms:modified xsi:type="dcterms:W3CDTF">2017-06-05T07:28:03Z</dcterms:modified>
</cp:coreProperties>
</file>