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7" r:id="rId2"/>
    <p:sldId id="290" r:id="rId3"/>
    <p:sldId id="258" r:id="rId4"/>
    <p:sldId id="259" r:id="rId5"/>
    <p:sldId id="260" r:id="rId6"/>
    <p:sldId id="295" r:id="rId7"/>
    <p:sldId id="261" r:id="rId8"/>
    <p:sldId id="262" r:id="rId9"/>
    <p:sldId id="288" r:id="rId10"/>
    <p:sldId id="263" r:id="rId11"/>
    <p:sldId id="296" r:id="rId12"/>
    <p:sldId id="264" r:id="rId13"/>
    <p:sldId id="265" r:id="rId14"/>
    <p:sldId id="297" r:id="rId15"/>
    <p:sldId id="269" r:id="rId16"/>
    <p:sldId id="298" r:id="rId17"/>
    <p:sldId id="291" r:id="rId18"/>
    <p:sldId id="270" r:id="rId19"/>
    <p:sldId id="293" r:id="rId20"/>
    <p:sldId id="285" r:id="rId21"/>
    <p:sldId id="299" r:id="rId22"/>
    <p:sldId id="286" r:id="rId23"/>
    <p:sldId id="292" r:id="rId24"/>
    <p:sldId id="271" r:id="rId25"/>
    <p:sldId id="276" r:id="rId26"/>
    <p:sldId id="29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044875"/>
    <a:srgbClr val="B0D9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4" d="100"/>
          <a:sy n="104" d="100"/>
        </p:scale>
        <p:origin x="114" y="3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DCE1C5-62FF-42DC-A41B-194BF2B465E7}" type="datetimeFigureOut">
              <a:rPr lang="zh-CN" altLang="en-US" smtClean="0"/>
              <a:t>2022/7/20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0937C-8994-482D-938B-EB1C30BFC19D}" type="slidenum">
              <a:rPr lang="zh-CN" altLang="en-US" smtClean="0"/>
              <a:t>‹#›</a:t>
            </a:fld>
            <a:endParaRPr lang="zh-CN" altLang="en-US"/>
          </a:p>
        </p:txBody>
      </p:sp>
    </p:spTree>
    <p:extLst>
      <p:ext uri="{BB962C8B-B14F-4D97-AF65-F5344CB8AC3E}">
        <p14:creationId xmlns:p14="http://schemas.microsoft.com/office/powerpoint/2010/main" val="3692510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10F5577-346C-4085-B700-F146DA7FB5A1}" type="slidenum">
              <a:rPr lang="zh-CN" altLang="en-US" smtClean="0"/>
              <a:t>8</a:t>
            </a:fld>
            <a:endParaRPr lang="zh-CN" altLang="en-US"/>
          </a:p>
        </p:txBody>
      </p:sp>
    </p:spTree>
    <p:extLst>
      <p:ext uri="{BB962C8B-B14F-4D97-AF65-F5344CB8AC3E}">
        <p14:creationId xmlns:p14="http://schemas.microsoft.com/office/powerpoint/2010/main" val="4264439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83656-D3C3-44F1-8335-2C532705C28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B79EBD4-694D-485D-AE34-1A666D1E1D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E2D64CE-7D89-45CA-A120-55A1FBE70E8C}"/>
              </a:ext>
            </a:extLst>
          </p:cNvPr>
          <p:cNvSpPr>
            <a:spLocks noGrp="1"/>
          </p:cNvSpPr>
          <p:nvPr>
            <p:ph type="dt" sz="half" idx="10"/>
          </p:nvPr>
        </p:nvSpPr>
        <p:spPr/>
        <p:txBody>
          <a:bodyPr/>
          <a:lstStyle/>
          <a:p>
            <a:fld id="{FE28C618-694D-45F2-9E4D-A7BD2F2D2462}" type="datetimeFigureOut">
              <a:rPr lang="zh-CN" altLang="en-US" smtClean="0"/>
              <a:t>2022/7/20</a:t>
            </a:fld>
            <a:endParaRPr lang="zh-CN" altLang="en-US"/>
          </a:p>
        </p:txBody>
      </p:sp>
      <p:sp>
        <p:nvSpPr>
          <p:cNvPr id="5" name="页脚占位符 4">
            <a:extLst>
              <a:ext uri="{FF2B5EF4-FFF2-40B4-BE49-F238E27FC236}">
                <a16:creationId xmlns:a16="http://schemas.microsoft.com/office/drawing/2014/main" id="{A10087DF-AB9C-4893-9ABF-3FCF6989FF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667765-FC62-4A3E-8F3B-D644239A2242}"/>
              </a:ext>
            </a:extLst>
          </p:cNvPr>
          <p:cNvSpPr>
            <a:spLocks noGrp="1"/>
          </p:cNvSpPr>
          <p:nvPr>
            <p:ph type="sldNum" sz="quarter" idx="12"/>
          </p:nvPr>
        </p:nvSpPr>
        <p:spPr/>
        <p:txBody>
          <a:bodyPr/>
          <a:lstStyle/>
          <a:p>
            <a:fld id="{603D71E1-7013-465D-A6D8-056F0D898DDF}" type="slidenum">
              <a:rPr lang="zh-CN" altLang="en-US" smtClean="0"/>
              <a:t>‹#›</a:t>
            </a:fld>
            <a:endParaRPr lang="zh-CN" altLang="en-US"/>
          </a:p>
        </p:txBody>
      </p:sp>
    </p:spTree>
    <p:extLst>
      <p:ext uri="{BB962C8B-B14F-4D97-AF65-F5344CB8AC3E}">
        <p14:creationId xmlns:p14="http://schemas.microsoft.com/office/powerpoint/2010/main" val="2879164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6E1E04-00B0-4EDC-9CA0-1D999A4DCA6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A7BB355-2810-4874-8490-639CBC8FED1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C7DEEBF-79E8-4EC0-98EE-02B0027848D5}"/>
              </a:ext>
            </a:extLst>
          </p:cNvPr>
          <p:cNvSpPr>
            <a:spLocks noGrp="1"/>
          </p:cNvSpPr>
          <p:nvPr>
            <p:ph type="dt" sz="half" idx="10"/>
          </p:nvPr>
        </p:nvSpPr>
        <p:spPr/>
        <p:txBody>
          <a:bodyPr/>
          <a:lstStyle/>
          <a:p>
            <a:fld id="{FE28C618-694D-45F2-9E4D-A7BD2F2D2462}" type="datetimeFigureOut">
              <a:rPr lang="zh-CN" altLang="en-US" smtClean="0"/>
              <a:t>2022/7/20</a:t>
            </a:fld>
            <a:endParaRPr lang="zh-CN" altLang="en-US"/>
          </a:p>
        </p:txBody>
      </p:sp>
      <p:sp>
        <p:nvSpPr>
          <p:cNvPr id="5" name="页脚占位符 4">
            <a:extLst>
              <a:ext uri="{FF2B5EF4-FFF2-40B4-BE49-F238E27FC236}">
                <a16:creationId xmlns:a16="http://schemas.microsoft.com/office/drawing/2014/main" id="{802C0ECC-A733-4E55-BEDA-1AA6653C79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D3435E-D94C-43E1-B080-4F02358D7A29}"/>
              </a:ext>
            </a:extLst>
          </p:cNvPr>
          <p:cNvSpPr>
            <a:spLocks noGrp="1"/>
          </p:cNvSpPr>
          <p:nvPr>
            <p:ph type="sldNum" sz="quarter" idx="12"/>
          </p:nvPr>
        </p:nvSpPr>
        <p:spPr/>
        <p:txBody>
          <a:bodyPr/>
          <a:lstStyle/>
          <a:p>
            <a:fld id="{603D71E1-7013-465D-A6D8-056F0D898DDF}" type="slidenum">
              <a:rPr lang="zh-CN" altLang="en-US" smtClean="0"/>
              <a:t>‹#›</a:t>
            </a:fld>
            <a:endParaRPr lang="zh-CN" altLang="en-US"/>
          </a:p>
        </p:txBody>
      </p:sp>
    </p:spTree>
    <p:extLst>
      <p:ext uri="{BB962C8B-B14F-4D97-AF65-F5344CB8AC3E}">
        <p14:creationId xmlns:p14="http://schemas.microsoft.com/office/powerpoint/2010/main" val="4275652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9449861-B834-4A84-B0EB-00A55507B2B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A992D31-DFBF-4A35-9815-75215ADF470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30E328D-F5F8-4668-995D-61C4DB9939EF}"/>
              </a:ext>
            </a:extLst>
          </p:cNvPr>
          <p:cNvSpPr>
            <a:spLocks noGrp="1"/>
          </p:cNvSpPr>
          <p:nvPr>
            <p:ph type="dt" sz="half" idx="10"/>
          </p:nvPr>
        </p:nvSpPr>
        <p:spPr/>
        <p:txBody>
          <a:bodyPr/>
          <a:lstStyle/>
          <a:p>
            <a:fld id="{FE28C618-694D-45F2-9E4D-A7BD2F2D2462}" type="datetimeFigureOut">
              <a:rPr lang="zh-CN" altLang="en-US" smtClean="0"/>
              <a:t>2022/7/20</a:t>
            </a:fld>
            <a:endParaRPr lang="zh-CN" altLang="en-US"/>
          </a:p>
        </p:txBody>
      </p:sp>
      <p:sp>
        <p:nvSpPr>
          <p:cNvPr id="5" name="页脚占位符 4">
            <a:extLst>
              <a:ext uri="{FF2B5EF4-FFF2-40B4-BE49-F238E27FC236}">
                <a16:creationId xmlns:a16="http://schemas.microsoft.com/office/drawing/2014/main" id="{E663C2CF-677B-46B4-BE5E-654E7EFE15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B98972-6AD7-4A04-91F6-2C231BDB6026}"/>
              </a:ext>
            </a:extLst>
          </p:cNvPr>
          <p:cNvSpPr>
            <a:spLocks noGrp="1"/>
          </p:cNvSpPr>
          <p:nvPr>
            <p:ph type="sldNum" sz="quarter" idx="12"/>
          </p:nvPr>
        </p:nvSpPr>
        <p:spPr/>
        <p:txBody>
          <a:bodyPr/>
          <a:lstStyle/>
          <a:p>
            <a:fld id="{603D71E1-7013-465D-A6D8-056F0D898DDF}" type="slidenum">
              <a:rPr lang="zh-CN" altLang="en-US" smtClean="0"/>
              <a:t>‹#›</a:t>
            </a:fld>
            <a:endParaRPr lang="zh-CN" altLang="en-US"/>
          </a:p>
        </p:txBody>
      </p:sp>
    </p:spTree>
    <p:extLst>
      <p:ext uri="{BB962C8B-B14F-4D97-AF65-F5344CB8AC3E}">
        <p14:creationId xmlns:p14="http://schemas.microsoft.com/office/powerpoint/2010/main" val="1209909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63F98B-38AC-4966-AE13-FB9176737AD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7D45D88-3238-4981-B211-0D6F49DE4E5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B1A488E-8D5C-46E5-A998-FE83AD14136D}"/>
              </a:ext>
            </a:extLst>
          </p:cNvPr>
          <p:cNvSpPr>
            <a:spLocks noGrp="1"/>
          </p:cNvSpPr>
          <p:nvPr>
            <p:ph type="dt" sz="half" idx="10"/>
          </p:nvPr>
        </p:nvSpPr>
        <p:spPr/>
        <p:txBody>
          <a:bodyPr/>
          <a:lstStyle/>
          <a:p>
            <a:fld id="{FE28C618-694D-45F2-9E4D-A7BD2F2D2462}" type="datetimeFigureOut">
              <a:rPr lang="zh-CN" altLang="en-US" smtClean="0"/>
              <a:t>2022/7/20</a:t>
            </a:fld>
            <a:endParaRPr lang="zh-CN" altLang="en-US"/>
          </a:p>
        </p:txBody>
      </p:sp>
      <p:sp>
        <p:nvSpPr>
          <p:cNvPr id="5" name="页脚占位符 4">
            <a:extLst>
              <a:ext uri="{FF2B5EF4-FFF2-40B4-BE49-F238E27FC236}">
                <a16:creationId xmlns:a16="http://schemas.microsoft.com/office/drawing/2014/main" id="{4529A4DB-ECBC-4E4D-845C-638ECA20B0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689DBF-F6CC-4F48-A6B6-37EAFACF073C}"/>
              </a:ext>
            </a:extLst>
          </p:cNvPr>
          <p:cNvSpPr>
            <a:spLocks noGrp="1"/>
          </p:cNvSpPr>
          <p:nvPr>
            <p:ph type="sldNum" sz="quarter" idx="12"/>
          </p:nvPr>
        </p:nvSpPr>
        <p:spPr/>
        <p:txBody>
          <a:bodyPr/>
          <a:lstStyle/>
          <a:p>
            <a:fld id="{603D71E1-7013-465D-A6D8-056F0D898DDF}" type="slidenum">
              <a:rPr lang="zh-CN" altLang="en-US" smtClean="0"/>
              <a:t>‹#›</a:t>
            </a:fld>
            <a:endParaRPr lang="zh-CN" altLang="en-US"/>
          </a:p>
        </p:txBody>
      </p:sp>
    </p:spTree>
    <p:extLst>
      <p:ext uri="{BB962C8B-B14F-4D97-AF65-F5344CB8AC3E}">
        <p14:creationId xmlns:p14="http://schemas.microsoft.com/office/powerpoint/2010/main" val="3411304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A3AD62-D22C-4602-9289-7B1C5A75E93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49565C7-E1E7-4B2A-B81C-E8ACFB01C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0ECA2FE-5811-40CC-B3EC-9B6AAEC81D13}"/>
              </a:ext>
            </a:extLst>
          </p:cNvPr>
          <p:cNvSpPr>
            <a:spLocks noGrp="1"/>
          </p:cNvSpPr>
          <p:nvPr>
            <p:ph type="dt" sz="half" idx="10"/>
          </p:nvPr>
        </p:nvSpPr>
        <p:spPr/>
        <p:txBody>
          <a:bodyPr/>
          <a:lstStyle/>
          <a:p>
            <a:fld id="{FE28C618-694D-45F2-9E4D-A7BD2F2D2462}" type="datetimeFigureOut">
              <a:rPr lang="zh-CN" altLang="en-US" smtClean="0"/>
              <a:t>2022/7/20</a:t>
            </a:fld>
            <a:endParaRPr lang="zh-CN" altLang="en-US"/>
          </a:p>
        </p:txBody>
      </p:sp>
      <p:sp>
        <p:nvSpPr>
          <p:cNvPr id="5" name="页脚占位符 4">
            <a:extLst>
              <a:ext uri="{FF2B5EF4-FFF2-40B4-BE49-F238E27FC236}">
                <a16:creationId xmlns:a16="http://schemas.microsoft.com/office/drawing/2014/main" id="{6C156449-87B6-4337-A516-5C30A404C6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0063F3-9C28-41D4-A11F-E513C6860641}"/>
              </a:ext>
            </a:extLst>
          </p:cNvPr>
          <p:cNvSpPr>
            <a:spLocks noGrp="1"/>
          </p:cNvSpPr>
          <p:nvPr>
            <p:ph type="sldNum" sz="quarter" idx="12"/>
          </p:nvPr>
        </p:nvSpPr>
        <p:spPr/>
        <p:txBody>
          <a:bodyPr/>
          <a:lstStyle/>
          <a:p>
            <a:fld id="{603D71E1-7013-465D-A6D8-056F0D898DDF}" type="slidenum">
              <a:rPr lang="zh-CN" altLang="en-US" smtClean="0"/>
              <a:t>‹#›</a:t>
            </a:fld>
            <a:endParaRPr lang="zh-CN" altLang="en-US"/>
          </a:p>
        </p:txBody>
      </p:sp>
    </p:spTree>
    <p:extLst>
      <p:ext uri="{BB962C8B-B14F-4D97-AF65-F5344CB8AC3E}">
        <p14:creationId xmlns:p14="http://schemas.microsoft.com/office/powerpoint/2010/main" val="206249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5E806-DEBB-4419-A083-4158FF7DDEE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72ADF89-6A07-44A2-938C-E179CAD88C7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D1DD804-05C3-4C5C-880C-A790F4F437A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1565AF3-450E-47B4-B8EA-6C01D3B5F6B4}"/>
              </a:ext>
            </a:extLst>
          </p:cNvPr>
          <p:cNvSpPr>
            <a:spLocks noGrp="1"/>
          </p:cNvSpPr>
          <p:nvPr>
            <p:ph type="dt" sz="half" idx="10"/>
          </p:nvPr>
        </p:nvSpPr>
        <p:spPr/>
        <p:txBody>
          <a:bodyPr/>
          <a:lstStyle/>
          <a:p>
            <a:fld id="{FE28C618-694D-45F2-9E4D-A7BD2F2D2462}" type="datetimeFigureOut">
              <a:rPr lang="zh-CN" altLang="en-US" smtClean="0"/>
              <a:t>2022/7/20</a:t>
            </a:fld>
            <a:endParaRPr lang="zh-CN" altLang="en-US"/>
          </a:p>
        </p:txBody>
      </p:sp>
      <p:sp>
        <p:nvSpPr>
          <p:cNvPr id="6" name="页脚占位符 5">
            <a:extLst>
              <a:ext uri="{FF2B5EF4-FFF2-40B4-BE49-F238E27FC236}">
                <a16:creationId xmlns:a16="http://schemas.microsoft.com/office/drawing/2014/main" id="{D1A7E7E0-DC4D-44AD-88B3-7E144F780C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FAEB7F1-EE3F-46DA-8F12-75C609E7908C}"/>
              </a:ext>
            </a:extLst>
          </p:cNvPr>
          <p:cNvSpPr>
            <a:spLocks noGrp="1"/>
          </p:cNvSpPr>
          <p:nvPr>
            <p:ph type="sldNum" sz="quarter" idx="12"/>
          </p:nvPr>
        </p:nvSpPr>
        <p:spPr/>
        <p:txBody>
          <a:bodyPr/>
          <a:lstStyle/>
          <a:p>
            <a:fld id="{603D71E1-7013-465D-A6D8-056F0D898DDF}" type="slidenum">
              <a:rPr lang="zh-CN" altLang="en-US" smtClean="0"/>
              <a:t>‹#›</a:t>
            </a:fld>
            <a:endParaRPr lang="zh-CN" altLang="en-US"/>
          </a:p>
        </p:txBody>
      </p:sp>
    </p:spTree>
    <p:extLst>
      <p:ext uri="{BB962C8B-B14F-4D97-AF65-F5344CB8AC3E}">
        <p14:creationId xmlns:p14="http://schemas.microsoft.com/office/powerpoint/2010/main" val="3462521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E59F5D-F3AF-496B-9482-6EA9DC12C8A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B15A46F-BB56-4F81-B7DB-D7EFC15ED7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BA302C0-FA3D-463C-B8E4-4A2E9D731D8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D07E61E-BEC7-489B-811D-69C2368D43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010694A-92DA-4482-B989-6681B5C2A6F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5A9FA34-C052-445E-9BDA-90C4B5C28D3E}"/>
              </a:ext>
            </a:extLst>
          </p:cNvPr>
          <p:cNvSpPr>
            <a:spLocks noGrp="1"/>
          </p:cNvSpPr>
          <p:nvPr>
            <p:ph type="dt" sz="half" idx="10"/>
          </p:nvPr>
        </p:nvSpPr>
        <p:spPr/>
        <p:txBody>
          <a:bodyPr/>
          <a:lstStyle/>
          <a:p>
            <a:fld id="{FE28C618-694D-45F2-9E4D-A7BD2F2D2462}" type="datetimeFigureOut">
              <a:rPr lang="zh-CN" altLang="en-US" smtClean="0"/>
              <a:t>2022/7/20</a:t>
            </a:fld>
            <a:endParaRPr lang="zh-CN" altLang="en-US"/>
          </a:p>
        </p:txBody>
      </p:sp>
      <p:sp>
        <p:nvSpPr>
          <p:cNvPr id="8" name="页脚占位符 7">
            <a:extLst>
              <a:ext uri="{FF2B5EF4-FFF2-40B4-BE49-F238E27FC236}">
                <a16:creationId xmlns:a16="http://schemas.microsoft.com/office/drawing/2014/main" id="{4161A970-94E0-46AA-93F3-E14948EBFA3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D3535D7-3B12-4186-93B0-EF479365EC91}"/>
              </a:ext>
            </a:extLst>
          </p:cNvPr>
          <p:cNvSpPr>
            <a:spLocks noGrp="1"/>
          </p:cNvSpPr>
          <p:nvPr>
            <p:ph type="sldNum" sz="quarter" idx="12"/>
          </p:nvPr>
        </p:nvSpPr>
        <p:spPr/>
        <p:txBody>
          <a:bodyPr/>
          <a:lstStyle/>
          <a:p>
            <a:fld id="{603D71E1-7013-465D-A6D8-056F0D898DDF}" type="slidenum">
              <a:rPr lang="zh-CN" altLang="en-US" smtClean="0"/>
              <a:t>‹#›</a:t>
            </a:fld>
            <a:endParaRPr lang="zh-CN" altLang="en-US"/>
          </a:p>
        </p:txBody>
      </p:sp>
    </p:spTree>
    <p:extLst>
      <p:ext uri="{BB962C8B-B14F-4D97-AF65-F5344CB8AC3E}">
        <p14:creationId xmlns:p14="http://schemas.microsoft.com/office/powerpoint/2010/main" val="1288028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2A090-1FA9-4937-A100-B60DA43A96E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114A190-0D89-4E97-9E68-CE177312B7DF}"/>
              </a:ext>
            </a:extLst>
          </p:cNvPr>
          <p:cNvSpPr>
            <a:spLocks noGrp="1"/>
          </p:cNvSpPr>
          <p:nvPr>
            <p:ph type="dt" sz="half" idx="10"/>
          </p:nvPr>
        </p:nvSpPr>
        <p:spPr/>
        <p:txBody>
          <a:bodyPr/>
          <a:lstStyle/>
          <a:p>
            <a:fld id="{FE28C618-694D-45F2-9E4D-A7BD2F2D2462}" type="datetimeFigureOut">
              <a:rPr lang="zh-CN" altLang="en-US" smtClean="0"/>
              <a:t>2022/7/20</a:t>
            </a:fld>
            <a:endParaRPr lang="zh-CN" altLang="en-US"/>
          </a:p>
        </p:txBody>
      </p:sp>
      <p:sp>
        <p:nvSpPr>
          <p:cNvPr id="4" name="页脚占位符 3">
            <a:extLst>
              <a:ext uri="{FF2B5EF4-FFF2-40B4-BE49-F238E27FC236}">
                <a16:creationId xmlns:a16="http://schemas.microsoft.com/office/drawing/2014/main" id="{10772356-CA81-4A71-8586-6CA2F392988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8864EE3-7753-4834-8AE9-03A28D925413}"/>
              </a:ext>
            </a:extLst>
          </p:cNvPr>
          <p:cNvSpPr>
            <a:spLocks noGrp="1"/>
          </p:cNvSpPr>
          <p:nvPr>
            <p:ph type="sldNum" sz="quarter" idx="12"/>
          </p:nvPr>
        </p:nvSpPr>
        <p:spPr/>
        <p:txBody>
          <a:bodyPr/>
          <a:lstStyle/>
          <a:p>
            <a:fld id="{603D71E1-7013-465D-A6D8-056F0D898DDF}" type="slidenum">
              <a:rPr lang="zh-CN" altLang="en-US" smtClean="0"/>
              <a:t>‹#›</a:t>
            </a:fld>
            <a:endParaRPr lang="zh-CN" altLang="en-US"/>
          </a:p>
        </p:txBody>
      </p:sp>
    </p:spTree>
    <p:extLst>
      <p:ext uri="{BB962C8B-B14F-4D97-AF65-F5344CB8AC3E}">
        <p14:creationId xmlns:p14="http://schemas.microsoft.com/office/powerpoint/2010/main" val="1618535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2323FCE-9540-4C3D-B28E-CBDD49048DF5}"/>
              </a:ext>
            </a:extLst>
          </p:cNvPr>
          <p:cNvSpPr>
            <a:spLocks noGrp="1"/>
          </p:cNvSpPr>
          <p:nvPr>
            <p:ph type="dt" sz="half" idx="10"/>
          </p:nvPr>
        </p:nvSpPr>
        <p:spPr/>
        <p:txBody>
          <a:bodyPr/>
          <a:lstStyle/>
          <a:p>
            <a:fld id="{FE28C618-694D-45F2-9E4D-A7BD2F2D2462}" type="datetimeFigureOut">
              <a:rPr lang="zh-CN" altLang="en-US" smtClean="0"/>
              <a:t>2022/7/20</a:t>
            </a:fld>
            <a:endParaRPr lang="zh-CN" altLang="en-US"/>
          </a:p>
        </p:txBody>
      </p:sp>
      <p:sp>
        <p:nvSpPr>
          <p:cNvPr id="3" name="页脚占位符 2">
            <a:extLst>
              <a:ext uri="{FF2B5EF4-FFF2-40B4-BE49-F238E27FC236}">
                <a16:creationId xmlns:a16="http://schemas.microsoft.com/office/drawing/2014/main" id="{8D3C4A56-90D2-40D4-8F96-C0D9F4529FC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6E9F7CE-3471-4CBD-BB3B-552798F1A78E}"/>
              </a:ext>
            </a:extLst>
          </p:cNvPr>
          <p:cNvSpPr>
            <a:spLocks noGrp="1"/>
          </p:cNvSpPr>
          <p:nvPr>
            <p:ph type="sldNum" sz="quarter" idx="12"/>
          </p:nvPr>
        </p:nvSpPr>
        <p:spPr/>
        <p:txBody>
          <a:bodyPr/>
          <a:lstStyle/>
          <a:p>
            <a:fld id="{603D71E1-7013-465D-A6D8-056F0D898DDF}" type="slidenum">
              <a:rPr lang="zh-CN" altLang="en-US" smtClean="0"/>
              <a:t>‹#›</a:t>
            </a:fld>
            <a:endParaRPr lang="zh-CN" altLang="en-US"/>
          </a:p>
        </p:txBody>
      </p:sp>
    </p:spTree>
    <p:extLst>
      <p:ext uri="{BB962C8B-B14F-4D97-AF65-F5344CB8AC3E}">
        <p14:creationId xmlns:p14="http://schemas.microsoft.com/office/powerpoint/2010/main" val="3714369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16563-93AC-4B03-B06F-EE17B27E22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D84A355-04ED-4927-A768-1E2070F8EE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4CD5786-4D6B-4988-988E-C63670115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ECDFC32-6261-481C-8776-FB3982B4DDD9}"/>
              </a:ext>
            </a:extLst>
          </p:cNvPr>
          <p:cNvSpPr>
            <a:spLocks noGrp="1"/>
          </p:cNvSpPr>
          <p:nvPr>
            <p:ph type="dt" sz="half" idx="10"/>
          </p:nvPr>
        </p:nvSpPr>
        <p:spPr/>
        <p:txBody>
          <a:bodyPr/>
          <a:lstStyle/>
          <a:p>
            <a:fld id="{FE28C618-694D-45F2-9E4D-A7BD2F2D2462}" type="datetimeFigureOut">
              <a:rPr lang="zh-CN" altLang="en-US" smtClean="0"/>
              <a:t>2022/7/20</a:t>
            </a:fld>
            <a:endParaRPr lang="zh-CN" altLang="en-US"/>
          </a:p>
        </p:txBody>
      </p:sp>
      <p:sp>
        <p:nvSpPr>
          <p:cNvPr id="6" name="页脚占位符 5">
            <a:extLst>
              <a:ext uri="{FF2B5EF4-FFF2-40B4-BE49-F238E27FC236}">
                <a16:creationId xmlns:a16="http://schemas.microsoft.com/office/drawing/2014/main" id="{A7EA87E9-1888-4338-B5FF-02BBF310EB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7539B2-9371-4CCB-A0DD-FF45164795C1}"/>
              </a:ext>
            </a:extLst>
          </p:cNvPr>
          <p:cNvSpPr>
            <a:spLocks noGrp="1"/>
          </p:cNvSpPr>
          <p:nvPr>
            <p:ph type="sldNum" sz="quarter" idx="12"/>
          </p:nvPr>
        </p:nvSpPr>
        <p:spPr/>
        <p:txBody>
          <a:bodyPr/>
          <a:lstStyle/>
          <a:p>
            <a:fld id="{603D71E1-7013-465D-A6D8-056F0D898DDF}" type="slidenum">
              <a:rPr lang="zh-CN" altLang="en-US" smtClean="0"/>
              <a:t>‹#›</a:t>
            </a:fld>
            <a:endParaRPr lang="zh-CN" altLang="en-US"/>
          </a:p>
        </p:txBody>
      </p:sp>
    </p:spTree>
    <p:extLst>
      <p:ext uri="{BB962C8B-B14F-4D97-AF65-F5344CB8AC3E}">
        <p14:creationId xmlns:p14="http://schemas.microsoft.com/office/powerpoint/2010/main" val="677840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697E0-9331-4A77-AD66-10DAE0F1DC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2E61A9A-55B6-4EFE-992D-ABB1C36AE2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1B5D93D-CC39-4629-A0BC-22149F461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09544F3-72C1-4E4A-BD67-711634BCBD06}"/>
              </a:ext>
            </a:extLst>
          </p:cNvPr>
          <p:cNvSpPr>
            <a:spLocks noGrp="1"/>
          </p:cNvSpPr>
          <p:nvPr>
            <p:ph type="dt" sz="half" idx="10"/>
          </p:nvPr>
        </p:nvSpPr>
        <p:spPr/>
        <p:txBody>
          <a:bodyPr/>
          <a:lstStyle/>
          <a:p>
            <a:fld id="{FE28C618-694D-45F2-9E4D-A7BD2F2D2462}" type="datetimeFigureOut">
              <a:rPr lang="zh-CN" altLang="en-US" smtClean="0"/>
              <a:t>2022/7/20</a:t>
            </a:fld>
            <a:endParaRPr lang="zh-CN" altLang="en-US"/>
          </a:p>
        </p:txBody>
      </p:sp>
      <p:sp>
        <p:nvSpPr>
          <p:cNvPr id="6" name="页脚占位符 5">
            <a:extLst>
              <a:ext uri="{FF2B5EF4-FFF2-40B4-BE49-F238E27FC236}">
                <a16:creationId xmlns:a16="http://schemas.microsoft.com/office/drawing/2014/main" id="{A526B299-91B4-4626-881B-606CB71624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8996B4F-16C9-4C88-AC6B-3F603F125743}"/>
              </a:ext>
            </a:extLst>
          </p:cNvPr>
          <p:cNvSpPr>
            <a:spLocks noGrp="1"/>
          </p:cNvSpPr>
          <p:nvPr>
            <p:ph type="sldNum" sz="quarter" idx="12"/>
          </p:nvPr>
        </p:nvSpPr>
        <p:spPr/>
        <p:txBody>
          <a:bodyPr/>
          <a:lstStyle/>
          <a:p>
            <a:fld id="{603D71E1-7013-465D-A6D8-056F0D898DDF}" type="slidenum">
              <a:rPr lang="zh-CN" altLang="en-US" smtClean="0"/>
              <a:t>‹#›</a:t>
            </a:fld>
            <a:endParaRPr lang="zh-CN" altLang="en-US"/>
          </a:p>
        </p:txBody>
      </p:sp>
    </p:spTree>
    <p:extLst>
      <p:ext uri="{BB962C8B-B14F-4D97-AF65-F5344CB8AC3E}">
        <p14:creationId xmlns:p14="http://schemas.microsoft.com/office/powerpoint/2010/main" val="2281931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02F0B50-12A8-49E2-B362-745075EAC8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800FE23-D620-4CC0-A35D-DC656C2FE9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5A18875-B799-4434-9D86-BED19D3562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8C618-694D-45F2-9E4D-A7BD2F2D2462}" type="datetimeFigureOut">
              <a:rPr lang="zh-CN" altLang="en-US" smtClean="0"/>
              <a:t>2022/7/20</a:t>
            </a:fld>
            <a:endParaRPr lang="zh-CN" altLang="en-US"/>
          </a:p>
        </p:txBody>
      </p:sp>
      <p:sp>
        <p:nvSpPr>
          <p:cNvPr id="5" name="页脚占位符 4">
            <a:extLst>
              <a:ext uri="{FF2B5EF4-FFF2-40B4-BE49-F238E27FC236}">
                <a16:creationId xmlns:a16="http://schemas.microsoft.com/office/drawing/2014/main" id="{37037979-BAAA-4244-BF4E-009FE97204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0BC6863-D71C-451D-968D-50D8B813DC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3D71E1-7013-465D-A6D8-056F0D898DDF}" type="slidenum">
              <a:rPr lang="zh-CN" altLang="en-US" smtClean="0"/>
              <a:t>‹#›</a:t>
            </a:fld>
            <a:endParaRPr lang="zh-CN" altLang="en-US"/>
          </a:p>
        </p:txBody>
      </p:sp>
    </p:spTree>
    <p:extLst>
      <p:ext uri="{BB962C8B-B14F-4D97-AF65-F5344CB8AC3E}">
        <p14:creationId xmlns:p14="http://schemas.microsoft.com/office/powerpoint/2010/main" val="3920589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xjzhang%7d@ynu.edu.cn" TargetMode="External"/><Relationship Id="rId2" Type="http://schemas.openxmlformats.org/officeDocument/2006/relationships/hyperlink" Target="mailto:zhangqinghui@mail.ynu.edu.cn" TargetMode="Externa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4.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8.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8.png"/><Relationship Id="rId4" Type="http://schemas.openxmlformats.org/officeDocument/2006/relationships/image" Target="../media/image21.png"/><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hyperlink" Target="http://openbenchmarking.org/result/1204229-SU-CPUMONITO81"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jpeg"/><Relationship Id="rId7"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5.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27344E7-79B8-4BE8-9694-542D0B0DF523}"/>
              </a:ext>
            </a:extLst>
          </p:cNvPr>
          <p:cNvGrpSpPr/>
          <p:nvPr/>
        </p:nvGrpSpPr>
        <p:grpSpPr>
          <a:xfrm>
            <a:off x="922446" y="1947597"/>
            <a:ext cx="10347107" cy="2932028"/>
            <a:chOff x="1002146" y="2422424"/>
            <a:chExt cx="10347107" cy="2932028"/>
          </a:xfrm>
        </p:grpSpPr>
        <p:sp>
          <p:nvSpPr>
            <p:cNvPr id="4" name="文本框 3">
              <a:extLst>
                <a:ext uri="{FF2B5EF4-FFF2-40B4-BE49-F238E27FC236}">
                  <a16:creationId xmlns:a16="http://schemas.microsoft.com/office/drawing/2014/main" id="{E782D91A-C6A7-4B99-AB73-0FF18BCE1ABC}"/>
                </a:ext>
              </a:extLst>
            </p:cNvPr>
            <p:cNvSpPr txBox="1"/>
            <p:nvPr/>
          </p:nvSpPr>
          <p:spPr>
            <a:xfrm>
              <a:off x="1002146" y="2422424"/>
              <a:ext cx="10187708" cy="1077218"/>
            </a:xfrm>
            <a:prstGeom prst="rect">
              <a:avLst/>
            </a:prstGeom>
            <a:noFill/>
          </p:spPr>
          <p:txBody>
            <a:bodyPr wrap="square">
              <a:spAutoFit/>
            </a:bodyPr>
            <a:lstStyle/>
            <a:p>
              <a:pPr algn="ctr">
                <a:defRPr/>
              </a:pPr>
              <a:r>
                <a:rPr lang="zh-CN" altLang="en-US" sz="3200" b="1"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一种异构计算系统中考虑任务包的能量感知利润最大化在线算法</a:t>
              </a:r>
            </a:p>
          </p:txBody>
        </p:sp>
        <p:grpSp>
          <p:nvGrpSpPr>
            <p:cNvPr id="5" name="组合 58">
              <a:extLst>
                <a:ext uri="{FF2B5EF4-FFF2-40B4-BE49-F238E27FC236}">
                  <a16:creationId xmlns:a16="http://schemas.microsoft.com/office/drawing/2014/main" id="{46FDCDDB-D824-4BA8-978D-484178C515C5}"/>
                </a:ext>
              </a:extLst>
            </p:cNvPr>
            <p:cNvGrpSpPr>
              <a:grpSpLocks/>
            </p:cNvGrpSpPr>
            <p:nvPr/>
          </p:nvGrpSpPr>
          <p:grpSpPr bwMode="auto">
            <a:xfrm>
              <a:off x="4172744" y="3480522"/>
              <a:ext cx="3846512" cy="361950"/>
              <a:chOff x="4154888" y="3453573"/>
              <a:chExt cx="3846874" cy="361046"/>
            </a:xfrm>
          </p:grpSpPr>
          <p:cxnSp>
            <p:nvCxnSpPr>
              <p:cNvPr id="6" name="直接连接符 5">
                <a:extLst>
                  <a:ext uri="{FF2B5EF4-FFF2-40B4-BE49-F238E27FC236}">
                    <a16:creationId xmlns:a16="http://schemas.microsoft.com/office/drawing/2014/main" id="{2B8FCFBF-5C0F-4FCC-A6FD-7AA7887459B9}"/>
                  </a:ext>
                </a:extLst>
              </p:cNvPr>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7" name="等腰三角形 6">
                <a:extLst>
                  <a:ext uri="{FF2B5EF4-FFF2-40B4-BE49-F238E27FC236}">
                    <a16:creationId xmlns:a16="http://schemas.microsoft.com/office/drawing/2014/main" id="{4EE5FFB7-4E44-490B-B269-3F2785AA02E4}"/>
                  </a:ext>
                </a:extLst>
              </p:cNvPr>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 name="文本框 21">
              <a:extLst>
                <a:ext uri="{FF2B5EF4-FFF2-40B4-BE49-F238E27FC236}">
                  <a16:creationId xmlns:a16="http://schemas.microsoft.com/office/drawing/2014/main" id="{49DEB66A-5CF3-430D-8D3F-5102D43D2296}"/>
                </a:ext>
              </a:extLst>
            </p:cNvPr>
            <p:cNvSpPr txBox="1">
              <a:spLocks noChangeArrowheads="1"/>
            </p:cNvSpPr>
            <p:nvPr/>
          </p:nvSpPr>
          <p:spPr bwMode="auto">
            <a:xfrm>
              <a:off x="2493961" y="3907278"/>
              <a:ext cx="7204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张庆辉</a:t>
              </a:r>
              <a:r>
                <a:rPr lang="en-US" altLang="zh-CN" sz="24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李伟东</a:t>
              </a:r>
              <a:r>
                <a:rPr lang="en-US" altLang="zh-CN" sz="24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张学杰</a:t>
              </a:r>
              <a:r>
                <a:rPr lang="en-US" altLang="zh-CN" sz="2400" baseline="300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3200" baseline="300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文本框 1">
              <a:extLst>
                <a:ext uri="{FF2B5EF4-FFF2-40B4-BE49-F238E27FC236}">
                  <a16:creationId xmlns:a16="http://schemas.microsoft.com/office/drawing/2014/main" id="{36B453DE-A92C-45D3-94B6-BE71CD8AFFE9}"/>
                </a:ext>
              </a:extLst>
            </p:cNvPr>
            <p:cNvSpPr txBox="1">
              <a:spLocks noChangeArrowheads="1"/>
            </p:cNvSpPr>
            <p:nvPr/>
          </p:nvSpPr>
          <p:spPr bwMode="auto">
            <a:xfrm>
              <a:off x="2493962" y="4446199"/>
              <a:ext cx="7204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i="1"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云南大学</a:t>
              </a:r>
            </a:p>
          </p:txBody>
        </p:sp>
        <p:sp>
          <p:nvSpPr>
            <p:cNvPr id="19" name="文本框 19">
              <a:extLst>
                <a:ext uri="{FF2B5EF4-FFF2-40B4-BE49-F238E27FC236}">
                  <a16:creationId xmlns:a16="http://schemas.microsoft.com/office/drawing/2014/main" id="{57907207-13C7-40BD-83D7-976625C03583}"/>
                </a:ext>
              </a:extLst>
            </p:cNvPr>
            <p:cNvSpPr txBox="1">
              <a:spLocks noChangeArrowheads="1"/>
            </p:cNvSpPr>
            <p:nvPr/>
          </p:nvSpPr>
          <p:spPr bwMode="auto">
            <a:xfrm>
              <a:off x="1253909" y="4985120"/>
              <a:ext cx="100953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i="1"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hlinkClick r:id="rId2"/>
                </a:rPr>
                <a:t>zhangqinghui@mail.ynu.edu.cn</a:t>
              </a:r>
              <a:r>
                <a:rPr lang="en-US" altLang="zh-CN" i="1"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i="1" dirty="0" err="1">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weidong</a:t>
              </a:r>
              <a:r>
                <a:rPr lang="en-US" altLang="zh-CN" i="1"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i="1" dirty="0" err="1">
                  <a:solidFill>
                    <a:srgbClr val="044875"/>
                  </a:solidFill>
                  <a:latin typeface="Times New Roman" panose="02020603050405020304" pitchFamily="18" charset="0"/>
                  <a:ea typeface="微软雅黑" panose="020B0503020204020204" pitchFamily="34" charset="-122"/>
                  <a:cs typeface="Times New Roman" panose="02020603050405020304" pitchFamily="18" charset="0"/>
                  <a:hlinkClick r:id="rId3"/>
                </a:rPr>
                <a:t>xjzhang</a:t>
              </a:r>
              <a:r>
                <a:rPr lang="en-US" altLang="zh-CN" i="1"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hlinkClick r:id="rId3"/>
                </a:rPr>
                <a:t>}@ynu.edu.cn</a:t>
              </a:r>
              <a:endParaRPr lang="zh-CN" altLang="en-US" i="1"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2" name="组合 11">
            <a:extLst>
              <a:ext uri="{FF2B5EF4-FFF2-40B4-BE49-F238E27FC236}">
                <a16:creationId xmlns:a16="http://schemas.microsoft.com/office/drawing/2014/main" id="{190EC78B-47B0-4AA3-81F6-E8EF6AA05438}"/>
              </a:ext>
            </a:extLst>
          </p:cNvPr>
          <p:cNvGrpSpPr/>
          <p:nvPr/>
        </p:nvGrpSpPr>
        <p:grpSpPr>
          <a:xfrm>
            <a:off x="0" y="9236"/>
            <a:ext cx="12192000" cy="6857999"/>
            <a:chOff x="0" y="0"/>
            <a:chExt cx="12192000" cy="6857999"/>
          </a:xfrm>
        </p:grpSpPr>
        <p:pic>
          <p:nvPicPr>
            <p:cNvPr id="9" name="图片 8">
              <a:extLst>
                <a:ext uri="{FF2B5EF4-FFF2-40B4-BE49-F238E27FC236}">
                  <a16:creationId xmlns:a16="http://schemas.microsoft.com/office/drawing/2014/main" id="{69861EC3-63EF-4651-BE61-30C7237AAC23}"/>
                </a:ext>
              </a:extLst>
            </p:cNvPr>
            <p:cNvPicPr>
              <a:picLocks noChangeAspect="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46040" y="0"/>
              <a:ext cx="846762" cy="846762"/>
            </a:xfrm>
            <a:prstGeom prst="rect">
              <a:avLst/>
            </a:prstGeom>
          </p:spPr>
        </p:pic>
        <p:sp>
          <p:nvSpPr>
            <p:cNvPr id="11" name="矩形 10">
              <a:extLst>
                <a:ext uri="{FF2B5EF4-FFF2-40B4-BE49-F238E27FC236}">
                  <a16:creationId xmlns:a16="http://schemas.microsoft.com/office/drawing/2014/main" id="{A5BDA286-A962-415F-B519-038B915E4F60}"/>
                </a:ext>
              </a:extLst>
            </p:cNvPr>
            <p:cNvSpPr/>
            <p:nvPr/>
          </p:nvSpPr>
          <p:spPr>
            <a:xfrm>
              <a:off x="0" y="0"/>
              <a:ext cx="421406"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6939DE8F-74FE-4C68-A162-B3786B2D9A6D}"/>
                </a:ext>
              </a:extLst>
            </p:cNvPr>
            <p:cNvSpPr/>
            <p:nvPr/>
          </p:nvSpPr>
          <p:spPr>
            <a:xfrm>
              <a:off x="1292802" y="0"/>
              <a:ext cx="10899198"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3DA6DA5-2FC5-4B48-9993-62F58BBAD2F8}"/>
                </a:ext>
              </a:extLst>
            </p:cNvPr>
            <p:cNvSpPr/>
            <p:nvPr/>
          </p:nvSpPr>
          <p:spPr>
            <a:xfrm>
              <a:off x="0" y="6488666"/>
              <a:ext cx="12192000" cy="369333"/>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日期占位符 20">
            <a:extLst>
              <a:ext uri="{FF2B5EF4-FFF2-40B4-BE49-F238E27FC236}">
                <a16:creationId xmlns:a16="http://schemas.microsoft.com/office/drawing/2014/main" id="{9E440148-096A-A2A7-1D82-A9A3BF377C41}"/>
              </a:ext>
            </a:extLst>
          </p:cNvPr>
          <p:cNvSpPr>
            <a:spLocks noGrp="1"/>
          </p:cNvSpPr>
          <p:nvPr>
            <p:ph type="dt" sz="half" idx="10"/>
          </p:nvPr>
        </p:nvSpPr>
        <p:spPr>
          <a:xfrm>
            <a:off x="594554" y="6519474"/>
            <a:ext cx="2743200" cy="365125"/>
          </a:xfrm>
        </p:spPr>
        <p:txBody>
          <a:bodyPr/>
          <a:lstStyle/>
          <a:p>
            <a:fld id="{203B5CA8-4761-4414-9376-7C2900FFB2F7}" type="datetime1">
              <a:rPr lang="zh-CN" altLang="en-US" sz="1400" smtClean="0">
                <a:solidFill>
                  <a:schemeClr val="bg1"/>
                </a:solidFill>
              </a:rPr>
              <a:t>2022/7/20</a:t>
            </a:fld>
            <a:endParaRPr lang="zh-CN" altLang="en-US" dirty="0">
              <a:solidFill>
                <a:schemeClr val="bg1"/>
              </a:solidFill>
            </a:endParaRPr>
          </a:p>
        </p:txBody>
      </p:sp>
      <p:sp>
        <p:nvSpPr>
          <p:cNvPr id="22" name="页脚占位符 21">
            <a:extLst>
              <a:ext uri="{FF2B5EF4-FFF2-40B4-BE49-F238E27FC236}">
                <a16:creationId xmlns:a16="http://schemas.microsoft.com/office/drawing/2014/main" id="{4FF77587-CA2C-1697-C1EF-BA2D734DA700}"/>
              </a:ext>
            </a:extLst>
          </p:cNvPr>
          <p:cNvSpPr>
            <a:spLocks noGrp="1"/>
          </p:cNvSpPr>
          <p:nvPr>
            <p:ph type="ftr" sz="quarter" idx="11"/>
          </p:nvPr>
        </p:nvSpPr>
        <p:spPr>
          <a:xfrm>
            <a:off x="3794954" y="6519474"/>
            <a:ext cx="4114800" cy="365125"/>
          </a:xfrm>
        </p:spPr>
        <p:txBody>
          <a:bodyPr/>
          <a:lstStyle/>
          <a:p>
            <a:r>
              <a:rPr lang="zh-CN" altLang="en-US" sz="1400" dirty="0">
                <a:solidFill>
                  <a:schemeClr val="bg1"/>
                </a:solidFill>
              </a:rPr>
              <a:t>张庆辉</a:t>
            </a:r>
          </a:p>
        </p:txBody>
      </p:sp>
      <p:sp>
        <p:nvSpPr>
          <p:cNvPr id="23" name="灯片编号占位符 22">
            <a:extLst>
              <a:ext uri="{FF2B5EF4-FFF2-40B4-BE49-F238E27FC236}">
                <a16:creationId xmlns:a16="http://schemas.microsoft.com/office/drawing/2014/main" id="{357A1AD2-AE2D-66F4-7BB2-624BF074A3E1}"/>
              </a:ext>
            </a:extLst>
          </p:cNvPr>
          <p:cNvSpPr>
            <a:spLocks noGrp="1"/>
          </p:cNvSpPr>
          <p:nvPr>
            <p:ph type="sldNum" sz="quarter" idx="12"/>
          </p:nvPr>
        </p:nvSpPr>
        <p:spPr>
          <a:xfrm>
            <a:off x="8366954" y="6519474"/>
            <a:ext cx="2743200" cy="365125"/>
          </a:xfrm>
        </p:spPr>
        <p:txBody>
          <a:bodyPr/>
          <a:lstStyle/>
          <a:p>
            <a:fld id="{603D71E1-7013-465D-A6D8-056F0D898DDF}" type="slidenum">
              <a:rPr lang="zh-CN" altLang="en-US" sz="1400">
                <a:solidFill>
                  <a:schemeClr val="bg1"/>
                </a:solidFill>
              </a:rPr>
              <a:t>1</a:t>
            </a:fld>
            <a:endParaRPr lang="zh-CN" altLang="en-US" sz="1400" dirty="0">
              <a:solidFill>
                <a:schemeClr val="bg1"/>
              </a:solidFill>
            </a:endParaRPr>
          </a:p>
        </p:txBody>
      </p:sp>
      <p:sp>
        <p:nvSpPr>
          <p:cNvPr id="25" name="文本框 24">
            <a:extLst>
              <a:ext uri="{FF2B5EF4-FFF2-40B4-BE49-F238E27FC236}">
                <a16:creationId xmlns:a16="http://schemas.microsoft.com/office/drawing/2014/main" id="{1A208F8A-5209-4E4F-B0E0-45BF1BF24334}"/>
              </a:ext>
            </a:extLst>
          </p:cNvPr>
          <p:cNvSpPr txBox="1"/>
          <p:nvPr/>
        </p:nvSpPr>
        <p:spPr>
          <a:xfrm>
            <a:off x="5602972" y="223326"/>
            <a:ext cx="6337926" cy="400110"/>
          </a:xfrm>
          <a:prstGeom prst="rect">
            <a:avLst/>
          </a:prstGeom>
          <a:noFill/>
        </p:spPr>
        <p:txBody>
          <a:bodyPr wrap="square" rtlCol="0">
            <a:spAutoFit/>
          </a:bodyPr>
          <a:lstStyle/>
          <a:p>
            <a:r>
              <a:rPr lang="en-US" altLang="zh-CN" sz="2000" dirty="0">
                <a:solidFill>
                  <a:schemeClr val="bg1"/>
                </a:solidFill>
              </a:rPr>
              <a:t>2022</a:t>
            </a:r>
            <a:r>
              <a:rPr lang="zh-CN" altLang="en-US" sz="2000" dirty="0">
                <a:solidFill>
                  <a:schemeClr val="bg1"/>
                </a:solidFill>
              </a:rPr>
              <a:t>年云南大学离散优化与算法博弈论研究生学术论坛</a:t>
            </a:r>
          </a:p>
        </p:txBody>
      </p:sp>
    </p:spTree>
    <p:extLst>
      <p:ext uri="{BB962C8B-B14F-4D97-AF65-F5344CB8AC3E}">
        <p14:creationId xmlns:p14="http://schemas.microsoft.com/office/powerpoint/2010/main" val="592059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2" name="文本框 20">
            <a:extLst>
              <a:ext uri="{FF2B5EF4-FFF2-40B4-BE49-F238E27FC236}">
                <a16:creationId xmlns:a16="http://schemas.microsoft.com/office/drawing/2014/main" id="{CC3242B1-1B61-45BD-9714-C995C2FCED6A}"/>
              </a:ext>
            </a:extLst>
          </p:cNvPr>
          <p:cNvSpPr txBox="1">
            <a:spLocks noChangeArrowheads="1"/>
          </p:cNvSpPr>
          <p:nvPr/>
        </p:nvSpPr>
        <p:spPr bwMode="auto">
          <a:xfrm>
            <a:off x="372533" y="924172"/>
            <a:ext cx="2841032" cy="52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系统模型</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9FEEAD7-2C9A-4BB4-A51F-97CF4D09B9F1}"/>
                  </a:ext>
                </a:extLst>
              </p:cNvPr>
              <p:cNvSpPr txBox="1"/>
              <p:nvPr/>
            </p:nvSpPr>
            <p:spPr>
              <a:xfrm>
                <a:off x="1490133" y="1989138"/>
                <a:ext cx="6019800" cy="1477328"/>
              </a:xfrm>
              <a:prstGeom prst="rect">
                <a:avLst/>
              </a:prstGeom>
              <a:noFill/>
            </p:spPr>
            <p:txBody>
              <a:bodyPr wrap="square" rtlCol="0">
                <a:spAutoFit/>
              </a:bodyPr>
              <a:lstStyle/>
              <a:p>
                <a:pPr marL="285750" indent="-285750">
                  <a:buFont typeface="Wingdings" panose="05000000000000000000" pitchFamily="2" charset="2"/>
                  <a:buChar char="u"/>
                </a:pPr>
                <a:r>
                  <a:rPr lang="zh-CN" altLang="en-US" dirty="0">
                    <a:latin typeface="Times New Roman" panose="02020603050405020304" pitchFamily="18" charset="0"/>
                    <a:cs typeface="Times New Roman" panose="02020603050405020304" pitchFamily="18" charset="0"/>
                  </a:rPr>
                  <a:t>两类对象</a:t>
                </a:r>
                <a:r>
                  <a:rPr lang="en-US" altLang="zh-CN" dirty="0">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l"/>
                </a:pPr>
                <a14:m>
                  <m:oMath xmlns:m="http://schemas.openxmlformats.org/officeDocument/2006/math">
                    <m:r>
                      <a:rPr lang="en-US" altLang="zh-CN" i="1" dirty="0">
                        <a:latin typeface="Cambria Math" panose="02040503050406030204" pitchFamily="18" charset="0"/>
                      </a:rPr>
                      <m:t>𝑚</m:t>
                    </m:r>
                  </m:oMath>
                </a14:m>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种机器类型</a:t>
                </a:r>
                <a:endParaRPr lang="en-US" altLang="zh-CN"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l"/>
                </a:pPr>
                <a14:m>
                  <m:oMath xmlns:m="http://schemas.openxmlformats.org/officeDocument/2006/math">
                    <m:r>
                      <a:rPr lang="en-US" altLang="zh-CN" i="1" dirty="0" smtClean="0">
                        <a:latin typeface="Cambria Math" panose="02040503050406030204" pitchFamily="18" charset="0"/>
                      </a:rPr>
                      <m:t>𝑛</m:t>
                    </m:r>
                  </m:oMath>
                </a14:m>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个用户，用户</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𝑖</m:t>
                    </m:r>
                  </m:oMath>
                </a14:m>
                <a:r>
                  <a:rPr lang="zh-CN" altLang="en-US" dirty="0">
                    <a:latin typeface="Times New Roman" panose="02020603050405020304" pitchFamily="18" charset="0"/>
                    <a:cs typeface="Times New Roman" panose="02020603050405020304" pitchFamily="18" charset="0"/>
                  </a:rPr>
                  <a:t>提交任务包包含</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𝑖</m:t>
                        </m:r>
                      </m:sub>
                    </m:sSub>
                    <m:r>
                      <a:rPr lang="en-US" altLang="zh-CN" i="1">
                        <a:latin typeface="Cambria Math" panose="02040503050406030204" pitchFamily="18" charset="0"/>
                        <a:cs typeface="Times New Roman" panose="02020603050405020304" pitchFamily="18" charset="0"/>
                      </a:rPr>
                      <m:t> </m:t>
                    </m:r>
                  </m:oMath>
                </a14:m>
                <a:r>
                  <a:rPr lang="zh-CN" altLang="en-US" dirty="0">
                    <a:latin typeface="Times New Roman" panose="02020603050405020304" pitchFamily="18" charset="0"/>
                    <a:cs typeface="Times New Roman" panose="02020603050405020304" pitchFamily="18" charset="0"/>
                  </a:rPr>
                  <a:t>个任务，这行这类任务的收益是</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𝑝</m:t>
                        </m:r>
                      </m:e>
                      <m:sub>
                        <m:r>
                          <a:rPr lang="en-US" altLang="zh-CN" i="1">
                            <a:latin typeface="Cambria Math" panose="02040503050406030204" pitchFamily="18" charset="0"/>
                            <a:cs typeface="Times New Roman" panose="02020603050405020304" pitchFamily="18" charset="0"/>
                          </a:rPr>
                          <m:t>𝑖</m:t>
                        </m:r>
                      </m:sub>
                    </m:sSub>
                  </m:oMath>
                </a14:m>
                <a:r>
                  <a:rPr lang="en-US" altLang="zh-CN" dirty="0">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l"/>
                </a:pPr>
                <a:endParaRPr lang="en-US" altLang="zh-CN" dirty="0">
                  <a:latin typeface="Times New Roman" panose="02020603050405020304" pitchFamily="18" charset="0"/>
                  <a:cs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E9FEEAD7-2C9A-4BB4-A51F-97CF4D09B9F1}"/>
                  </a:ext>
                </a:extLst>
              </p:cNvPr>
              <p:cNvSpPr txBox="1">
                <a:spLocks noRot="1" noChangeAspect="1" noMove="1" noResize="1" noEditPoints="1" noAdjustHandles="1" noChangeArrowheads="1" noChangeShapeType="1" noTextEdit="1"/>
              </p:cNvSpPr>
              <p:nvPr/>
            </p:nvSpPr>
            <p:spPr>
              <a:xfrm>
                <a:off x="1490133" y="1989138"/>
                <a:ext cx="6019800" cy="1477328"/>
              </a:xfrm>
              <a:prstGeom prst="rect">
                <a:avLst/>
              </a:prstGeom>
              <a:blipFill>
                <a:blip r:embed="rId2"/>
                <a:stretch>
                  <a:fillRect l="-607" t="-24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BAD5717C-8AD4-48A4-AC18-C743C82621D5}"/>
                  </a:ext>
                </a:extLst>
              </p:cNvPr>
              <p:cNvSpPr txBox="1"/>
              <p:nvPr/>
            </p:nvSpPr>
            <p:spPr>
              <a:xfrm>
                <a:off x="1490133" y="3477745"/>
                <a:ext cx="6019800" cy="967957"/>
              </a:xfrm>
              <a:prstGeom prst="rect">
                <a:avLst/>
              </a:prstGeom>
              <a:noFill/>
            </p:spPr>
            <p:txBody>
              <a:bodyPr wrap="square" rtlCol="0">
                <a:spAutoFit/>
              </a:bodyPr>
              <a:lstStyle/>
              <a:p>
                <a:pPr marL="285750" indent="-285750">
                  <a:buFont typeface="Wingdings" panose="05000000000000000000" pitchFamily="2" charset="2"/>
                  <a:buChar char="u"/>
                </a:pPr>
                <a:r>
                  <a:rPr lang="zh-CN" altLang="en-US" dirty="0">
                    <a:latin typeface="Times New Roman" panose="02020603050405020304" pitchFamily="18" charset="0"/>
                    <a:cs typeface="Times New Roman" panose="02020603050405020304" pitchFamily="18" charset="0"/>
                  </a:rPr>
                  <a:t>两个变量</a:t>
                </a:r>
                <a:endParaRPr lang="en-US" altLang="zh-C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l"/>
                </a:pPr>
                <a:r>
                  <a:rPr lang="zh-CN" altLang="en-US" b="1" dirty="0">
                    <a:latin typeface="Times New Roman" panose="02020603050405020304" pitchFamily="18" charset="0"/>
                    <a:cs typeface="Times New Roman" panose="02020603050405020304" pitchFamily="18" charset="0"/>
                  </a:rPr>
                  <a:t>固定执行时间</a:t>
                </a:r>
                <a:r>
                  <a:rPr lang="en-US" altLang="zh-CN" b="1" dirty="0">
                    <a:latin typeface="Times New Roman" panose="02020603050405020304" pitchFamily="18" charset="0"/>
                    <a:cs typeface="Times New Roman" panose="02020603050405020304" pitchFamily="18" charset="0"/>
                  </a:rPr>
                  <a:t>(ETC)</a:t>
                </a:r>
                <a:r>
                  <a:rPr lang="zh-CN" altLang="en-US" dirty="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b="1" dirty="0">
                            <a:latin typeface="Cambria Math" panose="02040503050406030204" pitchFamily="18" charset="0"/>
                            <a:cs typeface="Times New Roman" panose="02020603050405020304" pitchFamily="18" charset="0"/>
                          </a:rPr>
                          <m:t>𝐄𝐓𝐂</m:t>
                        </m:r>
                        <m:r>
                          <a:rPr lang="en-US" altLang="zh-CN" b="1" i="0" dirty="0" smtClean="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𝐸𝑇𝐶</m:t>
                        </m:r>
                      </m:e>
                      <m:sub>
                        <m:r>
                          <a:rPr lang="en-US" altLang="zh-CN" i="1">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𝑗</m:t>
                        </m:r>
                      </m:sub>
                    </m:sSub>
                    <m:r>
                      <a:rPr lang="en-US" altLang="zh-CN" b="0" i="1" smtClean="0">
                        <a:latin typeface="Cambria Math" panose="02040503050406030204" pitchFamily="18" charset="0"/>
                        <a:cs typeface="Times New Roman" panose="02020603050405020304" pitchFamily="18" charset="0"/>
                      </a:rPr>
                      <m:t>)</m:t>
                    </m:r>
                  </m:oMath>
                </a14:m>
                <a:endParaRPr lang="en-US" altLang="zh-C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l"/>
                </a:pPr>
                <a:r>
                  <a:rPr lang="zh-CN" altLang="en-US" b="1" dirty="0">
                    <a:latin typeface="Times New Roman" panose="02020603050405020304" pitchFamily="18" charset="0"/>
                    <a:cs typeface="Times New Roman" panose="02020603050405020304" pitchFamily="18" charset="0"/>
                  </a:rPr>
                  <a:t>平均功率消耗</a:t>
                </a:r>
                <a:r>
                  <a:rPr lang="en-US" altLang="zh-CN" b="1" dirty="0">
                    <a:latin typeface="Times New Roman" panose="02020603050405020304" pitchFamily="18" charset="0"/>
                    <a:cs typeface="Times New Roman" panose="02020603050405020304" pitchFamily="18" charset="0"/>
                  </a:rPr>
                  <a:t>(APC)</a:t>
                </a:r>
                <a:r>
                  <a:rPr lang="zh-CN" altLang="en-US" dirty="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b="1" i="0" dirty="0" smtClean="0">
                            <a:latin typeface="Cambria Math" panose="02040503050406030204" pitchFamily="18" charset="0"/>
                            <a:cs typeface="Times New Roman" panose="02020603050405020304" pitchFamily="18" charset="0"/>
                          </a:rPr>
                          <m:t>𝐀𝐏𝐂</m:t>
                        </m:r>
                        <m:r>
                          <a:rPr lang="en-US" altLang="zh-CN" b="1" dirty="0">
                            <a:latin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𝐴𝑃𝐶</m:t>
                        </m:r>
                      </m:e>
                      <m:sub>
                        <m:r>
                          <a:rPr lang="en-US" altLang="zh-CN" i="1">
                            <a:latin typeface="Cambria Math" panose="02040503050406030204" pitchFamily="18" charset="0"/>
                            <a:cs typeface="Times New Roman" panose="02020603050405020304" pitchFamily="18" charset="0"/>
                          </a:rPr>
                          <m:t>𝑖𝑗</m:t>
                        </m:r>
                      </m:sub>
                    </m:sSub>
                    <m:r>
                      <a:rPr lang="en-US" altLang="zh-CN" i="1">
                        <a:latin typeface="Cambria Math" panose="02040503050406030204" pitchFamily="18" charset="0"/>
                        <a:cs typeface="Times New Roman" panose="02020603050405020304" pitchFamily="18" charset="0"/>
                      </a:rPr>
                      <m:t>)</m:t>
                    </m:r>
                  </m:oMath>
                </a14:m>
                <a:endParaRPr lang="en-US" altLang="zh-CN" dirty="0">
                  <a:cs typeface="Times New Roman" panose="02020603050405020304" pitchFamily="18" charset="0"/>
                </a:endParaRPr>
              </a:p>
            </p:txBody>
          </p:sp>
        </mc:Choice>
        <mc:Fallback>
          <p:sp>
            <p:nvSpPr>
              <p:cNvPr id="5" name="文本框 4">
                <a:extLst>
                  <a:ext uri="{FF2B5EF4-FFF2-40B4-BE49-F238E27FC236}">
                    <a16:creationId xmlns:a16="http://schemas.microsoft.com/office/drawing/2014/main" id="{BAD5717C-8AD4-48A4-AC18-C743C82621D5}"/>
                  </a:ext>
                </a:extLst>
              </p:cNvPr>
              <p:cNvSpPr txBox="1">
                <a:spLocks noRot="1" noChangeAspect="1" noMove="1" noResize="1" noEditPoints="1" noAdjustHandles="1" noChangeArrowheads="1" noChangeShapeType="1" noTextEdit="1"/>
              </p:cNvSpPr>
              <p:nvPr/>
            </p:nvSpPr>
            <p:spPr>
              <a:xfrm>
                <a:off x="1490133" y="3477745"/>
                <a:ext cx="6019800" cy="967957"/>
              </a:xfrm>
              <a:prstGeom prst="rect">
                <a:avLst/>
              </a:prstGeom>
              <a:blipFill>
                <a:blip r:embed="rId3"/>
                <a:stretch>
                  <a:fillRect l="-607" t="-3145" b="-69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AFE3D68-E258-436A-A187-5157F632AE42}"/>
                  </a:ext>
                </a:extLst>
              </p:cNvPr>
              <p:cNvSpPr txBox="1"/>
              <p:nvPr/>
            </p:nvSpPr>
            <p:spPr>
              <a:xfrm>
                <a:off x="1490133" y="4733981"/>
                <a:ext cx="6019800" cy="668645"/>
              </a:xfrm>
              <a:prstGeom prst="rect">
                <a:avLst/>
              </a:prstGeom>
              <a:noFill/>
            </p:spPr>
            <p:txBody>
              <a:bodyPr wrap="square" rtlCol="0">
                <a:spAutoFit/>
              </a:bodyPr>
              <a:lstStyle/>
              <a:p>
                <a:pPr marL="285750" indent="-285750">
                  <a:buFont typeface="Wingdings" panose="05000000000000000000" pitchFamily="2" charset="2"/>
                  <a:buChar char="u"/>
                </a:pPr>
                <a:r>
                  <a:rPr lang="zh-CN" altLang="en-US" dirty="0">
                    <a:latin typeface="Times New Roman" panose="02020603050405020304" pitchFamily="18" charset="0"/>
                    <a:cs typeface="Times New Roman" panose="02020603050405020304" pitchFamily="18" charset="0"/>
                  </a:rPr>
                  <a:t>决策变量</a:t>
                </a:r>
                <a:endParaRPr lang="en-US" altLang="zh-C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l"/>
                </a:pPr>
                <a14:m>
                  <m:oMath xmlns:m="http://schemas.openxmlformats.org/officeDocument/2006/math">
                    <m:r>
                      <a:rPr lang="en-US" altLang="zh-CN" b="1" i="0" dirty="0" smtClean="0">
                        <a:latin typeface="Cambria Math" panose="02040503050406030204" pitchFamily="18" charset="0"/>
                        <a:cs typeface="Times New Roman" panose="02020603050405020304" pitchFamily="18" charset="0"/>
                      </a:rPr>
                      <m:t>𝐱</m:t>
                    </m:r>
                    <m:r>
                      <a:rPr lang="en-US" altLang="zh-CN" b="0" i="1" dirty="0" smtClean="0">
                        <a:latin typeface="Cambria Math" panose="02040503050406030204" pitchFamily="18" charset="0"/>
                        <a:cs typeface="Times New Roman" panose="02020603050405020304" pitchFamily="18" charset="0"/>
                      </a:rPr>
                      <m:t>=(</m:t>
                    </m:r>
                    <m:sSub>
                      <m:sSubPr>
                        <m:ctrlPr>
                          <a:rPr lang="en-US" altLang="zh-CN" b="0" i="1" dirty="0" smtClean="0">
                            <a:latin typeface="Cambria Math" panose="02040503050406030204" pitchFamily="18" charset="0"/>
                            <a:cs typeface="Times New Roman" panose="02020603050405020304" pitchFamily="18" charset="0"/>
                          </a:rPr>
                        </m:ctrlPr>
                      </m:sSubPr>
                      <m:e>
                        <m:r>
                          <a:rPr lang="en-US" altLang="zh-CN" b="0" i="1" dirty="0" smtClean="0">
                            <a:latin typeface="Cambria Math" panose="02040503050406030204" pitchFamily="18" charset="0"/>
                            <a:cs typeface="Times New Roman" panose="02020603050405020304" pitchFamily="18" charset="0"/>
                          </a:rPr>
                          <m:t>𝑥</m:t>
                        </m:r>
                      </m:e>
                      <m:sub>
                        <m:r>
                          <a:rPr lang="en-US" altLang="zh-CN" b="0" i="1" dirty="0" smtClean="0">
                            <a:latin typeface="Cambria Math" panose="02040503050406030204" pitchFamily="18" charset="0"/>
                            <a:cs typeface="Times New Roman" panose="02020603050405020304" pitchFamily="18" charset="0"/>
                          </a:rPr>
                          <m:t>𝑖𝑗</m:t>
                        </m:r>
                      </m:sub>
                    </m:sSub>
                    <m:r>
                      <a:rPr lang="en-US" altLang="zh-CN" b="0" i="1" dirty="0" smtClean="0">
                        <a:latin typeface="Cambria Math" panose="02040503050406030204" pitchFamily="18" charset="0"/>
                        <a:cs typeface="Times New Roman" panose="02020603050405020304" pitchFamily="18" charset="0"/>
                      </a:rPr>
                      <m:t>)</m:t>
                    </m:r>
                  </m:oMath>
                </a14:m>
                <a:endParaRPr lang="en-US" altLang="zh-CN" dirty="0">
                  <a:latin typeface="Times New Roman" panose="02020603050405020304" pitchFamily="18" charset="0"/>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4AFE3D68-E258-436A-A187-5157F632AE42}"/>
                  </a:ext>
                </a:extLst>
              </p:cNvPr>
              <p:cNvSpPr txBox="1">
                <a:spLocks noRot="1" noChangeAspect="1" noMove="1" noResize="1" noEditPoints="1" noAdjustHandles="1" noChangeArrowheads="1" noChangeShapeType="1" noTextEdit="1"/>
              </p:cNvSpPr>
              <p:nvPr/>
            </p:nvSpPr>
            <p:spPr>
              <a:xfrm>
                <a:off x="1490133" y="4733981"/>
                <a:ext cx="6019800" cy="668645"/>
              </a:xfrm>
              <a:prstGeom prst="rect">
                <a:avLst/>
              </a:prstGeom>
              <a:blipFill>
                <a:blip r:embed="rId4"/>
                <a:stretch>
                  <a:fillRect l="-607" t="-5505" b="-8257"/>
                </a:stretch>
              </a:blipFill>
            </p:spPr>
            <p:txBody>
              <a:bodyPr/>
              <a:lstStyle/>
              <a:p>
                <a:r>
                  <a:rPr lang="zh-CN" altLang="en-US">
                    <a:noFill/>
                  </a:rPr>
                  <a:t> </a:t>
                </a:r>
              </a:p>
            </p:txBody>
          </p:sp>
        </mc:Fallback>
      </mc:AlternateContent>
      <p:grpSp>
        <p:nvGrpSpPr>
          <p:cNvPr id="14" name="组合 13">
            <a:extLst>
              <a:ext uri="{FF2B5EF4-FFF2-40B4-BE49-F238E27FC236}">
                <a16:creationId xmlns:a16="http://schemas.microsoft.com/office/drawing/2014/main" id="{3B559059-C667-4226-BDCF-EDA8FECC41AF}"/>
              </a:ext>
            </a:extLst>
          </p:cNvPr>
          <p:cNvGrpSpPr/>
          <p:nvPr/>
        </p:nvGrpSpPr>
        <p:grpSpPr>
          <a:xfrm>
            <a:off x="0" y="0"/>
            <a:ext cx="12192000" cy="6857999"/>
            <a:chOff x="0" y="0"/>
            <a:chExt cx="12192000" cy="6857999"/>
          </a:xfrm>
        </p:grpSpPr>
        <p:pic>
          <p:nvPicPr>
            <p:cNvPr id="15" name="图片 14">
              <a:extLst>
                <a:ext uri="{FF2B5EF4-FFF2-40B4-BE49-F238E27FC236}">
                  <a16:creationId xmlns:a16="http://schemas.microsoft.com/office/drawing/2014/main" id="{9FFED8C4-60EF-4E86-9BAF-3D450FC75D24}"/>
                </a:ext>
              </a:extLst>
            </p:cNvPr>
            <p:cNvPicPr>
              <a:picLocks noChangeAspect="1"/>
            </p:cNvPicPr>
            <p:nvPr/>
          </p:nvPicPr>
          <p:blipFill>
            <a:blip r:embed="rId5">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46040" y="0"/>
              <a:ext cx="846762" cy="846762"/>
            </a:xfrm>
            <a:prstGeom prst="rect">
              <a:avLst/>
            </a:prstGeom>
          </p:spPr>
        </p:pic>
        <p:sp>
          <p:nvSpPr>
            <p:cNvPr id="16" name="矩形 15">
              <a:extLst>
                <a:ext uri="{FF2B5EF4-FFF2-40B4-BE49-F238E27FC236}">
                  <a16:creationId xmlns:a16="http://schemas.microsoft.com/office/drawing/2014/main" id="{936DA19B-E1DC-4572-80E1-CBB08D68C830}"/>
                </a:ext>
              </a:extLst>
            </p:cNvPr>
            <p:cNvSpPr/>
            <p:nvPr/>
          </p:nvSpPr>
          <p:spPr>
            <a:xfrm>
              <a:off x="0" y="0"/>
              <a:ext cx="421406"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048B4C8F-85D8-40AC-8943-661F84F87B7C}"/>
                </a:ext>
              </a:extLst>
            </p:cNvPr>
            <p:cNvSpPr/>
            <p:nvPr/>
          </p:nvSpPr>
          <p:spPr>
            <a:xfrm>
              <a:off x="1292802" y="0"/>
              <a:ext cx="10899198"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A10F4BF-9213-43C1-ACDA-DAC2F149316F}"/>
                </a:ext>
              </a:extLst>
            </p:cNvPr>
            <p:cNvSpPr/>
            <p:nvPr/>
          </p:nvSpPr>
          <p:spPr>
            <a:xfrm>
              <a:off x="0" y="6488666"/>
              <a:ext cx="12192000" cy="369333"/>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图片 26">
            <a:extLst>
              <a:ext uri="{FF2B5EF4-FFF2-40B4-BE49-F238E27FC236}">
                <a16:creationId xmlns:a16="http://schemas.microsoft.com/office/drawing/2014/main" id="{8F86FA8A-81B3-438C-BD27-28203FE6CB54}"/>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8224071" y="1989138"/>
            <a:ext cx="3023220" cy="2327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日期占位符 20">
            <a:extLst>
              <a:ext uri="{FF2B5EF4-FFF2-40B4-BE49-F238E27FC236}">
                <a16:creationId xmlns:a16="http://schemas.microsoft.com/office/drawing/2014/main" id="{5994959A-CBB9-FBD1-E8D3-215F33B1B379}"/>
              </a:ext>
            </a:extLst>
          </p:cNvPr>
          <p:cNvSpPr>
            <a:spLocks noGrp="1"/>
          </p:cNvSpPr>
          <p:nvPr>
            <p:ph type="dt" sz="half" idx="10"/>
          </p:nvPr>
        </p:nvSpPr>
        <p:spPr>
          <a:xfrm>
            <a:off x="594554" y="6519474"/>
            <a:ext cx="2743200" cy="365125"/>
          </a:xfrm>
        </p:spPr>
        <p:txBody>
          <a:bodyPr/>
          <a:lstStyle/>
          <a:p>
            <a:fld id="{203B5CA8-4761-4414-9376-7C2900FFB2F7}" type="datetime1">
              <a:rPr lang="zh-CN" altLang="en-US" sz="1400" smtClean="0">
                <a:solidFill>
                  <a:schemeClr val="bg1"/>
                </a:solidFill>
              </a:rPr>
              <a:t>2022/7/20</a:t>
            </a:fld>
            <a:endParaRPr lang="zh-CN" altLang="en-US" dirty="0">
              <a:solidFill>
                <a:schemeClr val="bg1"/>
              </a:solidFill>
            </a:endParaRPr>
          </a:p>
        </p:txBody>
      </p:sp>
      <p:sp>
        <p:nvSpPr>
          <p:cNvPr id="21" name="页脚占位符 21">
            <a:extLst>
              <a:ext uri="{FF2B5EF4-FFF2-40B4-BE49-F238E27FC236}">
                <a16:creationId xmlns:a16="http://schemas.microsoft.com/office/drawing/2014/main" id="{A550983D-2B42-DA43-E270-3A371F3B554F}"/>
              </a:ext>
            </a:extLst>
          </p:cNvPr>
          <p:cNvSpPr>
            <a:spLocks noGrp="1"/>
          </p:cNvSpPr>
          <p:nvPr>
            <p:ph type="ftr" sz="quarter" idx="11"/>
          </p:nvPr>
        </p:nvSpPr>
        <p:spPr>
          <a:xfrm>
            <a:off x="3794954" y="6519474"/>
            <a:ext cx="4114800" cy="365125"/>
          </a:xfrm>
        </p:spPr>
        <p:txBody>
          <a:bodyPr/>
          <a:lstStyle/>
          <a:p>
            <a:r>
              <a:rPr lang="zh-CN" altLang="en-US" sz="1400" dirty="0">
                <a:solidFill>
                  <a:schemeClr val="bg1"/>
                </a:solidFill>
              </a:rPr>
              <a:t>张庆辉</a:t>
            </a:r>
          </a:p>
        </p:txBody>
      </p:sp>
      <p:sp>
        <p:nvSpPr>
          <p:cNvPr id="22" name="灯片编号占位符 22">
            <a:extLst>
              <a:ext uri="{FF2B5EF4-FFF2-40B4-BE49-F238E27FC236}">
                <a16:creationId xmlns:a16="http://schemas.microsoft.com/office/drawing/2014/main" id="{AC128B38-3692-E78C-0F62-988D48F4ECE5}"/>
              </a:ext>
            </a:extLst>
          </p:cNvPr>
          <p:cNvSpPr>
            <a:spLocks noGrp="1"/>
          </p:cNvSpPr>
          <p:nvPr>
            <p:ph type="sldNum" sz="quarter" idx="12"/>
          </p:nvPr>
        </p:nvSpPr>
        <p:spPr>
          <a:xfrm>
            <a:off x="8366954" y="6519474"/>
            <a:ext cx="2743200" cy="365125"/>
          </a:xfrm>
        </p:spPr>
        <p:txBody>
          <a:bodyPr/>
          <a:lstStyle/>
          <a:p>
            <a:fld id="{603D71E1-7013-465D-A6D8-056F0D898DDF}" type="slidenum">
              <a:rPr lang="zh-CN" altLang="en-US" sz="1400">
                <a:solidFill>
                  <a:schemeClr val="bg1"/>
                </a:solidFill>
              </a:rPr>
              <a:t>10</a:t>
            </a:fld>
            <a:endParaRPr lang="zh-CN" altLang="en-US" sz="1400" dirty="0">
              <a:solidFill>
                <a:schemeClr val="bg1"/>
              </a:solidFill>
            </a:endParaRPr>
          </a:p>
        </p:txBody>
      </p:sp>
      <p:sp>
        <p:nvSpPr>
          <p:cNvPr id="23" name="文本框 22">
            <a:extLst>
              <a:ext uri="{FF2B5EF4-FFF2-40B4-BE49-F238E27FC236}">
                <a16:creationId xmlns:a16="http://schemas.microsoft.com/office/drawing/2014/main" id="{45726091-80D7-840E-5153-D1CB596A5BDF}"/>
              </a:ext>
            </a:extLst>
          </p:cNvPr>
          <p:cNvSpPr txBox="1"/>
          <p:nvPr/>
        </p:nvSpPr>
        <p:spPr>
          <a:xfrm>
            <a:off x="5602972" y="223326"/>
            <a:ext cx="6337926" cy="400110"/>
          </a:xfrm>
          <a:prstGeom prst="rect">
            <a:avLst/>
          </a:prstGeom>
          <a:noFill/>
        </p:spPr>
        <p:txBody>
          <a:bodyPr wrap="square" rtlCol="0">
            <a:spAutoFit/>
          </a:bodyPr>
          <a:lstStyle/>
          <a:p>
            <a:r>
              <a:rPr lang="en-US" altLang="zh-CN" sz="2000" dirty="0">
                <a:solidFill>
                  <a:schemeClr val="bg1"/>
                </a:solidFill>
              </a:rPr>
              <a:t>2022</a:t>
            </a:r>
            <a:r>
              <a:rPr lang="zh-CN" altLang="en-US" sz="2000" dirty="0">
                <a:solidFill>
                  <a:schemeClr val="bg1"/>
                </a:solidFill>
              </a:rPr>
              <a:t>年云南大学离散优化与算法博弈论研究生学术论坛</a:t>
            </a:r>
          </a:p>
        </p:txBody>
      </p:sp>
    </p:spTree>
    <p:extLst>
      <p:ext uri="{BB962C8B-B14F-4D97-AF65-F5344CB8AC3E}">
        <p14:creationId xmlns:p14="http://schemas.microsoft.com/office/powerpoint/2010/main" val="3930220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2" name="文本框 20">
            <a:extLst>
              <a:ext uri="{FF2B5EF4-FFF2-40B4-BE49-F238E27FC236}">
                <a16:creationId xmlns:a16="http://schemas.microsoft.com/office/drawing/2014/main" id="{CC3242B1-1B61-45BD-9714-C995C2FCED6A}"/>
              </a:ext>
            </a:extLst>
          </p:cNvPr>
          <p:cNvSpPr txBox="1">
            <a:spLocks noChangeArrowheads="1"/>
          </p:cNvSpPr>
          <p:nvPr/>
        </p:nvSpPr>
        <p:spPr bwMode="auto">
          <a:xfrm>
            <a:off x="372533" y="924172"/>
            <a:ext cx="1724122" cy="52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系统模型</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9FEEAD7-2C9A-4BB4-A51F-97CF4D09B9F1}"/>
                  </a:ext>
                </a:extLst>
              </p:cNvPr>
              <p:cNvSpPr txBox="1"/>
              <p:nvPr/>
            </p:nvSpPr>
            <p:spPr>
              <a:xfrm>
                <a:off x="1490133" y="1989138"/>
                <a:ext cx="6019800" cy="3202864"/>
              </a:xfrm>
              <a:prstGeom prst="rect">
                <a:avLst/>
              </a:prstGeom>
              <a:noFill/>
            </p:spPr>
            <p:txBody>
              <a:bodyPr wrap="square" rtlCol="0">
                <a:spAutoFit/>
              </a:bodyPr>
              <a:lstStyle/>
              <a:p>
                <a:pPr marL="285750" indent="-285750">
                  <a:buFont typeface="Wingdings" panose="05000000000000000000" pitchFamily="2" charset="2"/>
                  <a:buChar char="u"/>
                </a:pPr>
                <a:r>
                  <a:rPr lang="zh-CN" altLang="en-US" dirty="0">
                    <a:latin typeface="Times New Roman" panose="02020603050405020304" pitchFamily="18" charset="0"/>
                    <a:cs typeface="Times New Roman" panose="02020603050405020304" pitchFamily="18" charset="0"/>
                  </a:rPr>
                  <a:t>对于可行解</a:t>
                </a:r>
                <a14:m>
                  <m:oMath xmlns:m="http://schemas.openxmlformats.org/officeDocument/2006/math">
                    <m:r>
                      <a:rPr lang="en-US" altLang="zh-CN" b="1" dirty="0">
                        <a:latin typeface="Cambria Math" panose="02040503050406030204" pitchFamily="18" charset="0"/>
                        <a:cs typeface="Times New Roman" panose="02020603050405020304" pitchFamily="18" charset="0"/>
                      </a:rPr>
                      <m:t>𝐱</m:t>
                    </m:r>
                    <m:r>
                      <a:rPr lang="en-US" altLang="zh-CN" b="1" i="1" dirty="0">
                        <a:latin typeface="Cambria Math" panose="02040503050406030204" pitchFamily="18" charset="0"/>
                        <a:cs typeface="Times New Roman" panose="02020603050405020304" pitchFamily="18" charset="0"/>
                      </a:rPr>
                      <m:t> </m:t>
                    </m:r>
                  </m:oMath>
                </a14:m>
                <a:r>
                  <a:rPr lang="zh-CN" altLang="en-US" dirty="0">
                    <a:latin typeface="Times New Roman" panose="02020603050405020304" pitchFamily="18" charset="0"/>
                    <a:cs typeface="Times New Roman" panose="02020603050405020304" pitchFamily="18" charset="0"/>
                  </a:rPr>
                  <a:t>，机器</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𝑗</m:t>
                    </m:r>
                  </m:oMath>
                </a14:m>
                <a:r>
                  <a:rPr lang="zh-CN" altLang="en-US" dirty="0">
                    <a:latin typeface="Times New Roman" panose="02020603050405020304" pitchFamily="18" charset="0"/>
                    <a:cs typeface="Times New Roman" panose="02020603050405020304" pitchFamily="18" charset="0"/>
                  </a:rPr>
                  <a:t>的负载定义为</a:t>
                </a:r>
                <a:r>
                  <a:rPr lang="en-US" altLang="zh-CN" dirty="0">
                    <a:latin typeface="Times New Roman" panose="02020603050405020304" pitchFamily="18" charset="0"/>
                    <a:cs typeface="Times New Roman" panose="02020603050405020304" pitchFamily="18" charset="0"/>
                  </a:rPr>
                  <a:t>:</a:t>
                </a:r>
              </a:p>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𝐿</m:t>
                          </m:r>
                        </m:e>
                        <m:sub>
                          <m:r>
                            <a:rPr lang="en-US" altLang="zh-CN" b="0" i="1" smtClean="0">
                              <a:latin typeface="Cambria Math" panose="02040503050406030204" pitchFamily="18" charset="0"/>
                              <a:cs typeface="Times New Roman" panose="02020603050405020304" pitchFamily="18" charset="0"/>
                            </a:rPr>
                            <m:t>𝑗</m:t>
                          </m:r>
                        </m:sub>
                      </m:sSub>
                      <m:r>
                        <a:rPr lang="en-US" altLang="zh-CN" b="0" i="1" smtClean="0">
                          <a:latin typeface="Cambria Math" panose="02040503050406030204" pitchFamily="18" charset="0"/>
                          <a:cs typeface="Times New Roman" panose="02020603050405020304" pitchFamily="18" charset="0"/>
                        </a:rPr>
                        <m:t>=</m:t>
                      </m:r>
                      <m:nary>
                        <m:naryPr>
                          <m:chr m:val="∑"/>
                          <m:limLoc m:val="subSup"/>
                          <m:ctrlPr>
                            <a:rPr lang="en-US" altLang="zh-CN" b="0" i="1" smtClean="0">
                              <a:latin typeface="Cambria Math" panose="02040503050406030204" pitchFamily="18" charset="0"/>
                              <a:cs typeface="Times New Roman" panose="02020603050405020304" pitchFamily="18" charset="0"/>
                            </a:rPr>
                          </m:ctrlPr>
                        </m:naryPr>
                        <m:sub>
                          <m:r>
                            <m:rPr>
                              <m:brk m:alnAt="25"/>
                            </m:rP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𝑛</m:t>
                          </m:r>
                        </m:sup>
                        <m:e>
                          <m:sSub>
                            <m:sSubPr>
                              <m:ctrlPr>
                                <a:rPr lang="en-US" altLang="zh-CN" i="1">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𝐸𝑇𝐶</m:t>
                              </m:r>
                            </m:e>
                            <m:sub>
                              <m:r>
                                <a:rPr lang="en-US" altLang="zh-CN" b="0" i="1" smtClean="0">
                                  <a:latin typeface="Cambria Math" panose="02040503050406030204" pitchFamily="18" charset="0"/>
                                  <a:cs typeface="Times New Roman" panose="02020603050405020304" pitchFamily="18" charset="0"/>
                                </a:rPr>
                                <m:t>𝑖</m:t>
                              </m:r>
                              <m:r>
                                <a:rPr lang="en-US" altLang="zh-CN" i="1">
                                  <a:latin typeface="Cambria Math" panose="02040503050406030204" pitchFamily="18" charset="0"/>
                                  <a:cs typeface="Times New Roman" panose="02020603050405020304" pitchFamily="18" charset="0"/>
                                </a:rPr>
                                <m:t>𝑗</m:t>
                              </m:r>
                            </m:sub>
                          </m:sSub>
                          <m:sSub>
                            <m:sSubPr>
                              <m:ctrlPr>
                                <a:rPr lang="en-US" altLang="zh-CN" i="1">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𝑥</m:t>
                              </m:r>
                            </m:e>
                            <m:sub>
                              <m:r>
                                <a:rPr lang="en-US" altLang="zh-CN" b="0" i="1" smtClean="0">
                                  <a:latin typeface="Cambria Math" panose="02040503050406030204" pitchFamily="18" charset="0"/>
                                  <a:cs typeface="Times New Roman" panose="02020603050405020304" pitchFamily="18" charset="0"/>
                                </a:rPr>
                                <m:t>𝑖</m:t>
                              </m:r>
                              <m:r>
                                <a:rPr lang="en-US" altLang="zh-CN" i="1">
                                  <a:latin typeface="Cambria Math" panose="02040503050406030204" pitchFamily="18" charset="0"/>
                                  <a:cs typeface="Times New Roman" panose="02020603050405020304" pitchFamily="18" charset="0"/>
                                </a:rPr>
                                <m:t>𝑗</m:t>
                              </m:r>
                            </m:sub>
                          </m:sSub>
                        </m:e>
                      </m:nary>
                    </m:oMath>
                  </m:oMathPara>
                </a14:m>
                <a:endParaRPr lang="en-US" altLang="zh-CN" b="0" dirty="0">
                  <a:latin typeface="Times New Roman" panose="02020603050405020304" pitchFamily="18" charset="0"/>
                  <a:cs typeface="Times New Roman" panose="02020603050405020304" pitchFamily="18" charset="0"/>
                </a:endParaRPr>
              </a:p>
              <a:p>
                <a:pPr algn="ctr"/>
                <a:endParaRPr lang="en-US" altLang="zh-CN"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u"/>
                </a:pPr>
                <a:r>
                  <a:rPr lang="zh-CN" altLang="en-US" dirty="0">
                    <a:latin typeface="Times New Roman" panose="02020603050405020304" pitchFamily="18" charset="0"/>
                    <a:cs typeface="Times New Roman" panose="02020603050405020304" pitchFamily="18" charset="0"/>
                  </a:rPr>
                  <a:t>最大完工时间：</a:t>
                </a:r>
                <a:endParaRPr lang="en-US" altLang="zh-CN"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𝑀𝑆</m:t>
                      </m:r>
                      <m:r>
                        <a:rPr lang="en-US" altLang="zh-CN" b="0" i="1" smtClean="0">
                          <a:latin typeface="Cambria Math" panose="02040503050406030204" pitchFamily="18" charset="0"/>
                          <a:cs typeface="Times New Roman" panose="02020603050405020304" pitchFamily="18" charset="0"/>
                        </a:rPr>
                        <m:t>(</m:t>
                      </m:r>
                      <m:r>
                        <a:rPr lang="en-US" altLang="zh-CN" b="1" i="0">
                          <a:latin typeface="Cambria Math" panose="02040503050406030204" pitchFamily="18" charset="0"/>
                          <a:cs typeface="Times New Roman" panose="02020603050405020304" pitchFamily="18" charset="0"/>
                        </a:rPr>
                        <m:t>𝐱</m:t>
                      </m:r>
                      <m:r>
                        <a:rPr lang="en-US" altLang="zh-CN" b="0" i="1" smtClean="0">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m:t>
                      </m:r>
                      <m:func>
                        <m:funcPr>
                          <m:ctrlPr>
                            <a:rPr lang="en-US" altLang="zh-CN" i="1" smtClean="0">
                              <a:latin typeface="Cambria Math" panose="02040503050406030204" pitchFamily="18" charset="0"/>
                              <a:cs typeface="Times New Roman" panose="02020603050405020304" pitchFamily="18" charset="0"/>
                            </a:rPr>
                          </m:ctrlPr>
                        </m:funcPr>
                        <m:fName>
                          <m:limLow>
                            <m:limLowPr>
                              <m:ctrlPr>
                                <a:rPr lang="en-US" altLang="zh-CN" i="1" smtClean="0">
                                  <a:latin typeface="Cambria Math" panose="02040503050406030204" pitchFamily="18" charset="0"/>
                                  <a:cs typeface="Times New Roman" panose="02020603050405020304" pitchFamily="18" charset="0"/>
                                </a:rPr>
                              </m:ctrlPr>
                            </m:limLowPr>
                            <m:e>
                              <m:r>
                                <m:rPr>
                                  <m:sty m:val="p"/>
                                </m:rPr>
                                <a:rPr lang="en-US" altLang="zh-CN" i="0" smtClean="0">
                                  <a:latin typeface="Cambria Math" panose="02040503050406030204" pitchFamily="18" charset="0"/>
                                  <a:cs typeface="Times New Roman" panose="02020603050405020304" pitchFamily="18" charset="0"/>
                                </a:rPr>
                                <m:t>max</m:t>
                              </m:r>
                            </m:e>
                            <m:lim>
                              <m:r>
                                <a:rPr lang="en-US" altLang="zh-CN" b="0" i="1" smtClean="0">
                                  <a:latin typeface="Cambria Math" panose="02040503050406030204" pitchFamily="18" charset="0"/>
                                  <a:cs typeface="Times New Roman" panose="02020603050405020304" pitchFamily="18" charset="0"/>
                                </a:rPr>
                                <m:t>𝑗</m:t>
                              </m:r>
                            </m:lim>
                          </m:limLow>
                        </m:fName>
                        <m:e>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𝐿</m:t>
                              </m:r>
                            </m:e>
                            <m:sub>
                              <m:r>
                                <a:rPr lang="en-US" altLang="zh-CN" i="1">
                                  <a:latin typeface="Cambria Math" panose="02040503050406030204" pitchFamily="18" charset="0"/>
                                  <a:cs typeface="Times New Roman" panose="02020603050405020304" pitchFamily="18" charset="0"/>
                                </a:rPr>
                                <m:t>𝑗</m:t>
                              </m:r>
                            </m:sub>
                          </m:sSub>
                        </m:e>
                      </m:func>
                    </m:oMath>
                  </m:oMathPara>
                </a14:m>
                <a:endParaRPr lang="en-US" altLang="zh-CN" dirty="0">
                  <a:latin typeface="Times New Roman" panose="02020603050405020304" pitchFamily="18" charset="0"/>
                  <a:cs typeface="Times New Roman" panose="02020603050405020304" pitchFamily="18" charset="0"/>
                </a:endParaRPr>
              </a:p>
              <a:p>
                <a:pPr algn="ct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u"/>
                </a:pP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𝑛</m:t>
                    </m:r>
                  </m:oMath>
                </a14:m>
                <a:r>
                  <a:rPr lang="zh-CN" altLang="en-US" dirty="0">
                    <a:latin typeface="Times New Roman" panose="02020603050405020304" pitchFamily="18" charset="0"/>
                    <a:cs typeface="Times New Roman" panose="02020603050405020304" pitchFamily="18" charset="0"/>
                  </a:rPr>
                  <a:t>个用户的能耗：</a:t>
                </a:r>
                <a:endParaRPr lang="en-US" altLang="zh-CN"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𝐸</m:t>
                      </m:r>
                      <m:r>
                        <a:rPr lang="en-US" altLang="zh-CN" i="1">
                          <a:latin typeface="Cambria Math" panose="02040503050406030204" pitchFamily="18" charset="0"/>
                          <a:cs typeface="Times New Roman" panose="02020603050405020304" pitchFamily="18" charset="0"/>
                        </a:rPr>
                        <m:t>(</m:t>
                      </m:r>
                      <m:r>
                        <a:rPr lang="en-US" altLang="zh-CN" b="1">
                          <a:latin typeface="Cambria Math" panose="02040503050406030204" pitchFamily="18" charset="0"/>
                          <a:cs typeface="Times New Roman" panose="02020603050405020304" pitchFamily="18" charset="0"/>
                        </a:rPr>
                        <m:t>𝐱</m:t>
                      </m:r>
                      <m:r>
                        <a:rPr lang="en-US" altLang="zh-CN" i="1">
                          <a:latin typeface="Cambria Math" panose="02040503050406030204" pitchFamily="18" charset="0"/>
                          <a:cs typeface="Times New Roman" panose="02020603050405020304" pitchFamily="18" charset="0"/>
                        </a:rPr>
                        <m:t>)=</m:t>
                      </m:r>
                      <m:nary>
                        <m:naryPr>
                          <m:chr m:val="∑"/>
                          <m:ctrlPr>
                            <a:rPr lang="en-US" altLang="zh-CN" i="1" smtClean="0">
                              <a:latin typeface="Cambria Math" panose="02040503050406030204" pitchFamily="18" charset="0"/>
                              <a:cs typeface="Times New Roman" panose="02020603050405020304" pitchFamily="18" charset="0"/>
                            </a:rPr>
                          </m:ctrlPr>
                        </m:naryPr>
                        <m:sub>
                          <m:r>
                            <m:rPr>
                              <m:brk m:alnAt="23"/>
                            </m:rPr>
                            <a:rPr lang="en-US" altLang="zh-CN" b="0" i="1" smtClean="0">
                              <a:latin typeface="Cambria Math" panose="02040503050406030204" pitchFamily="18" charset="0"/>
                              <a:cs typeface="Times New Roman" panose="02020603050405020304" pitchFamily="18" charset="0"/>
                            </a:rPr>
                            <m:t>𝑗</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𝑚</m:t>
                          </m:r>
                        </m:sup>
                        <m:e>
                          <m:nary>
                            <m:naryPr>
                              <m:chr m:val="∑"/>
                              <m:ctrlPr>
                                <a:rPr lang="en-US" altLang="zh-CN" i="1" smtClean="0">
                                  <a:latin typeface="Cambria Math" panose="02040503050406030204" pitchFamily="18" charset="0"/>
                                  <a:cs typeface="Times New Roman" panose="02020603050405020304" pitchFamily="18" charset="0"/>
                                </a:rPr>
                              </m:ctrlPr>
                            </m:naryPr>
                            <m:sub>
                              <m:r>
                                <m:rPr>
                                  <m:brk m:alnAt="23"/>
                                </m:rP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𝑛</m:t>
                              </m:r>
                            </m:sup>
                            <m:e>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i="1">
                                      <a:latin typeface="Cambria Math" panose="02040503050406030204" pitchFamily="18" charset="0"/>
                                      <a:cs typeface="Times New Roman" panose="02020603050405020304" pitchFamily="18" charset="0"/>
                                    </a:rPr>
                                    <m:t>𝑖𝑗</m:t>
                                  </m:r>
                                </m:sub>
                              </m:sSub>
                              <m:sSub>
                                <m:sSubPr>
                                  <m:ctrlPr>
                                    <a:rPr lang="en-US" altLang="zh-CN" i="1">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𝐴𝑃𝐶</m:t>
                                  </m:r>
                                </m:e>
                                <m:sub>
                                  <m:r>
                                    <a:rPr lang="en-US" altLang="zh-CN" i="1">
                                      <a:latin typeface="Cambria Math" panose="02040503050406030204" pitchFamily="18" charset="0"/>
                                      <a:cs typeface="Times New Roman" panose="02020603050405020304" pitchFamily="18" charset="0"/>
                                    </a:rPr>
                                    <m:t>𝑖𝑗</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𝐸𝑇𝐶</m:t>
                                  </m:r>
                                </m:e>
                                <m:sub>
                                  <m:r>
                                    <a:rPr lang="en-US" altLang="zh-CN" i="1">
                                      <a:latin typeface="Cambria Math" panose="02040503050406030204" pitchFamily="18" charset="0"/>
                                      <a:cs typeface="Times New Roman" panose="02020603050405020304" pitchFamily="18" charset="0"/>
                                    </a:rPr>
                                    <m:t>𝑖𝑗</m:t>
                                  </m:r>
                                </m:sub>
                              </m:sSub>
                            </m:e>
                          </m:nary>
                        </m:e>
                      </m:nary>
                    </m:oMath>
                  </m:oMathPara>
                </a14:m>
                <a:endParaRPr lang="en-US" altLang="zh-CN" dirty="0">
                  <a:latin typeface="Times New Roman" panose="02020603050405020304" pitchFamily="18" charset="0"/>
                  <a:cs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E9FEEAD7-2C9A-4BB4-A51F-97CF4D09B9F1}"/>
                  </a:ext>
                </a:extLst>
              </p:cNvPr>
              <p:cNvSpPr txBox="1">
                <a:spLocks noRot="1" noChangeAspect="1" noMove="1" noResize="1" noEditPoints="1" noAdjustHandles="1" noChangeArrowheads="1" noChangeShapeType="1" noTextEdit="1"/>
              </p:cNvSpPr>
              <p:nvPr/>
            </p:nvSpPr>
            <p:spPr>
              <a:xfrm>
                <a:off x="1490133" y="1989138"/>
                <a:ext cx="6019800" cy="3202864"/>
              </a:xfrm>
              <a:prstGeom prst="rect">
                <a:avLst/>
              </a:prstGeom>
              <a:blipFill>
                <a:blip r:embed="rId2"/>
                <a:stretch>
                  <a:fillRect l="-607" t="-1141"/>
                </a:stretch>
              </a:blipFill>
            </p:spPr>
            <p:txBody>
              <a:bodyPr/>
              <a:lstStyle/>
              <a:p>
                <a:r>
                  <a:rPr lang="zh-CN" altLang="en-US">
                    <a:noFill/>
                  </a:rPr>
                  <a:t> </a:t>
                </a:r>
              </a:p>
            </p:txBody>
          </p:sp>
        </mc:Fallback>
      </mc:AlternateContent>
      <p:grpSp>
        <p:nvGrpSpPr>
          <p:cNvPr id="14" name="组合 13">
            <a:extLst>
              <a:ext uri="{FF2B5EF4-FFF2-40B4-BE49-F238E27FC236}">
                <a16:creationId xmlns:a16="http://schemas.microsoft.com/office/drawing/2014/main" id="{3B559059-C667-4226-BDCF-EDA8FECC41AF}"/>
              </a:ext>
            </a:extLst>
          </p:cNvPr>
          <p:cNvGrpSpPr/>
          <p:nvPr/>
        </p:nvGrpSpPr>
        <p:grpSpPr>
          <a:xfrm>
            <a:off x="0" y="0"/>
            <a:ext cx="12192000" cy="6857999"/>
            <a:chOff x="0" y="0"/>
            <a:chExt cx="12192000" cy="6857999"/>
          </a:xfrm>
        </p:grpSpPr>
        <p:pic>
          <p:nvPicPr>
            <p:cNvPr id="15" name="图片 14">
              <a:extLst>
                <a:ext uri="{FF2B5EF4-FFF2-40B4-BE49-F238E27FC236}">
                  <a16:creationId xmlns:a16="http://schemas.microsoft.com/office/drawing/2014/main" id="{9FFED8C4-60EF-4E86-9BAF-3D450FC75D24}"/>
                </a:ext>
              </a:extLst>
            </p:cNvPr>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46040" y="0"/>
              <a:ext cx="846762" cy="846762"/>
            </a:xfrm>
            <a:prstGeom prst="rect">
              <a:avLst/>
            </a:prstGeom>
          </p:spPr>
        </p:pic>
        <p:sp>
          <p:nvSpPr>
            <p:cNvPr id="16" name="矩形 15">
              <a:extLst>
                <a:ext uri="{FF2B5EF4-FFF2-40B4-BE49-F238E27FC236}">
                  <a16:creationId xmlns:a16="http://schemas.microsoft.com/office/drawing/2014/main" id="{936DA19B-E1DC-4572-80E1-CBB08D68C830}"/>
                </a:ext>
              </a:extLst>
            </p:cNvPr>
            <p:cNvSpPr/>
            <p:nvPr/>
          </p:nvSpPr>
          <p:spPr>
            <a:xfrm>
              <a:off x="0" y="0"/>
              <a:ext cx="421406"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048B4C8F-85D8-40AC-8943-661F84F87B7C}"/>
                </a:ext>
              </a:extLst>
            </p:cNvPr>
            <p:cNvSpPr/>
            <p:nvPr/>
          </p:nvSpPr>
          <p:spPr>
            <a:xfrm>
              <a:off x="1292802" y="0"/>
              <a:ext cx="10899198"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A10F4BF-9213-43C1-ACDA-DAC2F149316F}"/>
                </a:ext>
              </a:extLst>
            </p:cNvPr>
            <p:cNvSpPr/>
            <p:nvPr/>
          </p:nvSpPr>
          <p:spPr>
            <a:xfrm>
              <a:off x="0" y="6488666"/>
              <a:ext cx="12192000" cy="369333"/>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图片 26">
            <a:extLst>
              <a:ext uri="{FF2B5EF4-FFF2-40B4-BE49-F238E27FC236}">
                <a16:creationId xmlns:a16="http://schemas.microsoft.com/office/drawing/2014/main" id="{8F86FA8A-81B3-438C-BD27-28203FE6CB54}"/>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8224071" y="1989138"/>
            <a:ext cx="3023220" cy="2327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20">
            <a:extLst>
              <a:ext uri="{FF2B5EF4-FFF2-40B4-BE49-F238E27FC236}">
                <a16:creationId xmlns:a16="http://schemas.microsoft.com/office/drawing/2014/main" id="{3FD5CBB8-91C7-427E-B35D-E1CE9B9CDC01}"/>
              </a:ext>
            </a:extLst>
          </p:cNvPr>
          <p:cNvSpPr txBox="1">
            <a:spLocks noChangeArrowheads="1"/>
          </p:cNvSpPr>
          <p:nvPr/>
        </p:nvSpPr>
        <p:spPr bwMode="auto">
          <a:xfrm>
            <a:off x="2096655" y="1018015"/>
            <a:ext cx="17241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相关定义</a:t>
            </a:r>
          </a:p>
        </p:txBody>
      </p:sp>
      <p:sp>
        <p:nvSpPr>
          <p:cNvPr id="20" name="日期占位符 20">
            <a:extLst>
              <a:ext uri="{FF2B5EF4-FFF2-40B4-BE49-F238E27FC236}">
                <a16:creationId xmlns:a16="http://schemas.microsoft.com/office/drawing/2014/main" id="{1C3F660B-84AD-EE5B-CD7C-17AA83FC2771}"/>
              </a:ext>
            </a:extLst>
          </p:cNvPr>
          <p:cNvSpPr>
            <a:spLocks noGrp="1"/>
          </p:cNvSpPr>
          <p:nvPr>
            <p:ph type="dt" sz="half" idx="10"/>
          </p:nvPr>
        </p:nvSpPr>
        <p:spPr>
          <a:xfrm>
            <a:off x="594554" y="6519474"/>
            <a:ext cx="2743200" cy="365125"/>
          </a:xfrm>
        </p:spPr>
        <p:txBody>
          <a:bodyPr/>
          <a:lstStyle/>
          <a:p>
            <a:fld id="{203B5CA8-4761-4414-9376-7C2900FFB2F7}" type="datetime1">
              <a:rPr lang="zh-CN" altLang="en-US" sz="1400" smtClean="0">
                <a:solidFill>
                  <a:schemeClr val="bg1"/>
                </a:solidFill>
              </a:rPr>
              <a:t>2022/7/20</a:t>
            </a:fld>
            <a:endParaRPr lang="zh-CN" altLang="en-US" dirty="0">
              <a:solidFill>
                <a:schemeClr val="bg1"/>
              </a:solidFill>
            </a:endParaRPr>
          </a:p>
        </p:txBody>
      </p:sp>
      <p:sp>
        <p:nvSpPr>
          <p:cNvPr id="21" name="页脚占位符 21">
            <a:extLst>
              <a:ext uri="{FF2B5EF4-FFF2-40B4-BE49-F238E27FC236}">
                <a16:creationId xmlns:a16="http://schemas.microsoft.com/office/drawing/2014/main" id="{74BCD456-30AD-ABD1-BC74-B1CE4CE11C1D}"/>
              </a:ext>
            </a:extLst>
          </p:cNvPr>
          <p:cNvSpPr>
            <a:spLocks noGrp="1"/>
          </p:cNvSpPr>
          <p:nvPr>
            <p:ph type="ftr" sz="quarter" idx="11"/>
          </p:nvPr>
        </p:nvSpPr>
        <p:spPr>
          <a:xfrm>
            <a:off x="3794954" y="6519474"/>
            <a:ext cx="4114800" cy="365125"/>
          </a:xfrm>
        </p:spPr>
        <p:txBody>
          <a:bodyPr/>
          <a:lstStyle/>
          <a:p>
            <a:r>
              <a:rPr lang="zh-CN" altLang="en-US" sz="1400" dirty="0">
                <a:solidFill>
                  <a:schemeClr val="bg1"/>
                </a:solidFill>
              </a:rPr>
              <a:t>张庆辉</a:t>
            </a:r>
          </a:p>
        </p:txBody>
      </p:sp>
      <p:sp>
        <p:nvSpPr>
          <p:cNvPr id="22" name="灯片编号占位符 22">
            <a:extLst>
              <a:ext uri="{FF2B5EF4-FFF2-40B4-BE49-F238E27FC236}">
                <a16:creationId xmlns:a16="http://schemas.microsoft.com/office/drawing/2014/main" id="{DB37632E-3FB6-EC2F-BBBF-FADF560592C6}"/>
              </a:ext>
            </a:extLst>
          </p:cNvPr>
          <p:cNvSpPr>
            <a:spLocks noGrp="1"/>
          </p:cNvSpPr>
          <p:nvPr>
            <p:ph type="sldNum" sz="quarter" idx="12"/>
          </p:nvPr>
        </p:nvSpPr>
        <p:spPr>
          <a:xfrm>
            <a:off x="8366954" y="6519474"/>
            <a:ext cx="2743200" cy="365125"/>
          </a:xfrm>
        </p:spPr>
        <p:txBody>
          <a:bodyPr/>
          <a:lstStyle/>
          <a:p>
            <a:fld id="{603D71E1-7013-465D-A6D8-056F0D898DDF}" type="slidenum">
              <a:rPr lang="zh-CN" altLang="en-US" sz="1400">
                <a:solidFill>
                  <a:schemeClr val="bg1"/>
                </a:solidFill>
              </a:rPr>
              <a:t>11</a:t>
            </a:fld>
            <a:endParaRPr lang="zh-CN" altLang="en-US" sz="1400" dirty="0">
              <a:solidFill>
                <a:schemeClr val="bg1"/>
              </a:solidFill>
            </a:endParaRPr>
          </a:p>
        </p:txBody>
      </p:sp>
      <p:sp>
        <p:nvSpPr>
          <p:cNvPr id="23" name="文本框 22">
            <a:extLst>
              <a:ext uri="{FF2B5EF4-FFF2-40B4-BE49-F238E27FC236}">
                <a16:creationId xmlns:a16="http://schemas.microsoft.com/office/drawing/2014/main" id="{1E5FD887-D4B7-86D2-D706-D3DE196DED45}"/>
              </a:ext>
            </a:extLst>
          </p:cNvPr>
          <p:cNvSpPr txBox="1"/>
          <p:nvPr/>
        </p:nvSpPr>
        <p:spPr>
          <a:xfrm>
            <a:off x="5602972" y="223326"/>
            <a:ext cx="6337926" cy="400110"/>
          </a:xfrm>
          <a:prstGeom prst="rect">
            <a:avLst/>
          </a:prstGeom>
          <a:noFill/>
        </p:spPr>
        <p:txBody>
          <a:bodyPr wrap="square" rtlCol="0">
            <a:spAutoFit/>
          </a:bodyPr>
          <a:lstStyle/>
          <a:p>
            <a:r>
              <a:rPr lang="en-US" altLang="zh-CN" sz="2000" dirty="0">
                <a:solidFill>
                  <a:schemeClr val="bg1"/>
                </a:solidFill>
              </a:rPr>
              <a:t>2022</a:t>
            </a:r>
            <a:r>
              <a:rPr lang="zh-CN" altLang="en-US" sz="2000" dirty="0">
                <a:solidFill>
                  <a:schemeClr val="bg1"/>
                </a:solidFill>
              </a:rPr>
              <a:t>年云南大学离散优化与算法博弈论研究生学术论坛</a:t>
            </a:r>
          </a:p>
        </p:txBody>
      </p:sp>
    </p:spTree>
    <p:extLst>
      <p:ext uri="{BB962C8B-B14F-4D97-AF65-F5344CB8AC3E}">
        <p14:creationId xmlns:p14="http://schemas.microsoft.com/office/powerpoint/2010/main" val="2694916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2" name="文本框 20">
            <a:extLst>
              <a:ext uri="{FF2B5EF4-FFF2-40B4-BE49-F238E27FC236}">
                <a16:creationId xmlns:a16="http://schemas.microsoft.com/office/drawing/2014/main" id="{1651423B-F98D-420B-8163-3002FB39BBFC}"/>
              </a:ext>
            </a:extLst>
          </p:cNvPr>
          <p:cNvSpPr txBox="1">
            <a:spLocks noChangeArrowheads="1"/>
          </p:cNvSpPr>
          <p:nvPr/>
        </p:nvSpPr>
        <p:spPr bwMode="auto">
          <a:xfrm>
            <a:off x="372532" y="915705"/>
            <a:ext cx="36914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问题规划</a:t>
            </a:r>
          </a:p>
        </p:txBody>
      </p:sp>
      <p:sp>
        <p:nvSpPr>
          <p:cNvPr id="3" name="文本框 2">
            <a:extLst>
              <a:ext uri="{FF2B5EF4-FFF2-40B4-BE49-F238E27FC236}">
                <a16:creationId xmlns:a16="http://schemas.microsoft.com/office/drawing/2014/main" id="{ED28D817-F5E8-4D62-A5D2-33178DDE2CDF}"/>
              </a:ext>
            </a:extLst>
          </p:cNvPr>
          <p:cNvSpPr txBox="1"/>
          <p:nvPr/>
        </p:nvSpPr>
        <p:spPr>
          <a:xfrm>
            <a:off x="1966154" y="2197893"/>
            <a:ext cx="3821544" cy="1231106"/>
          </a:xfrm>
          <a:prstGeom prst="rect">
            <a:avLst/>
          </a:prstGeom>
          <a:noFill/>
        </p:spPr>
        <p:txBody>
          <a:bodyPr wrap="square" rtlCol="0">
            <a:spAutoFit/>
          </a:bodyPr>
          <a:lstStyle/>
          <a:p>
            <a:r>
              <a:rPr lang="zh-CN" altLang="en-US" b="1" dirty="0">
                <a:latin typeface="Times New Roman" panose="02020603050405020304" pitchFamily="18" charset="0"/>
                <a:cs typeface="Times New Roman" panose="02020603050405020304" pitchFamily="18" charset="0"/>
              </a:rPr>
              <a:t>约束：</a:t>
            </a:r>
            <a:endParaRPr lang="en-US" altLang="zh-CN"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全分配条件</a:t>
            </a:r>
            <a:endParaRPr lang="en-US" altLang="zh-CN" b="1"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最大完工时间条件</a:t>
            </a:r>
            <a:endParaRPr lang="en-US" altLang="zh-CN" b="1" dirty="0">
              <a:latin typeface="Times New Roman" panose="02020603050405020304" pitchFamily="18" charset="0"/>
              <a:cs typeface="Times New Roman" panose="02020603050405020304" pitchFamily="18" charset="0"/>
            </a:endParaRPr>
          </a:p>
        </p:txBody>
      </p:sp>
      <p:grpSp>
        <p:nvGrpSpPr>
          <p:cNvPr id="13" name="组合 12">
            <a:extLst>
              <a:ext uri="{FF2B5EF4-FFF2-40B4-BE49-F238E27FC236}">
                <a16:creationId xmlns:a16="http://schemas.microsoft.com/office/drawing/2014/main" id="{F50E3374-55BB-4A97-AA49-F8AEA210385C}"/>
              </a:ext>
            </a:extLst>
          </p:cNvPr>
          <p:cNvGrpSpPr/>
          <p:nvPr/>
        </p:nvGrpSpPr>
        <p:grpSpPr>
          <a:xfrm>
            <a:off x="0" y="0"/>
            <a:ext cx="12192000" cy="6857999"/>
            <a:chOff x="0" y="0"/>
            <a:chExt cx="12192000" cy="6857999"/>
          </a:xfrm>
        </p:grpSpPr>
        <p:pic>
          <p:nvPicPr>
            <p:cNvPr id="14" name="图片 13">
              <a:extLst>
                <a:ext uri="{FF2B5EF4-FFF2-40B4-BE49-F238E27FC236}">
                  <a16:creationId xmlns:a16="http://schemas.microsoft.com/office/drawing/2014/main" id="{D877509B-078B-4A57-AF6B-21B31A9BDAAD}"/>
                </a:ext>
              </a:extLst>
            </p:cNvPr>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46040" y="0"/>
              <a:ext cx="846762" cy="846762"/>
            </a:xfrm>
            <a:prstGeom prst="rect">
              <a:avLst/>
            </a:prstGeom>
          </p:spPr>
        </p:pic>
        <p:sp>
          <p:nvSpPr>
            <p:cNvPr id="15" name="矩形 14">
              <a:extLst>
                <a:ext uri="{FF2B5EF4-FFF2-40B4-BE49-F238E27FC236}">
                  <a16:creationId xmlns:a16="http://schemas.microsoft.com/office/drawing/2014/main" id="{8C97CFEA-BCA1-4916-827E-A47B4FA87C72}"/>
                </a:ext>
              </a:extLst>
            </p:cNvPr>
            <p:cNvSpPr/>
            <p:nvPr/>
          </p:nvSpPr>
          <p:spPr>
            <a:xfrm>
              <a:off x="0" y="0"/>
              <a:ext cx="421406"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36C6D2FB-68CA-46FA-B504-DA7F76CEB365}"/>
                </a:ext>
              </a:extLst>
            </p:cNvPr>
            <p:cNvSpPr/>
            <p:nvPr/>
          </p:nvSpPr>
          <p:spPr>
            <a:xfrm>
              <a:off x="1292802" y="0"/>
              <a:ext cx="10899198"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45EA8349-F17F-4796-B8E7-70B1341DFD5C}"/>
                </a:ext>
              </a:extLst>
            </p:cNvPr>
            <p:cNvSpPr/>
            <p:nvPr/>
          </p:nvSpPr>
          <p:spPr>
            <a:xfrm>
              <a:off x="0" y="6488666"/>
              <a:ext cx="12192000" cy="369333"/>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a:extLst>
              <a:ext uri="{FF2B5EF4-FFF2-40B4-BE49-F238E27FC236}">
                <a16:creationId xmlns:a16="http://schemas.microsoft.com/office/drawing/2014/main" id="{6122EAB8-3C7B-4F78-8FA6-D06FD22BBB29}"/>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00" y="1984078"/>
            <a:ext cx="5756628" cy="2889843"/>
          </a:xfrm>
          <a:prstGeom prst="rect">
            <a:avLst/>
          </a:prstGeom>
        </p:spPr>
      </p:pic>
      <p:sp>
        <p:nvSpPr>
          <p:cNvPr id="18" name="日期占位符 20">
            <a:extLst>
              <a:ext uri="{FF2B5EF4-FFF2-40B4-BE49-F238E27FC236}">
                <a16:creationId xmlns:a16="http://schemas.microsoft.com/office/drawing/2014/main" id="{D07945A2-FDA5-D5CA-40CB-083C2B7B91D6}"/>
              </a:ext>
            </a:extLst>
          </p:cNvPr>
          <p:cNvSpPr>
            <a:spLocks noGrp="1"/>
          </p:cNvSpPr>
          <p:nvPr>
            <p:ph type="dt" sz="half" idx="10"/>
          </p:nvPr>
        </p:nvSpPr>
        <p:spPr>
          <a:xfrm>
            <a:off x="594554" y="6519474"/>
            <a:ext cx="2743200" cy="365125"/>
          </a:xfrm>
        </p:spPr>
        <p:txBody>
          <a:bodyPr/>
          <a:lstStyle/>
          <a:p>
            <a:fld id="{203B5CA8-4761-4414-9376-7C2900FFB2F7}" type="datetime1">
              <a:rPr lang="zh-CN" altLang="en-US" sz="1400" smtClean="0">
                <a:solidFill>
                  <a:schemeClr val="bg1"/>
                </a:solidFill>
              </a:rPr>
              <a:t>2022/7/20</a:t>
            </a:fld>
            <a:endParaRPr lang="zh-CN" altLang="en-US" dirty="0">
              <a:solidFill>
                <a:schemeClr val="bg1"/>
              </a:solidFill>
            </a:endParaRPr>
          </a:p>
        </p:txBody>
      </p:sp>
      <p:sp>
        <p:nvSpPr>
          <p:cNvPr id="19" name="页脚占位符 21">
            <a:extLst>
              <a:ext uri="{FF2B5EF4-FFF2-40B4-BE49-F238E27FC236}">
                <a16:creationId xmlns:a16="http://schemas.microsoft.com/office/drawing/2014/main" id="{6C4FF782-9F72-606A-4F47-D1CB4AAB1268}"/>
              </a:ext>
            </a:extLst>
          </p:cNvPr>
          <p:cNvSpPr>
            <a:spLocks noGrp="1"/>
          </p:cNvSpPr>
          <p:nvPr>
            <p:ph type="ftr" sz="quarter" idx="11"/>
          </p:nvPr>
        </p:nvSpPr>
        <p:spPr>
          <a:xfrm>
            <a:off x="3794954" y="6519474"/>
            <a:ext cx="4114800" cy="365125"/>
          </a:xfrm>
        </p:spPr>
        <p:txBody>
          <a:bodyPr/>
          <a:lstStyle/>
          <a:p>
            <a:r>
              <a:rPr lang="zh-CN" altLang="en-US" sz="1400" dirty="0">
                <a:solidFill>
                  <a:schemeClr val="bg1"/>
                </a:solidFill>
              </a:rPr>
              <a:t>张庆辉</a:t>
            </a:r>
          </a:p>
        </p:txBody>
      </p:sp>
      <p:sp>
        <p:nvSpPr>
          <p:cNvPr id="20" name="灯片编号占位符 22">
            <a:extLst>
              <a:ext uri="{FF2B5EF4-FFF2-40B4-BE49-F238E27FC236}">
                <a16:creationId xmlns:a16="http://schemas.microsoft.com/office/drawing/2014/main" id="{F494C69D-4F4E-D1F1-C2BF-407C5B6173B1}"/>
              </a:ext>
            </a:extLst>
          </p:cNvPr>
          <p:cNvSpPr>
            <a:spLocks noGrp="1"/>
          </p:cNvSpPr>
          <p:nvPr>
            <p:ph type="sldNum" sz="quarter" idx="12"/>
          </p:nvPr>
        </p:nvSpPr>
        <p:spPr>
          <a:xfrm>
            <a:off x="8366954" y="6519474"/>
            <a:ext cx="2743200" cy="365125"/>
          </a:xfrm>
        </p:spPr>
        <p:txBody>
          <a:bodyPr/>
          <a:lstStyle/>
          <a:p>
            <a:fld id="{603D71E1-7013-465D-A6D8-056F0D898DDF}" type="slidenum">
              <a:rPr lang="zh-CN" altLang="en-US" sz="1400">
                <a:solidFill>
                  <a:schemeClr val="bg1"/>
                </a:solidFill>
              </a:rPr>
              <a:t>12</a:t>
            </a:fld>
            <a:endParaRPr lang="zh-CN" altLang="en-US" sz="1400" dirty="0">
              <a:solidFill>
                <a:schemeClr val="bg1"/>
              </a:solidFill>
            </a:endParaRPr>
          </a:p>
        </p:txBody>
      </p:sp>
      <p:sp>
        <p:nvSpPr>
          <p:cNvPr id="21" name="文本框 20">
            <a:extLst>
              <a:ext uri="{FF2B5EF4-FFF2-40B4-BE49-F238E27FC236}">
                <a16:creationId xmlns:a16="http://schemas.microsoft.com/office/drawing/2014/main" id="{E8AB3E4F-14B3-69DD-B41B-A4CFCCA4B910}"/>
              </a:ext>
            </a:extLst>
          </p:cNvPr>
          <p:cNvSpPr txBox="1"/>
          <p:nvPr/>
        </p:nvSpPr>
        <p:spPr>
          <a:xfrm>
            <a:off x="5602972" y="223326"/>
            <a:ext cx="6337926" cy="400110"/>
          </a:xfrm>
          <a:prstGeom prst="rect">
            <a:avLst/>
          </a:prstGeom>
          <a:noFill/>
        </p:spPr>
        <p:txBody>
          <a:bodyPr wrap="square" rtlCol="0">
            <a:spAutoFit/>
          </a:bodyPr>
          <a:lstStyle/>
          <a:p>
            <a:r>
              <a:rPr lang="en-US" altLang="zh-CN" sz="2000" dirty="0">
                <a:solidFill>
                  <a:schemeClr val="bg1"/>
                </a:solidFill>
              </a:rPr>
              <a:t>2022</a:t>
            </a:r>
            <a:r>
              <a:rPr lang="zh-CN" altLang="en-US" sz="2000" dirty="0">
                <a:solidFill>
                  <a:schemeClr val="bg1"/>
                </a:solidFill>
              </a:rPr>
              <a:t>年云南大学离散优化与算法博弈论研究生学术论坛</a:t>
            </a:r>
          </a:p>
        </p:txBody>
      </p:sp>
    </p:spTree>
    <p:extLst>
      <p:ext uri="{BB962C8B-B14F-4D97-AF65-F5344CB8AC3E}">
        <p14:creationId xmlns:p14="http://schemas.microsoft.com/office/powerpoint/2010/main" val="1172527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86F0128-D159-4D22-8A0C-96B92496C315}"/>
                  </a:ext>
                </a:extLst>
              </p:cNvPr>
              <p:cNvSpPr txBox="1"/>
              <p:nvPr/>
            </p:nvSpPr>
            <p:spPr>
              <a:xfrm>
                <a:off x="1827453" y="1541235"/>
                <a:ext cx="8537093" cy="4529253"/>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分配完前用户</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𝑖</m:t>
                    </m:r>
                  </m:oMath>
                </a14:m>
                <a:r>
                  <a:rPr lang="zh-CN" altLang="en-US" dirty="0">
                    <a:latin typeface="Times New Roman" panose="02020603050405020304" pitchFamily="18" charset="0"/>
                    <a:cs typeface="Times New Roman" panose="02020603050405020304" pitchFamily="18" charset="0"/>
                  </a:rPr>
                  <a:t>个用户后的状态变量：</a:t>
                </a:r>
                <a14:m>
                  <m:oMath xmlns:m="http://schemas.openxmlformats.org/officeDocument/2006/math">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𝐿</m:t>
                        </m:r>
                      </m:e>
                      <m:sub>
                        <m:r>
                          <a:rPr lang="en-US" altLang="zh-CN" b="0" i="1" smtClean="0">
                            <a:latin typeface="Cambria Math" panose="02040503050406030204" pitchFamily="18" charset="0"/>
                            <a:cs typeface="Times New Roman" panose="02020603050405020304" pitchFamily="18" charset="0"/>
                          </a:rPr>
                          <m:t>𝑗</m:t>
                        </m:r>
                      </m:sub>
                      <m:sup>
                        <m:r>
                          <a:rPr lang="en-US" altLang="zh-CN" b="0" i="1" smtClean="0">
                            <a:latin typeface="Cambria Math" panose="02040503050406030204" pitchFamily="18" charset="0"/>
                            <a:cs typeface="Times New Roman" panose="02020603050405020304" pitchFamily="18" charset="0"/>
                          </a:rPr>
                          <m:t>𝑖</m:t>
                        </m:r>
                      </m:sup>
                    </m:sSubSup>
                  </m:oMath>
                </a14:m>
                <a:r>
                  <a:rPr lang="zh-CN" altLang="en-US" dirty="0">
                    <a:latin typeface="Times New Roman" panose="02020603050405020304" pitchFamily="18" charset="0"/>
                    <a:cs typeface="Times New Roman" panose="02020603050405020304" pitchFamily="18" charset="0"/>
                  </a:rPr>
                  <a:t>与，初始条件下</a:t>
                </a:r>
                <a14:m>
                  <m:oMath xmlns:m="http://schemas.openxmlformats.org/officeDocument/2006/math">
                    <m:sSubSup>
                      <m:sSubSupPr>
                        <m:ctrlPr>
                          <a:rPr lang="en-US" altLang="zh-CN" i="1">
                            <a:latin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cs typeface="Times New Roman" panose="02020603050405020304" pitchFamily="18" charset="0"/>
                          </a:rPr>
                          <m:t>𝐿</m:t>
                        </m:r>
                      </m:e>
                      <m:sub>
                        <m:r>
                          <a:rPr lang="en-US" altLang="zh-CN" i="1">
                            <a:latin typeface="Cambria Math" panose="02040503050406030204" pitchFamily="18" charset="0"/>
                            <a:cs typeface="Times New Roman" panose="02020603050405020304" pitchFamily="18" charset="0"/>
                          </a:rPr>
                          <m:t>𝑗</m:t>
                        </m:r>
                      </m:sub>
                      <m:sup>
                        <m:r>
                          <a:rPr lang="en-US" altLang="zh-CN" b="0" i="1" smtClean="0">
                            <a:latin typeface="Cambria Math" panose="02040503050406030204" pitchFamily="18" charset="0"/>
                            <a:cs typeface="Times New Roman" panose="02020603050405020304" pitchFamily="18" charset="0"/>
                          </a:rPr>
                          <m:t>0</m:t>
                        </m:r>
                      </m:sup>
                    </m:sSubSup>
                    <m:r>
                      <a:rPr lang="en-US" altLang="zh-CN"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0,</m:t>
                    </m:r>
                    <m:r>
                      <a:rPr lang="en-US" altLang="zh-CN" b="0" i="1" smtClean="0">
                        <a:latin typeface="Cambria Math" panose="02040503050406030204" pitchFamily="18" charset="0"/>
                        <a:cs typeface="Times New Roman" panose="02020603050405020304" pitchFamily="18" charset="0"/>
                      </a:rPr>
                      <m:t>𝑗</m:t>
                    </m:r>
                    <m:r>
                      <a:rPr lang="en-US" altLang="zh-CN" b="0" i="1" smtClean="0">
                        <a:latin typeface="Cambria Math" panose="02040503050406030204" pitchFamily="18" charset="0"/>
                        <a:cs typeface="Times New Roman" panose="02020603050405020304" pitchFamily="18" charset="0"/>
                      </a:rPr>
                      <m:t>=1,…,</m:t>
                    </m:r>
                    <m:r>
                      <a:rPr lang="en-US" altLang="zh-CN" b="0" i="1" smtClean="0">
                        <a:latin typeface="Cambria Math" panose="02040503050406030204" pitchFamily="18" charset="0"/>
                        <a:cs typeface="Times New Roman" panose="02020603050405020304" pitchFamily="18" charset="0"/>
                      </a:rPr>
                      <m:t>𝑚</m:t>
                    </m:r>
                  </m:oMath>
                </a14:m>
                <a:r>
                  <a:rPr lang="zh-CN" altLang="en-US" dirty="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sSup>
                      <m:sSupPr>
                        <m:ctrlPr>
                          <a:rPr lang="en-US" altLang="zh-CN" i="1" dirty="0">
                            <a:latin typeface="Cambria Math" panose="02040503050406030204" pitchFamily="18" charset="0"/>
                            <a:cs typeface="Times New Roman" panose="02020603050405020304" pitchFamily="18" charset="0"/>
                          </a:rPr>
                        </m:ctrlPr>
                      </m:sSupPr>
                      <m:e>
                        <m:r>
                          <a:rPr lang="en-US" altLang="zh-CN" i="1" dirty="0">
                            <a:latin typeface="Cambria Math" panose="02040503050406030204" pitchFamily="18" charset="0"/>
                            <a:cs typeface="Times New Roman" panose="02020603050405020304" pitchFamily="18" charset="0"/>
                          </a:rPr>
                          <m:t>𝐸</m:t>
                        </m:r>
                      </m:e>
                      <m:sup>
                        <m:r>
                          <a:rPr lang="en-US" altLang="zh-CN" b="0" i="1" dirty="0" smtClean="0">
                            <a:latin typeface="Cambria Math" panose="02040503050406030204" pitchFamily="18" charset="0"/>
                            <a:cs typeface="Times New Roman" panose="02020603050405020304" pitchFamily="18" charset="0"/>
                          </a:rPr>
                          <m:t>0</m:t>
                        </m:r>
                      </m:sup>
                    </m:sSup>
                    <m:r>
                      <a:rPr lang="en-US" altLang="zh-CN" i="1" dirty="0" smtClean="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0. </a:t>
                </a: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那么对于任意</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𝑖</m:t>
                    </m:r>
                    <m:r>
                      <a:rPr lang="en-US" altLang="zh-CN" i="1">
                        <a:latin typeface="Cambria Math" panose="02040503050406030204" pitchFamily="18" charset="0"/>
                        <a:cs typeface="Times New Roman" panose="02020603050405020304" pitchFamily="18" charset="0"/>
                      </a:rPr>
                      <m:t>=1,…,</m:t>
                    </m:r>
                    <m:r>
                      <a:rPr lang="en-US" altLang="zh-CN" b="0" i="1" smtClean="0">
                        <a:latin typeface="Cambria Math" panose="02040503050406030204" pitchFamily="18" charset="0"/>
                        <a:cs typeface="Times New Roman" panose="02020603050405020304" pitchFamily="18" charset="0"/>
                      </a:rPr>
                      <m:t>𝑛</m:t>
                    </m:r>
                    <m:r>
                      <a:rPr lang="zh-CN" altLang="en-US" i="1">
                        <a:latin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rPr>
                  <a:t>我们能得到以下关系：</a:t>
                </a:r>
                <a:endParaRPr lang="en-US" altLang="zh-CN"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cs typeface="Times New Roman" panose="02020603050405020304" pitchFamily="18" charset="0"/>
                            </a:rPr>
                            <m:t>𝐿</m:t>
                          </m:r>
                        </m:e>
                        <m:sub>
                          <m:r>
                            <a:rPr lang="en-US" altLang="zh-CN" i="1">
                              <a:latin typeface="Cambria Math" panose="02040503050406030204" pitchFamily="18" charset="0"/>
                              <a:cs typeface="Times New Roman" panose="02020603050405020304" pitchFamily="18" charset="0"/>
                            </a:rPr>
                            <m:t>𝑗</m:t>
                          </m:r>
                        </m:sub>
                        <m:sup>
                          <m:r>
                            <a:rPr lang="en-US" altLang="zh-CN" i="1">
                              <a:latin typeface="Cambria Math" panose="02040503050406030204" pitchFamily="18" charset="0"/>
                              <a:cs typeface="Times New Roman" panose="02020603050405020304" pitchFamily="18" charset="0"/>
                            </a:rPr>
                            <m:t>𝑖</m:t>
                          </m:r>
                        </m:sup>
                      </m:sSubSup>
                      <m:r>
                        <a:rPr lang="en-US" altLang="zh-CN" i="1">
                          <a:latin typeface="Cambria Math" panose="02040503050406030204" pitchFamily="18" charset="0"/>
                          <a:cs typeface="Times New Roman" panose="02020603050405020304" pitchFamily="18" charset="0"/>
                        </a:rPr>
                        <m:t>=</m:t>
                      </m:r>
                      <m:nary>
                        <m:naryPr>
                          <m:chr m:val="∑"/>
                          <m:ctrlPr>
                            <a:rPr lang="en-US" altLang="zh-CN" i="1">
                              <a:latin typeface="Cambria Math" panose="02040503050406030204" pitchFamily="18" charset="0"/>
                              <a:cs typeface="Times New Roman" panose="02020603050405020304" pitchFamily="18" charset="0"/>
                            </a:rPr>
                          </m:ctrlPr>
                        </m:naryPr>
                        <m:sub>
                          <m:r>
                            <a:rPr lang="en-US" altLang="zh-CN" b="0" i="1" smtClean="0">
                              <a:latin typeface="Cambria Math" panose="02040503050406030204" pitchFamily="18" charset="0"/>
                              <a:cs typeface="Times New Roman" panose="02020603050405020304" pitchFamily="18" charset="0"/>
                            </a:rPr>
                            <m:t>𝑘</m:t>
                          </m:r>
                          <m:r>
                            <a:rPr lang="en-US" altLang="zh-CN" i="1">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𝑖</m:t>
                          </m:r>
                        </m:sup>
                        <m:e>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𝐸𝑇𝐶</m:t>
                              </m:r>
                            </m:e>
                            <m:sub>
                              <m:r>
                                <a:rPr lang="en-US" altLang="zh-CN" b="0" i="1" smtClean="0">
                                  <a:latin typeface="Cambria Math" panose="02040503050406030204" pitchFamily="18" charset="0"/>
                                  <a:cs typeface="Times New Roman" panose="02020603050405020304" pitchFamily="18" charset="0"/>
                                </a:rPr>
                                <m:t>𝑘</m:t>
                              </m:r>
                              <m:r>
                                <a:rPr lang="en-US" altLang="zh-CN" i="1">
                                  <a:latin typeface="Cambria Math" panose="02040503050406030204" pitchFamily="18" charset="0"/>
                                  <a:cs typeface="Times New Roman" panose="02020603050405020304" pitchFamily="18" charset="0"/>
                                </a:rPr>
                                <m:t>𝑗</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b="0" i="1" smtClean="0">
                                  <a:latin typeface="Cambria Math" panose="02040503050406030204" pitchFamily="18" charset="0"/>
                                  <a:cs typeface="Times New Roman" panose="02020603050405020304" pitchFamily="18" charset="0"/>
                                </a:rPr>
                                <m:t>𝑘</m:t>
                              </m:r>
                              <m:r>
                                <a:rPr lang="en-US" altLang="zh-CN" i="1">
                                  <a:latin typeface="Cambria Math" panose="02040503050406030204" pitchFamily="18" charset="0"/>
                                  <a:cs typeface="Times New Roman" panose="02020603050405020304" pitchFamily="18" charset="0"/>
                                </a:rPr>
                                <m:t>𝑗</m:t>
                              </m:r>
                            </m:sub>
                          </m:sSub>
                        </m:e>
                      </m:nary>
                    </m:oMath>
                  </m:oMathPara>
                </a14:m>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以及</a:t>
                </a:r>
                <a:endParaRPr lang="en-US" altLang="zh-CN"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sSup>
                        <m:sSupPr>
                          <m:ctrlPr>
                            <a:rPr lang="en-US" altLang="zh-CN" i="1" dirty="0">
                              <a:latin typeface="Cambria Math" panose="02040503050406030204" pitchFamily="18" charset="0"/>
                              <a:cs typeface="Times New Roman" panose="02020603050405020304" pitchFamily="18" charset="0"/>
                            </a:rPr>
                          </m:ctrlPr>
                        </m:sSupPr>
                        <m:e>
                          <m:r>
                            <a:rPr lang="en-US" altLang="zh-CN" i="1" dirty="0">
                              <a:latin typeface="Cambria Math" panose="02040503050406030204" pitchFamily="18" charset="0"/>
                              <a:cs typeface="Times New Roman" panose="02020603050405020304" pitchFamily="18" charset="0"/>
                            </a:rPr>
                            <m:t>𝐸</m:t>
                          </m:r>
                        </m:e>
                        <m:sup>
                          <m:r>
                            <a:rPr lang="en-US" altLang="zh-CN" i="1" dirty="0">
                              <a:latin typeface="Cambria Math" panose="02040503050406030204" pitchFamily="18" charset="0"/>
                              <a:cs typeface="Times New Roman" panose="02020603050405020304" pitchFamily="18" charset="0"/>
                            </a:rPr>
                            <m:t>𝑖</m:t>
                          </m:r>
                        </m:sup>
                      </m:sSup>
                      <m:r>
                        <a:rPr lang="en-US" altLang="zh-CN" i="1">
                          <a:latin typeface="Cambria Math" panose="02040503050406030204" pitchFamily="18" charset="0"/>
                          <a:cs typeface="Times New Roman" panose="02020603050405020304" pitchFamily="18" charset="0"/>
                        </a:rPr>
                        <m:t>=</m:t>
                      </m:r>
                      <m:nary>
                        <m:naryPr>
                          <m:chr m:val="∑"/>
                          <m:ctrlPr>
                            <a:rPr lang="en-US" altLang="zh-CN" i="1">
                              <a:latin typeface="Cambria Math" panose="02040503050406030204" pitchFamily="18" charset="0"/>
                              <a:cs typeface="Times New Roman" panose="02020603050405020304" pitchFamily="18" charset="0"/>
                            </a:rPr>
                          </m:ctrlPr>
                        </m:naryPr>
                        <m:sub>
                          <m:r>
                            <a:rPr lang="en-US" altLang="zh-CN" b="0" i="1" smtClean="0">
                              <a:latin typeface="Cambria Math" panose="02040503050406030204" pitchFamily="18" charset="0"/>
                              <a:cs typeface="Times New Roman" panose="02020603050405020304" pitchFamily="18" charset="0"/>
                            </a:rPr>
                            <m:t>𝑘</m:t>
                          </m:r>
                          <m:r>
                            <a:rPr lang="en-US" altLang="zh-CN" i="1">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𝑖</m:t>
                          </m:r>
                        </m:sup>
                        <m:e>
                          <m:nary>
                            <m:naryPr>
                              <m:chr m:val="∑"/>
                              <m:ctrlPr>
                                <a:rPr lang="en-US" altLang="zh-CN" i="1">
                                  <a:latin typeface="Cambria Math" panose="02040503050406030204" pitchFamily="18" charset="0"/>
                                  <a:cs typeface="Times New Roman" panose="02020603050405020304" pitchFamily="18" charset="0"/>
                                </a:rPr>
                              </m:ctrlPr>
                            </m:naryPr>
                            <m:sub>
                              <m:r>
                                <m:rPr>
                                  <m:brk m:alnAt="23"/>
                                </m:rPr>
                                <a:rPr lang="en-US" altLang="zh-CN" i="1">
                                  <a:latin typeface="Cambria Math" panose="02040503050406030204" pitchFamily="18" charset="0"/>
                                  <a:cs typeface="Times New Roman" panose="02020603050405020304" pitchFamily="18" charset="0"/>
                                </a:rPr>
                                <m:t>𝑖</m:t>
                              </m:r>
                              <m:r>
                                <a:rPr lang="en-US" altLang="zh-CN" i="1">
                                  <a:latin typeface="Cambria Math" panose="02040503050406030204" pitchFamily="18" charset="0"/>
                                  <a:cs typeface="Times New Roman" panose="02020603050405020304" pitchFamily="18" charset="0"/>
                                </a:rPr>
                                <m:t>=1</m:t>
                              </m:r>
                            </m:sub>
                            <m:sup>
                              <m:r>
                                <a:rPr lang="en-US" altLang="zh-CN" i="1">
                                  <a:latin typeface="Cambria Math" panose="02040503050406030204" pitchFamily="18" charset="0"/>
                                  <a:cs typeface="Times New Roman" panose="02020603050405020304" pitchFamily="18" charset="0"/>
                                </a:rPr>
                                <m:t>𝑛</m:t>
                              </m:r>
                            </m:sup>
                            <m:e>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b="0" i="1" smtClean="0">
                                      <a:latin typeface="Cambria Math" panose="02040503050406030204" pitchFamily="18" charset="0"/>
                                      <a:cs typeface="Times New Roman" panose="02020603050405020304" pitchFamily="18" charset="0"/>
                                    </a:rPr>
                                    <m:t>𝑘</m:t>
                                  </m:r>
                                  <m:r>
                                    <a:rPr lang="en-US" altLang="zh-CN" i="1">
                                      <a:latin typeface="Cambria Math" panose="02040503050406030204" pitchFamily="18" charset="0"/>
                                      <a:cs typeface="Times New Roman" panose="02020603050405020304" pitchFamily="18" charset="0"/>
                                    </a:rPr>
                                    <m:t>𝑗</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𝐴𝑃𝐶</m:t>
                                  </m:r>
                                </m:e>
                                <m:sub>
                                  <m:r>
                                    <a:rPr lang="en-US" altLang="zh-CN" b="0" i="1" smtClean="0">
                                      <a:latin typeface="Cambria Math" panose="02040503050406030204" pitchFamily="18" charset="0"/>
                                      <a:cs typeface="Times New Roman" panose="02020603050405020304" pitchFamily="18" charset="0"/>
                                    </a:rPr>
                                    <m:t>𝑘</m:t>
                                  </m:r>
                                  <m:r>
                                    <a:rPr lang="en-US" altLang="zh-CN" i="1">
                                      <a:latin typeface="Cambria Math" panose="02040503050406030204" pitchFamily="18" charset="0"/>
                                      <a:cs typeface="Times New Roman" panose="02020603050405020304" pitchFamily="18" charset="0"/>
                                    </a:rPr>
                                    <m:t>𝑗</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𝐸𝑇𝐶</m:t>
                                  </m:r>
                                </m:e>
                                <m:sub>
                                  <m:r>
                                    <a:rPr lang="en-US" altLang="zh-CN" b="0" i="1" smtClean="0">
                                      <a:latin typeface="Cambria Math" panose="02040503050406030204" pitchFamily="18" charset="0"/>
                                      <a:cs typeface="Times New Roman" panose="02020603050405020304" pitchFamily="18" charset="0"/>
                                    </a:rPr>
                                    <m:t>𝑘</m:t>
                                  </m:r>
                                  <m:r>
                                    <a:rPr lang="en-US" altLang="zh-CN" i="1">
                                      <a:latin typeface="Cambria Math" panose="02040503050406030204" pitchFamily="18" charset="0"/>
                                      <a:cs typeface="Times New Roman" panose="02020603050405020304" pitchFamily="18" charset="0"/>
                                    </a:rPr>
                                    <m:t>𝑗</m:t>
                                  </m:r>
                                </m:sub>
                              </m:sSub>
                            </m:e>
                          </m:nary>
                        </m:e>
                      </m:nary>
                    </m:oMath>
                  </m:oMathPara>
                </a14:m>
                <a:endParaRPr lang="en-US" altLang="zh-CN" dirty="0">
                  <a:latin typeface="Times New Roman" panose="02020603050405020304" pitchFamily="18" charset="0"/>
                  <a:cs typeface="Times New Roman" panose="02020603050405020304" pitchFamily="18" charset="0"/>
                </a:endParaRPr>
              </a:p>
              <a:p>
                <a:pPr algn="ct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当用户</a:t>
                </a:r>
                <a14:m>
                  <m:oMath xmlns:m="http://schemas.openxmlformats.org/officeDocument/2006/math">
                    <m:r>
                      <a:rPr lang="en-US" altLang="zh-CN" i="1">
                        <a:latin typeface="Cambria Math" panose="02040503050406030204" pitchFamily="18" charset="0"/>
                        <a:cs typeface="Times New Roman" panose="02020603050405020304" pitchFamily="18" charset="0"/>
                      </a:rPr>
                      <m:t>𝑖</m:t>
                    </m:r>
                  </m:oMath>
                </a14:m>
                <a:r>
                  <a:rPr lang="zh-CN" altLang="en-US" dirty="0">
                    <a:latin typeface="Times New Roman" panose="02020603050405020304" pitchFamily="18" charset="0"/>
                    <a:cs typeface="Times New Roman" panose="02020603050405020304" pitchFamily="18" charset="0"/>
                  </a:rPr>
                  <a:t>到达时，我们将确定</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b="0" i="1" smtClean="0">
                            <a:latin typeface="Cambria Math" panose="02040503050406030204" pitchFamily="18" charset="0"/>
                            <a:cs typeface="Times New Roman" panose="02020603050405020304" pitchFamily="18" charset="0"/>
                          </a:rPr>
                          <m:t>𝑖</m:t>
                        </m:r>
                        <m:r>
                          <a:rPr lang="en-US" altLang="zh-CN" i="1">
                            <a:latin typeface="Cambria Math" panose="02040503050406030204" pitchFamily="18" charset="0"/>
                            <a:cs typeface="Times New Roman" panose="02020603050405020304" pitchFamily="18" charset="0"/>
                          </a:rPr>
                          <m:t>𝑗</m:t>
                        </m:r>
                      </m:sub>
                    </m:sSub>
                  </m:oMath>
                </a14:m>
                <a:r>
                  <a:rPr lang="zh-CN" altLang="en-US" dirty="0">
                    <a:latin typeface="Times New Roman" panose="02020603050405020304" pitchFamily="18" charset="0"/>
                    <a:cs typeface="Times New Roman" panose="02020603050405020304" pitchFamily="18" charset="0"/>
                  </a:rPr>
                  <a:t>的值，使得</a:t>
                </a:r>
                <a14:m>
                  <m:oMath xmlns:m="http://schemas.openxmlformats.org/officeDocument/2006/math">
                    <m:nary>
                      <m:naryPr>
                        <m:chr m:val="∑"/>
                        <m:limLoc m:val="subSup"/>
                        <m:ctrlPr>
                          <a:rPr lang="zh-CN" altLang="en-US" i="1" smtClean="0">
                            <a:latin typeface="Cambria Math" panose="02040503050406030204" pitchFamily="18" charset="0"/>
                            <a:cs typeface="Times New Roman" panose="02020603050405020304" pitchFamily="18" charset="0"/>
                          </a:rPr>
                        </m:ctrlPr>
                      </m:naryPr>
                      <m:sub>
                        <m:r>
                          <m:rPr>
                            <m:brk m:alnAt="25"/>
                          </m:rPr>
                          <a:rPr lang="en-US" altLang="zh-CN" b="0" i="1" smtClean="0">
                            <a:latin typeface="Cambria Math" panose="02040503050406030204" pitchFamily="18" charset="0"/>
                            <a:cs typeface="Times New Roman" panose="02020603050405020304" pitchFamily="18" charset="0"/>
                          </a:rPr>
                          <m:t>𝑗</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𝑚</m:t>
                        </m:r>
                      </m:sup>
                      <m:e>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b="0" i="1" smtClean="0">
                                <a:latin typeface="Cambria Math" panose="02040503050406030204" pitchFamily="18" charset="0"/>
                                <a:cs typeface="Times New Roman" panose="02020603050405020304" pitchFamily="18" charset="0"/>
                              </a:rPr>
                              <m:t>𝑖</m:t>
                            </m:r>
                            <m:r>
                              <a:rPr lang="en-US" altLang="zh-CN" i="1">
                                <a:latin typeface="Cambria Math" panose="02040503050406030204" pitchFamily="18" charset="0"/>
                                <a:cs typeface="Times New Roman" panose="02020603050405020304" pitchFamily="18" charset="0"/>
                              </a:rPr>
                              <m:t>𝑗</m:t>
                            </m:r>
                          </m:sub>
                        </m:sSub>
                        <m:r>
                          <a:rPr lang="en-US" altLang="zh-CN" b="0" i="1" smtClean="0">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𝑖</m:t>
                            </m:r>
                          </m:sub>
                        </m:sSub>
                      </m:e>
                    </m:nary>
                  </m:oMath>
                </a14:m>
                <a:r>
                  <a:rPr lang="zh-CN" altLang="en-US" dirty="0">
                    <a:latin typeface="Times New Roman" panose="02020603050405020304" pitchFamily="18" charset="0"/>
                    <a:cs typeface="Times New Roman" panose="02020603050405020304" pitchFamily="18" charset="0"/>
                  </a:rPr>
                  <a:t>，此时目标值为：</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其中：</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286F0128-D159-4D22-8A0C-96B92496C315}"/>
                  </a:ext>
                </a:extLst>
              </p:cNvPr>
              <p:cNvSpPr txBox="1">
                <a:spLocks noRot="1" noChangeAspect="1" noMove="1" noResize="1" noEditPoints="1" noAdjustHandles="1" noChangeArrowheads="1" noChangeShapeType="1" noTextEdit="1"/>
              </p:cNvSpPr>
              <p:nvPr/>
            </p:nvSpPr>
            <p:spPr>
              <a:xfrm>
                <a:off x="1827453" y="1541235"/>
                <a:ext cx="8537093" cy="4529253"/>
              </a:xfrm>
              <a:prstGeom prst="rect">
                <a:avLst/>
              </a:prstGeom>
              <a:blipFill>
                <a:blip r:embed="rId2"/>
                <a:stretch>
                  <a:fillRect l="-643" t="-269" r="-714"/>
                </a:stretch>
              </a:blipFill>
            </p:spPr>
            <p:txBody>
              <a:bodyPr/>
              <a:lstStyle/>
              <a:p>
                <a:r>
                  <a:rPr lang="zh-CN" altLang="en-US">
                    <a:noFill/>
                  </a:rPr>
                  <a:t> </a:t>
                </a:r>
              </a:p>
            </p:txBody>
          </p:sp>
        </mc:Fallback>
      </mc:AlternateContent>
      <p:grpSp>
        <p:nvGrpSpPr>
          <p:cNvPr id="14" name="组合 13">
            <a:extLst>
              <a:ext uri="{FF2B5EF4-FFF2-40B4-BE49-F238E27FC236}">
                <a16:creationId xmlns:a16="http://schemas.microsoft.com/office/drawing/2014/main" id="{B6505274-30EE-456C-A1E5-921F66B354D1}"/>
              </a:ext>
            </a:extLst>
          </p:cNvPr>
          <p:cNvGrpSpPr/>
          <p:nvPr/>
        </p:nvGrpSpPr>
        <p:grpSpPr>
          <a:xfrm>
            <a:off x="0" y="0"/>
            <a:ext cx="12192000" cy="6857999"/>
            <a:chOff x="0" y="0"/>
            <a:chExt cx="12192000" cy="6857999"/>
          </a:xfrm>
        </p:grpSpPr>
        <p:pic>
          <p:nvPicPr>
            <p:cNvPr id="15" name="图片 14">
              <a:extLst>
                <a:ext uri="{FF2B5EF4-FFF2-40B4-BE49-F238E27FC236}">
                  <a16:creationId xmlns:a16="http://schemas.microsoft.com/office/drawing/2014/main" id="{528B5E5D-4010-4043-AAD0-457A31EDBA63}"/>
                </a:ext>
              </a:extLst>
            </p:cNvPr>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46040" y="0"/>
              <a:ext cx="846762" cy="846762"/>
            </a:xfrm>
            <a:prstGeom prst="rect">
              <a:avLst/>
            </a:prstGeom>
          </p:spPr>
        </p:pic>
        <p:sp>
          <p:nvSpPr>
            <p:cNvPr id="16" name="矩形 15">
              <a:extLst>
                <a:ext uri="{FF2B5EF4-FFF2-40B4-BE49-F238E27FC236}">
                  <a16:creationId xmlns:a16="http://schemas.microsoft.com/office/drawing/2014/main" id="{89872062-10E6-434E-AA2C-453FF5890492}"/>
                </a:ext>
              </a:extLst>
            </p:cNvPr>
            <p:cNvSpPr/>
            <p:nvPr/>
          </p:nvSpPr>
          <p:spPr>
            <a:xfrm>
              <a:off x="0" y="0"/>
              <a:ext cx="421406"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2A1284D4-7DB3-47FB-BCFF-2E522340E77D}"/>
                </a:ext>
              </a:extLst>
            </p:cNvPr>
            <p:cNvSpPr/>
            <p:nvPr/>
          </p:nvSpPr>
          <p:spPr>
            <a:xfrm>
              <a:off x="1292802" y="0"/>
              <a:ext cx="10899198"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E0795C0C-57B5-4279-9B23-9DB7B0628642}"/>
                </a:ext>
              </a:extLst>
            </p:cNvPr>
            <p:cNvSpPr/>
            <p:nvPr/>
          </p:nvSpPr>
          <p:spPr>
            <a:xfrm>
              <a:off x="0" y="6488666"/>
              <a:ext cx="12192000" cy="369333"/>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BC7799CD-1DF0-4149-8330-0D11CA777512}"/>
              </a:ext>
            </a:extLst>
          </p:cNvPr>
          <p:cNvGrpSpPr/>
          <p:nvPr/>
        </p:nvGrpSpPr>
        <p:grpSpPr>
          <a:xfrm>
            <a:off x="372532" y="915705"/>
            <a:ext cx="3448245" cy="523220"/>
            <a:chOff x="372532" y="915705"/>
            <a:chExt cx="3448245" cy="523220"/>
          </a:xfrm>
        </p:grpSpPr>
        <p:sp>
          <p:nvSpPr>
            <p:cNvPr id="2" name="文本框 20">
              <a:extLst>
                <a:ext uri="{FF2B5EF4-FFF2-40B4-BE49-F238E27FC236}">
                  <a16:creationId xmlns:a16="http://schemas.microsoft.com/office/drawing/2014/main" id="{1651423B-F98D-420B-8163-3002FB39BBFC}"/>
                </a:ext>
              </a:extLst>
            </p:cNvPr>
            <p:cNvSpPr txBox="1">
              <a:spLocks noChangeArrowheads="1"/>
            </p:cNvSpPr>
            <p:nvPr/>
          </p:nvSpPr>
          <p:spPr bwMode="auto">
            <a:xfrm>
              <a:off x="372532" y="915705"/>
              <a:ext cx="17241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在线算法</a:t>
              </a:r>
            </a:p>
          </p:txBody>
        </p:sp>
        <p:sp>
          <p:nvSpPr>
            <p:cNvPr id="13" name="文本框 20">
              <a:extLst>
                <a:ext uri="{FF2B5EF4-FFF2-40B4-BE49-F238E27FC236}">
                  <a16:creationId xmlns:a16="http://schemas.microsoft.com/office/drawing/2014/main" id="{687AC783-3795-40E6-B06D-E92611690B6D}"/>
                </a:ext>
              </a:extLst>
            </p:cNvPr>
            <p:cNvSpPr txBox="1">
              <a:spLocks noChangeArrowheads="1"/>
            </p:cNvSpPr>
            <p:nvPr/>
          </p:nvSpPr>
          <p:spPr bwMode="auto">
            <a:xfrm>
              <a:off x="2096655" y="1018015"/>
              <a:ext cx="17241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相关定义</a:t>
              </a:r>
            </a:p>
          </p:txBody>
        </p:sp>
      </p:grpSp>
      <p:pic>
        <p:nvPicPr>
          <p:cNvPr id="8" name="图片 7">
            <a:extLst>
              <a:ext uri="{FF2B5EF4-FFF2-40B4-BE49-F238E27FC236}">
                <a16:creationId xmlns:a16="http://schemas.microsoft.com/office/drawing/2014/main" id="{869A9CA4-A646-4584-8E38-9D61905FA796}"/>
              </a:ext>
            </a:extLst>
          </p:cNvPr>
          <p:cNvPicPr>
            <a:picLocks noChangeAspect="1"/>
          </p:cNvPicPr>
          <p:nvPr/>
        </p:nvPicPr>
        <p:blipFill>
          <a:blip r:embed="rId4">
            <a:clrChange>
              <a:clrFrom>
                <a:srgbClr val="FFFFFF"/>
              </a:clrFrom>
              <a:clrTo>
                <a:srgbClr val="FFFFFF">
                  <a:alpha val="0"/>
                </a:srgbClr>
              </a:clrTo>
            </a:clrChange>
            <a:biLevel thresh="75000"/>
            <a:extLst>
              <a:ext uri="{28A0092B-C50C-407E-A947-70E740481C1C}">
                <a14:useLocalDpi xmlns:a14="http://schemas.microsoft.com/office/drawing/2010/main" val="0"/>
              </a:ext>
            </a:extLst>
          </a:blip>
          <a:stretch>
            <a:fillRect/>
          </a:stretch>
        </p:blipFill>
        <p:spPr>
          <a:xfrm>
            <a:off x="4084210" y="5076329"/>
            <a:ext cx="4023578" cy="625597"/>
          </a:xfrm>
          <a:prstGeom prst="rect">
            <a:avLst/>
          </a:prstGeom>
        </p:spPr>
      </p:pic>
      <p:pic>
        <p:nvPicPr>
          <p:cNvPr id="11" name="图片 10">
            <a:extLst>
              <a:ext uri="{FF2B5EF4-FFF2-40B4-BE49-F238E27FC236}">
                <a16:creationId xmlns:a16="http://schemas.microsoft.com/office/drawing/2014/main" id="{8A756CD3-A788-4169-946A-21CAD188D54F}"/>
              </a:ext>
            </a:extLst>
          </p:cNvPr>
          <p:cNvPicPr>
            <a:picLocks noChangeAspect="1"/>
          </p:cNvPicPr>
          <p:nvPr/>
        </p:nvPicPr>
        <p:blipFill>
          <a:blip r:embed="rId5">
            <a:clrChange>
              <a:clrFrom>
                <a:srgbClr val="FFFFFF"/>
              </a:clrFrom>
              <a:clrTo>
                <a:srgbClr val="FFFFFF">
                  <a:alpha val="0"/>
                </a:srgbClr>
              </a:clrTo>
            </a:clrChange>
            <a:biLevel thresh="75000"/>
            <a:extLst>
              <a:ext uri="{28A0092B-C50C-407E-A947-70E740481C1C}">
                <a14:useLocalDpi xmlns:a14="http://schemas.microsoft.com/office/drawing/2010/main" val="0"/>
              </a:ext>
            </a:extLst>
          </a:blip>
          <a:stretch>
            <a:fillRect/>
          </a:stretch>
        </p:blipFill>
        <p:spPr>
          <a:xfrm>
            <a:off x="3789594" y="5768128"/>
            <a:ext cx="4612810" cy="486641"/>
          </a:xfrm>
          <a:prstGeom prst="rect">
            <a:avLst/>
          </a:prstGeom>
        </p:spPr>
      </p:pic>
      <p:sp>
        <p:nvSpPr>
          <p:cNvPr id="19" name="日期占位符 20">
            <a:extLst>
              <a:ext uri="{FF2B5EF4-FFF2-40B4-BE49-F238E27FC236}">
                <a16:creationId xmlns:a16="http://schemas.microsoft.com/office/drawing/2014/main" id="{5C1C59A0-BADA-D277-95AE-D32C3E6F8CB0}"/>
              </a:ext>
            </a:extLst>
          </p:cNvPr>
          <p:cNvSpPr>
            <a:spLocks noGrp="1"/>
          </p:cNvSpPr>
          <p:nvPr>
            <p:ph type="dt" sz="half" idx="10"/>
          </p:nvPr>
        </p:nvSpPr>
        <p:spPr>
          <a:xfrm>
            <a:off x="594554" y="6519474"/>
            <a:ext cx="2743200" cy="365125"/>
          </a:xfrm>
        </p:spPr>
        <p:txBody>
          <a:bodyPr/>
          <a:lstStyle/>
          <a:p>
            <a:fld id="{203B5CA8-4761-4414-9376-7C2900FFB2F7}" type="datetime1">
              <a:rPr lang="zh-CN" altLang="en-US" sz="1400" smtClean="0">
                <a:solidFill>
                  <a:schemeClr val="bg1"/>
                </a:solidFill>
              </a:rPr>
              <a:t>2022/7/20</a:t>
            </a:fld>
            <a:endParaRPr lang="zh-CN" altLang="en-US" dirty="0">
              <a:solidFill>
                <a:schemeClr val="bg1"/>
              </a:solidFill>
            </a:endParaRPr>
          </a:p>
        </p:txBody>
      </p:sp>
      <p:sp>
        <p:nvSpPr>
          <p:cNvPr id="20" name="页脚占位符 21">
            <a:extLst>
              <a:ext uri="{FF2B5EF4-FFF2-40B4-BE49-F238E27FC236}">
                <a16:creationId xmlns:a16="http://schemas.microsoft.com/office/drawing/2014/main" id="{A15DF155-3C14-679B-D323-DE37DCE2AED3}"/>
              </a:ext>
            </a:extLst>
          </p:cNvPr>
          <p:cNvSpPr>
            <a:spLocks noGrp="1"/>
          </p:cNvSpPr>
          <p:nvPr>
            <p:ph type="ftr" sz="quarter" idx="11"/>
          </p:nvPr>
        </p:nvSpPr>
        <p:spPr>
          <a:xfrm>
            <a:off x="3794954" y="6519474"/>
            <a:ext cx="4114800" cy="365125"/>
          </a:xfrm>
        </p:spPr>
        <p:txBody>
          <a:bodyPr/>
          <a:lstStyle/>
          <a:p>
            <a:r>
              <a:rPr lang="zh-CN" altLang="en-US" sz="1400" dirty="0">
                <a:solidFill>
                  <a:schemeClr val="bg1"/>
                </a:solidFill>
              </a:rPr>
              <a:t>张庆辉</a:t>
            </a:r>
          </a:p>
        </p:txBody>
      </p:sp>
      <p:sp>
        <p:nvSpPr>
          <p:cNvPr id="21" name="灯片编号占位符 22">
            <a:extLst>
              <a:ext uri="{FF2B5EF4-FFF2-40B4-BE49-F238E27FC236}">
                <a16:creationId xmlns:a16="http://schemas.microsoft.com/office/drawing/2014/main" id="{2F518E20-BA3A-05AD-9B5E-B048EE34BEE9}"/>
              </a:ext>
            </a:extLst>
          </p:cNvPr>
          <p:cNvSpPr>
            <a:spLocks noGrp="1"/>
          </p:cNvSpPr>
          <p:nvPr>
            <p:ph type="sldNum" sz="quarter" idx="12"/>
          </p:nvPr>
        </p:nvSpPr>
        <p:spPr>
          <a:xfrm>
            <a:off x="8366954" y="6519474"/>
            <a:ext cx="2743200" cy="365125"/>
          </a:xfrm>
        </p:spPr>
        <p:txBody>
          <a:bodyPr/>
          <a:lstStyle/>
          <a:p>
            <a:fld id="{603D71E1-7013-465D-A6D8-056F0D898DDF}" type="slidenum">
              <a:rPr lang="zh-CN" altLang="en-US" sz="1400">
                <a:solidFill>
                  <a:schemeClr val="bg1"/>
                </a:solidFill>
              </a:rPr>
              <a:t>13</a:t>
            </a:fld>
            <a:endParaRPr lang="zh-CN" altLang="en-US" sz="1400" dirty="0">
              <a:solidFill>
                <a:schemeClr val="bg1"/>
              </a:solidFill>
            </a:endParaRPr>
          </a:p>
        </p:txBody>
      </p:sp>
      <p:sp>
        <p:nvSpPr>
          <p:cNvPr id="22" name="文本框 21">
            <a:extLst>
              <a:ext uri="{FF2B5EF4-FFF2-40B4-BE49-F238E27FC236}">
                <a16:creationId xmlns:a16="http://schemas.microsoft.com/office/drawing/2014/main" id="{1F0DF0A3-61D3-4911-3770-4ED50FF7C55A}"/>
              </a:ext>
            </a:extLst>
          </p:cNvPr>
          <p:cNvSpPr txBox="1"/>
          <p:nvPr/>
        </p:nvSpPr>
        <p:spPr>
          <a:xfrm>
            <a:off x="5602972" y="223326"/>
            <a:ext cx="6337926" cy="400110"/>
          </a:xfrm>
          <a:prstGeom prst="rect">
            <a:avLst/>
          </a:prstGeom>
          <a:noFill/>
        </p:spPr>
        <p:txBody>
          <a:bodyPr wrap="square" rtlCol="0">
            <a:spAutoFit/>
          </a:bodyPr>
          <a:lstStyle/>
          <a:p>
            <a:r>
              <a:rPr lang="en-US" altLang="zh-CN" sz="2000" dirty="0">
                <a:solidFill>
                  <a:schemeClr val="bg1"/>
                </a:solidFill>
              </a:rPr>
              <a:t>2022</a:t>
            </a:r>
            <a:r>
              <a:rPr lang="zh-CN" altLang="en-US" sz="2000" dirty="0">
                <a:solidFill>
                  <a:schemeClr val="bg1"/>
                </a:solidFill>
              </a:rPr>
              <a:t>年云南大学离散优化与算法博弈论研究生学术论坛</a:t>
            </a:r>
          </a:p>
        </p:txBody>
      </p:sp>
    </p:spTree>
    <p:extLst>
      <p:ext uri="{BB962C8B-B14F-4D97-AF65-F5344CB8AC3E}">
        <p14:creationId xmlns:p14="http://schemas.microsoft.com/office/powerpoint/2010/main" val="2028866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F50E3374-55BB-4A97-AA49-F8AEA210385C}"/>
              </a:ext>
            </a:extLst>
          </p:cNvPr>
          <p:cNvGrpSpPr/>
          <p:nvPr/>
        </p:nvGrpSpPr>
        <p:grpSpPr>
          <a:xfrm>
            <a:off x="0" y="0"/>
            <a:ext cx="12192000" cy="6857999"/>
            <a:chOff x="0" y="0"/>
            <a:chExt cx="12192000" cy="6857999"/>
          </a:xfrm>
        </p:grpSpPr>
        <p:pic>
          <p:nvPicPr>
            <p:cNvPr id="14" name="图片 13">
              <a:extLst>
                <a:ext uri="{FF2B5EF4-FFF2-40B4-BE49-F238E27FC236}">
                  <a16:creationId xmlns:a16="http://schemas.microsoft.com/office/drawing/2014/main" id="{D877509B-078B-4A57-AF6B-21B31A9BDAAD}"/>
                </a:ext>
              </a:extLst>
            </p:cNvPr>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46040" y="0"/>
              <a:ext cx="846762" cy="846762"/>
            </a:xfrm>
            <a:prstGeom prst="rect">
              <a:avLst/>
            </a:prstGeom>
          </p:spPr>
        </p:pic>
        <p:sp>
          <p:nvSpPr>
            <p:cNvPr id="15" name="矩形 14">
              <a:extLst>
                <a:ext uri="{FF2B5EF4-FFF2-40B4-BE49-F238E27FC236}">
                  <a16:creationId xmlns:a16="http://schemas.microsoft.com/office/drawing/2014/main" id="{8C97CFEA-BCA1-4916-827E-A47B4FA87C72}"/>
                </a:ext>
              </a:extLst>
            </p:cNvPr>
            <p:cNvSpPr/>
            <p:nvPr/>
          </p:nvSpPr>
          <p:spPr>
            <a:xfrm>
              <a:off x="0" y="0"/>
              <a:ext cx="421406"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36C6D2FB-68CA-46FA-B504-DA7F76CEB365}"/>
                </a:ext>
              </a:extLst>
            </p:cNvPr>
            <p:cNvSpPr/>
            <p:nvPr/>
          </p:nvSpPr>
          <p:spPr>
            <a:xfrm>
              <a:off x="1292802" y="0"/>
              <a:ext cx="10899198"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45EA8349-F17F-4796-B8E7-70B1341DFD5C}"/>
                </a:ext>
              </a:extLst>
            </p:cNvPr>
            <p:cNvSpPr/>
            <p:nvPr/>
          </p:nvSpPr>
          <p:spPr>
            <a:xfrm>
              <a:off x="0" y="6488666"/>
              <a:ext cx="12192000" cy="369333"/>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a:extLst>
              <a:ext uri="{FF2B5EF4-FFF2-40B4-BE49-F238E27FC236}">
                <a16:creationId xmlns:a16="http://schemas.microsoft.com/office/drawing/2014/main" id="{04FACDB9-0B6A-4A3D-B6BF-ADBBE5433D1C}"/>
              </a:ext>
            </a:extLst>
          </p:cNvPr>
          <p:cNvPicPr>
            <a:picLocks noChangeAspect="1"/>
          </p:cNvPicPr>
          <p:nvPr/>
        </p:nvPicPr>
        <p:blipFill>
          <a:blip r:embed="rId3">
            <a:biLevel thresh="7500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948878" y="1610178"/>
            <a:ext cx="6294243" cy="2623922"/>
          </a:xfrm>
          <a:prstGeom prst="rect">
            <a:avLst/>
          </a:prstGeom>
        </p:spPr>
      </p:pic>
      <p:grpSp>
        <p:nvGrpSpPr>
          <p:cNvPr id="12" name="组合 11">
            <a:extLst>
              <a:ext uri="{FF2B5EF4-FFF2-40B4-BE49-F238E27FC236}">
                <a16:creationId xmlns:a16="http://schemas.microsoft.com/office/drawing/2014/main" id="{FD58D709-607A-4B27-A0FB-DCDB07BC2A94}"/>
              </a:ext>
            </a:extLst>
          </p:cNvPr>
          <p:cNvGrpSpPr/>
          <p:nvPr/>
        </p:nvGrpSpPr>
        <p:grpSpPr>
          <a:xfrm>
            <a:off x="372532" y="915705"/>
            <a:ext cx="7515323" cy="523220"/>
            <a:chOff x="372532" y="915705"/>
            <a:chExt cx="7515323" cy="523220"/>
          </a:xfrm>
        </p:grpSpPr>
        <p:sp>
          <p:nvSpPr>
            <p:cNvPr id="18" name="文本框 20">
              <a:extLst>
                <a:ext uri="{FF2B5EF4-FFF2-40B4-BE49-F238E27FC236}">
                  <a16:creationId xmlns:a16="http://schemas.microsoft.com/office/drawing/2014/main" id="{99A796C1-CAC1-40E2-8918-D53F56FE14A3}"/>
                </a:ext>
              </a:extLst>
            </p:cNvPr>
            <p:cNvSpPr txBox="1">
              <a:spLocks noChangeArrowheads="1"/>
            </p:cNvSpPr>
            <p:nvPr/>
          </p:nvSpPr>
          <p:spPr bwMode="auto">
            <a:xfrm>
              <a:off x="372532" y="915705"/>
              <a:ext cx="17241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在线算法</a:t>
              </a:r>
            </a:p>
          </p:txBody>
        </p:sp>
        <p:sp>
          <p:nvSpPr>
            <p:cNvPr id="19" name="文本框 20">
              <a:extLst>
                <a:ext uri="{FF2B5EF4-FFF2-40B4-BE49-F238E27FC236}">
                  <a16:creationId xmlns:a16="http://schemas.microsoft.com/office/drawing/2014/main" id="{6347576D-A9AE-44A7-9D62-44F96D651F74}"/>
                </a:ext>
              </a:extLst>
            </p:cNvPr>
            <p:cNvSpPr txBox="1">
              <a:spLocks noChangeArrowheads="1"/>
            </p:cNvSpPr>
            <p:nvPr/>
          </p:nvSpPr>
          <p:spPr bwMode="auto">
            <a:xfrm>
              <a:off x="2096655" y="1018015"/>
              <a:ext cx="5791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20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EAPM</a:t>
              </a:r>
              <a:r>
                <a:rPr lang="zh-CN" altLang="en-US" sz="20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问题在线形式的整数规划</a:t>
              </a:r>
            </a:p>
          </p:txBody>
        </p:sp>
      </p:grpSp>
      <p:sp>
        <p:nvSpPr>
          <p:cNvPr id="20" name="文本框 19">
            <a:extLst>
              <a:ext uri="{FF2B5EF4-FFF2-40B4-BE49-F238E27FC236}">
                <a16:creationId xmlns:a16="http://schemas.microsoft.com/office/drawing/2014/main" id="{324E9852-FF39-4447-8200-9FCF0EC5B1B1}"/>
              </a:ext>
            </a:extLst>
          </p:cNvPr>
          <p:cNvSpPr txBox="1"/>
          <p:nvPr/>
        </p:nvSpPr>
        <p:spPr>
          <a:xfrm>
            <a:off x="2096655" y="4282335"/>
            <a:ext cx="8537093"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其中，第二个约束等价于：</a:t>
            </a:r>
          </a:p>
        </p:txBody>
      </p:sp>
      <p:pic>
        <p:nvPicPr>
          <p:cNvPr id="8" name="图片 7">
            <a:extLst>
              <a:ext uri="{FF2B5EF4-FFF2-40B4-BE49-F238E27FC236}">
                <a16:creationId xmlns:a16="http://schemas.microsoft.com/office/drawing/2014/main" id="{A9FD73FE-668B-4E3E-A32B-7FC231E56974}"/>
              </a:ext>
            </a:extLst>
          </p:cNvPr>
          <p:cNvPicPr>
            <a:picLocks noChangeAspect="1"/>
          </p:cNvPicPr>
          <p:nvPr/>
        </p:nvPicPr>
        <p:blipFill>
          <a:blip r:embed="rId4">
            <a:biLevel thresh="7500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46343" y="4581075"/>
            <a:ext cx="2099311" cy="695182"/>
          </a:xfrm>
          <a:prstGeom prst="rect">
            <a:avLst/>
          </a:prstGeom>
        </p:spPr>
      </p:pic>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44B364C-F067-4070-AA62-2E4D26E1775B}"/>
                  </a:ext>
                </a:extLst>
              </p:cNvPr>
              <p:cNvSpPr txBox="1"/>
              <p:nvPr/>
            </p:nvSpPr>
            <p:spPr>
              <a:xfrm>
                <a:off x="2096655" y="5275642"/>
                <a:ext cx="8537093" cy="668645"/>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为了便于操作，我们将服务于用户</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𝑖</m:t>
                    </m:r>
                  </m:oMath>
                </a14:m>
                <a:r>
                  <a:rPr lang="zh-CN" altLang="en-US" dirty="0">
                    <a:latin typeface="Times New Roman" panose="02020603050405020304" pitchFamily="18" charset="0"/>
                    <a:cs typeface="Times New Roman" panose="02020603050405020304" pitchFamily="18" charset="0"/>
                  </a:rPr>
                  <a:t>的机器按照</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𝐴𝑃𝐶</m:t>
                        </m:r>
                      </m:e>
                      <m:sub>
                        <m:r>
                          <a:rPr lang="en-US" altLang="zh-CN" i="1">
                            <a:latin typeface="Cambria Math" panose="02040503050406030204" pitchFamily="18" charset="0"/>
                            <a:cs typeface="Times New Roman" panose="02020603050405020304" pitchFamily="18" charset="0"/>
                          </a:rPr>
                          <m:t>𝑖𝑗</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𝐸𝑇𝐶</m:t>
                        </m:r>
                      </m:e>
                      <m:sub>
                        <m:r>
                          <a:rPr lang="en-US" altLang="zh-CN" i="1">
                            <a:latin typeface="Cambria Math" panose="02040503050406030204" pitchFamily="18" charset="0"/>
                            <a:cs typeface="Times New Roman" panose="02020603050405020304" pitchFamily="18" charset="0"/>
                          </a:rPr>
                          <m:t>𝑖𝑗</m:t>
                        </m:r>
                      </m:sub>
                    </m:sSub>
                  </m:oMath>
                </a14:m>
                <a:r>
                  <a:rPr lang="zh-CN" altLang="en-US" dirty="0">
                    <a:latin typeface="Times New Roman" panose="02020603050405020304" pitchFamily="18" charset="0"/>
                    <a:cs typeface="Times New Roman" panose="02020603050405020304" pitchFamily="18" charset="0"/>
                  </a:rPr>
                  <a:t>降序排序。不失一般性，假设：</a:t>
                </a:r>
              </a:p>
            </p:txBody>
          </p:sp>
        </mc:Choice>
        <mc:Fallback xmlns="">
          <p:sp>
            <p:nvSpPr>
              <p:cNvPr id="21" name="文本框 20">
                <a:extLst>
                  <a:ext uri="{FF2B5EF4-FFF2-40B4-BE49-F238E27FC236}">
                    <a16:creationId xmlns:a16="http://schemas.microsoft.com/office/drawing/2014/main" id="{F44B364C-F067-4070-AA62-2E4D26E1775B}"/>
                  </a:ext>
                </a:extLst>
              </p:cNvPr>
              <p:cNvSpPr txBox="1">
                <a:spLocks noRot="1" noChangeAspect="1" noMove="1" noResize="1" noEditPoints="1" noAdjustHandles="1" noChangeArrowheads="1" noChangeShapeType="1" noTextEdit="1"/>
              </p:cNvSpPr>
              <p:nvPr/>
            </p:nvSpPr>
            <p:spPr>
              <a:xfrm>
                <a:off x="2096655" y="5275642"/>
                <a:ext cx="8537093" cy="668645"/>
              </a:xfrm>
              <a:prstGeom prst="rect">
                <a:avLst/>
              </a:prstGeom>
              <a:blipFill>
                <a:blip r:embed="rId5"/>
                <a:stretch>
                  <a:fillRect l="-643" t="-3636" b="-13636"/>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A17F35D3-ECAD-480C-AEDE-26B3B91BF8DE}"/>
              </a:ext>
            </a:extLst>
          </p:cNvPr>
          <p:cNvPicPr>
            <a:picLocks noChangeAspect="1"/>
          </p:cNvPicPr>
          <p:nvPr/>
        </p:nvPicPr>
        <p:blipFill>
          <a:blip r:embed="rId6">
            <a:biLevel thresh="7500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74304" y="5851997"/>
            <a:ext cx="4843388" cy="332703"/>
          </a:xfrm>
          <a:prstGeom prst="rect">
            <a:avLst/>
          </a:prstGeom>
        </p:spPr>
      </p:pic>
      <p:sp>
        <p:nvSpPr>
          <p:cNvPr id="22" name="日期占位符 20">
            <a:extLst>
              <a:ext uri="{FF2B5EF4-FFF2-40B4-BE49-F238E27FC236}">
                <a16:creationId xmlns:a16="http://schemas.microsoft.com/office/drawing/2014/main" id="{E212EA0B-88BF-2D1D-ACA3-F41DEC810D8D}"/>
              </a:ext>
            </a:extLst>
          </p:cNvPr>
          <p:cNvSpPr>
            <a:spLocks noGrp="1"/>
          </p:cNvSpPr>
          <p:nvPr>
            <p:ph type="dt" sz="half" idx="10"/>
          </p:nvPr>
        </p:nvSpPr>
        <p:spPr>
          <a:xfrm>
            <a:off x="594554" y="6519474"/>
            <a:ext cx="2743200" cy="365125"/>
          </a:xfrm>
        </p:spPr>
        <p:txBody>
          <a:bodyPr/>
          <a:lstStyle/>
          <a:p>
            <a:fld id="{203B5CA8-4761-4414-9376-7C2900FFB2F7}" type="datetime1">
              <a:rPr lang="zh-CN" altLang="en-US" sz="1400" smtClean="0">
                <a:solidFill>
                  <a:schemeClr val="bg1"/>
                </a:solidFill>
              </a:rPr>
              <a:t>2022/7/20</a:t>
            </a:fld>
            <a:endParaRPr lang="zh-CN" altLang="en-US" dirty="0">
              <a:solidFill>
                <a:schemeClr val="bg1"/>
              </a:solidFill>
            </a:endParaRPr>
          </a:p>
        </p:txBody>
      </p:sp>
      <p:sp>
        <p:nvSpPr>
          <p:cNvPr id="23" name="页脚占位符 21">
            <a:extLst>
              <a:ext uri="{FF2B5EF4-FFF2-40B4-BE49-F238E27FC236}">
                <a16:creationId xmlns:a16="http://schemas.microsoft.com/office/drawing/2014/main" id="{19D49EB5-2141-814C-F73B-E05814ADF898}"/>
              </a:ext>
            </a:extLst>
          </p:cNvPr>
          <p:cNvSpPr>
            <a:spLocks noGrp="1"/>
          </p:cNvSpPr>
          <p:nvPr>
            <p:ph type="ftr" sz="quarter" idx="11"/>
          </p:nvPr>
        </p:nvSpPr>
        <p:spPr>
          <a:xfrm>
            <a:off x="3794954" y="6519474"/>
            <a:ext cx="4114800" cy="365125"/>
          </a:xfrm>
        </p:spPr>
        <p:txBody>
          <a:bodyPr/>
          <a:lstStyle/>
          <a:p>
            <a:r>
              <a:rPr lang="zh-CN" altLang="en-US" sz="1400" dirty="0">
                <a:solidFill>
                  <a:schemeClr val="bg1"/>
                </a:solidFill>
              </a:rPr>
              <a:t>张庆辉</a:t>
            </a:r>
          </a:p>
        </p:txBody>
      </p:sp>
      <p:sp>
        <p:nvSpPr>
          <p:cNvPr id="24" name="灯片编号占位符 22">
            <a:extLst>
              <a:ext uri="{FF2B5EF4-FFF2-40B4-BE49-F238E27FC236}">
                <a16:creationId xmlns:a16="http://schemas.microsoft.com/office/drawing/2014/main" id="{4F7C4D00-3960-3137-D8CF-3409451D50BA}"/>
              </a:ext>
            </a:extLst>
          </p:cNvPr>
          <p:cNvSpPr>
            <a:spLocks noGrp="1"/>
          </p:cNvSpPr>
          <p:nvPr>
            <p:ph type="sldNum" sz="quarter" idx="12"/>
          </p:nvPr>
        </p:nvSpPr>
        <p:spPr>
          <a:xfrm>
            <a:off x="8366954" y="6519474"/>
            <a:ext cx="2743200" cy="365125"/>
          </a:xfrm>
        </p:spPr>
        <p:txBody>
          <a:bodyPr/>
          <a:lstStyle/>
          <a:p>
            <a:fld id="{603D71E1-7013-465D-A6D8-056F0D898DDF}" type="slidenum">
              <a:rPr lang="zh-CN" altLang="en-US" sz="1400">
                <a:solidFill>
                  <a:schemeClr val="bg1"/>
                </a:solidFill>
              </a:rPr>
              <a:t>14</a:t>
            </a:fld>
            <a:endParaRPr lang="zh-CN" altLang="en-US" sz="1400" dirty="0">
              <a:solidFill>
                <a:schemeClr val="bg1"/>
              </a:solidFill>
            </a:endParaRPr>
          </a:p>
        </p:txBody>
      </p:sp>
      <p:sp>
        <p:nvSpPr>
          <p:cNvPr id="25" name="文本框 24">
            <a:extLst>
              <a:ext uri="{FF2B5EF4-FFF2-40B4-BE49-F238E27FC236}">
                <a16:creationId xmlns:a16="http://schemas.microsoft.com/office/drawing/2014/main" id="{797DB120-205C-8E60-B9A4-AAFAF85546F5}"/>
              </a:ext>
            </a:extLst>
          </p:cNvPr>
          <p:cNvSpPr txBox="1"/>
          <p:nvPr/>
        </p:nvSpPr>
        <p:spPr>
          <a:xfrm>
            <a:off x="5602972" y="223326"/>
            <a:ext cx="6337926" cy="400110"/>
          </a:xfrm>
          <a:prstGeom prst="rect">
            <a:avLst/>
          </a:prstGeom>
          <a:noFill/>
        </p:spPr>
        <p:txBody>
          <a:bodyPr wrap="square" rtlCol="0">
            <a:spAutoFit/>
          </a:bodyPr>
          <a:lstStyle/>
          <a:p>
            <a:r>
              <a:rPr lang="en-US" altLang="zh-CN" sz="2000" dirty="0">
                <a:solidFill>
                  <a:schemeClr val="bg1"/>
                </a:solidFill>
              </a:rPr>
              <a:t>2022</a:t>
            </a:r>
            <a:r>
              <a:rPr lang="zh-CN" altLang="en-US" sz="2000" dirty="0">
                <a:solidFill>
                  <a:schemeClr val="bg1"/>
                </a:solidFill>
              </a:rPr>
              <a:t>年云南大学离散优化与算法博弈论研究生学术论坛</a:t>
            </a:r>
          </a:p>
        </p:txBody>
      </p:sp>
    </p:spTree>
    <p:extLst>
      <p:ext uri="{BB962C8B-B14F-4D97-AF65-F5344CB8AC3E}">
        <p14:creationId xmlns:p14="http://schemas.microsoft.com/office/powerpoint/2010/main" val="2560917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ADA11199-D7FD-4D7B-AC97-D8C28729F861}"/>
              </a:ext>
            </a:extLst>
          </p:cNvPr>
          <p:cNvGrpSpPr/>
          <p:nvPr/>
        </p:nvGrpSpPr>
        <p:grpSpPr>
          <a:xfrm>
            <a:off x="0" y="0"/>
            <a:ext cx="12192000" cy="6857999"/>
            <a:chOff x="0" y="0"/>
            <a:chExt cx="12192000" cy="6857999"/>
          </a:xfrm>
        </p:grpSpPr>
        <p:pic>
          <p:nvPicPr>
            <p:cNvPr id="11" name="图片 10">
              <a:extLst>
                <a:ext uri="{FF2B5EF4-FFF2-40B4-BE49-F238E27FC236}">
                  <a16:creationId xmlns:a16="http://schemas.microsoft.com/office/drawing/2014/main" id="{AE674FC4-AEE3-4E8D-BF3F-865EFA95EC0A}"/>
                </a:ext>
              </a:extLst>
            </p:cNvPr>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46040" y="0"/>
              <a:ext cx="846762" cy="846762"/>
            </a:xfrm>
            <a:prstGeom prst="rect">
              <a:avLst/>
            </a:prstGeom>
          </p:spPr>
        </p:pic>
        <p:sp>
          <p:nvSpPr>
            <p:cNvPr id="12" name="矩形 11">
              <a:extLst>
                <a:ext uri="{FF2B5EF4-FFF2-40B4-BE49-F238E27FC236}">
                  <a16:creationId xmlns:a16="http://schemas.microsoft.com/office/drawing/2014/main" id="{E5A81CE3-C196-44F7-8A58-62956E42980C}"/>
                </a:ext>
              </a:extLst>
            </p:cNvPr>
            <p:cNvSpPr/>
            <p:nvPr/>
          </p:nvSpPr>
          <p:spPr>
            <a:xfrm>
              <a:off x="0" y="0"/>
              <a:ext cx="421406"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C6701C21-D2D1-4E06-AB0D-FBB433D3FC94}"/>
                </a:ext>
              </a:extLst>
            </p:cNvPr>
            <p:cNvSpPr/>
            <p:nvPr/>
          </p:nvSpPr>
          <p:spPr>
            <a:xfrm>
              <a:off x="1292802" y="0"/>
              <a:ext cx="10899198"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333672CA-E31F-49A1-8568-33E539715B1E}"/>
                </a:ext>
              </a:extLst>
            </p:cNvPr>
            <p:cNvSpPr/>
            <p:nvPr/>
          </p:nvSpPr>
          <p:spPr>
            <a:xfrm>
              <a:off x="0" y="6488666"/>
              <a:ext cx="12192000" cy="369333"/>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a:extLst>
              <a:ext uri="{FF2B5EF4-FFF2-40B4-BE49-F238E27FC236}">
                <a16:creationId xmlns:a16="http://schemas.microsoft.com/office/drawing/2014/main" id="{12940FF3-2A86-4EAC-BF6A-D9C9AC23549E}"/>
              </a:ext>
            </a:extLst>
          </p:cNvPr>
          <p:cNvGrpSpPr/>
          <p:nvPr/>
        </p:nvGrpSpPr>
        <p:grpSpPr>
          <a:xfrm>
            <a:off x="372532" y="915705"/>
            <a:ext cx="7515323" cy="523220"/>
            <a:chOff x="372532" y="915705"/>
            <a:chExt cx="7515323" cy="523220"/>
          </a:xfrm>
        </p:grpSpPr>
        <p:sp>
          <p:nvSpPr>
            <p:cNvPr id="16" name="文本框 20">
              <a:extLst>
                <a:ext uri="{FF2B5EF4-FFF2-40B4-BE49-F238E27FC236}">
                  <a16:creationId xmlns:a16="http://schemas.microsoft.com/office/drawing/2014/main" id="{C37911D0-0D36-4387-B556-2D4CFB042B4D}"/>
                </a:ext>
              </a:extLst>
            </p:cNvPr>
            <p:cNvSpPr txBox="1">
              <a:spLocks noChangeArrowheads="1"/>
            </p:cNvSpPr>
            <p:nvPr/>
          </p:nvSpPr>
          <p:spPr bwMode="auto">
            <a:xfrm>
              <a:off x="372532" y="915705"/>
              <a:ext cx="17241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在线算法</a:t>
              </a:r>
            </a:p>
          </p:txBody>
        </p:sp>
        <p:sp>
          <p:nvSpPr>
            <p:cNvPr id="17" name="文本框 20">
              <a:extLst>
                <a:ext uri="{FF2B5EF4-FFF2-40B4-BE49-F238E27FC236}">
                  <a16:creationId xmlns:a16="http://schemas.microsoft.com/office/drawing/2014/main" id="{B955E3E4-BE72-4AF6-B2CC-3BB7E1C4E7BF}"/>
                </a:ext>
              </a:extLst>
            </p:cNvPr>
            <p:cNvSpPr txBox="1">
              <a:spLocks noChangeArrowheads="1"/>
            </p:cNvSpPr>
            <p:nvPr/>
          </p:nvSpPr>
          <p:spPr bwMode="auto">
            <a:xfrm>
              <a:off x="2096655" y="1018015"/>
              <a:ext cx="5791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20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一个重要引理</a:t>
              </a:r>
            </a:p>
          </p:txBody>
        </p:sp>
      </p:gr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2ABAEEA-42AF-4522-8E48-EA6043C38F66}"/>
                  </a:ext>
                </a:extLst>
              </p:cNvPr>
              <p:cNvSpPr txBox="1"/>
              <p:nvPr/>
            </p:nvSpPr>
            <p:spPr>
              <a:xfrm>
                <a:off x="1234593" y="1610178"/>
                <a:ext cx="8537093" cy="1477328"/>
              </a:xfrm>
              <a:prstGeom prst="rect">
                <a:avLst/>
              </a:prstGeom>
              <a:noFill/>
            </p:spPr>
            <p:txBody>
              <a:bodyPr wrap="square" rtlCol="0">
                <a:spAutoFit/>
              </a:bodyPr>
              <a:lstStyle/>
              <a:p>
                <a:r>
                  <a:rPr lang="zh-CN" altLang="en-US" b="1" dirty="0">
                    <a:latin typeface="Times New Roman" panose="02020603050405020304" pitchFamily="18" charset="0"/>
                    <a:cs typeface="Times New Roman" panose="02020603050405020304" pitchFamily="18" charset="0"/>
                  </a:rPr>
                  <a:t>引理</a:t>
                </a:r>
                <a:r>
                  <a:rPr lang="zh-CN" altLang="en-US" dirty="0">
                    <a:latin typeface="Times New Roman" panose="02020603050405020304" pitchFamily="18" charset="0"/>
                    <a:cs typeface="Times New Roman" panose="02020603050405020304" pitchFamily="18" charset="0"/>
                  </a:rPr>
                  <a:t>：当用户</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𝑖</m:t>
                    </m:r>
                    <m:r>
                      <a:rPr lang="zh-CN" altLang="en-US" i="1">
                        <a:latin typeface="Cambria Math" panose="02040503050406030204" pitchFamily="18" charset="0"/>
                        <a:cs typeface="Times New Roman" panose="02020603050405020304" pitchFamily="18" charset="0"/>
                      </a:rPr>
                      <m:t>到达时</m:t>
                    </m:r>
                  </m:oMath>
                </a14:m>
                <a:r>
                  <a:rPr lang="zh-CN" altLang="en-US" dirty="0">
                    <a:latin typeface="Times New Roman" panose="02020603050405020304" pitchFamily="18" charset="0"/>
                    <a:cs typeface="Times New Roman" panose="02020603050405020304" pitchFamily="18" charset="0"/>
                  </a:rPr>
                  <a:t>，存在一个最优解，该最优解符合以下情形：</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其中</a:t>
                </a:r>
                <a14:m>
                  <m:oMath xmlns:m="http://schemas.openxmlformats.org/officeDocument/2006/math">
                    <m:r>
                      <a:rPr lang="zh-CN" altLang="en-US" i="1" smtClean="0">
                        <a:latin typeface="Cambria Math" panose="02040503050406030204" pitchFamily="18" charset="0"/>
                        <a:cs typeface="Times New Roman" panose="02020603050405020304" pitchFamily="18" charset="0"/>
                      </a:rPr>
                      <m:t>𝜏</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𝑚</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02ABAEEA-42AF-4522-8E48-EA6043C38F66}"/>
                  </a:ext>
                </a:extLst>
              </p:cNvPr>
              <p:cNvSpPr txBox="1">
                <a:spLocks noRot="1" noChangeAspect="1" noMove="1" noResize="1" noEditPoints="1" noAdjustHandles="1" noChangeArrowheads="1" noChangeShapeType="1" noTextEdit="1"/>
              </p:cNvSpPr>
              <p:nvPr/>
            </p:nvSpPr>
            <p:spPr>
              <a:xfrm>
                <a:off x="1234593" y="1610178"/>
                <a:ext cx="8537093" cy="1477328"/>
              </a:xfrm>
              <a:prstGeom prst="rect">
                <a:avLst/>
              </a:prstGeom>
              <a:blipFill>
                <a:blip r:embed="rId3"/>
                <a:stretch>
                  <a:fillRect l="-643" t="-2066" b="-5785"/>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10EA5A94-1B65-42F8-A791-7830A677BE10}"/>
              </a:ext>
            </a:extLst>
          </p:cNvPr>
          <p:cNvPicPr>
            <a:picLocks noChangeAspect="1"/>
          </p:cNvPicPr>
          <p:nvPr/>
        </p:nvPicPr>
        <p:blipFill>
          <a:blip r:embed="rId4">
            <a:biLevel thresh="7500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51912" y="2016776"/>
            <a:ext cx="5888176" cy="664132"/>
          </a:xfrm>
          <a:prstGeom prst="rect">
            <a:avLst/>
          </a:prstGeom>
        </p:spPr>
      </p:pic>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F57C8BE1-5BC8-4E97-8C9E-3138E271CCAF}"/>
                  </a:ext>
                </a:extLst>
              </p:cNvPr>
              <p:cNvSpPr txBox="1"/>
              <p:nvPr/>
            </p:nvSpPr>
            <p:spPr>
              <a:xfrm>
                <a:off x="1234592" y="3429000"/>
                <a:ext cx="8537093" cy="2629951"/>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那么对于每个</a:t>
                </a:r>
                <a14:m>
                  <m:oMath xmlns:m="http://schemas.openxmlformats.org/officeDocument/2006/math">
                    <m:r>
                      <a:rPr lang="zh-CN" altLang="en-US" i="1">
                        <a:latin typeface="Cambria Math" panose="02040503050406030204" pitchFamily="18" charset="0"/>
                        <a:cs typeface="Times New Roman" panose="02020603050405020304" pitchFamily="18" charset="0"/>
                      </a:rPr>
                      <m:t>𝜏</m:t>
                    </m:r>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1,…,</m:t>
                    </m:r>
                    <m:r>
                      <a:rPr lang="en-US" altLang="zh-CN" i="1">
                        <a:latin typeface="Cambria Math" panose="02040503050406030204" pitchFamily="18" charset="0"/>
                        <a:ea typeface="Cambria Math" panose="02040503050406030204" pitchFamily="18" charset="0"/>
                        <a:cs typeface="Times New Roman" panose="02020603050405020304" pitchFamily="18" charset="0"/>
                      </a:rPr>
                      <m:t>𝑚</m:t>
                    </m:r>
                  </m:oMath>
                </a14:m>
                <a:r>
                  <a:rPr lang="zh-CN" altLang="en-US" dirty="0">
                    <a:latin typeface="Times New Roman" panose="02020603050405020304" pitchFamily="18" charset="0"/>
                    <a:cs typeface="Times New Roman" panose="02020603050405020304" pitchFamily="18" charset="0"/>
                  </a:rPr>
                  <a:t>，我们只需考虑部分决策变量</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𝑥</m:t>
                        </m:r>
                      </m:e>
                      <m:sub>
                        <m:r>
                          <a:rPr lang="en-US" altLang="zh-CN" b="0" i="1" smtClean="0">
                            <a:latin typeface="Cambria Math" panose="02040503050406030204" pitchFamily="18" charset="0"/>
                            <a:cs typeface="Times New Roman" panose="02020603050405020304" pitchFamily="18" charset="0"/>
                          </a:rPr>
                          <m:t>𝑖𝑗</m:t>
                        </m:r>
                      </m:sub>
                    </m:sSub>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𝑗</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zh-CN" altLang="en-US" i="1">
                        <a:latin typeface="Cambria Math" panose="02040503050406030204" pitchFamily="18" charset="0"/>
                        <a:cs typeface="Times New Roman" panose="02020603050405020304" pitchFamily="18" charset="0"/>
                      </a:rPr>
                      <m:t>𝜏</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𝑚</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此时我们想要得到用户</a:t>
                </a:r>
                <a14:m>
                  <m:oMath xmlns:m="http://schemas.openxmlformats.org/officeDocument/2006/math">
                    <m:r>
                      <a:rPr lang="en-US" altLang="zh-CN" i="1">
                        <a:latin typeface="Cambria Math" panose="02040503050406030204" pitchFamily="18" charset="0"/>
                        <a:cs typeface="Times New Roman" panose="02020603050405020304" pitchFamily="18" charset="0"/>
                      </a:rPr>
                      <m:t>𝑖</m:t>
                    </m:r>
                    <m:r>
                      <a:rPr lang="zh-CN" altLang="en-US" i="1">
                        <a:latin typeface="Cambria Math" panose="02040503050406030204" pitchFamily="18" charset="0"/>
                        <a:cs typeface="Times New Roman" panose="02020603050405020304" pitchFamily="18" charset="0"/>
                      </a:rPr>
                      <m:t>到达时</m:t>
                    </m:r>
                  </m:oMath>
                </a14:m>
                <a:r>
                  <a:rPr lang="zh-CN" altLang="en-US" dirty="0">
                    <a:latin typeface="Times New Roman" panose="02020603050405020304" pitchFamily="18" charset="0"/>
                    <a:cs typeface="Times New Roman" panose="02020603050405020304" pitchFamily="18" charset="0"/>
                  </a:rPr>
                  <a:t>所有</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i="1">
                            <a:latin typeface="Cambria Math" panose="02040503050406030204" pitchFamily="18" charset="0"/>
                            <a:cs typeface="Times New Roman" panose="02020603050405020304" pitchFamily="18" charset="0"/>
                          </a:rPr>
                          <m:t>𝑖𝑗</m:t>
                        </m:r>
                      </m:sub>
                    </m:sSub>
                  </m:oMath>
                </a14:m>
                <a:r>
                  <a:rPr lang="zh-CN" altLang="en-US" dirty="0">
                    <a:latin typeface="Times New Roman" panose="02020603050405020304" pitchFamily="18" charset="0"/>
                    <a:cs typeface="Times New Roman" panose="02020603050405020304" pitchFamily="18" charset="0"/>
                  </a:rPr>
                  <a:t>值以及</a:t>
                </a:r>
                <a14:m>
                  <m:oMath xmlns:m="http://schemas.openxmlformats.org/officeDocument/2006/math">
                    <m:sSup>
                      <m:sSupPr>
                        <m:ctrlPr>
                          <a:rPr lang="en-US" altLang="zh-CN" b="0" i="1" dirty="0" smtClean="0">
                            <a:latin typeface="Cambria Math" panose="02040503050406030204" pitchFamily="18" charset="0"/>
                            <a:cs typeface="Times New Roman" panose="02020603050405020304" pitchFamily="18" charset="0"/>
                          </a:rPr>
                        </m:ctrlPr>
                      </m:sSupPr>
                      <m:e>
                        <m:r>
                          <a:rPr lang="en-US" altLang="zh-CN" b="0" i="1" dirty="0" smtClean="0">
                            <a:latin typeface="Cambria Math" panose="02040503050406030204" pitchFamily="18" charset="0"/>
                            <a:cs typeface="Times New Roman" panose="02020603050405020304" pitchFamily="18" charset="0"/>
                          </a:rPr>
                          <m:t>𝑀𝑆</m:t>
                        </m:r>
                      </m:e>
                      <m:sup>
                        <m:r>
                          <a:rPr lang="en-US" altLang="zh-CN" b="0" i="1" dirty="0" smtClean="0">
                            <a:latin typeface="Cambria Math" panose="02040503050406030204" pitchFamily="18" charset="0"/>
                            <a:cs typeface="Times New Roman" panose="02020603050405020304" pitchFamily="18" charset="0"/>
                          </a:rPr>
                          <m:t>𝑖</m:t>
                        </m:r>
                      </m:sup>
                    </m:sSup>
                  </m:oMath>
                </a14:m>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可以通过以下线性方程组得到：</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其中共有</a:t>
                </a:r>
                <a14:m>
                  <m:oMath xmlns:m="http://schemas.openxmlformats.org/officeDocument/2006/math">
                    <m:d>
                      <m:dPr>
                        <m:ctrlPr>
                          <a:rPr lang="en-US" altLang="zh-CN" b="0" i="1" smtClean="0">
                            <a:latin typeface="Cambria Math" panose="02040503050406030204" pitchFamily="18" charset="0"/>
                            <a:cs typeface="Times New Roman" panose="02020603050405020304" pitchFamily="18" charset="0"/>
                          </a:rPr>
                        </m:ctrlPr>
                      </m:dPr>
                      <m:e>
                        <m:r>
                          <m:rPr>
                            <m:sty m:val="p"/>
                          </m:rPr>
                          <a:rPr lang="en-US" altLang="zh-CN" b="0" i="0" smtClean="0">
                            <a:latin typeface="Cambria Math" panose="02040503050406030204" pitchFamily="18" charset="0"/>
                            <a:cs typeface="Times New Roman" panose="02020603050405020304" pitchFamily="18" charset="0"/>
                          </a:rPr>
                          <m:t>m</m:t>
                        </m:r>
                        <m:r>
                          <a:rPr lang="en-US" altLang="zh-CN" b="0" i="0" smtClean="0">
                            <a:latin typeface="Cambria Math" panose="02040503050406030204" pitchFamily="18" charset="0"/>
                            <a:cs typeface="Times New Roman" panose="02020603050405020304" pitchFamily="18" charset="0"/>
                          </a:rPr>
                          <m:t>−</m:t>
                        </m:r>
                        <m:r>
                          <a:rPr lang="zh-CN" altLang="en-US" b="0" i="1" smtClean="0">
                            <a:latin typeface="Cambria Math" panose="02040503050406030204" pitchFamily="18" charset="0"/>
                            <a:cs typeface="Times New Roman" panose="02020603050405020304" pitchFamily="18" charset="0"/>
                          </a:rPr>
                          <m:t>𝜏</m:t>
                        </m:r>
                        <m:r>
                          <a:rPr lang="en-US" altLang="zh-CN" b="0" i="1" smtClean="0">
                            <a:latin typeface="Cambria Math" panose="02040503050406030204" pitchFamily="18" charset="0"/>
                            <a:cs typeface="Times New Roman" panose="02020603050405020304" pitchFamily="18" charset="0"/>
                          </a:rPr>
                          <m:t>+2</m:t>
                        </m:r>
                      </m:e>
                    </m:d>
                  </m:oMath>
                </a14:m>
                <a:r>
                  <a:rPr lang="zh-CN" altLang="en-US" dirty="0">
                    <a:latin typeface="Times New Roman" panose="02020603050405020304" pitchFamily="18" charset="0"/>
                    <a:cs typeface="Times New Roman" panose="02020603050405020304" pitchFamily="18" charset="0"/>
                  </a:rPr>
                  <a:t>个等式与</a:t>
                </a:r>
                <a14:m>
                  <m:oMath xmlns:m="http://schemas.openxmlformats.org/officeDocument/2006/math">
                    <m:d>
                      <m:dPr>
                        <m:ctrlPr>
                          <a:rPr lang="en-US" altLang="zh-CN" i="1">
                            <a:latin typeface="Cambria Math" panose="02040503050406030204" pitchFamily="18" charset="0"/>
                            <a:cs typeface="Times New Roman" panose="02020603050405020304" pitchFamily="18" charset="0"/>
                          </a:rPr>
                        </m:ctrlPr>
                      </m:dPr>
                      <m:e>
                        <m:r>
                          <m:rPr>
                            <m:sty m:val="p"/>
                          </m:rPr>
                          <a:rPr lang="en-US" altLang="zh-CN">
                            <a:latin typeface="Cambria Math" panose="02040503050406030204" pitchFamily="18" charset="0"/>
                            <a:cs typeface="Times New Roman" panose="02020603050405020304" pitchFamily="18" charset="0"/>
                          </a:rPr>
                          <m:t>m</m:t>
                        </m:r>
                        <m:r>
                          <a:rPr lang="en-US" altLang="zh-CN">
                            <a:latin typeface="Cambria Math" panose="02040503050406030204" pitchFamily="18" charset="0"/>
                            <a:cs typeface="Times New Roman" panose="02020603050405020304" pitchFamily="18" charset="0"/>
                          </a:rPr>
                          <m:t>−</m:t>
                        </m:r>
                        <m:r>
                          <a:rPr lang="zh-CN" altLang="en-US" i="1">
                            <a:latin typeface="Cambria Math" panose="02040503050406030204" pitchFamily="18" charset="0"/>
                            <a:cs typeface="Times New Roman" panose="02020603050405020304" pitchFamily="18" charset="0"/>
                          </a:rPr>
                          <m:t>𝜏</m:t>
                        </m:r>
                        <m:r>
                          <a:rPr lang="en-US" altLang="zh-CN" i="1">
                            <a:latin typeface="Cambria Math" panose="02040503050406030204" pitchFamily="18" charset="0"/>
                            <a:cs typeface="Times New Roman" panose="02020603050405020304" pitchFamily="18" charset="0"/>
                          </a:rPr>
                          <m:t>+2</m:t>
                        </m:r>
                      </m:e>
                    </m:d>
                  </m:oMath>
                </a14:m>
                <a:r>
                  <a:rPr lang="zh-CN" altLang="en-US" dirty="0">
                    <a:latin typeface="Times New Roman" panose="02020603050405020304" pitchFamily="18" charset="0"/>
                    <a:cs typeface="Times New Roman" panose="02020603050405020304" pitchFamily="18" charset="0"/>
                  </a:rPr>
                  <a:t>个未知数。</a:t>
                </a:r>
                <a:endParaRPr lang="en-US" altLang="zh-CN" dirty="0">
                  <a:latin typeface="Times New Roman" panose="02020603050405020304" pitchFamily="18" charset="0"/>
                  <a:cs typeface="Times New Roman" panose="02020603050405020304" pitchFamily="18" charset="0"/>
                </a:endParaRPr>
              </a:p>
            </p:txBody>
          </p:sp>
        </mc:Choice>
        <mc:Fallback xmlns="">
          <p:sp>
            <p:nvSpPr>
              <p:cNvPr id="19" name="文本框 18">
                <a:extLst>
                  <a:ext uri="{FF2B5EF4-FFF2-40B4-BE49-F238E27FC236}">
                    <a16:creationId xmlns:a16="http://schemas.microsoft.com/office/drawing/2014/main" id="{F57C8BE1-5BC8-4E97-8C9E-3138E271CCAF}"/>
                  </a:ext>
                </a:extLst>
              </p:cNvPr>
              <p:cNvSpPr txBox="1">
                <a:spLocks noRot="1" noChangeAspect="1" noMove="1" noResize="1" noEditPoints="1" noAdjustHandles="1" noChangeArrowheads="1" noChangeShapeType="1" noTextEdit="1"/>
              </p:cNvSpPr>
              <p:nvPr/>
            </p:nvSpPr>
            <p:spPr>
              <a:xfrm>
                <a:off x="1234592" y="3429000"/>
                <a:ext cx="8537093" cy="2629951"/>
              </a:xfrm>
              <a:prstGeom prst="rect">
                <a:avLst/>
              </a:prstGeom>
              <a:blipFill>
                <a:blip r:embed="rId5"/>
                <a:stretch>
                  <a:fillRect l="-643" t="-1392" b="-2784"/>
                </a:stretch>
              </a:blipFill>
            </p:spPr>
            <p:txBody>
              <a:bodyPr/>
              <a:lstStyle/>
              <a:p>
                <a:r>
                  <a:rPr lang="zh-CN" altLang="en-US">
                    <a:noFill/>
                  </a:rPr>
                  <a:t> </a:t>
                </a:r>
              </a:p>
            </p:txBody>
          </p:sp>
        </mc:Fallback>
      </mc:AlternateContent>
      <p:pic>
        <p:nvPicPr>
          <p:cNvPr id="21" name="图片 20">
            <a:extLst>
              <a:ext uri="{FF2B5EF4-FFF2-40B4-BE49-F238E27FC236}">
                <a16:creationId xmlns:a16="http://schemas.microsoft.com/office/drawing/2014/main" id="{ADFD7485-4D4B-4676-B154-5F2BF5CB1290}"/>
              </a:ext>
            </a:extLst>
          </p:cNvPr>
          <p:cNvPicPr>
            <a:picLocks noChangeAspect="1"/>
          </p:cNvPicPr>
          <p:nvPr/>
        </p:nvPicPr>
        <p:blipFill>
          <a:blip r:embed="rId6">
            <a:biLevel thresh="7500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10655" y="4016219"/>
            <a:ext cx="3170690" cy="1455511"/>
          </a:xfrm>
          <a:prstGeom prst="rect">
            <a:avLst/>
          </a:prstGeom>
        </p:spPr>
      </p:pic>
      <p:sp>
        <p:nvSpPr>
          <p:cNvPr id="20" name="日期占位符 20">
            <a:extLst>
              <a:ext uri="{FF2B5EF4-FFF2-40B4-BE49-F238E27FC236}">
                <a16:creationId xmlns:a16="http://schemas.microsoft.com/office/drawing/2014/main" id="{69B642C5-3578-3496-CB5C-60CA18737D57}"/>
              </a:ext>
            </a:extLst>
          </p:cNvPr>
          <p:cNvSpPr>
            <a:spLocks noGrp="1"/>
          </p:cNvSpPr>
          <p:nvPr>
            <p:ph type="dt" sz="half" idx="10"/>
          </p:nvPr>
        </p:nvSpPr>
        <p:spPr>
          <a:xfrm>
            <a:off x="594554" y="6519474"/>
            <a:ext cx="2743200" cy="365125"/>
          </a:xfrm>
        </p:spPr>
        <p:txBody>
          <a:bodyPr/>
          <a:lstStyle/>
          <a:p>
            <a:fld id="{203B5CA8-4761-4414-9376-7C2900FFB2F7}" type="datetime1">
              <a:rPr lang="zh-CN" altLang="en-US" sz="1400" smtClean="0">
                <a:solidFill>
                  <a:schemeClr val="bg1"/>
                </a:solidFill>
              </a:rPr>
              <a:t>2022/7/20</a:t>
            </a:fld>
            <a:endParaRPr lang="zh-CN" altLang="en-US" dirty="0">
              <a:solidFill>
                <a:schemeClr val="bg1"/>
              </a:solidFill>
            </a:endParaRPr>
          </a:p>
        </p:txBody>
      </p:sp>
      <p:sp>
        <p:nvSpPr>
          <p:cNvPr id="22" name="页脚占位符 21">
            <a:extLst>
              <a:ext uri="{FF2B5EF4-FFF2-40B4-BE49-F238E27FC236}">
                <a16:creationId xmlns:a16="http://schemas.microsoft.com/office/drawing/2014/main" id="{B964FEE4-2B57-7000-5AE4-99988D301A67}"/>
              </a:ext>
            </a:extLst>
          </p:cNvPr>
          <p:cNvSpPr>
            <a:spLocks noGrp="1"/>
          </p:cNvSpPr>
          <p:nvPr>
            <p:ph type="ftr" sz="quarter" idx="11"/>
          </p:nvPr>
        </p:nvSpPr>
        <p:spPr>
          <a:xfrm>
            <a:off x="3794954" y="6519474"/>
            <a:ext cx="4114800" cy="365125"/>
          </a:xfrm>
        </p:spPr>
        <p:txBody>
          <a:bodyPr/>
          <a:lstStyle/>
          <a:p>
            <a:r>
              <a:rPr lang="zh-CN" altLang="en-US" sz="1400" dirty="0">
                <a:solidFill>
                  <a:schemeClr val="bg1"/>
                </a:solidFill>
              </a:rPr>
              <a:t>张庆辉</a:t>
            </a:r>
          </a:p>
        </p:txBody>
      </p:sp>
      <p:sp>
        <p:nvSpPr>
          <p:cNvPr id="23" name="灯片编号占位符 22">
            <a:extLst>
              <a:ext uri="{FF2B5EF4-FFF2-40B4-BE49-F238E27FC236}">
                <a16:creationId xmlns:a16="http://schemas.microsoft.com/office/drawing/2014/main" id="{C051F4E0-E874-38BD-D38D-997B62C48269}"/>
              </a:ext>
            </a:extLst>
          </p:cNvPr>
          <p:cNvSpPr>
            <a:spLocks noGrp="1"/>
          </p:cNvSpPr>
          <p:nvPr>
            <p:ph type="sldNum" sz="quarter" idx="12"/>
          </p:nvPr>
        </p:nvSpPr>
        <p:spPr>
          <a:xfrm>
            <a:off x="8366954" y="6519474"/>
            <a:ext cx="2743200" cy="365125"/>
          </a:xfrm>
        </p:spPr>
        <p:txBody>
          <a:bodyPr/>
          <a:lstStyle/>
          <a:p>
            <a:fld id="{603D71E1-7013-465D-A6D8-056F0D898DDF}" type="slidenum">
              <a:rPr lang="zh-CN" altLang="en-US" sz="1400">
                <a:solidFill>
                  <a:schemeClr val="bg1"/>
                </a:solidFill>
              </a:rPr>
              <a:t>15</a:t>
            </a:fld>
            <a:endParaRPr lang="zh-CN" altLang="en-US" sz="1400" dirty="0">
              <a:solidFill>
                <a:schemeClr val="bg1"/>
              </a:solidFill>
            </a:endParaRPr>
          </a:p>
        </p:txBody>
      </p:sp>
      <p:sp>
        <p:nvSpPr>
          <p:cNvPr id="24" name="文本框 23">
            <a:extLst>
              <a:ext uri="{FF2B5EF4-FFF2-40B4-BE49-F238E27FC236}">
                <a16:creationId xmlns:a16="http://schemas.microsoft.com/office/drawing/2014/main" id="{13F96195-8F70-5066-4C93-32F75D57B8D9}"/>
              </a:ext>
            </a:extLst>
          </p:cNvPr>
          <p:cNvSpPr txBox="1"/>
          <p:nvPr/>
        </p:nvSpPr>
        <p:spPr>
          <a:xfrm>
            <a:off x="5602972" y="223326"/>
            <a:ext cx="6337926" cy="400110"/>
          </a:xfrm>
          <a:prstGeom prst="rect">
            <a:avLst/>
          </a:prstGeom>
          <a:noFill/>
        </p:spPr>
        <p:txBody>
          <a:bodyPr wrap="square" rtlCol="0">
            <a:spAutoFit/>
          </a:bodyPr>
          <a:lstStyle/>
          <a:p>
            <a:r>
              <a:rPr lang="en-US" altLang="zh-CN" sz="2000" dirty="0">
                <a:solidFill>
                  <a:schemeClr val="bg1"/>
                </a:solidFill>
              </a:rPr>
              <a:t>2022</a:t>
            </a:r>
            <a:r>
              <a:rPr lang="zh-CN" altLang="en-US" sz="2000" dirty="0">
                <a:solidFill>
                  <a:schemeClr val="bg1"/>
                </a:solidFill>
              </a:rPr>
              <a:t>年云南大学离散优化与算法博弈论研究生学术论坛</a:t>
            </a:r>
          </a:p>
        </p:txBody>
      </p:sp>
    </p:spTree>
    <p:extLst>
      <p:ext uri="{BB962C8B-B14F-4D97-AF65-F5344CB8AC3E}">
        <p14:creationId xmlns:p14="http://schemas.microsoft.com/office/powerpoint/2010/main" val="1795024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ADA11199-D7FD-4D7B-AC97-D8C28729F861}"/>
              </a:ext>
            </a:extLst>
          </p:cNvPr>
          <p:cNvGrpSpPr/>
          <p:nvPr/>
        </p:nvGrpSpPr>
        <p:grpSpPr>
          <a:xfrm>
            <a:off x="0" y="0"/>
            <a:ext cx="12192000" cy="6857999"/>
            <a:chOff x="0" y="0"/>
            <a:chExt cx="12192000" cy="6857999"/>
          </a:xfrm>
        </p:grpSpPr>
        <p:pic>
          <p:nvPicPr>
            <p:cNvPr id="11" name="图片 10">
              <a:extLst>
                <a:ext uri="{FF2B5EF4-FFF2-40B4-BE49-F238E27FC236}">
                  <a16:creationId xmlns:a16="http://schemas.microsoft.com/office/drawing/2014/main" id="{AE674FC4-AEE3-4E8D-BF3F-865EFA95EC0A}"/>
                </a:ext>
              </a:extLst>
            </p:cNvPr>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46040" y="0"/>
              <a:ext cx="846762" cy="846762"/>
            </a:xfrm>
            <a:prstGeom prst="rect">
              <a:avLst/>
            </a:prstGeom>
          </p:spPr>
        </p:pic>
        <p:sp>
          <p:nvSpPr>
            <p:cNvPr id="12" name="矩形 11">
              <a:extLst>
                <a:ext uri="{FF2B5EF4-FFF2-40B4-BE49-F238E27FC236}">
                  <a16:creationId xmlns:a16="http://schemas.microsoft.com/office/drawing/2014/main" id="{E5A81CE3-C196-44F7-8A58-62956E42980C}"/>
                </a:ext>
              </a:extLst>
            </p:cNvPr>
            <p:cNvSpPr/>
            <p:nvPr/>
          </p:nvSpPr>
          <p:spPr>
            <a:xfrm>
              <a:off x="0" y="0"/>
              <a:ext cx="421406"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C6701C21-D2D1-4E06-AB0D-FBB433D3FC94}"/>
                </a:ext>
              </a:extLst>
            </p:cNvPr>
            <p:cNvSpPr/>
            <p:nvPr/>
          </p:nvSpPr>
          <p:spPr>
            <a:xfrm>
              <a:off x="1292802" y="0"/>
              <a:ext cx="10899198"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333672CA-E31F-49A1-8568-33E539715B1E}"/>
                </a:ext>
              </a:extLst>
            </p:cNvPr>
            <p:cNvSpPr/>
            <p:nvPr/>
          </p:nvSpPr>
          <p:spPr>
            <a:xfrm>
              <a:off x="0" y="6488666"/>
              <a:ext cx="12192000" cy="369333"/>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a:extLst>
              <a:ext uri="{FF2B5EF4-FFF2-40B4-BE49-F238E27FC236}">
                <a16:creationId xmlns:a16="http://schemas.microsoft.com/office/drawing/2014/main" id="{12940FF3-2A86-4EAC-BF6A-D9C9AC23549E}"/>
              </a:ext>
            </a:extLst>
          </p:cNvPr>
          <p:cNvGrpSpPr/>
          <p:nvPr/>
        </p:nvGrpSpPr>
        <p:grpSpPr>
          <a:xfrm>
            <a:off x="372532" y="915705"/>
            <a:ext cx="7515323" cy="523220"/>
            <a:chOff x="372532" y="915705"/>
            <a:chExt cx="7515323" cy="523220"/>
          </a:xfrm>
        </p:grpSpPr>
        <p:sp>
          <p:nvSpPr>
            <p:cNvPr id="16" name="文本框 20">
              <a:extLst>
                <a:ext uri="{FF2B5EF4-FFF2-40B4-BE49-F238E27FC236}">
                  <a16:creationId xmlns:a16="http://schemas.microsoft.com/office/drawing/2014/main" id="{C37911D0-0D36-4387-B556-2D4CFB042B4D}"/>
                </a:ext>
              </a:extLst>
            </p:cNvPr>
            <p:cNvSpPr txBox="1">
              <a:spLocks noChangeArrowheads="1"/>
            </p:cNvSpPr>
            <p:nvPr/>
          </p:nvSpPr>
          <p:spPr bwMode="auto">
            <a:xfrm>
              <a:off x="372532" y="915705"/>
              <a:ext cx="17241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在线算法</a:t>
              </a:r>
            </a:p>
          </p:txBody>
        </p:sp>
        <mc:AlternateContent xmlns:mc="http://schemas.openxmlformats.org/markup-compatibility/2006" xmlns:a14="http://schemas.microsoft.com/office/drawing/2010/main">
          <mc:Choice Requires="a14">
            <p:sp>
              <p:nvSpPr>
                <p:cNvPr id="17" name="文本框 20">
                  <a:extLst>
                    <a:ext uri="{FF2B5EF4-FFF2-40B4-BE49-F238E27FC236}">
                      <a16:creationId xmlns:a16="http://schemas.microsoft.com/office/drawing/2014/main" id="{B955E3E4-BE72-4AF6-B2CC-3BB7E1C4E7BF}"/>
                    </a:ext>
                  </a:extLst>
                </p:cNvPr>
                <p:cNvSpPr txBox="1">
                  <a:spLocks noChangeArrowheads="1"/>
                </p:cNvSpPr>
                <p:nvPr/>
              </p:nvSpPr>
              <p:spPr bwMode="auto">
                <a:xfrm>
                  <a:off x="2096655" y="1018015"/>
                  <a:ext cx="5791200" cy="40011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20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用户</a:t>
                  </a:r>
                  <a14:m>
                    <m:oMath xmlns:m="http://schemas.openxmlformats.org/officeDocument/2006/math">
                      <m:r>
                        <a:rPr lang="en-US" altLang="zh-CN" sz="2000" b="0" i="1" dirty="0" smtClean="0">
                          <a:solidFill>
                            <a:srgbClr val="044875"/>
                          </a:solidFill>
                          <a:latin typeface="Cambria Math" panose="02040503050406030204" pitchFamily="18" charset="0"/>
                          <a:ea typeface="微软雅黑" panose="020B0503020204020204" pitchFamily="34" charset="-122"/>
                          <a:cs typeface="Times New Roman" panose="02020603050405020304" pitchFamily="18" charset="0"/>
                        </a:rPr>
                        <m:t>𝑖</m:t>
                      </m:r>
                    </m:oMath>
                  </a14:m>
                  <a:r>
                    <a:rPr lang="zh-CN" altLang="en-US" sz="20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到达后的算法流程</a:t>
                  </a:r>
                </a:p>
              </p:txBody>
            </p:sp>
          </mc:Choice>
          <mc:Fallback xmlns="">
            <p:sp>
              <p:nvSpPr>
                <p:cNvPr id="17" name="文本框 20">
                  <a:extLst>
                    <a:ext uri="{FF2B5EF4-FFF2-40B4-BE49-F238E27FC236}">
                      <a16:creationId xmlns:a16="http://schemas.microsoft.com/office/drawing/2014/main" id="{B955E3E4-BE72-4AF6-B2CC-3BB7E1C4E7BF}"/>
                    </a:ext>
                  </a:extLst>
                </p:cNvPr>
                <p:cNvSpPr txBox="1">
                  <a:spLocks noRot="1" noChangeAspect="1" noMove="1" noResize="1" noEditPoints="1" noAdjustHandles="1" noChangeArrowheads="1" noChangeShapeType="1" noTextEdit="1"/>
                </p:cNvSpPr>
                <p:nvPr/>
              </p:nvSpPr>
              <p:spPr bwMode="auto">
                <a:xfrm>
                  <a:off x="2096655" y="1018015"/>
                  <a:ext cx="5791200" cy="400110"/>
                </a:xfrm>
                <a:prstGeom prst="rect">
                  <a:avLst/>
                </a:prstGeom>
                <a:blipFill>
                  <a:blip r:embed="rId3"/>
                  <a:stretch>
                    <a:fillRect l="-1158" t="-9091" b="-257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sp>
        <p:nvSpPr>
          <p:cNvPr id="2" name="矩形 1">
            <a:extLst>
              <a:ext uri="{FF2B5EF4-FFF2-40B4-BE49-F238E27FC236}">
                <a16:creationId xmlns:a16="http://schemas.microsoft.com/office/drawing/2014/main" id="{AFFEB5F6-9D85-4608-ABD5-7CCA01791F3A}"/>
              </a:ext>
            </a:extLst>
          </p:cNvPr>
          <p:cNvSpPr/>
          <p:nvPr/>
        </p:nvSpPr>
        <p:spPr>
          <a:xfrm>
            <a:off x="960582" y="2124364"/>
            <a:ext cx="1228436" cy="4001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用户𝑖到达</a:t>
            </a:r>
          </a:p>
        </p:txBody>
      </p:sp>
      <p:sp>
        <p:nvSpPr>
          <p:cNvPr id="20" name="矩形 19">
            <a:extLst>
              <a:ext uri="{FF2B5EF4-FFF2-40B4-BE49-F238E27FC236}">
                <a16:creationId xmlns:a16="http://schemas.microsoft.com/office/drawing/2014/main" id="{0BDA2DE1-B58D-404B-8EAF-85E910918D43}"/>
              </a:ext>
            </a:extLst>
          </p:cNvPr>
          <p:cNvSpPr/>
          <p:nvPr/>
        </p:nvSpPr>
        <p:spPr>
          <a:xfrm>
            <a:off x="4096327" y="2124364"/>
            <a:ext cx="2138218" cy="4001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对机器机器重索引</a:t>
            </a:r>
          </a:p>
        </p:txBody>
      </p:sp>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B4BAD1A9-F617-4BB5-A4EE-E42749B1E5F4}"/>
                  </a:ext>
                </a:extLst>
              </p:cNvPr>
              <p:cNvSpPr/>
              <p:nvPr/>
            </p:nvSpPr>
            <p:spPr>
              <a:xfrm>
                <a:off x="8141854" y="1831022"/>
                <a:ext cx="2512291" cy="9826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𝜏从</a:t>
                </a:r>
                <a:r>
                  <a:rPr lang="en-US" altLang="zh-CN" dirty="0">
                    <a:solidFill>
                      <a:schemeClr val="tx1"/>
                    </a:solidFill>
                  </a:rPr>
                  <a:t>1</a:t>
                </a:r>
                <a:r>
                  <a:rPr lang="zh-CN" altLang="en-US" dirty="0">
                    <a:solidFill>
                      <a:schemeClr val="tx1"/>
                    </a:solidFill>
                  </a:rPr>
                  <a:t>到</a:t>
                </a:r>
                <a14:m>
                  <m:oMath xmlns:m="http://schemas.openxmlformats.org/officeDocument/2006/math">
                    <m:r>
                      <a:rPr lang="en-US" altLang="zh-CN" b="0" i="1" smtClean="0">
                        <a:solidFill>
                          <a:schemeClr val="tx1"/>
                        </a:solidFill>
                        <a:latin typeface="Cambria Math" panose="02040503050406030204" pitchFamily="18" charset="0"/>
                      </a:rPr>
                      <m:t>𝑚</m:t>
                    </m:r>
                    <m:r>
                      <a:rPr lang="zh-CN" altLang="en-US" i="1">
                        <a:solidFill>
                          <a:schemeClr val="tx1"/>
                        </a:solidFill>
                        <a:latin typeface="Cambria Math" panose="02040503050406030204" pitchFamily="18" charset="0"/>
                      </a:rPr>
                      <m:t>，</m:t>
                    </m:r>
                  </m:oMath>
                </a14:m>
                <a:r>
                  <a:rPr lang="zh-CN" altLang="en-US" dirty="0">
                    <a:solidFill>
                      <a:schemeClr val="tx1"/>
                    </a:solidFill>
                  </a:rPr>
                  <a:t>构造</a:t>
                </a:r>
                <a14:m>
                  <m:oMath xmlns:m="http://schemas.openxmlformats.org/officeDocument/2006/math">
                    <m:r>
                      <a:rPr lang="en-US" altLang="zh-CN" i="1">
                        <a:solidFill>
                          <a:schemeClr val="tx1"/>
                        </a:solidFill>
                        <a:latin typeface="Cambria Math" panose="02040503050406030204" pitchFamily="18" charset="0"/>
                      </a:rPr>
                      <m:t>𝑚</m:t>
                    </m:r>
                  </m:oMath>
                </a14:m>
                <a:r>
                  <a:rPr lang="zh-CN" altLang="en-US" dirty="0">
                    <a:solidFill>
                      <a:schemeClr val="tx1"/>
                    </a:solidFill>
                  </a:rPr>
                  <a:t>个线性方程组，能得到对应的分配方案</a:t>
                </a:r>
                <a14:m>
                  <m:oMath xmlns:m="http://schemas.openxmlformats.org/officeDocument/2006/math">
                    <m:sSubSup>
                      <m:sSubSupPr>
                        <m:ctrlPr>
                          <a:rPr lang="en-US" altLang="zh-CN"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𝑖𝑗</m:t>
                        </m:r>
                      </m:sub>
                      <m:sup>
                        <m:r>
                          <m:rPr>
                            <m:nor/>
                          </m:rPr>
                          <a:rPr lang="zh-CN" altLang="en-US" dirty="0">
                            <a:solidFill>
                              <a:schemeClr val="tx1"/>
                            </a:solidFill>
                          </a:rPr>
                          <m:t>𝜏</m:t>
                        </m:r>
                      </m:sup>
                    </m:sSubSup>
                  </m:oMath>
                </a14:m>
                <a:endParaRPr lang="zh-CN" altLang="en-US" dirty="0">
                  <a:solidFill>
                    <a:schemeClr val="tx1"/>
                  </a:solidFill>
                </a:endParaRPr>
              </a:p>
            </p:txBody>
          </p:sp>
        </mc:Choice>
        <mc:Fallback xmlns="">
          <p:sp>
            <p:nvSpPr>
              <p:cNvPr id="22" name="矩形 21">
                <a:extLst>
                  <a:ext uri="{FF2B5EF4-FFF2-40B4-BE49-F238E27FC236}">
                    <a16:creationId xmlns:a16="http://schemas.microsoft.com/office/drawing/2014/main" id="{B4BAD1A9-F617-4BB5-A4EE-E42749B1E5F4}"/>
                  </a:ext>
                </a:extLst>
              </p:cNvPr>
              <p:cNvSpPr>
                <a:spLocks noRot="1" noChangeAspect="1" noMove="1" noResize="1" noEditPoints="1" noAdjustHandles="1" noChangeArrowheads="1" noChangeShapeType="1" noTextEdit="1"/>
              </p:cNvSpPr>
              <p:nvPr/>
            </p:nvSpPr>
            <p:spPr>
              <a:xfrm>
                <a:off x="8141854" y="1831022"/>
                <a:ext cx="2512291" cy="982617"/>
              </a:xfrm>
              <a:prstGeom prst="rect">
                <a:avLst/>
              </a:prstGeom>
              <a:blipFill>
                <a:blip r:embed="rId4"/>
                <a:stretch>
                  <a:fillRect l="-1449" t="-3049" r="-1208" b="-4878"/>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0D8CF29C-C6DD-4601-900B-4304F1CC5D14}"/>
                  </a:ext>
                </a:extLst>
              </p:cNvPr>
              <p:cNvSpPr/>
              <p:nvPr/>
            </p:nvSpPr>
            <p:spPr>
              <a:xfrm>
                <a:off x="8012546" y="4030480"/>
                <a:ext cx="2770909" cy="9826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𝑖𝑗</m:t>
                        </m:r>
                      </m:sub>
                    </m:sSub>
                  </m:oMath>
                </a14:m>
                <a:r>
                  <a:rPr lang="zh-CN" altLang="en-US" dirty="0">
                    <a:solidFill>
                      <a:schemeClr val="tx1"/>
                    </a:solidFill>
                  </a:rPr>
                  <a:t>定义为</a:t>
                </a:r>
                <a14:m>
                  <m:oMath xmlns:m="http://schemas.openxmlformats.org/officeDocument/2006/math">
                    <m:r>
                      <a:rPr lang="en-US" altLang="zh-CN" i="1">
                        <a:solidFill>
                          <a:schemeClr val="tx1"/>
                        </a:solidFill>
                        <a:latin typeface="Cambria Math" panose="02040503050406030204" pitchFamily="18" charset="0"/>
                      </a:rPr>
                      <m:t>𝑚</m:t>
                    </m:r>
                  </m:oMath>
                </a14:m>
                <a:r>
                  <a:rPr lang="zh-CN" altLang="en-US" dirty="0">
                    <a:solidFill>
                      <a:schemeClr val="tx1"/>
                    </a:solidFill>
                  </a:rPr>
                  <a:t>个分配方案中使得目标值最大的那个</a:t>
                </a:r>
              </a:p>
            </p:txBody>
          </p:sp>
        </mc:Choice>
        <mc:Fallback xmlns="">
          <p:sp>
            <p:nvSpPr>
              <p:cNvPr id="23" name="矩形 22">
                <a:extLst>
                  <a:ext uri="{FF2B5EF4-FFF2-40B4-BE49-F238E27FC236}">
                    <a16:creationId xmlns:a16="http://schemas.microsoft.com/office/drawing/2014/main" id="{0D8CF29C-C6DD-4601-900B-4304F1CC5D14}"/>
                  </a:ext>
                </a:extLst>
              </p:cNvPr>
              <p:cNvSpPr>
                <a:spLocks noRot="1" noChangeAspect="1" noMove="1" noResize="1" noEditPoints="1" noAdjustHandles="1" noChangeArrowheads="1" noChangeShapeType="1" noTextEdit="1"/>
              </p:cNvSpPr>
              <p:nvPr/>
            </p:nvSpPr>
            <p:spPr>
              <a:xfrm>
                <a:off x="8012546" y="4030480"/>
                <a:ext cx="2770909" cy="982617"/>
              </a:xfrm>
              <a:prstGeom prst="rect">
                <a:avLst/>
              </a:prstGeom>
              <a:blipFill>
                <a:blip r:embed="rId5"/>
                <a:stretch>
                  <a:fillRect r="-656"/>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C3262069-BDFD-49EB-A831-5C7F391B80B9}"/>
                  </a:ext>
                </a:extLst>
              </p:cNvPr>
              <p:cNvSpPr/>
              <p:nvPr/>
            </p:nvSpPr>
            <p:spPr>
              <a:xfrm>
                <a:off x="3606800" y="4030480"/>
                <a:ext cx="2770909" cy="9826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zh-CN" altLang="en-US" i="1" smtClean="0">
                        <a:solidFill>
                          <a:schemeClr val="tx1"/>
                        </a:solidFill>
                        <a:latin typeface="Cambria Math" panose="02040503050406030204" pitchFamily="18" charset="0"/>
                      </a:rPr>
                      <m:t>按照</m:t>
                    </m:r>
                    <m:r>
                      <a:rPr lang="en-US" altLang="zh-CN" b="0" i="1" smtClean="0">
                        <a:solidFill>
                          <a:schemeClr val="tx1"/>
                        </a:solidFill>
                        <a:latin typeface="Cambria Math" panose="02040503050406030204" pitchFamily="18" charset="0"/>
                      </a:rPr>
                      <m:t>𝑗</m:t>
                    </m:r>
                    <m:r>
                      <a:rPr lang="zh-CN" altLang="en-US" i="1">
                        <a:solidFill>
                          <a:schemeClr val="tx1"/>
                        </a:solidFill>
                        <a:latin typeface="Cambria Math" panose="02040503050406030204" pitchFamily="18" charset="0"/>
                      </a:rPr>
                      <m:t>从</m:t>
                    </m:r>
                  </m:oMath>
                </a14:m>
                <a:r>
                  <a:rPr lang="en-US" altLang="zh-CN" dirty="0">
                    <a:solidFill>
                      <a:schemeClr val="tx1"/>
                    </a:solidFill>
                  </a:rPr>
                  <a:t>1</a:t>
                </a:r>
                <a:r>
                  <a:rPr lang="zh-CN" altLang="en-US" dirty="0">
                    <a:solidFill>
                      <a:schemeClr val="tx1"/>
                    </a:solidFill>
                  </a:rPr>
                  <a:t>到</a:t>
                </a:r>
                <a14:m>
                  <m:oMath xmlns:m="http://schemas.openxmlformats.org/officeDocument/2006/math">
                    <m:r>
                      <a:rPr lang="en-US" altLang="zh-CN" i="1">
                        <a:solidFill>
                          <a:schemeClr val="tx1"/>
                        </a:solidFill>
                        <a:latin typeface="Cambria Math" panose="02040503050406030204" pitchFamily="18" charset="0"/>
                      </a:rPr>
                      <m:t>𝑚</m:t>
                    </m:r>
                  </m:oMath>
                </a14:m>
                <a:r>
                  <a:rPr lang="zh-CN" altLang="en-US" dirty="0">
                    <a:solidFill>
                      <a:schemeClr val="tx1"/>
                    </a:solidFill>
                  </a:rPr>
                  <a:t>的顺序，将</a:t>
                </a:r>
                <a14:m>
                  <m:oMath xmlns:m="http://schemas.openxmlformats.org/officeDocument/2006/math">
                    <m:d>
                      <m:dPr>
                        <m:begChr m:val="⌈"/>
                        <m:endChr m:val="⌉"/>
                        <m:ctrlPr>
                          <a:rPr lang="zh-CN" altLang="en-US" i="1" smtClean="0">
                            <a:solidFill>
                              <a:schemeClr val="tx1"/>
                            </a:solidFill>
                            <a:latin typeface="Cambria Math" panose="02040503050406030204" pitchFamily="18" charset="0"/>
                          </a:rPr>
                        </m:ctrlPr>
                      </m:dPr>
                      <m:e>
                        <m:sSub>
                          <m:sSubPr>
                            <m:ctrlPr>
                              <a:rPr lang="zh-CN" altLang="en-US"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𝑥</m:t>
                            </m:r>
                          </m:e>
                          <m:sub>
                            <m:r>
                              <a:rPr lang="zh-CN" altLang="en-US" i="1" smtClean="0">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rPr>
                              <m:t>𝑗</m:t>
                            </m:r>
                          </m:sub>
                        </m:sSub>
                      </m:e>
                    </m:d>
                    <m:r>
                      <a:rPr lang="zh-CN" altLang="en-US" i="1">
                        <a:solidFill>
                          <a:schemeClr val="tx1"/>
                        </a:solidFill>
                        <a:latin typeface="Cambria Math" panose="02040503050406030204" pitchFamily="18" charset="0"/>
                      </a:rPr>
                      <m:t>个</m:t>
                    </m:r>
                  </m:oMath>
                </a14:m>
                <a:r>
                  <a:rPr lang="zh-CN" altLang="en-US" dirty="0">
                    <a:solidFill>
                      <a:schemeClr val="tx1"/>
                    </a:solidFill>
                  </a:rPr>
                  <a:t>任务分配给机器</a:t>
                </a:r>
                <a14:m>
                  <m:oMath xmlns:m="http://schemas.openxmlformats.org/officeDocument/2006/math">
                    <m:r>
                      <a:rPr lang="en-US" altLang="zh-CN" i="1">
                        <a:solidFill>
                          <a:schemeClr val="tx1"/>
                        </a:solidFill>
                        <a:latin typeface="Cambria Math" panose="02040503050406030204" pitchFamily="18" charset="0"/>
                      </a:rPr>
                      <m:t>𝑗</m:t>
                    </m:r>
                  </m:oMath>
                </a14:m>
                <a:endParaRPr lang="zh-CN" altLang="en-US" dirty="0">
                  <a:solidFill>
                    <a:schemeClr val="tx1"/>
                  </a:solidFill>
                </a:endParaRPr>
              </a:p>
            </p:txBody>
          </p:sp>
        </mc:Choice>
        <mc:Fallback xmlns="">
          <p:sp>
            <p:nvSpPr>
              <p:cNvPr id="24" name="矩形 23">
                <a:extLst>
                  <a:ext uri="{FF2B5EF4-FFF2-40B4-BE49-F238E27FC236}">
                    <a16:creationId xmlns:a16="http://schemas.microsoft.com/office/drawing/2014/main" id="{C3262069-BDFD-49EB-A831-5C7F391B80B9}"/>
                  </a:ext>
                </a:extLst>
              </p:cNvPr>
              <p:cNvSpPr>
                <a:spLocks noRot="1" noChangeAspect="1" noMove="1" noResize="1" noEditPoints="1" noAdjustHandles="1" noChangeArrowheads="1" noChangeShapeType="1" noTextEdit="1"/>
              </p:cNvSpPr>
              <p:nvPr/>
            </p:nvSpPr>
            <p:spPr>
              <a:xfrm>
                <a:off x="3606800" y="4030480"/>
                <a:ext cx="2770909" cy="982617"/>
              </a:xfrm>
              <a:prstGeom prst="rect">
                <a:avLst/>
              </a:prstGeom>
              <a:blipFill>
                <a:blip r:embed="rId6"/>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98DE2610-4F18-41C0-981C-0C8F88F657CB}"/>
                  </a:ext>
                </a:extLst>
              </p:cNvPr>
              <p:cNvSpPr/>
              <p:nvPr/>
            </p:nvSpPr>
            <p:spPr>
              <a:xfrm>
                <a:off x="960582" y="4321734"/>
                <a:ext cx="1011381" cy="4001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更新</a:t>
                </a:r>
                <a14:m>
                  <m:oMath xmlns:m="http://schemas.openxmlformats.org/officeDocument/2006/math">
                    <m:sSubSup>
                      <m:sSubSupPr>
                        <m:ctrlPr>
                          <a:rPr lang="en-US" altLang="zh-CN"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𝐿</m:t>
                        </m:r>
                      </m:e>
                      <m:sub>
                        <m:r>
                          <a:rPr lang="en-US" altLang="zh-CN" b="0" i="1" smtClean="0">
                            <a:solidFill>
                              <a:schemeClr val="tx1"/>
                            </a:solidFill>
                            <a:latin typeface="Cambria Math" panose="02040503050406030204" pitchFamily="18" charset="0"/>
                          </a:rPr>
                          <m:t>𝑗</m:t>
                        </m:r>
                      </m:sub>
                      <m:sup>
                        <m:r>
                          <a:rPr lang="en-US" altLang="zh-CN" b="0" i="1" smtClean="0">
                            <a:solidFill>
                              <a:schemeClr val="tx1"/>
                            </a:solidFill>
                            <a:latin typeface="Cambria Math" panose="02040503050406030204" pitchFamily="18" charset="0"/>
                          </a:rPr>
                          <m:t>𝑖</m:t>
                        </m:r>
                      </m:sup>
                    </m:sSubSup>
                  </m:oMath>
                </a14:m>
                <a:endParaRPr lang="zh-CN" altLang="en-US" dirty="0">
                  <a:solidFill>
                    <a:schemeClr val="tx1"/>
                  </a:solidFill>
                </a:endParaRPr>
              </a:p>
            </p:txBody>
          </p:sp>
        </mc:Choice>
        <mc:Fallback xmlns="">
          <p:sp>
            <p:nvSpPr>
              <p:cNvPr id="25" name="矩形 24">
                <a:extLst>
                  <a:ext uri="{FF2B5EF4-FFF2-40B4-BE49-F238E27FC236}">
                    <a16:creationId xmlns:a16="http://schemas.microsoft.com/office/drawing/2014/main" id="{98DE2610-4F18-41C0-981C-0C8F88F657CB}"/>
                  </a:ext>
                </a:extLst>
              </p:cNvPr>
              <p:cNvSpPr>
                <a:spLocks noRot="1" noChangeAspect="1" noMove="1" noResize="1" noEditPoints="1" noAdjustHandles="1" noChangeArrowheads="1" noChangeShapeType="1" noTextEdit="1"/>
              </p:cNvSpPr>
              <p:nvPr/>
            </p:nvSpPr>
            <p:spPr>
              <a:xfrm>
                <a:off x="960582" y="4321734"/>
                <a:ext cx="1011381" cy="400110"/>
              </a:xfrm>
              <a:prstGeom prst="rect">
                <a:avLst/>
              </a:prstGeom>
              <a:blipFill>
                <a:blip r:embed="rId7"/>
                <a:stretch>
                  <a:fillRect t="-1471" b="-17647"/>
                </a:stretch>
              </a:blipFill>
              <a:ln>
                <a:solidFill>
                  <a:schemeClr val="tx1"/>
                </a:solidFill>
              </a:ln>
            </p:spPr>
            <p:txBody>
              <a:bodyPr/>
              <a:lstStyle/>
              <a:p>
                <a:r>
                  <a:rPr lang="zh-CN" altLang="en-US">
                    <a:noFill/>
                  </a:rPr>
                  <a:t> </a:t>
                </a:r>
              </a:p>
            </p:txBody>
          </p:sp>
        </mc:Fallback>
      </mc:AlternateContent>
      <p:cxnSp>
        <p:nvCxnSpPr>
          <p:cNvPr id="4" name="直接箭头连接符 3">
            <a:extLst>
              <a:ext uri="{FF2B5EF4-FFF2-40B4-BE49-F238E27FC236}">
                <a16:creationId xmlns:a16="http://schemas.microsoft.com/office/drawing/2014/main" id="{54E0705D-248D-4899-913C-22335128E01B}"/>
              </a:ext>
            </a:extLst>
          </p:cNvPr>
          <p:cNvCxnSpPr>
            <a:stCxn id="2" idx="3"/>
            <a:endCxn id="20" idx="1"/>
          </p:cNvCxnSpPr>
          <p:nvPr/>
        </p:nvCxnSpPr>
        <p:spPr>
          <a:xfrm>
            <a:off x="2189018" y="2324419"/>
            <a:ext cx="1907309" cy="1"/>
          </a:xfrm>
          <a:prstGeom prst="straightConnector1">
            <a:avLst/>
          </a:prstGeom>
          <a:ln w="127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28BAD1FC-F68C-4ABB-8678-0F07A7B1D00E}"/>
              </a:ext>
            </a:extLst>
          </p:cNvPr>
          <p:cNvCxnSpPr>
            <a:stCxn id="20" idx="3"/>
            <a:endCxn id="22" idx="1"/>
          </p:cNvCxnSpPr>
          <p:nvPr/>
        </p:nvCxnSpPr>
        <p:spPr>
          <a:xfrm flipV="1">
            <a:off x="6234545" y="2322331"/>
            <a:ext cx="1907309" cy="2089"/>
          </a:xfrm>
          <a:prstGeom prst="straightConnector1">
            <a:avLst/>
          </a:prstGeom>
          <a:ln w="127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177AF5BF-3393-4855-8A16-CFB279FB09BB}"/>
              </a:ext>
            </a:extLst>
          </p:cNvPr>
          <p:cNvCxnSpPr>
            <a:stCxn id="22" idx="2"/>
            <a:endCxn id="23" idx="0"/>
          </p:cNvCxnSpPr>
          <p:nvPr/>
        </p:nvCxnSpPr>
        <p:spPr>
          <a:xfrm>
            <a:off x="9398000" y="2813639"/>
            <a:ext cx="1" cy="1216841"/>
          </a:xfrm>
          <a:prstGeom prst="straightConnector1">
            <a:avLst/>
          </a:prstGeom>
          <a:ln w="127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D02986C4-9803-4851-9966-9BAF367A5AD5}"/>
              </a:ext>
            </a:extLst>
          </p:cNvPr>
          <p:cNvCxnSpPr>
            <a:stCxn id="23" idx="1"/>
            <a:endCxn id="24" idx="3"/>
          </p:cNvCxnSpPr>
          <p:nvPr/>
        </p:nvCxnSpPr>
        <p:spPr>
          <a:xfrm flipH="1">
            <a:off x="6377709" y="4521789"/>
            <a:ext cx="1634837" cy="0"/>
          </a:xfrm>
          <a:prstGeom prst="straightConnector1">
            <a:avLst/>
          </a:prstGeom>
          <a:ln w="127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2B12275B-E7EE-4F58-9461-16F6243A0A70}"/>
              </a:ext>
            </a:extLst>
          </p:cNvPr>
          <p:cNvCxnSpPr>
            <a:stCxn id="24" idx="1"/>
            <a:endCxn id="25" idx="3"/>
          </p:cNvCxnSpPr>
          <p:nvPr/>
        </p:nvCxnSpPr>
        <p:spPr>
          <a:xfrm flipH="1">
            <a:off x="1971963" y="4521789"/>
            <a:ext cx="1634837" cy="0"/>
          </a:xfrm>
          <a:prstGeom prst="straightConnector1">
            <a:avLst/>
          </a:prstGeom>
          <a:ln w="127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34" name="图片 33">
            <a:extLst>
              <a:ext uri="{FF2B5EF4-FFF2-40B4-BE49-F238E27FC236}">
                <a16:creationId xmlns:a16="http://schemas.microsoft.com/office/drawing/2014/main" id="{4E19A45B-3DEF-4F65-9DA7-87517A47ABF0}"/>
              </a:ext>
            </a:extLst>
          </p:cNvPr>
          <p:cNvPicPr>
            <a:picLocks noChangeAspect="1"/>
          </p:cNvPicPr>
          <p:nvPr/>
        </p:nvPicPr>
        <p:blipFill>
          <a:blip r:embed="rId8">
            <a:clrChange>
              <a:clrFrom>
                <a:srgbClr val="FFFFFF"/>
              </a:clrFrom>
              <a:clrTo>
                <a:srgbClr val="FFFFFF">
                  <a:alpha val="0"/>
                </a:srgbClr>
              </a:clrTo>
            </a:clrChange>
            <a:biLevel thresh="75000"/>
            <a:extLst>
              <a:ext uri="{28A0092B-C50C-407E-A947-70E740481C1C}">
                <a14:useLocalDpi xmlns:a14="http://schemas.microsoft.com/office/drawing/2010/main" val="0"/>
              </a:ext>
            </a:extLst>
          </a:blip>
          <a:stretch>
            <a:fillRect/>
          </a:stretch>
        </p:blipFill>
        <p:spPr>
          <a:xfrm>
            <a:off x="2189018" y="1591606"/>
            <a:ext cx="4843388" cy="332703"/>
          </a:xfrm>
          <a:prstGeom prst="rect">
            <a:avLst/>
          </a:prstGeom>
        </p:spPr>
      </p:pic>
      <p:pic>
        <p:nvPicPr>
          <p:cNvPr id="35" name="图片 34">
            <a:extLst>
              <a:ext uri="{FF2B5EF4-FFF2-40B4-BE49-F238E27FC236}">
                <a16:creationId xmlns:a16="http://schemas.microsoft.com/office/drawing/2014/main" id="{01EABA81-A61E-4AF5-A194-65606E290752}"/>
              </a:ext>
            </a:extLst>
          </p:cNvPr>
          <p:cNvPicPr>
            <a:picLocks noChangeAspect="1"/>
          </p:cNvPicPr>
          <p:nvPr/>
        </p:nvPicPr>
        <p:blipFill>
          <a:blip r:embed="rId9">
            <a:biLevel thresh="7500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84146" y="2435674"/>
            <a:ext cx="3170690" cy="1455511"/>
          </a:xfrm>
          <a:prstGeom prst="rect">
            <a:avLst/>
          </a:prstGeom>
        </p:spPr>
      </p:pic>
      <p:pic>
        <p:nvPicPr>
          <p:cNvPr id="36" name="图片 35">
            <a:extLst>
              <a:ext uri="{FF2B5EF4-FFF2-40B4-BE49-F238E27FC236}">
                <a16:creationId xmlns:a16="http://schemas.microsoft.com/office/drawing/2014/main" id="{B91FD06B-48AE-4B3F-BCBB-3003BEA7A829}"/>
              </a:ext>
            </a:extLst>
          </p:cNvPr>
          <p:cNvPicPr>
            <a:picLocks noChangeAspect="1"/>
          </p:cNvPicPr>
          <p:nvPr/>
        </p:nvPicPr>
        <p:blipFill>
          <a:blip r:embed="rId10">
            <a:clrChange>
              <a:clrFrom>
                <a:srgbClr val="FFFFFF"/>
              </a:clrFrom>
              <a:clrTo>
                <a:srgbClr val="FFFFFF">
                  <a:alpha val="0"/>
                </a:srgbClr>
              </a:clrTo>
            </a:clrChange>
            <a:biLevel thresh="75000"/>
            <a:extLst>
              <a:ext uri="{28A0092B-C50C-407E-A947-70E740481C1C}">
                <a14:useLocalDpi xmlns:a14="http://schemas.microsoft.com/office/drawing/2010/main" val="0"/>
              </a:ext>
            </a:extLst>
          </a:blip>
          <a:stretch>
            <a:fillRect/>
          </a:stretch>
        </p:blipFill>
        <p:spPr>
          <a:xfrm>
            <a:off x="7669491" y="5330902"/>
            <a:ext cx="4023578" cy="625597"/>
          </a:xfrm>
          <a:prstGeom prst="rect">
            <a:avLst/>
          </a:prstGeom>
        </p:spPr>
      </p:pic>
      <p:sp>
        <p:nvSpPr>
          <p:cNvPr id="28" name="日期占位符 20">
            <a:extLst>
              <a:ext uri="{FF2B5EF4-FFF2-40B4-BE49-F238E27FC236}">
                <a16:creationId xmlns:a16="http://schemas.microsoft.com/office/drawing/2014/main" id="{7E8FC498-AD86-5744-EBC5-5DCE3C470958}"/>
              </a:ext>
            </a:extLst>
          </p:cNvPr>
          <p:cNvSpPr>
            <a:spLocks noGrp="1"/>
          </p:cNvSpPr>
          <p:nvPr>
            <p:ph type="dt" sz="half" idx="10"/>
          </p:nvPr>
        </p:nvSpPr>
        <p:spPr>
          <a:xfrm>
            <a:off x="594554" y="6519474"/>
            <a:ext cx="2743200" cy="365125"/>
          </a:xfrm>
        </p:spPr>
        <p:txBody>
          <a:bodyPr/>
          <a:lstStyle/>
          <a:p>
            <a:fld id="{203B5CA8-4761-4414-9376-7C2900FFB2F7}" type="datetime1">
              <a:rPr lang="zh-CN" altLang="en-US" sz="1400" smtClean="0">
                <a:solidFill>
                  <a:schemeClr val="bg1"/>
                </a:solidFill>
              </a:rPr>
              <a:t>2022/7/20</a:t>
            </a:fld>
            <a:endParaRPr lang="zh-CN" altLang="en-US" dirty="0">
              <a:solidFill>
                <a:schemeClr val="bg1"/>
              </a:solidFill>
            </a:endParaRPr>
          </a:p>
        </p:txBody>
      </p:sp>
      <p:sp>
        <p:nvSpPr>
          <p:cNvPr id="30" name="页脚占位符 21">
            <a:extLst>
              <a:ext uri="{FF2B5EF4-FFF2-40B4-BE49-F238E27FC236}">
                <a16:creationId xmlns:a16="http://schemas.microsoft.com/office/drawing/2014/main" id="{0B45E3BA-B808-13F6-9D5A-7241B8707D5B}"/>
              </a:ext>
            </a:extLst>
          </p:cNvPr>
          <p:cNvSpPr>
            <a:spLocks noGrp="1"/>
          </p:cNvSpPr>
          <p:nvPr>
            <p:ph type="ftr" sz="quarter" idx="11"/>
          </p:nvPr>
        </p:nvSpPr>
        <p:spPr>
          <a:xfrm>
            <a:off x="3794954" y="6519474"/>
            <a:ext cx="4114800" cy="365125"/>
          </a:xfrm>
        </p:spPr>
        <p:txBody>
          <a:bodyPr/>
          <a:lstStyle/>
          <a:p>
            <a:r>
              <a:rPr lang="zh-CN" altLang="en-US" sz="1400" dirty="0">
                <a:solidFill>
                  <a:schemeClr val="bg1"/>
                </a:solidFill>
              </a:rPr>
              <a:t>张庆辉</a:t>
            </a:r>
          </a:p>
        </p:txBody>
      </p:sp>
      <p:sp>
        <p:nvSpPr>
          <p:cNvPr id="32" name="灯片编号占位符 22">
            <a:extLst>
              <a:ext uri="{FF2B5EF4-FFF2-40B4-BE49-F238E27FC236}">
                <a16:creationId xmlns:a16="http://schemas.microsoft.com/office/drawing/2014/main" id="{0125A8F3-4D42-FE66-A5CC-13E1B421061F}"/>
              </a:ext>
            </a:extLst>
          </p:cNvPr>
          <p:cNvSpPr>
            <a:spLocks noGrp="1"/>
          </p:cNvSpPr>
          <p:nvPr>
            <p:ph type="sldNum" sz="quarter" idx="12"/>
          </p:nvPr>
        </p:nvSpPr>
        <p:spPr>
          <a:xfrm>
            <a:off x="8366954" y="6519474"/>
            <a:ext cx="2743200" cy="365125"/>
          </a:xfrm>
        </p:spPr>
        <p:txBody>
          <a:bodyPr/>
          <a:lstStyle/>
          <a:p>
            <a:fld id="{603D71E1-7013-465D-A6D8-056F0D898DDF}" type="slidenum">
              <a:rPr lang="zh-CN" altLang="en-US" sz="1400">
                <a:solidFill>
                  <a:schemeClr val="bg1"/>
                </a:solidFill>
              </a:rPr>
              <a:t>16</a:t>
            </a:fld>
            <a:endParaRPr lang="zh-CN" altLang="en-US" sz="1400" dirty="0">
              <a:solidFill>
                <a:schemeClr val="bg1"/>
              </a:solidFill>
            </a:endParaRPr>
          </a:p>
        </p:txBody>
      </p:sp>
      <p:sp>
        <p:nvSpPr>
          <p:cNvPr id="37" name="文本框 36">
            <a:extLst>
              <a:ext uri="{FF2B5EF4-FFF2-40B4-BE49-F238E27FC236}">
                <a16:creationId xmlns:a16="http://schemas.microsoft.com/office/drawing/2014/main" id="{F74F95F6-8006-C8E3-9198-29417CD40A1A}"/>
              </a:ext>
            </a:extLst>
          </p:cNvPr>
          <p:cNvSpPr txBox="1"/>
          <p:nvPr/>
        </p:nvSpPr>
        <p:spPr>
          <a:xfrm>
            <a:off x="5602972" y="223326"/>
            <a:ext cx="6337926" cy="400110"/>
          </a:xfrm>
          <a:prstGeom prst="rect">
            <a:avLst/>
          </a:prstGeom>
          <a:noFill/>
        </p:spPr>
        <p:txBody>
          <a:bodyPr wrap="square" rtlCol="0">
            <a:spAutoFit/>
          </a:bodyPr>
          <a:lstStyle/>
          <a:p>
            <a:r>
              <a:rPr lang="en-US" altLang="zh-CN" sz="2000" dirty="0">
                <a:solidFill>
                  <a:schemeClr val="bg1"/>
                </a:solidFill>
              </a:rPr>
              <a:t>2022</a:t>
            </a:r>
            <a:r>
              <a:rPr lang="zh-CN" altLang="en-US" sz="2000" dirty="0">
                <a:solidFill>
                  <a:schemeClr val="bg1"/>
                </a:solidFill>
              </a:rPr>
              <a:t>年云南大学离散优化与算法博弈论研究生学术论坛</a:t>
            </a:r>
          </a:p>
        </p:txBody>
      </p:sp>
    </p:spTree>
    <p:extLst>
      <p:ext uri="{BB962C8B-B14F-4D97-AF65-F5344CB8AC3E}">
        <p14:creationId xmlns:p14="http://schemas.microsoft.com/office/powerpoint/2010/main" val="416586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1+#ppt_w/2"/>
                                          </p:val>
                                        </p:tav>
                                        <p:tav tm="100000">
                                          <p:val>
                                            <p:strVal val="#ppt_x"/>
                                          </p:val>
                                        </p:tav>
                                      </p:tavLst>
                                    </p:anim>
                                    <p:anim calcmode="lin" valueType="num">
                                      <p:cBhvr additive="base">
                                        <p:cTn id="14"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4" name="文本框 20">
            <a:extLst>
              <a:ext uri="{FF2B5EF4-FFF2-40B4-BE49-F238E27FC236}">
                <a16:creationId xmlns:a16="http://schemas.microsoft.com/office/drawing/2014/main" id="{149DAB29-0F62-4BA8-9955-5BAC66B315F2}"/>
              </a:ext>
            </a:extLst>
          </p:cNvPr>
          <p:cNvSpPr txBox="1">
            <a:spLocks noChangeArrowheads="1"/>
          </p:cNvSpPr>
          <p:nvPr/>
        </p:nvSpPr>
        <p:spPr bwMode="auto">
          <a:xfrm>
            <a:off x="2331401" y="2889142"/>
            <a:ext cx="2841032" cy="52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研究背景</a:t>
            </a:r>
          </a:p>
        </p:txBody>
      </p:sp>
      <p:sp>
        <p:nvSpPr>
          <p:cNvPr id="5" name="矩形 4">
            <a:extLst>
              <a:ext uri="{FF2B5EF4-FFF2-40B4-BE49-F238E27FC236}">
                <a16:creationId xmlns:a16="http://schemas.microsoft.com/office/drawing/2014/main" id="{801D98D7-AE32-4D02-8100-E5B35E43DE4E}"/>
              </a:ext>
            </a:extLst>
          </p:cNvPr>
          <p:cNvSpPr/>
          <p:nvPr/>
        </p:nvSpPr>
        <p:spPr bwMode="auto">
          <a:xfrm>
            <a:off x="2243668" y="2780242"/>
            <a:ext cx="2928765" cy="71278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 name="组合 68">
            <a:extLst>
              <a:ext uri="{FF2B5EF4-FFF2-40B4-BE49-F238E27FC236}">
                <a16:creationId xmlns:a16="http://schemas.microsoft.com/office/drawing/2014/main" id="{AD8D98F3-3324-4BBD-B5BF-420CD8DD6F72}"/>
              </a:ext>
            </a:extLst>
          </p:cNvPr>
          <p:cNvGrpSpPr>
            <a:grpSpLocks/>
          </p:cNvGrpSpPr>
          <p:nvPr/>
        </p:nvGrpSpPr>
        <p:grpSpPr bwMode="auto">
          <a:xfrm>
            <a:off x="1361018" y="2780242"/>
            <a:ext cx="919442" cy="712788"/>
            <a:chOff x="6191369" y="1397569"/>
            <a:chExt cx="919239" cy="712882"/>
          </a:xfrm>
        </p:grpSpPr>
        <p:sp>
          <p:nvSpPr>
            <p:cNvPr id="8" name="矩形 7">
              <a:extLst>
                <a:ext uri="{FF2B5EF4-FFF2-40B4-BE49-F238E27FC236}">
                  <a16:creationId xmlns:a16="http://schemas.microsoft.com/office/drawing/2014/main" id="{5D5A397B-D3BB-4323-9EA7-54565E8807F2}"/>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18">
              <a:extLst>
                <a:ext uri="{FF2B5EF4-FFF2-40B4-BE49-F238E27FC236}">
                  <a16:creationId xmlns:a16="http://schemas.microsoft.com/office/drawing/2014/main" id="{AC8DC701-AFDC-4F9F-B476-FA15BCDA4A76}"/>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a:solidFill>
                    <a:srgbClr val="044875"/>
                  </a:solidFill>
                  <a:latin typeface="Impact" panose="020B0806030902050204" pitchFamily="34" charset="0"/>
                </a:rPr>
                <a:t>01</a:t>
              </a:r>
              <a:endParaRPr lang="zh-CN" altLang="en-US" sz="3600">
                <a:solidFill>
                  <a:srgbClr val="044875"/>
                </a:solidFill>
                <a:latin typeface="Impact" panose="020B0806030902050204" pitchFamily="34" charset="0"/>
              </a:endParaRPr>
            </a:p>
          </p:txBody>
        </p:sp>
      </p:grpSp>
      <p:sp>
        <p:nvSpPr>
          <p:cNvPr id="13" name="文本框 81">
            <a:extLst>
              <a:ext uri="{FF2B5EF4-FFF2-40B4-BE49-F238E27FC236}">
                <a16:creationId xmlns:a16="http://schemas.microsoft.com/office/drawing/2014/main" id="{E2F5AF30-E333-42EE-AA8B-350D8808339D}"/>
              </a:ext>
            </a:extLst>
          </p:cNvPr>
          <p:cNvSpPr txBox="1">
            <a:spLocks noChangeArrowheads="1"/>
          </p:cNvSpPr>
          <p:nvPr/>
        </p:nvSpPr>
        <p:spPr bwMode="auto">
          <a:xfrm>
            <a:off x="2325784" y="4019443"/>
            <a:ext cx="2841032" cy="52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dirty="0">
                <a:solidFill>
                  <a:schemeClr val="accent4">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仿真实验</a:t>
            </a:r>
          </a:p>
        </p:txBody>
      </p:sp>
      <p:sp>
        <p:nvSpPr>
          <p:cNvPr id="14" name="矩形 13">
            <a:extLst>
              <a:ext uri="{FF2B5EF4-FFF2-40B4-BE49-F238E27FC236}">
                <a16:creationId xmlns:a16="http://schemas.microsoft.com/office/drawing/2014/main" id="{7FA95151-E248-4CE7-A80D-4B3C2CDBCBD6}"/>
              </a:ext>
            </a:extLst>
          </p:cNvPr>
          <p:cNvSpPr/>
          <p:nvPr/>
        </p:nvSpPr>
        <p:spPr bwMode="auto">
          <a:xfrm>
            <a:off x="2241926" y="3910542"/>
            <a:ext cx="2914273" cy="71278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6" name="组合 84">
            <a:extLst>
              <a:ext uri="{FF2B5EF4-FFF2-40B4-BE49-F238E27FC236}">
                <a16:creationId xmlns:a16="http://schemas.microsoft.com/office/drawing/2014/main" id="{DD5172E8-ED1D-4008-B2FA-2DF7621C8922}"/>
              </a:ext>
            </a:extLst>
          </p:cNvPr>
          <p:cNvGrpSpPr>
            <a:grpSpLocks/>
          </p:cNvGrpSpPr>
          <p:nvPr/>
        </p:nvGrpSpPr>
        <p:grpSpPr bwMode="auto">
          <a:xfrm>
            <a:off x="1361018" y="3901811"/>
            <a:ext cx="919442" cy="712788"/>
            <a:chOff x="6191369" y="1397569"/>
            <a:chExt cx="919239" cy="712882"/>
          </a:xfrm>
        </p:grpSpPr>
        <p:sp>
          <p:nvSpPr>
            <p:cNvPr id="17" name="矩形 16">
              <a:extLst>
                <a:ext uri="{FF2B5EF4-FFF2-40B4-BE49-F238E27FC236}">
                  <a16:creationId xmlns:a16="http://schemas.microsoft.com/office/drawing/2014/main" id="{C2D2AF50-71D4-45EA-B806-375A19012629}"/>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文本框 86">
              <a:extLst>
                <a:ext uri="{FF2B5EF4-FFF2-40B4-BE49-F238E27FC236}">
                  <a16:creationId xmlns:a16="http://schemas.microsoft.com/office/drawing/2014/main" id="{128D08AF-8B58-48DA-B4AE-28E0C1CC6C0C}"/>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03</a:t>
              </a:r>
              <a:endParaRPr lang="zh-CN" altLang="en-US" sz="3600" dirty="0">
                <a:solidFill>
                  <a:srgbClr val="044875"/>
                </a:solidFill>
                <a:latin typeface="Impact" panose="020B0806030902050204" pitchFamily="34" charset="0"/>
              </a:endParaRPr>
            </a:p>
          </p:txBody>
        </p:sp>
      </p:grpSp>
      <p:sp>
        <p:nvSpPr>
          <p:cNvPr id="31" name="文本框 73">
            <a:extLst>
              <a:ext uri="{FF2B5EF4-FFF2-40B4-BE49-F238E27FC236}">
                <a16:creationId xmlns:a16="http://schemas.microsoft.com/office/drawing/2014/main" id="{6C49A2D7-2D47-4C1C-86C7-403391CD7458}"/>
              </a:ext>
            </a:extLst>
          </p:cNvPr>
          <p:cNvSpPr txBox="1">
            <a:spLocks noChangeArrowheads="1"/>
          </p:cNvSpPr>
          <p:nvPr/>
        </p:nvSpPr>
        <p:spPr bwMode="auto">
          <a:xfrm>
            <a:off x="7866825" y="2889143"/>
            <a:ext cx="27673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在线算法</a:t>
            </a:r>
          </a:p>
        </p:txBody>
      </p:sp>
      <p:sp>
        <p:nvSpPr>
          <p:cNvPr id="32" name="矩形 31">
            <a:extLst>
              <a:ext uri="{FF2B5EF4-FFF2-40B4-BE49-F238E27FC236}">
                <a16:creationId xmlns:a16="http://schemas.microsoft.com/office/drawing/2014/main" id="{25AC59CF-ACF1-4005-B69C-4DA5CDFBE936}"/>
              </a:ext>
            </a:extLst>
          </p:cNvPr>
          <p:cNvSpPr/>
          <p:nvPr/>
        </p:nvSpPr>
        <p:spPr bwMode="auto">
          <a:xfrm>
            <a:off x="7799388" y="2780242"/>
            <a:ext cx="2891535" cy="71278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76">
            <a:extLst>
              <a:ext uri="{FF2B5EF4-FFF2-40B4-BE49-F238E27FC236}">
                <a16:creationId xmlns:a16="http://schemas.microsoft.com/office/drawing/2014/main" id="{48F87F90-5735-4F64-BA48-D5350B12FAC2}"/>
              </a:ext>
            </a:extLst>
          </p:cNvPr>
          <p:cNvGrpSpPr>
            <a:grpSpLocks/>
          </p:cNvGrpSpPr>
          <p:nvPr/>
        </p:nvGrpSpPr>
        <p:grpSpPr bwMode="auto">
          <a:xfrm>
            <a:off x="6916738" y="2780242"/>
            <a:ext cx="919442" cy="712788"/>
            <a:chOff x="6191369" y="1397569"/>
            <a:chExt cx="919239" cy="712882"/>
          </a:xfrm>
        </p:grpSpPr>
        <p:sp>
          <p:nvSpPr>
            <p:cNvPr id="35" name="矩形 34">
              <a:extLst>
                <a:ext uri="{FF2B5EF4-FFF2-40B4-BE49-F238E27FC236}">
                  <a16:creationId xmlns:a16="http://schemas.microsoft.com/office/drawing/2014/main" id="{ABE8E0FF-282A-434A-82B8-458AEC9B16F7}"/>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文本框 78">
              <a:extLst>
                <a:ext uri="{FF2B5EF4-FFF2-40B4-BE49-F238E27FC236}">
                  <a16:creationId xmlns:a16="http://schemas.microsoft.com/office/drawing/2014/main" id="{52C1AC3D-983C-4F7E-9291-878887CB68AF}"/>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a:solidFill>
                    <a:srgbClr val="044875"/>
                  </a:solidFill>
                  <a:latin typeface="Impact" panose="020B0806030902050204" pitchFamily="34" charset="0"/>
                </a:rPr>
                <a:t>02</a:t>
              </a:r>
              <a:endParaRPr lang="zh-CN" altLang="en-US" sz="3600">
                <a:solidFill>
                  <a:srgbClr val="044875"/>
                </a:solidFill>
                <a:latin typeface="Impact" panose="020B0806030902050204" pitchFamily="34" charset="0"/>
              </a:endParaRPr>
            </a:p>
          </p:txBody>
        </p:sp>
      </p:grpSp>
      <p:sp>
        <p:nvSpPr>
          <p:cNvPr id="40" name="文本框 133">
            <a:extLst>
              <a:ext uri="{FF2B5EF4-FFF2-40B4-BE49-F238E27FC236}">
                <a16:creationId xmlns:a16="http://schemas.microsoft.com/office/drawing/2014/main" id="{D373DB04-8AAE-44DE-9A6E-C68B5459F421}"/>
              </a:ext>
            </a:extLst>
          </p:cNvPr>
          <p:cNvSpPr txBox="1">
            <a:spLocks noChangeArrowheads="1"/>
          </p:cNvSpPr>
          <p:nvPr/>
        </p:nvSpPr>
        <p:spPr bwMode="auto">
          <a:xfrm>
            <a:off x="7860481" y="4019443"/>
            <a:ext cx="27736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总结与展望</a:t>
            </a:r>
          </a:p>
        </p:txBody>
      </p:sp>
      <p:sp>
        <p:nvSpPr>
          <p:cNvPr id="41" name="矩形 40">
            <a:extLst>
              <a:ext uri="{FF2B5EF4-FFF2-40B4-BE49-F238E27FC236}">
                <a16:creationId xmlns:a16="http://schemas.microsoft.com/office/drawing/2014/main" id="{EB06F3CF-FDE6-4B49-88CB-AF05CBA8FBAC}"/>
              </a:ext>
            </a:extLst>
          </p:cNvPr>
          <p:cNvSpPr/>
          <p:nvPr/>
        </p:nvSpPr>
        <p:spPr bwMode="auto">
          <a:xfrm>
            <a:off x="7799388" y="3910542"/>
            <a:ext cx="2891535" cy="71278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136">
            <a:extLst>
              <a:ext uri="{FF2B5EF4-FFF2-40B4-BE49-F238E27FC236}">
                <a16:creationId xmlns:a16="http://schemas.microsoft.com/office/drawing/2014/main" id="{3D8E5D97-356B-4148-B3A2-20E742699AEC}"/>
              </a:ext>
            </a:extLst>
          </p:cNvPr>
          <p:cNvGrpSpPr>
            <a:grpSpLocks/>
          </p:cNvGrpSpPr>
          <p:nvPr/>
        </p:nvGrpSpPr>
        <p:grpSpPr bwMode="auto">
          <a:xfrm>
            <a:off x="6916738" y="3910542"/>
            <a:ext cx="919443" cy="712788"/>
            <a:chOff x="6191369" y="1397569"/>
            <a:chExt cx="919239" cy="712882"/>
          </a:xfrm>
        </p:grpSpPr>
        <p:sp>
          <p:nvSpPr>
            <p:cNvPr id="44" name="矩形 43">
              <a:extLst>
                <a:ext uri="{FF2B5EF4-FFF2-40B4-BE49-F238E27FC236}">
                  <a16:creationId xmlns:a16="http://schemas.microsoft.com/office/drawing/2014/main" id="{039C9DBC-5AD2-4321-BFAA-919C35CCDAF9}"/>
                </a:ext>
              </a:extLst>
            </p:cNvPr>
            <p:cNvSpPr/>
            <p:nvPr/>
          </p:nvSpPr>
          <p:spPr>
            <a:xfrm>
              <a:off x="6294533"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文本框 138">
              <a:extLst>
                <a:ext uri="{FF2B5EF4-FFF2-40B4-BE49-F238E27FC236}">
                  <a16:creationId xmlns:a16="http://schemas.microsoft.com/office/drawing/2014/main" id="{6C5CA861-3ED9-441C-9044-ADD664CDC708}"/>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a:solidFill>
                    <a:srgbClr val="044875"/>
                  </a:solidFill>
                  <a:latin typeface="Impact" panose="020B0806030902050204" pitchFamily="34" charset="0"/>
                </a:rPr>
                <a:t>04</a:t>
              </a:r>
              <a:endParaRPr lang="zh-CN" altLang="en-US" sz="3600">
                <a:solidFill>
                  <a:srgbClr val="044875"/>
                </a:solidFill>
                <a:latin typeface="Impact" panose="020B0806030902050204" pitchFamily="34" charset="0"/>
              </a:endParaRPr>
            </a:p>
          </p:txBody>
        </p:sp>
      </p:grpSp>
      <p:cxnSp>
        <p:nvCxnSpPr>
          <p:cNvPr id="46" name="直接连接符 45">
            <a:extLst>
              <a:ext uri="{FF2B5EF4-FFF2-40B4-BE49-F238E27FC236}">
                <a16:creationId xmlns:a16="http://schemas.microsoft.com/office/drawing/2014/main" id="{7C266C31-3EE8-4DC8-8E3E-D0CDEB6D7CF5}"/>
              </a:ext>
            </a:extLst>
          </p:cNvPr>
          <p:cNvCxnSpPr/>
          <p:nvPr/>
        </p:nvCxnSpPr>
        <p:spPr>
          <a:xfrm flipH="1">
            <a:off x="5534025" y="3142192"/>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D2EBC5D9-6B6F-4636-B4E4-F4A71EEC5CC7}"/>
              </a:ext>
            </a:extLst>
          </p:cNvPr>
          <p:cNvCxnSpPr/>
          <p:nvPr/>
        </p:nvCxnSpPr>
        <p:spPr>
          <a:xfrm flipH="1">
            <a:off x="5534025" y="4258205"/>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id="{74C1737E-85DE-4465-B6FE-828EFFA5A49E}"/>
              </a:ext>
            </a:extLst>
          </p:cNvPr>
          <p:cNvGrpSpPr/>
          <p:nvPr/>
        </p:nvGrpSpPr>
        <p:grpSpPr>
          <a:xfrm>
            <a:off x="0" y="0"/>
            <a:ext cx="12192000" cy="6857999"/>
            <a:chOff x="0" y="0"/>
            <a:chExt cx="12192000" cy="6857999"/>
          </a:xfrm>
        </p:grpSpPr>
        <p:pic>
          <p:nvPicPr>
            <p:cNvPr id="30" name="图片 29">
              <a:extLst>
                <a:ext uri="{FF2B5EF4-FFF2-40B4-BE49-F238E27FC236}">
                  <a16:creationId xmlns:a16="http://schemas.microsoft.com/office/drawing/2014/main" id="{5D2C41F7-2150-4156-A1DC-D1A0D3204144}"/>
                </a:ext>
              </a:extLst>
            </p:cNvPr>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46040" y="0"/>
              <a:ext cx="846762" cy="846762"/>
            </a:xfrm>
            <a:prstGeom prst="rect">
              <a:avLst/>
            </a:prstGeom>
          </p:spPr>
        </p:pic>
        <p:sp>
          <p:nvSpPr>
            <p:cNvPr id="33" name="矩形 32">
              <a:extLst>
                <a:ext uri="{FF2B5EF4-FFF2-40B4-BE49-F238E27FC236}">
                  <a16:creationId xmlns:a16="http://schemas.microsoft.com/office/drawing/2014/main" id="{BF4563A0-C78D-409D-8D37-4E1BC82A6938}"/>
                </a:ext>
              </a:extLst>
            </p:cNvPr>
            <p:cNvSpPr/>
            <p:nvPr/>
          </p:nvSpPr>
          <p:spPr>
            <a:xfrm>
              <a:off x="0" y="0"/>
              <a:ext cx="421406"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9B84DE01-AFFB-4870-BFEB-4929F95E916C}"/>
                </a:ext>
              </a:extLst>
            </p:cNvPr>
            <p:cNvSpPr/>
            <p:nvPr/>
          </p:nvSpPr>
          <p:spPr>
            <a:xfrm>
              <a:off x="1292802" y="0"/>
              <a:ext cx="10899198"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446557F7-E61C-483A-BAF0-2AE20DBEC99E}"/>
                </a:ext>
              </a:extLst>
            </p:cNvPr>
            <p:cNvSpPr/>
            <p:nvPr/>
          </p:nvSpPr>
          <p:spPr>
            <a:xfrm>
              <a:off x="0" y="6488666"/>
              <a:ext cx="12192000" cy="369333"/>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日期占位符 20">
            <a:extLst>
              <a:ext uri="{FF2B5EF4-FFF2-40B4-BE49-F238E27FC236}">
                <a16:creationId xmlns:a16="http://schemas.microsoft.com/office/drawing/2014/main" id="{41628443-9204-C656-302E-6FE27B99D890}"/>
              </a:ext>
            </a:extLst>
          </p:cNvPr>
          <p:cNvSpPr>
            <a:spLocks noGrp="1"/>
          </p:cNvSpPr>
          <p:nvPr>
            <p:ph type="dt" sz="half" idx="10"/>
          </p:nvPr>
        </p:nvSpPr>
        <p:spPr>
          <a:xfrm>
            <a:off x="594554" y="6519474"/>
            <a:ext cx="2743200" cy="365125"/>
          </a:xfrm>
        </p:spPr>
        <p:txBody>
          <a:bodyPr/>
          <a:lstStyle/>
          <a:p>
            <a:fld id="{203B5CA8-4761-4414-9376-7C2900FFB2F7}" type="datetime1">
              <a:rPr lang="zh-CN" altLang="en-US" sz="1400" smtClean="0">
                <a:solidFill>
                  <a:schemeClr val="bg1"/>
                </a:solidFill>
              </a:rPr>
              <a:t>2022/7/20</a:t>
            </a:fld>
            <a:endParaRPr lang="zh-CN" altLang="en-US" dirty="0">
              <a:solidFill>
                <a:schemeClr val="bg1"/>
              </a:solidFill>
            </a:endParaRPr>
          </a:p>
        </p:txBody>
      </p:sp>
      <p:sp>
        <p:nvSpPr>
          <p:cNvPr id="42" name="页脚占位符 21">
            <a:extLst>
              <a:ext uri="{FF2B5EF4-FFF2-40B4-BE49-F238E27FC236}">
                <a16:creationId xmlns:a16="http://schemas.microsoft.com/office/drawing/2014/main" id="{CC8194C8-BE43-552F-0686-CFEEBDAF6BA3}"/>
              </a:ext>
            </a:extLst>
          </p:cNvPr>
          <p:cNvSpPr>
            <a:spLocks noGrp="1"/>
          </p:cNvSpPr>
          <p:nvPr>
            <p:ph type="ftr" sz="quarter" idx="11"/>
          </p:nvPr>
        </p:nvSpPr>
        <p:spPr>
          <a:xfrm>
            <a:off x="3794954" y="6519474"/>
            <a:ext cx="4114800" cy="365125"/>
          </a:xfrm>
        </p:spPr>
        <p:txBody>
          <a:bodyPr/>
          <a:lstStyle/>
          <a:p>
            <a:r>
              <a:rPr lang="zh-CN" altLang="en-US" sz="1400" dirty="0">
                <a:solidFill>
                  <a:schemeClr val="bg1"/>
                </a:solidFill>
              </a:rPr>
              <a:t>张庆辉</a:t>
            </a:r>
          </a:p>
        </p:txBody>
      </p:sp>
      <p:sp>
        <p:nvSpPr>
          <p:cNvPr id="48" name="灯片编号占位符 22">
            <a:extLst>
              <a:ext uri="{FF2B5EF4-FFF2-40B4-BE49-F238E27FC236}">
                <a16:creationId xmlns:a16="http://schemas.microsoft.com/office/drawing/2014/main" id="{A1D1D554-70C1-2F0B-611B-08A23C196692}"/>
              </a:ext>
            </a:extLst>
          </p:cNvPr>
          <p:cNvSpPr>
            <a:spLocks noGrp="1"/>
          </p:cNvSpPr>
          <p:nvPr>
            <p:ph type="sldNum" sz="quarter" idx="12"/>
          </p:nvPr>
        </p:nvSpPr>
        <p:spPr>
          <a:xfrm>
            <a:off x="8366954" y="6519474"/>
            <a:ext cx="2743200" cy="365125"/>
          </a:xfrm>
        </p:spPr>
        <p:txBody>
          <a:bodyPr/>
          <a:lstStyle/>
          <a:p>
            <a:fld id="{603D71E1-7013-465D-A6D8-056F0D898DDF}" type="slidenum">
              <a:rPr lang="zh-CN" altLang="en-US" sz="1400">
                <a:solidFill>
                  <a:schemeClr val="bg1"/>
                </a:solidFill>
              </a:rPr>
              <a:t>17</a:t>
            </a:fld>
            <a:endParaRPr lang="zh-CN" altLang="en-US" sz="1400" dirty="0">
              <a:solidFill>
                <a:schemeClr val="bg1"/>
              </a:solidFill>
            </a:endParaRPr>
          </a:p>
        </p:txBody>
      </p:sp>
      <p:sp>
        <p:nvSpPr>
          <p:cNvPr id="49" name="文本框 48">
            <a:extLst>
              <a:ext uri="{FF2B5EF4-FFF2-40B4-BE49-F238E27FC236}">
                <a16:creationId xmlns:a16="http://schemas.microsoft.com/office/drawing/2014/main" id="{02F71A1D-DDB7-7D3C-0B2E-DA2004C36185}"/>
              </a:ext>
            </a:extLst>
          </p:cNvPr>
          <p:cNvSpPr txBox="1"/>
          <p:nvPr/>
        </p:nvSpPr>
        <p:spPr>
          <a:xfrm>
            <a:off x="5602972" y="223326"/>
            <a:ext cx="6337926" cy="400110"/>
          </a:xfrm>
          <a:prstGeom prst="rect">
            <a:avLst/>
          </a:prstGeom>
          <a:noFill/>
        </p:spPr>
        <p:txBody>
          <a:bodyPr wrap="square" rtlCol="0">
            <a:spAutoFit/>
          </a:bodyPr>
          <a:lstStyle/>
          <a:p>
            <a:r>
              <a:rPr lang="en-US" altLang="zh-CN" sz="2000" dirty="0">
                <a:solidFill>
                  <a:schemeClr val="bg1"/>
                </a:solidFill>
              </a:rPr>
              <a:t>2022</a:t>
            </a:r>
            <a:r>
              <a:rPr lang="zh-CN" altLang="en-US" sz="2000" dirty="0">
                <a:solidFill>
                  <a:schemeClr val="bg1"/>
                </a:solidFill>
              </a:rPr>
              <a:t>年云南大学离散优化与算法博弈论研究生学术论坛</a:t>
            </a:r>
          </a:p>
        </p:txBody>
      </p:sp>
    </p:spTree>
    <p:extLst>
      <p:ext uri="{BB962C8B-B14F-4D97-AF65-F5344CB8AC3E}">
        <p14:creationId xmlns:p14="http://schemas.microsoft.com/office/powerpoint/2010/main" val="241020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2" name="文本框 20">
            <a:extLst>
              <a:ext uri="{FF2B5EF4-FFF2-40B4-BE49-F238E27FC236}">
                <a16:creationId xmlns:a16="http://schemas.microsoft.com/office/drawing/2014/main" id="{1651423B-F98D-420B-8163-3002FB39BBFC}"/>
              </a:ext>
            </a:extLst>
          </p:cNvPr>
          <p:cNvSpPr txBox="1">
            <a:spLocks noChangeArrowheads="1"/>
          </p:cNvSpPr>
          <p:nvPr/>
        </p:nvSpPr>
        <p:spPr bwMode="auto">
          <a:xfrm>
            <a:off x="372533" y="915705"/>
            <a:ext cx="2243667" cy="52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仿真实验</a:t>
            </a:r>
          </a:p>
        </p:txBody>
      </p:sp>
      <p:sp>
        <p:nvSpPr>
          <p:cNvPr id="3" name="文本框 20">
            <a:extLst>
              <a:ext uri="{FF2B5EF4-FFF2-40B4-BE49-F238E27FC236}">
                <a16:creationId xmlns:a16="http://schemas.microsoft.com/office/drawing/2014/main" id="{EC68660C-9321-4DEE-94AB-80943BFED765}"/>
              </a:ext>
            </a:extLst>
          </p:cNvPr>
          <p:cNvSpPr txBox="1">
            <a:spLocks noChangeArrowheads="1"/>
          </p:cNvSpPr>
          <p:nvPr/>
        </p:nvSpPr>
        <p:spPr bwMode="auto">
          <a:xfrm>
            <a:off x="2616200" y="977191"/>
            <a:ext cx="39878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22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实验设置</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4866C97-A52F-4FD1-9046-C0A5BA7574CD}"/>
                  </a:ext>
                </a:extLst>
              </p:cNvPr>
              <p:cNvSpPr txBox="1"/>
              <p:nvPr/>
            </p:nvSpPr>
            <p:spPr>
              <a:xfrm>
                <a:off x="1292802" y="1569285"/>
                <a:ext cx="7382933" cy="1015663"/>
              </a:xfrm>
              <a:prstGeom prst="rect">
                <a:avLst/>
              </a:prstGeom>
              <a:noFill/>
            </p:spPr>
            <p:txBody>
              <a:bodyPr wrap="square" rtlCol="0">
                <a:spAutoFit/>
              </a:bodyPr>
              <a:lstStyle/>
              <a:p>
                <a:pPr marL="342900" indent="-342900">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Baseline</a:t>
                </a:r>
              </a:p>
              <a:p>
                <a:pPr marL="914400" lvl="1" indent="-457200">
                  <a:buFont typeface="+mj-ea"/>
                  <a:buAutoNum type="circleNumDbPlain"/>
                </a:pPr>
                <a:r>
                  <a:rPr lang="en-US" altLang="zh-CN" sz="2000" dirty="0">
                    <a:latin typeface="Times New Roman" panose="02020603050405020304" pitchFamily="18" charset="0"/>
                    <a:cs typeface="Times New Roman" panose="02020603050405020304" pitchFamily="18" charset="0"/>
                  </a:rPr>
                  <a:t>Greedy (</a:t>
                </a:r>
                <a:r>
                  <a:rPr lang="zh-CN" altLang="en-US" sz="2000" dirty="0">
                    <a:latin typeface="Times New Roman" panose="02020603050405020304" pitchFamily="18" charset="0"/>
                    <a:cs typeface="Times New Roman" panose="02020603050405020304" pitchFamily="18" charset="0"/>
                  </a:rPr>
                  <a:t>用户</a:t>
                </a:r>
                <a14:m>
                  <m:oMath xmlns:m="http://schemas.openxmlformats.org/officeDocument/2006/math">
                    <m:r>
                      <a:rPr lang="zh-CN" altLang="en-US" sz="2000" i="1" dirty="0" smtClean="0">
                        <a:latin typeface="Cambria Math" panose="02040503050406030204" pitchFamily="18" charset="0"/>
                        <a:cs typeface="Times New Roman" panose="02020603050405020304" pitchFamily="18" charset="0"/>
                      </a:rPr>
                      <m:t>的</m:t>
                    </m:r>
                    <m:r>
                      <a:rPr lang="zh-CN" altLang="en-US" sz="2000" i="1" dirty="0">
                        <a:latin typeface="Cambria Math" panose="02040503050406030204" pitchFamily="18" charset="0"/>
                        <a:cs typeface="Times New Roman" panose="02020603050405020304" pitchFamily="18" charset="0"/>
                      </a:rPr>
                      <m:t>整包</m:t>
                    </m:r>
                    <m:r>
                      <a:rPr lang="zh-CN" altLang="en-US" sz="2000" i="1" dirty="0" smtClean="0">
                        <a:latin typeface="Cambria Math" panose="02040503050406030204" pitchFamily="18" charset="0"/>
                        <a:cs typeface="Times New Roman" panose="02020603050405020304" pitchFamily="18" charset="0"/>
                      </a:rPr>
                      <m:t>任务</m:t>
                    </m:r>
                    <m:r>
                      <a:rPr lang="zh-CN" altLang="en-US" sz="2000" i="1" dirty="0">
                        <a:latin typeface="Cambria Math" panose="02040503050406030204" pitchFamily="18" charset="0"/>
                        <a:cs typeface="Times New Roman" panose="02020603050405020304" pitchFamily="18" charset="0"/>
                      </a:rPr>
                      <m:t>分配给</m:t>
                    </m:r>
                    <m:r>
                      <a:rPr lang="en-US" altLang="zh-CN" sz="2000" b="0" i="1" smtClean="0">
                        <a:latin typeface="Cambria Math" panose="02040503050406030204" pitchFamily="18" charset="0"/>
                        <a:cs typeface="Times New Roman" panose="02020603050405020304" pitchFamily="18" charset="0"/>
                      </a:rPr>
                      <m:t>𝐸𝑇𝐶</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𝐴𝑃𝐶</m:t>
                    </m:r>
                  </m:oMath>
                </a14:m>
                <a:r>
                  <a:rPr lang="zh-CN" altLang="en-US" sz="2000" dirty="0">
                    <a:latin typeface="Times New Roman" panose="02020603050405020304" pitchFamily="18" charset="0"/>
                    <a:cs typeface="Times New Roman" panose="02020603050405020304" pitchFamily="18" charset="0"/>
                  </a:rPr>
                  <a:t>最小的机器</a:t>
                </a:r>
                <a:r>
                  <a:rPr lang="en-US" altLang="zh-CN" sz="2000" dirty="0">
                    <a:latin typeface="Times New Roman" panose="02020603050405020304" pitchFamily="18" charset="0"/>
                    <a:cs typeface="Times New Roman" panose="02020603050405020304" pitchFamily="18" charset="0"/>
                  </a:rPr>
                  <a:t>)</a:t>
                </a:r>
              </a:p>
              <a:p>
                <a:pPr marL="914400" lvl="1" indent="-457200">
                  <a:buFont typeface="+mj-ea"/>
                  <a:buAutoNum type="circleNumDbPlain"/>
                </a:pPr>
                <a:r>
                  <a:rPr lang="en-US" altLang="zh-CN" sz="2000" dirty="0">
                    <a:latin typeface="Times New Roman" panose="02020603050405020304" pitchFamily="18" charset="0"/>
                    <a:cs typeface="Times New Roman" panose="02020603050405020304" pitchFamily="18" charset="0"/>
                  </a:rPr>
                  <a:t>Average  (</a:t>
                </a:r>
                <a:r>
                  <a:rPr lang="zh-CN" altLang="en-US" sz="2000" dirty="0">
                    <a:latin typeface="Times New Roman" panose="02020603050405020304" pitchFamily="18" charset="0"/>
                    <a:cs typeface="Times New Roman" panose="02020603050405020304" pitchFamily="18" charset="0"/>
                  </a:rPr>
                  <a:t>用户的任务包平均分配给所有机器</a:t>
                </a:r>
                <a:r>
                  <a:rPr lang="en-US" altLang="zh-CN" sz="2000" dirty="0">
                    <a:latin typeface="Times New Roman" panose="02020603050405020304" pitchFamily="18" charset="0"/>
                    <a:cs typeface="Times New Roman" panose="02020603050405020304" pitchFamily="18" charset="0"/>
                  </a:rPr>
                  <a:t>)	</a:t>
                </a:r>
              </a:p>
            </p:txBody>
          </p:sp>
        </mc:Choice>
        <mc:Fallback xmlns="">
          <p:sp>
            <p:nvSpPr>
              <p:cNvPr id="8" name="文本框 7">
                <a:extLst>
                  <a:ext uri="{FF2B5EF4-FFF2-40B4-BE49-F238E27FC236}">
                    <a16:creationId xmlns:a16="http://schemas.microsoft.com/office/drawing/2014/main" id="{04866C97-A52F-4FD1-9046-C0A5BA7574CD}"/>
                  </a:ext>
                </a:extLst>
              </p:cNvPr>
              <p:cNvSpPr txBox="1">
                <a:spLocks noRot="1" noChangeAspect="1" noMove="1" noResize="1" noEditPoints="1" noAdjustHandles="1" noChangeArrowheads="1" noChangeShapeType="1" noTextEdit="1"/>
              </p:cNvSpPr>
              <p:nvPr/>
            </p:nvSpPr>
            <p:spPr>
              <a:xfrm>
                <a:off x="1292802" y="1569285"/>
                <a:ext cx="7382933" cy="1015663"/>
              </a:xfrm>
              <a:prstGeom prst="rect">
                <a:avLst/>
              </a:prstGeom>
              <a:blipFill>
                <a:blip r:embed="rId2"/>
                <a:stretch>
                  <a:fillRect l="-743" t="-2994" b="-9581"/>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F0A8D611-E4F0-477D-91F2-3A725807C34C}"/>
              </a:ext>
            </a:extLst>
          </p:cNvPr>
          <p:cNvGrpSpPr/>
          <p:nvPr/>
        </p:nvGrpSpPr>
        <p:grpSpPr>
          <a:xfrm>
            <a:off x="0" y="0"/>
            <a:ext cx="12192000" cy="6857999"/>
            <a:chOff x="0" y="0"/>
            <a:chExt cx="12192000" cy="6857999"/>
          </a:xfrm>
        </p:grpSpPr>
        <p:pic>
          <p:nvPicPr>
            <p:cNvPr id="14" name="图片 13">
              <a:extLst>
                <a:ext uri="{FF2B5EF4-FFF2-40B4-BE49-F238E27FC236}">
                  <a16:creationId xmlns:a16="http://schemas.microsoft.com/office/drawing/2014/main" id="{B139573F-78CE-4AA2-AF22-B65657FCAC20}"/>
                </a:ext>
              </a:extLst>
            </p:cNvPr>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46040" y="0"/>
              <a:ext cx="846762" cy="846762"/>
            </a:xfrm>
            <a:prstGeom prst="rect">
              <a:avLst/>
            </a:prstGeom>
          </p:spPr>
        </p:pic>
        <p:sp>
          <p:nvSpPr>
            <p:cNvPr id="15" name="矩形 14">
              <a:extLst>
                <a:ext uri="{FF2B5EF4-FFF2-40B4-BE49-F238E27FC236}">
                  <a16:creationId xmlns:a16="http://schemas.microsoft.com/office/drawing/2014/main" id="{F30EA623-C8E9-440E-A7F4-9FE75DA25BE3}"/>
                </a:ext>
              </a:extLst>
            </p:cNvPr>
            <p:cNvSpPr/>
            <p:nvPr/>
          </p:nvSpPr>
          <p:spPr>
            <a:xfrm>
              <a:off x="0" y="0"/>
              <a:ext cx="421406"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772CD979-08AD-4E81-8C70-5480020D1AC2}"/>
                </a:ext>
              </a:extLst>
            </p:cNvPr>
            <p:cNvSpPr/>
            <p:nvPr/>
          </p:nvSpPr>
          <p:spPr>
            <a:xfrm>
              <a:off x="1292802" y="0"/>
              <a:ext cx="10899198"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5F79AACD-22B3-4C87-BE39-4962B6A67E0B}"/>
                </a:ext>
              </a:extLst>
            </p:cNvPr>
            <p:cNvSpPr/>
            <p:nvPr/>
          </p:nvSpPr>
          <p:spPr>
            <a:xfrm>
              <a:off x="0" y="6488666"/>
              <a:ext cx="12192000" cy="369333"/>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id="{7EEA6E4B-A1A5-6ACC-5A9C-F1B666C2CCEA}"/>
              </a:ext>
            </a:extLst>
          </p:cNvPr>
          <p:cNvSpPr txBox="1"/>
          <p:nvPr/>
        </p:nvSpPr>
        <p:spPr>
          <a:xfrm>
            <a:off x="1292801" y="2746155"/>
            <a:ext cx="10187999" cy="1015663"/>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dirty="0">
                <a:latin typeface="Times New Roman" panose="02020603050405020304" pitchFamily="18" charset="0"/>
                <a:cs typeface="Times New Roman" panose="02020603050405020304" pitchFamily="18" charset="0"/>
              </a:rPr>
              <a:t>数据源</a:t>
            </a:r>
            <a:endParaRPr lang="en-US" altLang="zh-CN" sz="2000" dirty="0">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Intel core i7 3770k power consumption (</a:t>
            </a:r>
            <a:r>
              <a:rPr lang="en-US" altLang="zh-CN" sz="1400" dirty="0">
                <a:latin typeface="Times New Roman" panose="02020603050405020304" pitchFamily="18" charset="0"/>
                <a:cs typeface="Times New Roman" panose="02020603050405020304" pitchFamily="18" charset="0"/>
                <a:hlinkClick r:id="rId4"/>
              </a:rPr>
              <a:t>http://openbenchmarking.org/result/1204229-SU-CPUMONITO81</a:t>
            </a:r>
            <a:r>
              <a:rPr lang="en-US" altLang="zh-CN" sz="2000" dirty="0">
                <a:latin typeface="Times New Roman" panose="02020603050405020304" pitchFamily="18" charset="0"/>
                <a:cs typeface="Times New Roman" panose="02020603050405020304" pitchFamily="18" charset="0"/>
              </a:rPr>
              <a:t>)</a:t>
            </a:r>
          </a:p>
          <a:p>
            <a:pPr lvl="1"/>
            <a:r>
              <a:rPr lang="zh-CN" altLang="en-US" sz="2000" dirty="0">
                <a:latin typeface="Times New Roman" panose="02020603050405020304" pitchFamily="18" charset="0"/>
                <a:cs typeface="Times New Roman" panose="02020603050405020304" pitchFamily="18" charset="0"/>
              </a:rPr>
              <a:t>共包含</a:t>
            </a:r>
            <a:r>
              <a:rPr lang="en-US" altLang="zh-CN" sz="2000" dirty="0">
                <a:latin typeface="Times New Roman" panose="02020603050405020304" pitchFamily="18" charset="0"/>
                <a:cs typeface="Times New Roman" panose="02020603050405020304" pitchFamily="18" charset="0"/>
              </a:rPr>
              <a:t>5</a:t>
            </a:r>
            <a:r>
              <a:rPr lang="zh-CN" altLang="en-US" sz="2000" dirty="0">
                <a:latin typeface="Times New Roman" panose="02020603050405020304" pitchFamily="18" charset="0"/>
                <a:cs typeface="Times New Roman" panose="02020603050405020304" pitchFamily="18" charset="0"/>
              </a:rPr>
              <a:t>种任务类型与</a:t>
            </a:r>
            <a:r>
              <a:rPr lang="en-US" altLang="zh-CN" sz="2000" dirty="0">
                <a:latin typeface="Times New Roman" panose="02020603050405020304" pitchFamily="18" charset="0"/>
                <a:cs typeface="Times New Roman" panose="02020603050405020304" pitchFamily="18" charset="0"/>
              </a:rPr>
              <a:t>30</a:t>
            </a:r>
            <a:r>
              <a:rPr lang="zh-CN" altLang="en-US" sz="2000" dirty="0">
                <a:latin typeface="Times New Roman" panose="02020603050405020304" pitchFamily="18" charset="0"/>
                <a:cs typeface="Times New Roman" panose="02020603050405020304" pitchFamily="18" charset="0"/>
              </a:rPr>
              <a:t>种任务类型。</a:t>
            </a:r>
            <a:endParaRPr lang="en-US" altLang="zh-C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E112F282-E52B-BD1C-0579-6FA4AC832274}"/>
                  </a:ext>
                </a:extLst>
              </p:cNvPr>
              <p:cNvSpPr txBox="1"/>
              <p:nvPr/>
            </p:nvSpPr>
            <p:spPr>
              <a:xfrm>
                <a:off x="1292801" y="3923025"/>
                <a:ext cx="10187999" cy="105958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dirty="0">
                    <a:latin typeface="Times New Roman" panose="02020603050405020304" pitchFamily="18" charset="0"/>
                    <a:cs typeface="Times New Roman" panose="02020603050405020304" pitchFamily="18" charset="0"/>
                  </a:rPr>
                  <a:t>参数设置</a:t>
                </a:r>
                <a:endParaRPr lang="en-US" altLang="zh-CN" sz="2000" dirty="0">
                  <a:latin typeface="Times New Roman" panose="02020603050405020304" pitchFamily="18" charset="0"/>
                  <a:cs typeface="Times New Roman" panose="02020603050405020304" pitchFamily="18" charset="0"/>
                </a:endParaRPr>
              </a:p>
              <a:p>
                <a:pPr lvl="1"/>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𝑐</m:t>
                      </m:r>
                      <m:r>
                        <a:rPr lang="en-US" altLang="zh-CN" sz="2000" b="0" i="1" smtClean="0">
                          <a:latin typeface="Cambria Math" panose="02040503050406030204" pitchFamily="18" charset="0"/>
                          <a:cs typeface="Times New Roman" panose="02020603050405020304" pitchFamily="18" charset="0"/>
                        </a:rPr>
                        <m:t>=1</m:t>
                      </m:r>
                    </m:oMath>
                  </m:oMathPara>
                </a14:m>
                <a:endParaRPr lang="en-US" altLang="zh-CN" sz="2000"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en-US" altLang="zh-CN" sz="200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𝑝</m:t>
                        </m:r>
                      </m:e>
                      <m:sub>
                        <m:r>
                          <a:rPr lang="en-US" altLang="zh-CN" sz="2000" b="0" i="1" smtClean="0">
                            <a:latin typeface="Cambria Math" panose="02040503050406030204" pitchFamily="18" charset="0"/>
                            <a:cs typeface="Times New Roman" panose="02020603050405020304" pitchFamily="18" charset="0"/>
                          </a:rPr>
                          <m:t>𝑖</m:t>
                        </m:r>
                      </m:sub>
                    </m:sSub>
                    <m:r>
                      <a:rPr lang="en-US" altLang="zh-CN" sz="2000" b="0" i="1" smtClean="0">
                        <a:latin typeface="Cambria Math" panose="02040503050406030204" pitchFamily="18" charset="0"/>
                        <a:cs typeface="Times New Roman" panose="02020603050405020304" pitchFamily="18" charset="0"/>
                      </a:rPr>
                      <m:t>=</m:t>
                    </m:r>
                    <m:r>
                      <a:rPr lang="zh-CN" altLang="en-US" sz="2000" b="0" i="1" smtClean="0">
                        <a:solidFill>
                          <a:srgbClr val="FF0000"/>
                        </a:solidFill>
                        <a:latin typeface="Cambria Math" panose="02040503050406030204" pitchFamily="18" charset="0"/>
                        <a:cs typeface="Times New Roman" panose="02020603050405020304" pitchFamily="18" charset="0"/>
                      </a:rPr>
                      <m:t>𝛾</m:t>
                    </m:r>
                    <m:sSubSup>
                      <m:sSubSupPr>
                        <m:ctrlPr>
                          <a:rPr lang="en-US" altLang="zh-CN" sz="2000" b="0" i="1" smtClean="0">
                            <a:latin typeface="Cambria Math" panose="02040503050406030204" pitchFamily="18" charset="0"/>
                            <a:cs typeface="Times New Roman" panose="02020603050405020304" pitchFamily="18" charset="0"/>
                          </a:rPr>
                        </m:ctrlPr>
                      </m:sSubSupPr>
                      <m:e>
                        <m:r>
                          <a:rPr lang="en-US" altLang="zh-CN" sz="2000" b="0" i="1" smtClean="0">
                            <a:latin typeface="Cambria Math" panose="02040503050406030204" pitchFamily="18" charset="0"/>
                            <a:cs typeface="Times New Roman" panose="02020603050405020304" pitchFamily="18" charset="0"/>
                          </a:rPr>
                          <m:t>𝐸</m:t>
                        </m:r>
                      </m:e>
                      <m:sub>
                        <m:r>
                          <m:rPr>
                            <m:sty m:val="p"/>
                          </m:rPr>
                          <a:rPr lang="en-US" altLang="zh-CN" sz="2000" b="0" i="0" smtClean="0">
                            <a:latin typeface="Cambria Math" panose="02040503050406030204" pitchFamily="18" charset="0"/>
                            <a:cs typeface="Times New Roman" panose="02020603050405020304" pitchFamily="18" charset="0"/>
                          </a:rPr>
                          <m:t>min</m:t>
                        </m:r>
                      </m:sub>
                      <m:sup>
                        <m:r>
                          <a:rPr lang="en-US" altLang="zh-CN" sz="2000" b="0" i="1" smtClean="0">
                            <a:latin typeface="Cambria Math" panose="02040503050406030204" pitchFamily="18" charset="0"/>
                            <a:cs typeface="Times New Roman" panose="02020603050405020304" pitchFamily="18" charset="0"/>
                          </a:rPr>
                          <m:t>𝑖</m:t>
                        </m:r>
                      </m:sup>
                    </m:sSubSup>
                  </m:oMath>
                </a14:m>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其中</a:t>
                </a:r>
                <a14:m>
                  <m:oMath xmlns:m="http://schemas.openxmlformats.org/officeDocument/2006/math">
                    <m:sSubSup>
                      <m:sSubSupPr>
                        <m:ctrlPr>
                          <a:rPr lang="en-US" altLang="zh-CN" sz="2000" i="1">
                            <a:latin typeface="Cambria Math" panose="02040503050406030204" pitchFamily="18" charset="0"/>
                            <a:cs typeface="Times New Roman" panose="02020603050405020304" pitchFamily="18" charset="0"/>
                          </a:rPr>
                        </m:ctrlPr>
                      </m:sSubSupPr>
                      <m:e>
                        <m:r>
                          <a:rPr lang="en-US" altLang="zh-CN" sz="2000" i="1">
                            <a:latin typeface="Cambria Math" panose="02040503050406030204" pitchFamily="18" charset="0"/>
                            <a:cs typeface="Times New Roman" panose="02020603050405020304" pitchFamily="18" charset="0"/>
                          </a:rPr>
                          <m:t>𝐸</m:t>
                        </m:r>
                      </m:e>
                      <m:sub>
                        <m:r>
                          <m:rPr>
                            <m:sty m:val="p"/>
                          </m:rPr>
                          <a:rPr lang="en-US" altLang="zh-CN" sz="2000">
                            <a:latin typeface="Cambria Math" panose="02040503050406030204" pitchFamily="18" charset="0"/>
                            <a:cs typeface="Times New Roman" panose="02020603050405020304" pitchFamily="18" charset="0"/>
                          </a:rPr>
                          <m:t>min</m:t>
                        </m:r>
                      </m:sub>
                      <m:sup>
                        <m:r>
                          <a:rPr lang="en-US" altLang="zh-CN" sz="2000" i="1">
                            <a:latin typeface="Cambria Math" panose="02040503050406030204" pitchFamily="18" charset="0"/>
                            <a:cs typeface="Times New Roman" panose="02020603050405020304" pitchFamily="18" charset="0"/>
                          </a:rPr>
                          <m:t>𝑖</m:t>
                        </m:r>
                      </m:sup>
                    </m:sSubSup>
                    <m:r>
                      <a:rPr lang="en-US" altLang="zh-CN" sz="2000" i="1" smtClean="0">
                        <a:latin typeface="Cambria Math" panose="02040503050406030204" pitchFamily="18" charset="0"/>
                        <a:cs typeface="Times New Roman" panose="02020603050405020304" pitchFamily="18" charset="0"/>
                      </a:rPr>
                      <m:t>=</m:t>
                    </m:r>
                    <m:func>
                      <m:funcPr>
                        <m:ctrlPr>
                          <a:rPr lang="en-US" altLang="zh-CN" sz="2000" i="1" smtClean="0">
                            <a:latin typeface="Cambria Math" panose="02040503050406030204" pitchFamily="18" charset="0"/>
                            <a:cs typeface="Times New Roman" panose="02020603050405020304" pitchFamily="18" charset="0"/>
                          </a:rPr>
                        </m:ctrlPr>
                      </m:funcPr>
                      <m:fName>
                        <m:limLow>
                          <m:limLowPr>
                            <m:ctrlPr>
                              <a:rPr lang="en-US" altLang="zh-CN" sz="2000" i="1" smtClean="0">
                                <a:latin typeface="Cambria Math" panose="02040503050406030204" pitchFamily="18" charset="0"/>
                                <a:cs typeface="Times New Roman" panose="02020603050405020304" pitchFamily="18" charset="0"/>
                              </a:rPr>
                            </m:ctrlPr>
                          </m:limLowPr>
                          <m:e>
                            <m:r>
                              <m:rPr>
                                <m:sty m:val="p"/>
                              </m:rPr>
                              <a:rPr lang="en-US" altLang="zh-CN" sz="2000" i="0" smtClean="0">
                                <a:latin typeface="Cambria Math" panose="02040503050406030204" pitchFamily="18" charset="0"/>
                                <a:cs typeface="Times New Roman" panose="02020603050405020304" pitchFamily="18" charset="0"/>
                              </a:rPr>
                              <m:t>min</m:t>
                            </m:r>
                          </m:e>
                          <m:lim>
                            <m:r>
                              <a:rPr lang="en-US" altLang="zh-CN" sz="2000" b="0" i="1" smtClean="0">
                                <a:latin typeface="Cambria Math" panose="02040503050406030204" pitchFamily="18" charset="0"/>
                                <a:cs typeface="Times New Roman" panose="02020603050405020304" pitchFamily="18" charset="0"/>
                              </a:rPr>
                              <m:t>𝑗</m:t>
                            </m:r>
                          </m:lim>
                        </m:limLow>
                      </m:fName>
                      <m:e>
                        <m:sSub>
                          <m:sSubPr>
                            <m:ctrlPr>
                              <a:rPr lang="en-US" altLang="zh-CN" sz="200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𝐸𝑇𝐶</m:t>
                            </m:r>
                          </m:e>
                          <m:sub>
                            <m:r>
                              <a:rPr lang="en-US" altLang="zh-CN" sz="2000" b="0" i="1" smtClean="0">
                                <a:latin typeface="Cambria Math" panose="02040503050406030204" pitchFamily="18" charset="0"/>
                                <a:cs typeface="Times New Roman" panose="02020603050405020304" pitchFamily="18" charset="0"/>
                              </a:rPr>
                              <m:t>𝑖𝑗</m:t>
                            </m:r>
                          </m:sub>
                        </m:sSub>
                        <m:sSub>
                          <m:sSubPr>
                            <m:ctrlPr>
                              <a:rPr lang="en-US" altLang="zh-CN" sz="2000" i="1">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𝐴𝑃𝐶</m:t>
                            </m:r>
                          </m:e>
                          <m:sub>
                            <m:r>
                              <a:rPr lang="en-US" altLang="zh-CN" sz="2000" i="1">
                                <a:latin typeface="Cambria Math" panose="02040503050406030204" pitchFamily="18" charset="0"/>
                                <a:cs typeface="Times New Roman" panose="02020603050405020304" pitchFamily="18" charset="0"/>
                              </a:rPr>
                              <m:t>𝑖𝑗</m:t>
                            </m:r>
                          </m:sub>
                        </m:sSub>
                      </m:e>
                    </m:func>
                  </m:oMath>
                </a14:m>
                <a:endParaRPr lang="en-US" altLang="zh-CN" sz="2000" dirty="0">
                  <a:latin typeface="Times New Roman" panose="02020603050405020304" pitchFamily="18" charset="0"/>
                  <a:cs typeface="Times New Roman" panose="02020603050405020304" pitchFamily="18" charset="0"/>
                </a:endParaRPr>
              </a:p>
            </p:txBody>
          </p:sp>
        </mc:Choice>
        <mc:Fallback xmlns="">
          <p:sp>
            <p:nvSpPr>
              <p:cNvPr id="19" name="文本框 18">
                <a:extLst>
                  <a:ext uri="{FF2B5EF4-FFF2-40B4-BE49-F238E27FC236}">
                    <a16:creationId xmlns:a16="http://schemas.microsoft.com/office/drawing/2014/main" id="{E112F282-E52B-BD1C-0579-6FA4AC832274}"/>
                  </a:ext>
                </a:extLst>
              </p:cNvPr>
              <p:cNvSpPr txBox="1">
                <a:spLocks noRot="1" noChangeAspect="1" noMove="1" noResize="1" noEditPoints="1" noAdjustHandles="1" noChangeArrowheads="1" noChangeShapeType="1" noTextEdit="1"/>
              </p:cNvSpPr>
              <p:nvPr/>
            </p:nvSpPr>
            <p:spPr>
              <a:xfrm>
                <a:off x="1292801" y="3923025"/>
                <a:ext cx="10187999" cy="1059585"/>
              </a:xfrm>
              <a:prstGeom prst="rect">
                <a:avLst/>
              </a:prstGeom>
              <a:blipFill>
                <a:blip r:embed="rId5"/>
                <a:stretch>
                  <a:fillRect l="-539" t="-3468" b="-8671"/>
                </a:stretch>
              </a:blipFill>
            </p:spPr>
            <p:txBody>
              <a:bodyPr/>
              <a:lstStyle/>
              <a:p>
                <a:r>
                  <a:rPr lang="zh-CN" altLang="en-US">
                    <a:noFill/>
                  </a:rPr>
                  <a:t> </a:t>
                </a:r>
              </a:p>
            </p:txBody>
          </p:sp>
        </mc:Fallback>
      </mc:AlternateContent>
      <p:sp>
        <p:nvSpPr>
          <p:cNvPr id="20" name="日期占位符 20">
            <a:extLst>
              <a:ext uri="{FF2B5EF4-FFF2-40B4-BE49-F238E27FC236}">
                <a16:creationId xmlns:a16="http://schemas.microsoft.com/office/drawing/2014/main" id="{8A0BE687-452F-C079-01BD-E327816D898F}"/>
              </a:ext>
            </a:extLst>
          </p:cNvPr>
          <p:cNvSpPr>
            <a:spLocks noGrp="1"/>
          </p:cNvSpPr>
          <p:nvPr>
            <p:ph type="dt" sz="half" idx="10"/>
          </p:nvPr>
        </p:nvSpPr>
        <p:spPr>
          <a:xfrm>
            <a:off x="594554" y="6519474"/>
            <a:ext cx="2743200" cy="365125"/>
          </a:xfrm>
        </p:spPr>
        <p:txBody>
          <a:bodyPr/>
          <a:lstStyle/>
          <a:p>
            <a:fld id="{203B5CA8-4761-4414-9376-7C2900FFB2F7}" type="datetime1">
              <a:rPr lang="zh-CN" altLang="en-US" sz="1400" smtClean="0">
                <a:solidFill>
                  <a:schemeClr val="bg1"/>
                </a:solidFill>
              </a:rPr>
              <a:t>2022/7/20</a:t>
            </a:fld>
            <a:endParaRPr lang="zh-CN" altLang="en-US" dirty="0">
              <a:solidFill>
                <a:schemeClr val="bg1"/>
              </a:solidFill>
            </a:endParaRPr>
          </a:p>
        </p:txBody>
      </p:sp>
      <p:sp>
        <p:nvSpPr>
          <p:cNvPr id="21" name="页脚占位符 21">
            <a:extLst>
              <a:ext uri="{FF2B5EF4-FFF2-40B4-BE49-F238E27FC236}">
                <a16:creationId xmlns:a16="http://schemas.microsoft.com/office/drawing/2014/main" id="{C25DC49C-2DF5-9D89-8E8F-6249356FF942}"/>
              </a:ext>
            </a:extLst>
          </p:cNvPr>
          <p:cNvSpPr>
            <a:spLocks noGrp="1"/>
          </p:cNvSpPr>
          <p:nvPr>
            <p:ph type="ftr" sz="quarter" idx="11"/>
          </p:nvPr>
        </p:nvSpPr>
        <p:spPr>
          <a:xfrm>
            <a:off x="3794954" y="6519474"/>
            <a:ext cx="4114800" cy="365125"/>
          </a:xfrm>
        </p:spPr>
        <p:txBody>
          <a:bodyPr/>
          <a:lstStyle/>
          <a:p>
            <a:r>
              <a:rPr lang="zh-CN" altLang="en-US" sz="1400" dirty="0">
                <a:solidFill>
                  <a:schemeClr val="bg1"/>
                </a:solidFill>
              </a:rPr>
              <a:t>张庆辉</a:t>
            </a:r>
          </a:p>
        </p:txBody>
      </p:sp>
      <p:sp>
        <p:nvSpPr>
          <p:cNvPr id="22" name="灯片编号占位符 22">
            <a:extLst>
              <a:ext uri="{FF2B5EF4-FFF2-40B4-BE49-F238E27FC236}">
                <a16:creationId xmlns:a16="http://schemas.microsoft.com/office/drawing/2014/main" id="{D3C2D51C-6CA5-D1EB-4C7B-A25820CCE907}"/>
              </a:ext>
            </a:extLst>
          </p:cNvPr>
          <p:cNvSpPr>
            <a:spLocks noGrp="1"/>
          </p:cNvSpPr>
          <p:nvPr>
            <p:ph type="sldNum" sz="quarter" idx="12"/>
          </p:nvPr>
        </p:nvSpPr>
        <p:spPr>
          <a:xfrm>
            <a:off x="8366954" y="6519474"/>
            <a:ext cx="2743200" cy="365125"/>
          </a:xfrm>
        </p:spPr>
        <p:txBody>
          <a:bodyPr/>
          <a:lstStyle/>
          <a:p>
            <a:fld id="{603D71E1-7013-465D-A6D8-056F0D898DDF}" type="slidenum">
              <a:rPr lang="zh-CN" altLang="en-US" sz="1400">
                <a:solidFill>
                  <a:schemeClr val="bg1"/>
                </a:solidFill>
              </a:rPr>
              <a:t>18</a:t>
            </a:fld>
            <a:endParaRPr lang="zh-CN" altLang="en-US" sz="1400" dirty="0">
              <a:solidFill>
                <a:schemeClr val="bg1"/>
              </a:solidFill>
            </a:endParaRPr>
          </a:p>
        </p:txBody>
      </p:sp>
      <p:sp>
        <p:nvSpPr>
          <p:cNvPr id="23" name="文本框 22">
            <a:extLst>
              <a:ext uri="{FF2B5EF4-FFF2-40B4-BE49-F238E27FC236}">
                <a16:creationId xmlns:a16="http://schemas.microsoft.com/office/drawing/2014/main" id="{7216CBA4-6360-655A-C90D-CEDF25562C28}"/>
              </a:ext>
            </a:extLst>
          </p:cNvPr>
          <p:cNvSpPr txBox="1"/>
          <p:nvPr/>
        </p:nvSpPr>
        <p:spPr>
          <a:xfrm>
            <a:off x="5602972" y="223326"/>
            <a:ext cx="6337926" cy="400110"/>
          </a:xfrm>
          <a:prstGeom prst="rect">
            <a:avLst/>
          </a:prstGeom>
          <a:noFill/>
        </p:spPr>
        <p:txBody>
          <a:bodyPr wrap="square" rtlCol="0">
            <a:spAutoFit/>
          </a:bodyPr>
          <a:lstStyle/>
          <a:p>
            <a:r>
              <a:rPr lang="en-US" altLang="zh-CN" sz="2000" dirty="0">
                <a:solidFill>
                  <a:schemeClr val="bg1"/>
                </a:solidFill>
              </a:rPr>
              <a:t>2022</a:t>
            </a:r>
            <a:r>
              <a:rPr lang="zh-CN" altLang="en-US" sz="2000" dirty="0">
                <a:solidFill>
                  <a:schemeClr val="bg1"/>
                </a:solidFill>
              </a:rPr>
              <a:t>年云南大学离散优化与算法博弈论研究生学术论坛</a:t>
            </a:r>
          </a:p>
        </p:txBody>
      </p:sp>
    </p:spTree>
    <p:extLst>
      <p:ext uri="{BB962C8B-B14F-4D97-AF65-F5344CB8AC3E}">
        <p14:creationId xmlns:p14="http://schemas.microsoft.com/office/powerpoint/2010/main" val="701516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2" name="文本框 20">
            <a:extLst>
              <a:ext uri="{FF2B5EF4-FFF2-40B4-BE49-F238E27FC236}">
                <a16:creationId xmlns:a16="http://schemas.microsoft.com/office/drawing/2014/main" id="{1651423B-F98D-420B-8163-3002FB39BBFC}"/>
              </a:ext>
            </a:extLst>
          </p:cNvPr>
          <p:cNvSpPr txBox="1">
            <a:spLocks noChangeArrowheads="1"/>
          </p:cNvSpPr>
          <p:nvPr/>
        </p:nvSpPr>
        <p:spPr bwMode="auto">
          <a:xfrm>
            <a:off x="372533" y="915705"/>
            <a:ext cx="2243667" cy="52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仿真实验</a:t>
            </a:r>
          </a:p>
        </p:txBody>
      </p:sp>
      <mc:AlternateContent xmlns:mc="http://schemas.openxmlformats.org/markup-compatibility/2006" xmlns:a14="http://schemas.microsoft.com/office/drawing/2010/main">
        <mc:Choice Requires="a14">
          <p:sp>
            <p:nvSpPr>
              <p:cNvPr id="3" name="文本框 20">
                <a:extLst>
                  <a:ext uri="{FF2B5EF4-FFF2-40B4-BE49-F238E27FC236}">
                    <a16:creationId xmlns:a16="http://schemas.microsoft.com/office/drawing/2014/main" id="{EC68660C-9321-4DEE-94AB-80943BFED765}"/>
                  </a:ext>
                </a:extLst>
              </p:cNvPr>
              <p:cNvSpPr txBox="1">
                <a:spLocks noChangeArrowheads="1"/>
              </p:cNvSpPr>
              <p:nvPr/>
            </p:nvSpPr>
            <p:spPr bwMode="auto">
              <a:xfrm>
                <a:off x="2616200" y="977191"/>
                <a:ext cx="3987800" cy="4308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22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不同</a:t>
                </a:r>
                <a14:m>
                  <m:oMath xmlns:m="http://schemas.openxmlformats.org/officeDocument/2006/math">
                    <m:r>
                      <a:rPr lang="zh-CN" altLang="en-US" sz="2200" i="1" smtClean="0">
                        <a:solidFill>
                          <a:srgbClr val="044875"/>
                        </a:solidFill>
                        <a:latin typeface="Cambria Math" panose="02040503050406030204" pitchFamily="18" charset="0"/>
                        <a:ea typeface="微软雅黑" panose="020B0503020204020204" pitchFamily="34" charset="-122"/>
                        <a:cs typeface="Times New Roman" panose="02020603050405020304" pitchFamily="18" charset="0"/>
                      </a:rPr>
                      <m:t>𝛾</m:t>
                    </m:r>
                  </m:oMath>
                </a14:m>
                <a:r>
                  <a:rPr lang="zh-CN" altLang="en-US" sz="22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值对系统的影响</a:t>
                </a:r>
              </a:p>
            </p:txBody>
          </p:sp>
        </mc:Choice>
        <mc:Fallback xmlns="">
          <p:sp>
            <p:nvSpPr>
              <p:cNvPr id="3" name="文本框 20">
                <a:extLst>
                  <a:ext uri="{FF2B5EF4-FFF2-40B4-BE49-F238E27FC236}">
                    <a16:creationId xmlns:a16="http://schemas.microsoft.com/office/drawing/2014/main" id="{EC68660C-9321-4DEE-94AB-80943BFED765}"/>
                  </a:ext>
                </a:extLst>
              </p:cNvPr>
              <p:cNvSpPr txBox="1">
                <a:spLocks noRot="1" noChangeAspect="1" noMove="1" noResize="1" noEditPoints="1" noAdjustHandles="1" noChangeArrowheads="1" noChangeShapeType="1" noTextEdit="1"/>
              </p:cNvSpPr>
              <p:nvPr/>
            </p:nvSpPr>
            <p:spPr bwMode="auto">
              <a:xfrm>
                <a:off x="2616200" y="977191"/>
                <a:ext cx="3987800" cy="430887"/>
              </a:xfrm>
              <a:prstGeom prst="rect">
                <a:avLst/>
              </a:prstGeom>
              <a:blipFill>
                <a:blip r:embed="rId2"/>
                <a:stretch>
                  <a:fillRect l="-1988" t="-8451" b="-2816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B8006FC0-B76A-461B-9395-A9856DD3FFDB}"/>
                  </a:ext>
                </a:extLst>
              </p:cNvPr>
              <p:cNvSpPr/>
              <p:nvPr/>
            </p:nvSpPr>
            <p:spPr>
              <a:xfrm>
                <a:off x="1261388" y="4755653"/>
                <a:ext cx="9669224" cy="369332"/>
              </a:xfrm>
              <a:prstGeom prst="rect">
                <a:avLst/>
              </a:prstGeom>
            </p:spPr>
            <p:txBody>
              <a:bodyPr wrap="square">
                <a:spAutoFit/>
              </a:bodyPr>
              <a:lstStyle/>
              <a:p>
                <a:r>
                  <a:rPr lang="en-US" altLang="zh-CN" dirty="0">
                    <a:solidFill>
                      <a:srgbClr val="000000"/>
                    </a:solidFill>
                    <a:latin typeface="Times New Roman" panose="02020603050405020304" pitchFamily="18" charset="0"/>
                    <a:cs typeface="Times New Roman" panose="02020603050405020304" pitchFamily="18" charset="0"/>
                  </a:rPr>
                  <a:t>30</a:t>
                </a:r>
                <a:r>
                  <a:rPr lang="zh-CN" altLang="en-US" dirty="0">
                    <a:solidFill>
                      <a:srgbClr val="000000"/>
                    </a:solidFill>
                    <a:latin typeface="Times New Roman" panose="02020603050405020304" pitchFamily="18" charset="0"/>
                    <a:cs typeface="Times New Roman" panose="02020603050405020304" pitchFamily="18" charset="0"/>
                  </a:rPr>
                  <a:t>种用户按任意顺序到达，用户</a:t>
                </a:r>
                <a14:m>
                  <m:oMath xmlns:m="http://schemas.openxmlformats.org/officeDocument/2006/math">
                    <m:r>
                      <a:rPr lang="en-US" altLang="zh-CN" b="0" i="1" smtClean="0">
                        <a:solidFill>
                          <a:srgbClr val="000000"/>
                        </a:solidFill>
                        <a:latin typeface="Cambria Math" panose="02040503050406030204" pitchFamily="18" charset="0"/>
                        <a:cs typeface="Times New Roman" panose="02020603050405020304" pitchFamily="18" charset="0"/>
                      </a:rPr>
                      <m:t>𝑖</m:t>
                    </m:r>
                  </m:oMath>
                </a14:m>
                <a:r>
                  <a:rPr lang="zh-CN" altLang="en-US" dirty="0">
                    <a:solidFill>
                      <a:srgbClr val="000000"/>
                    </a:solidFill>
                    <a:latin typeface="Times New Roman" panose="02020603050405020304" pitchFamily="18" charset="0"/>
                    <a:cs typeface="Times New Roman" panose="02020603050405020304" pitchFamily="18" charset="0"/>
                  </a:rPr>
                  <a:t>的任务包中的任务数</a:t>
                </a:r>
                <a14:m>
                  <m:oMath xmlns:m="http://schemas.openxmlformats.org/officeDocument/2006/math">
                    <m:sSub>
                      <m:sSubPr>
                        <m:ctrlPr>
                          <a:rPr lang="en-US" altLang="zh-CN" b="0" i="1" smtClean="0">
                            <a:solidFill>
                              <a:srgbClr val="000000"/>
                            </a:solidFill>
                            <a:latin typeface="Cambria Math" panose="02040503050406030204" pitchFamily="18" charset="0"/>
                            <a:cs typeface="Times New Roman" panose="02020603050405020304" pitchFamily="18" charset="0"/>
                          </a:rPr>
                        </m:ctrlPr>
                      </m:sSubPr>
                      <m:e>
                        <m:r>
                          <a:rPr lang="en-US" altLang="zh-CN" b="0" i="1" smtClean="0">
                            <a:solidFill>
                              <a:srgbClr val="000000"/>
                            </a:solidFill>
                            <a:latin typeface="Cambria Math" panose="02040503050406030204" pitchFamily="18" charset="0"/>
                            <a:cs typeface="Times New Roman" panose="02020603050405020304" pitchFamily="18" charset="0"/>
                          </a:rPr>
                          <m:t>𝑎</m:t>
                        </m:r>
                      </m:e>
                      <m:sub>
                        <m:r>
                          <a:rPr lang="en-US" altLang="zh-CN" b="0" i="1" smtClean="0">
                            <a:solidFill>
                              <a:srgbClr val="000000"/>
                            </a:solidFill>
                            <a:latin typeface="Cambria Math" panose="02040503050406030204" pitchFamily="18" charset="0"/>
                            <a:cs typeface="Times New Roman" panose="02020603050405020304" pitchFamily="18" charset="0"/>
                          </a:rPr>
                          <m:t>𝑖</m:t>
                        </m:r>
                      </m:sub>
                    </m:sSub>
                    <m:r>
                      <a:rPr lang="en-US" altLang="zh-CN"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∈[200, 1000]</m:t>
                    </m:r>
                  </m:oMath>
                </a14:m>
                <a:endParaRPr lang="zh-CN" altLang="en-US" dirty="0">
                  <a:latin typeface="Times New Roman" panose="02020603050405020304" pitchFamily="18" charset="0"/>
                  <a:cs typeface="Times New Roman" panose="02020603050405020304" pitchFamily="18" charset="0"/>
                </a:endParaRPr>
              </a:p>
            </p:txBody>
          </p:sp>
        </mc:Choice>
        <mc:Fallback xmlns="">
          <p:sp>
            <p:nvSpPr>
              <p:cNvPr id="6" name="矩形 5">
                <a:extLst>
                  <a:ext uri="{FF2B5EF4-FFF2-40B4-BE49-F238E27FC236}">
                    <a16:creationId xmlns:a16="http://schemas.microsoft.com/office/drawing/2014/main" id="{B8006FC0-B76A-461B-9395-A9856DD3FFDB}"/>
                  </a:ext>
                </a:extLst>
              </p:cNvPr>
              <p:cNvSpPr>
                <a:spLocks noRot="1" noChangeAspect="1" noMove="1" noResize="1" noEditPoints="1" noAdjustHandles="1" noChangeArrowheads="1" noChangeShapeType="1" noTextEdit="1"/>
              </p:cNvSpPr>
              <p:nvPr/>
            </p:nvSpPr>
            <p:spPr>
              <a:xfrm>
                <a:off x="1261388" y="4755653"/>
                <a:ext cx="9669224" cy="369332"/>
              </a:xfrm>
              <a:prstGeom prst="rect">
                <a:avLst/>
              </a:prstGeom>
              <a:blipFill>
                <a:blip r:embed="rId3"/>
                <a:stretch>
                  <a:fillRect l="-567" t="-9836" b="-2459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194B90CE-E3B3-14C1-5173-6FDC0A90710C}"/>
              </a:ext>
            </a:extLst>
          </p:cNvPr>
          <p:cNvSpPr txBox="1"/>
          <p:nvPr/>
        </p:nvSpPr>
        <p:spPr>
          <a:xfrm>
            <a:off x="1261388" y="5327565"/>
            <a:ext cx="2715491"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𝛾越大，利润越高</a:t>
            </a:r>
          </a:p>
        </p:txBody>
      </p:sp>
      <p:sp>
        <p:nvSpPr>
          <p:cNvPr id="7" name="文本框 6">
            <a:extLst>
              <a:ext uri="{FF2B5EF4-FFF2-40B4-BE49-F238E27FC236}">
                <a16:creationId xmlns:a16="http://schemas.microsoft.com/office/drawing/2014/main" id="{3D501DBC-BFC2-D55D-725B-B22BCFA2DC5D}"/>
              </a:ext>
            </a:extLst>
          </p:cNvPr>
          <p:cNvSpPr txBox="1"/>
          <p:nvPr/>
        </p:nvSpPr>
        <p:spPr>
          <a:xfrm>
            <a:off x="4295532" y="5327442"/>
            <a:ext cx="3408219"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Greedy</a:t>
            </a:r>
            <a:r>
              <a:rPr lang="zh-CN" altLang="en-US" dirty="0">
                <a:latin typeface="Times New Roman" panose="02020603050405020304" pitchFamily="18" charset="0"/>
                <a:cs typeface="Times New Roman" panose="02020603050405020304" pitchFamily="18" charset="0"/>
              </a:rPr>
              <a:t>算法较大的</a:t>
            </a:r>
            <a:r>
              <a:rPr lang="en-US" altLang="zh-CN" dirty="0" err="1">
                <a:latin typeface="Times New Roman" panose="02020603050405020304" pitchFamily="18" charset="0"/>
                <a:cs typeface="Times New Roman" panose="02020603050405020304" pitchFamily="18" charset="0"/>
              </a:rPr>
              <a:t>Makespan</a:t>
            </a:r>
            <a:endParaRPr lang="zh-CN" altLang="en-US"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ACFF5FD5-F9C5-2522-AB1B-DD1BF90D6206}"/>
              </a:ext>
            </a:extLst>
          </p:cNvPr>
          <p:cNvSpPr txBox="1"/>
          <p:nvPr/>
        </p:nvSpPr>
        <p:spPr>
          <a:xfrm>
            <a:off x="7902332" y="5335651"/>
            <a:ext cx="3565236"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Average</a:t>
            </a:r>
            <a:r>
              <a:rPr lang="zh-CN" altLang="en-US" dirty="0">
                <a:latin typeface="Times New Roman" panose="02020603050405020304" pitchFamily="18" charset="0"/>
                <a:cs typeface="Times New Roman" panose="02020603050405020304" pitchFamily="18" charset="0"/>
              </a:rPr>
              <a:t>负载均衡却不经济</a:t>
            </a:r>
          </a:p>
        </p:txBody>
      </p:sp>
      <p:grpSp>
        <p:nvGrpSpPr>
          <p:cNvPr id="14" name="组合 13">
            <a:extLst>
              <a:ext uri="{FF2B5EF4-FFF2-40B4-BE49-F238E27FC236}">
                <a16:creationId xmlns:a16="http://schemas.microsoft.com/office/drawing/2014/main" id="{0009CCFA-D723-4AC4-BACD-4F1A71CCADB8}"/>
              </a:ext>
            </a:extLst>
          </p:cNvPr>
          <p:cNvGrpSpPr/>
          <p:nvPr/>
        </p:nvGrpSpPr>
        <p:grpSpPr>
          <a:xfrm>
            <a:off x="0" y="0"/>
            <a:ext cx="12192000" cy="6857999"/>
            <a:chOff x="0" y="0"/>
            <a:chExt cx="12192000" cy="6857999"/>
          </a:xfrm>
        </p:grpSpPr>
        <p:pic>
          <p:nvPicPr>
            <p:cNvPr id="15" name="图片 14">
              <a:extLst>
                <a:ext uri="{FF2B5EF4-FFF2-40B4-BE49-F238E27FC236}">
                  <a16:creationId xmlns:a16="http://schemas.microsoft.com/office/drawing/2014/main" id="{253F1086-5771-4260-B25F-6DAC56235B28}"/>
                </a:ext>
              </a:extLst>
            </p:cNvPr>
            <p:cNvPicPr>
              <a:picLocks noChangeAspect="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46040" y="0"/>
              <a:ext cx="846762" cy="846762"/>
            </a:xfrm>
            <a:prstGeom prst="rect">
              <a:avLst/>
            </a:prstGeom>
          </p:spPr>
        </p:pic>
        <p:sp>
          <p:nvSpPr>
            <p:cNvPr id="16" name="矩形 15">
              <a:extLst>
                <a:ext uri="{FF2B5EF4-FFF2-40B4-BE49-F238E27FC236}">
                  <a16:creationId xmlns:a16="http://schemas.microsoft.com/office/drawing/2014/main" id="{8BB0D67A-7977-425B-A3E8-1864633F7ADE}"/>
                </a:ext>
              </a:extLst>
            </p:cNvPr>
            <p:cNvSpPr/>
            <p:nvPr/>
          </p:nvSpPr>
          <p:spPr>
            <a:xfrm>
              <a:off x="0" y="0"/>
              <a:ext cx="421406"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E7B7722F-14D5-4F41-9722-008AF25E18EB}"/>
                </a:ext>
              </a:extLst>
            </p:cNvPr>
            <p:cNvSpPr/>
            <p:nvPr/>
          </p:nvSpPr>
          <p:spPr>
            <a:xfrm>
              <a:off x="1292802" y="0"/>
              <a:ext cx="10899198"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5FB59346-1ABF-41DC-AE05-DFEA7A47183C}"/>
                </a:ext>
              </a:extLst>
            </p:cNvPr>
            <p:cNvSpPr/>
            <p:nvPr/>
          </p:nvSpPr>
          <p:spPr>
            <a:xfrm>
              <a:off x="0" y="6488666"/>
              <a:ext cx="12192000" cy="369333"/>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a:extLst>
              <a:ext uri="{FF2B5EF4-FFF2-40B4-BE49-F238E27FC236}">
                <a16:creationId xmlns:a16="http://schemas.microsoft.com/office/drawing/2014/main" id="{DFFCF754-EF49-C46C-AE3C-0481E9D250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673" y="1639661"/>
            <a:ext cx="11296650" cy="2324100"/>
          </a:xfrm>
          <a:prstGeom prst="rect">
            <a:avLst/>
          </a:prstGeom>
        </p:spPr>
      </p:pic>
      <p:sp>
        <p:nvSpPr>
          <p:cNvPr id="19" name="日期占位符 20">
            <a:extLst>
              <a:ext uri="{FF2B5EF4-FFF2-40B4-BE49-F238E27FC236}">
                <a16:creationId xmlns:a16="http://schemas.microsoft.com/office/drawing/2014/main" id="{ED23BF65-327E-F09A-5131-9D7998E6052C}"/>
              </a:ext>
            </a:extLst>
          </p:cNvPr>
          <p:cNvSpPr>
            <a:spLocks noGrp="1"/>
          </p:cNvSpPr>
          <p:nvPr>
            <p:ph type="dt" sz="half" idx="10"/>
          </p:nvPr>
        </p:nvSpPr>
        <p:spPr>
          <a:xfrm>
            <a:off x="594554" y="6519474"/>
            <a:ext cx="2743200" cy="365125"/>
          </a:xfrm>
        </p:spPr>
        <p:txBody>
          <a:bodyPr/>
          <a:lstStyle/>
          <a:p>
            <a:fld id="{203B5CA8-4761-4414-9376-7C2900FFB2F7}" type="datetime1">
              <a:rPr lang="zh-CN" altLang="en-US" sz="1400" smtClean="0">
                <a:solidFill>
                  <a:schemeClr val="bg1"/>
                </a:solidFill>
              </a:rPr>
              <a:t>2022/7/20</a:t>
            </a:fld>
            <a:endParaRPr lang="zh-CN" altLang="en-US" dirty="0">
              <a:solidFill>
                <a:schemeClr val="bg1"/>
              </a:solidFill>
            </a:endParaRPr>
          </a:p>
        </p:txBody>
      </p:sp>
      <p:sp>
        <p:nvSpPr>
          <p:cNvPr id="20" name="页脚占位符 21">
            <a:extLst>
              <a:ext uri="{FF2B5EF4-FFF2-40B4-BE49-F238E27FC236}">
                <a16:creationId xmlns:a16="http://schemas.microsoft.com/office/drawing/2014/main" id="{977EF291-25EE-D1D4-1944-D98AA1AFE1CC}"/>
              </a:ext>
            </a:extLst>
          </p:cNvPr>
          <p:cNvSpPr>
            <a:spLocks noGrp="1"/>
          </p:cNvSpPr>
          <p:nvPr>
            <p:ph type="ftr" sz="quarter" idx="11"/>
          </p:nvPr>
        </p:nvSpPr>
        <p:spPr>
          <a:xfrm>
            <a:off x="3794954" y="6519474"/>
            <a:ext cx="4114800" cy="365125"/>
          </a:xfrm>
        </p:spPr>
        <p:txBody>
          <a:bodyPr/>
          <a:lstStyle/>
          <a:p>
            <a:r>
              <a:rPr lang="zh-CN" altLang="en-US" sz="1400" dirty="0">
                <a:solidFill>
                  <a:schemeClr val="bg1"/>
                </a:solidFill>
              </a:rPr>
              <a:t>张庆辉</a:t>
            </a:r>
          </a:p>
        </p:txBody>
      </p:sp>
      <p:sp>
        <p:nvSpPr>
          <p:cNvPr id="21" name="灯片编号占位符 22">
            <a:extLst>
              <a:ext uri="{FF2B5EF4-FFF2-40B4-BE49-F238E27FC236}">
                <a16:creationId xmlns:a16="http://schemas.microsoft.com/office/drawing/2014/main" id="{61E6EC9B-1B0C-889D-D00C-8F366CA47E05}"/>
              </a:ext>
            </a:extLst>
          </p:cNvPr>
          <p:cNvSpPr>
            <a:spLocks noGrp="1"/>
          </p:cNvSpPr>
          <p:nvPr>
            <p:ph type="sldNum" sz="quarter" idx="12"/>
          </p:nvPr>
        </p:nvSpPr>
        <p:spPr>
          <a:xfrm>
            <a:off x="8366954" y="6519474"/>
            <a:ext cx="2743200" cy="365125"/>
          </a:xfrm>
        </p:spPr>
        <p:txBody>
          <a:bodyPr/>
          <a:lstStyle/>
          <a:p>
            <a:fld id="{603D71E1-7013-465D-A6D8-056F0D898DDF}" type="slidenum">
              <a:rPr lang="zh-CN" altLang="en-US" sz="1400">
                <a:solidFill>
                  <a:schemeClr val="bg1"/>
                </a:solidFill>
              </a:rPr>
              <a:t>19</a:t>
            </a:fld>
            <a:endParaRPr lang="zh-CN" altLang="en-US" sz="1400" dirty="0">
              <a:solidFill>
                <a:schemeClr val="bg1"/>
              </a:solidFill>
            </a:endParaRPr>
          </a:p>
        </p:txBody>
      </p:sp>
      <p:sp>
        <p:nvSpPr>
          <p:cNvPr id="22" name="文本框 21">
            <a:extLst>
              <a:ext uri="{FF2B5EF4-FFF2-40B4-BE49-F238E27FC236}">
                <a16:creationId xmlns:a16="http://schemas.microsoft.com/office/drawing/2014/main" id="{D1EE50D4-254B-2073-0D89-6BFC4AADA852}"/>
              </a:ext>
            </a:extLst>
          </p:cNvPr>
          <p:cNvSpPr txBox="1"/>
          <p:nvPr/>
        </p:nvSpPr>
        <p:spPr>
          <a:xfrm>
            <a:off x="5602972" y="223326"/>
            <a:ext cx="6337926" cy="400110"/>
          </a:xfrm>
          <a:prstGeom prst="rect">
            <a:avLst/>
          </a:prstGeom>
          <a:noFill/>
        </p:spPr>
        <p:txBody>
          <a:bodyPr wrap="square" rtlCol="0">
            <a:spAutoFit/>
          </a:bodyPr>
          <a:lstStyle/>
          <a:p>
            <a:r>
              <a:rPr lang="en-US" altLang="zh-CN" sz="2000" dirty="0">
                <a:solidFill>
                  <a:schemeClr val="bg1"/>
                </a:solidFill>
              </a:rPr>
              <a:t>2022</a:t>
            </a:r>
            <a:r>
              <a:rPr lang="zh-CN" altLang="en-US" sz="2000" dirty="0">
                <a:solidFill>
                  <a:schemeClr val="bg1"/>
                </a:solidFill>
              </a:rPr>
              <a:t>年云南大学离散优化与算法博弈论研究生学术论坛</a:t>
            </a:r>
          </a:p>
        </p:txBody>
      </p:sp>
    </p:spTree>
    <p:extLst>
      <p:ext uri="{BB962C8B-B14F-4D97-AF65-F5344CB8AC3E}">
        <p14:creationId xmlns:p14="http://schemas.microsoft.com/office/powerpoint/2010/main" val="694485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4" name="文本框 20">
            <a:extLst>
              <a:ext uri="{FF2B5EF4-FFF2-40B4-BE49-F238E27FC236}">
                <a16:creationId xmlns:a16="http://schemas.microsoft.com/office/drawing/2014/main" id="{149DAB29-0F62-4BA8-9955-5BAC66B315F2}"/>
              </a:ext>
            </a:extLst>
          </p:cNvPr>
          <p:cNvSpPr txBox="1">
            <a:spLocks noChangeArrowheads="1"/>
          </p:cNvSpPr>
          <p:nvPr/>
        </p:nvSpPr>
        <p:spPr bwMode="auto">
          <a:xfrm>
            <a:off x="2331401" y="2889142"/>
            <a:ext cx="2841032" cy="52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a:solidFill>
                  <a:schemeClr val="accent4">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研究背景</a:t>
            </a:r>
          </a:p>
        </p:txBody>
      </p:sp>
      <p:sp>
        <p:nvSpPr>
          <p:cNvPr id="5" name="矩形 4">
            <a:extLst>
              <a:ext uri="{FF2B5EF4-FFF2-40B4-BE49-F238E27FC236}">
                <a16:creationId xmlns:a16="http://schemas.microsoft.com/office/drawing/2014/main" id="{801D98D7-AE32-4D02-8100-E5B35E43DE4E}"/>
              </a:ext>
            </a:extLst>
          </p:cNvPr>
          <p:cNvSpPr/>
          <p:nvPr/>
        </p:nvSpPr>
        <p:spPr bwMode="auto">
          <a:xfrm>
            <a:off x="2243668" y="2780242"/>
            <a:ext cx="2928765" cy="71278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 name="组合 68">
            <a:extLst>
              <a:ext uri="{FF2B5EF4-FFF2-40B4-BE49-F238E27FC236}">
                <a16:creationId xmlns:a16="http://schemas.microsoft.com/office/drawing/2014/main" id="{AD8D98F3-3324-4BBD-B5BF-420CD8DD6F72}"/>
              </a:ext>
            </a:extLst>
          </p:cNvPr>
          <p:cNvGrpSpPr>
            <a:grpSpLocks/>
          </p:cNvGrpSpPr>
          <p:nvPr/>
        </p:nvGrpSpPr>
        <p:grpSpPr bwMode="auto">
          <a:xfrm>
            <a:off x="1361018" y="2780242"/>
            <a:ext cx="919442" cy="712788"/>
            <a:chOff x="6191369" y="1397569"/>
            <a:chExt cx="919239" cy="712882"/>
          </a:xfrm>
        </p:grpSpPr>
        <p:sp>
          <p:nvSpPr>
            <p:cNvPr id="8" name="矩形 7">
              <a:extLst>
                <a:ext uri="{FF2B5EF4-FFF2-40B4-BE49-F238E27FC236}">
                  <a16:creationId xmlns:a16="http://schemas.microsoft.com/office/drawing/2014/main" id="{5D5A397B-D3BB-4323-9EA7-54565E8807F2}"/>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18">
              <a:extLst>
                <a:ext uri="{FF2B5EF4-FFF2-40B4-BE49-F238E27FC236}">
                  <a16:creationId xmlns:a16="http://schemas.microsoft.com/office/drawing/2014/main" id="{AC8DC701-AFDC-4F9F-B476-FA15BCDA4A76}"/>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a:solidFill>
                    <a:srgbClr val="044875"/>
                  </a:solidFill>
                  <a:latin typeface="Impact" panose="020B0806030902050204" pitchFamily="34" charset="0"/>
                </a:rPr>
                <a:t>01</a:t>
              </a:r>
              <a:endParaRPr lang="zh-CN" altLang="en-US" sz="3600">
                <a:solidFill>
                  <a:srgbClr val="044875"/>
                </a:solidFill>
                <a:latin typeface="Impact" panose="020B0806030902050204" pitchFamily="34" charset="0"/>
              </a:endParaRPr>
            </a:p>
          </p:txBody>
        </p:sp>
      </p:grpSp>
      <p:sp>
        <p:nvSpPr>
          <p:cNvPr id="13" name="文本框 81">
            <a:extLst>
              <a:ext uri="{FF2B5EF4-FFF2-40B4-BE49-F238E27FC236}">
                <a16:creationId xmlns:a16="http://schemas.microsoft.com/office/drawing/2014/main" id="{E2F5AF30-E333-42EE-AA8B-350D8808339D}"/>
              </a:ext>
            </a:extLst>
          </p:cNvPr>
          <p:cNvSpPr txBox="1">
            <a:spLocks noChangeArrowheads="1"/>
          </p:cNvSpPr>
          <p:nvPr/>
        </p:nvSpPr>
        <p:spPr bwMode="auto">
          <a:xfrm>
            <a:off x="2325784" y="4019443"/>
            <a:ext cx="2841032" cy="52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仿真实验</a:t>
            </a:r>
          </a:p>
        </p:txBody>
      </p:sp>
      <p:sp>
        <p:nvSpPr>
          <p:cNvPr id="14" name="矩形 13">
            <a:extLst>
              <a:ext uri="{FF2B5EF4-FFF2-40B4-BE49-F238E27FC236}">
                <a16:creationId xmlns:a16="http://schemas.microsoft.com/office/drawing/2014/main" id="{7FA95151-E248-4CE7-A80D-4B3C2CDBCBD6}"/>
              </a:ext>
            </a:extLst>
          </p:cNvPr>
          <p:cNvSpPr/>
          <p:nvPr/>
        </p:nvSpPr>
        <p:spPr bwMode="auto">
          <a:xfrm>
            <a:off x="2241926" y="3910542"/>
            <a:ext cx="2914273" cy="71278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6" name="组合 84">
            <a:extLst>
              <a:ext uri="{FF2B5EF4-FFF2-40B4-BE49-F238E27FC236}">
                <a16:creationId xmlns:a16="http://schemas.microsoft.com/office/drawing/2014/main" id="{DD5172E8-ED1D-4008-B2FA-2DF7621C8922}"/>
              </a:ext>
            </a:extLst>
          </p:cNvPr>
          <p:cNvGrpSpPr>
            <a:grpSpLocks/>
          </p:cNvGrpSpPr>
          <p:nvPr/>
        </p:nvGrpSpPr>
        <p:grpSpPr bwMode="auto">
          <a:xfrm>
            <a:off x="1361018" y="3901811"/>
            <a:ext cx="919442" cy="712788"/>
            <a:chOff x="6191369" y="1397569"/>
            <a:chExt cx="919239" cy="712882"/>
          </a:xfrm>
        </p:grpSpPr>
        <p:sp>
          <p:nvSpPr>
            <p:cNvPr id="17" name="矩形 16">
              <a:extLst>
                <a:ext uri="{FF2B5EF4-FFF2-40B4-BE49-F238E27FC236}">
                  <a16:creationId xmlns:a16="http://schemas.microsoft.com/office/drawing/2014/main" id="{C2D2AF50-71D4-45EA-B806-375A19012629}"/>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文本框 86">
              <a:extLst>
                <a:ext uri="{FF2B5EF4-FFF2-40B4-BE49-F238E27FC236}">
                  <a16:creationId xmlns:a16="http://schemas.microsoft.com/office/drawing/2014/main" id="{128D08AF-8B58-48DA-B4AE-28E0C1CC6C0C}"/>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03</a:t>
              </a:r>
              <a:endParaRPr lang="zh-CN" altLang="en-US" sz="3600" dirty="0">
                <a:solidFill>
                  <a:srgbClr val="044875"/>
                </a:solidFill>
                <a:latin typeface="Impact" panose="020B0806030902050204" pitchFamily="34" charset="0"/>
              </a:endParaRPr>
            </a:p>
          </p:txBody>
        </p:sp>
      </p:grpSp>
      <p:sp>
        <p:nvSpPr>
          <p:cNvPr id="31" name="文本框 73">
            <a:extLst>
              <a:ext uri="{FF2B5EF4-FFF2-40B4-BE49-F238E27FC236}">
                <a16:creationId xmlns:a16="http://schemas.microsoft.com/office/drawing/2014/main" id="{6C49A2D7-2D47-4C1C-86C7-403391CD7458}"/>
              </a:ext>
            </a:extLst>
          </p:cNvPr>
          <p:cNvSpPr txBox="1">
            <a:spLocks noChangeArrowheads="1"/>
          </p:cNvSpPr>
          <p:nvPr/>
        </p:nvSpPr>
        <p:spPr bwMode="auto">
          <a:xfrm>
            <a:off x="7866825" y="2889143"/>
            <a:ext cx="27673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在线算法</a:t>
            </a:r>
          </a:p>
        </p:txBody>
      </p:sp>
      <p:sp>
        <p:nvSpPr>
          <p:cNvPr id="32" name="矩形 31">
            <a:extLst>
              <a:ext uri="{FF2B5EF4-FFF2-40B4-BE49-F238E27FC236}">
                <a16:creationId xmlns:a16="http://schemas.microsoft.com/office/drawing/2014/main" id="{25AC59CF-ACF1-4005-B69C-4DA5CDFBE936}"/>
              </a:ext>
            </a:extLst>
          </p:cNvPr>
          <p:cNvSpPr/>
          <p:nvPr/>
        </p:nvSpPr>
        <p:spPr bwMode="auto">
          <a:xfrm>
            <a:off x="7799388" y="2780242"/>
            <a:ext cx="2891535" cy="71278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76">
            <a:extLst>
              <a:ext uri="{FF2B5EF4-FFF2-40B4-BE49-F238E27FC236}">
                <a16:creationId xmlns:a16="http://schemas.microsoft.com/office/drawing/2014/main" id="{48F87F90-5735-4F64-BA48-D5350B12FAC2}"/>
              </a:ext>
            </a:extLst>
          </p:cNvPr>
          <p:cNvGrpSpPr>
            <a:grpSpLocks/>
          </p:cNvGrpSpPr>
          <p:nvPr/>
        </p:nvGrpSpPr>
        <p:grpSpPr bwMode="auto">
          <a:xfrm>
            <a:off x="6916738" y="2780242"/>
            <a:ext cx="919442" cy="712788"/>
            <a:chOff x="6191369" y="1397569"/>
            <a:chExt cx="919239" cy="712882"/>
          </a:xfrm>
        </p:grpSpPr>
        <p:sp>
          <p:nvSpPr>
            <p:cNvPr id="35" name="矩形 34">
              <a:extLst>
                <a:ext uri="{FF2B5EF4-FFF2-40B4-BE49-F238E27FC236}">
                  <a16:creationId xmlns:a16="http://schemas.microsoft.com/office/drawing/2014/main" id="{ABE8E0FF-282A-434A-82B8-458AEC9B16F7}"/>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文本框 78">
              <a:extLst>
                <a:ext uri="{FF2B5EF4-FFF2-40B4-BE49-F238E27FC236}">
                  <a16:creationId xmlns:a16="http://schemas.microsoft.com/office/drawing/2014/main" id="{52C1AC3D-983C-4F7E-9291-878887CB68AF}"/>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a:solidFill>
                    <a:srgbClr val="044875"/>
                  </a:solidFill>
                  <a:latin typeface="Impact" panose="020B0806030902050204" pitchFamily="34" charset="0"/>
                </a:rPr>
                <a:t>02</a:t>
              </a:r>
              <a:endParaRPr lang="zh-CN" altLang="en-US" sz="3600">
                <a:solidFill>
                  <a:srgbClr val="044875"/>
                </a:solidFill>
                <a:latin typeface="Impact" panose="020B0806030902050204" pitchFamily="34" charset="0"/>
              </a:endParaRPr>
            </a:p>
          </p:txBody>
        </p:sp>
      </p:grpSp>
      <p:sp>
        <p:nvSpPr>
          <p:cNvPr id="40" name="文本框 133">
            <a:extLst>
              <a:ext uri="{FF2B5EF4-FFF2-40B4-BE49-F238E27FC236}">
                <a16:creationId xmlns:a16="http://schemas.microsoft.com/office/drawing/2014/main" id="{D373DB04-8AAE-44DE-9A6E-C68B5459F421}"/>
              </a:ext>
            </a:extLst>
          </p:cNvPr>
          <p:cNvSpPr txBox="1">
            <a:spLocks noChangeArrowheads="1"/>
          </p:cNvSpPr>
          <p:nvPr/>
        </p:nvSpPr>
        <p:spPr bwMode="auto">
          <a:xfrm>
            <a:off x="7860481" y="4019443"/>
            <a:ext cx="27736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总结与展望</a:t>
            </a:r>
          </a:p>
        </p:txBody>
      </p:sp>
      <p:sp>
        <p:nvSpPr>
          <p:cNvPr id="41" name="矩形 40">
            <a:extLst>
              <a:ext uri="{FF2B5EF4-FFF2-40B4-BE49-F238E27FC236}">
                <a16:creationId xmlns:a16="http://schemas.microsoft.com/office/drawing/2014/main" id="{EB06F3CF-FDE6-4B49-88CB-AF05CBA8FBAC}"/>
              </a:ext>
            </a:extLst>
          </p:cNvPr>
          <p:cNvSpPr/>
          <p:nvPr/>
        </p:nvSpPr>
        <p:spPr bwMode="auto">
          <a:xfrm>
            <a:off x="7799388" y="3910542"/>
            <a:ext cx="2891535" cy="71278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136">
            <a:extLst>
              <a:ext uri="{FF2B5EF4-FFF2-40B4-BE49-F238E27FC236}">
                <a16:creationId xmlns:a16="http://schemas.microsoft.com/office/drawing/2014/main" id="{3D8E5D97-356B-4148-B3A2-20E742699AEC}"/>
              </a:ext>
            </a:extLst>
          </p:cNvPr>
          <p:cNvGrpSpPr>
            <a:grpSpLocks/>
          </p:cNvGrpSpPr>
          <p:nvPr/>
        </p:nvGrpSpPr>
        <p:grpSpPr bwMode="auto">
          <a:xfrm>
            <a:off x="6916738" y="3910542"/>
            <a:ext cx="919443" cy="712788"/>
            <a:chOff x="6191369" y="1397569"/>
            <a:chExt cx="919239" cy="712882"/>
          </a:xfrm>
        </p:grpSpPr>
        <p:sp>
          <p:nvSpPr>
            <p:cNvPr id="44" name="矩形 43">
              <a:extLst>
                <a:ext uri="{FF2B5EF4-FFF2-40B4-BE49-F238E27FC236}">
                  <a16:creationId xmlns:a16="http://schemas.microsoft.com/office/drawing/2014/main" id="{039C9DBC-5AD2-4321-BFAA-919C35CCDAF9}"/>
                </a:ext>
              </a:extLst>
            </p:cNvPr>
            <p:cNvSpPr/>
            <p:nvPr/>
          </p:nvSpPr>
          <p:spPr>
            <a:xfrm>
              <a:off x="6294533"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文本框 138">
              <a:extLst>
                <a:ext uri="{FF2B5EF4-FFF2-40B4-BE49-F238E27FC236}">
                  <a16:creationId xmlns:a16="http://schemas.microsoft.com/office/drawing/2014/main" id="{6C5CA861-3ED9-441C-9044-ADD664CDC708}"/>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a:solidFill>
                    <a:srgbClr val="044875"/>
                  </a:solidFill>
                  <a:latin typeface="Impact" panose="020B0806030902050204" pitchFamily="34" charset="0"/>
                </a:rPr>
                <a:t>04</a:t>
              </a:r>
              <a:endParaRPr lang="zh-CN" altLang="en-US" sz="3600">
                <a:solidFill>
                  <a:srgbClr val="044875"/>
                </a:solidFill>
                <a:latin typeface="Impact" panose="020B0806030902050204" pitchFamily="34" charset="0"/>
              </a:endParaRPr>
            </a:p>
          </p:txBody>
        </p:sp>
      </p:grpSp>
      <p:cxnSp>
        <p:nvCxnSpPr>
          <p:cNvPr id="46" name="直接连接符 45">
            <a:extLst>
              <a:ext uri="{FF2B5EF4-FFF2-40B4-BE49-F238E27FC236}">
                <a16:creationId xmlns:a16="http://schemas.microsoft.com/office/drawing/2014/main" id="{7C266C31-3EE8-4DC8-8E3E-D0CDEB6D7CF5}"/>
              </a:ext>
            </a:extLst>
          </p:cNvPr>
          <p:cNvCxnSpPr/>
          <p:nvPr/>
        </p:nvCxnSpPr>
        <p:spPr>
          <a:xfrm flipH="1">
            <a:off x="5534025" y="3142192"/>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D2EBC5D9-6B6F-4636-B4E4-F4A71EEC5CC7}"/>
              </a:ext>
            </a:extLst>
          </p:cNvPr>
          <p:cNvCxnSpPr/>
          <p:nvPr/>
        </p:nvCxnSpPr>
        <p:spPr>
          <a:xfrm flipH="1">
            <a:off x="5534025" y="4258205"/>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id="{244F58BD-8BF1-447E-A19A-8F404C72BA9D}"/>
              </a:ext>
            </a:extLst>
          </p:cNvPr>
          <p:cNvGrpSpPr/>
          <p:nvPr/>
        </p:nvGrpSpPr>
        <p:grpSpPr>
          <a:xfrm>
            <a:off x="0" y="0"/>
            <a:ext cx="12192000" cy="6857999"/>
            <a:chOff x="0" y="0"/>
            <a:chExt cx="12192000" cy="6857999"/>
          </a:xfrm>
        </p:grpSpPr>
        <p:pic>
          <p:nvPicPr>
            <p:cNvPr id="30" name="图片 29">
              <a:extLst>
                <a:ext uri="{FF2B5EF4-FFF2-40B4-BE49-F238E27FC236}">
                  <a16:creationId xmlns:a16="http://schemas.microsoft.com/office/drawing/2014/main" id="{B99059AC-D0A0-40E0-AC3C-BDC17B795956}"/>
                </a:ext>
              </a:extLst>
            </p:cNvPr>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46040" y="0"/>
              <a:ext cx="846762" cy="846762"/>
            </a:xfrm>
            <a:prstGeom prst="rect">
              <a:avLst/>
            </a:prstGeom>
          </p:spPr>
        </p:pic>
        <p:sp>
          <p:nvSpPr>
            <p:cNvPr id="33" name="矩形 32">
              <a:extLst>
                <a:ext uri="{FF2B5EF4-FFF2-40B4-BE49-F238E27FC236}">
                  <a16:creationId xmlns:a16="http://schemas.microsoft.com/office/drawing/2014/main" id="{13165FBE-9C93-4216-853D-826B283ED98F}"/>
                </a:ext>
              </a:extLst>
            </p:cNvPr>
            <p:cNvSpPr/>
            <p:nvPr/>
          </p:nvSpPr>
          <p:spPr>
            <a:xfrm>
              <a:off x="0" y="0"/>
              <a:ext cx="421406"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8990BF1D-2A82-48B5-88B5-3CF6EC747A4D}"/>
                </a:ext>
              </a:extLst>
            </p:cNvPr>
            <p:cNvSpPr/>
            <p:nvPr/>
          </p:nvSpPr>
          <p:spPr>
            <a:xfrm>
              <a:off x="1292802" y="0"/>
              <a:ext cx="10899198"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435CDB7D-9B2A-4EB0-9DA0-3E625B51C52A}"/>
                </a:ext>
              </a:extLst>
            </p:cNvPr>
            <p:cNvSpPr/>
            <p:nvPr/>
          </p:nvSpPr>
          <p:spPr>
            <a:xfrm>
              <a:off x="0" y="6488666"/>
              <a:ext cx="12192000" cy="369333"/>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日期占位符 20">
            <a:extLst>
              <a:ext uri="{FF2B5EF4-FFF2-40B4-BE49-F238E27FC236}">
                <a16:creationId xmlns:a16="http://schemas.microsoft.com/office/drawing/2014/main" id="{BD6009E4-1029-45E9-8FFB-76E4A198F63D}"/>
              </a:ext>
            </a:extLst>
          </p:cNvPr>
          <p:cNvSpPr>
            <a:spLocks noGrp="1"/>
          </p:cNvSpPr>
          <p:nvPr>
            <p:ph type="dt" sz="half" idx="10"/>
          </p:nvPr>
        </p:nvSpPr>
        <p:spPr>
          <a:xfrm>
            <a:off x="594554" y="6519474"/>
            <a:ext cx="2743200" cy="365125"/>
          </a:xfrm>
        </p:spPr>
        <p:txBody>
          <a:bodyPr/>
          <a:lstStyle/>
          <a:p>
            <a:fld id="{203B5CA8-4761-4414-9376-7C2900FFB2F7}" type="datetime1">
              <a:rPr lang="zh-CN" altLang="en-US" sz="1400" smtClean="0">
                <a:solidFill>
                  <a:schemeClr val="bg1"/>
                </a:solidFill>
              </a:rPr>
              <a:t>2022/7/20</a:t>
            </a:fld>
            <a:endParaRPr lang="zh-CN" altLang="en-US" dirty="0">
              <a:solidFill>
                <a:schemeClr val="bg1"/>
              </a:solidFill>
            </a:endParaRPr>
          </a:p>
        </p:txBody>
      </p:sp>
      <p:sp>
        <p:nvSpPr>
          <p:cNvPr id="42" name="页脚占位符 21">
            <a:extLst>
              <a:ext uri="{FF2B5EF4-FFF2-40B4-BE49-F238E27FC236}">
                <a16:creationId xmlns:a16="http://schemas.microsoft.com/office/drawing/2014/main" id="{4B13EC1B-6ED6-C883-51A5-F6FF9BCE272A}"/>
              </a:ext>
            </a:extLst>
          </p:cNvPr>
          <p:cNvSpPr>
            <a:spLocks noGrp="1"/>
          </p:cNvSpPr>
          <p:nvPr>
            <p:ph type="ftr" sz="quarter" idx="11"/>
          </p:nvPr>
        </p:nvSpPr>
        <p:spPr>
          <a:xfrm>
            <a:off x="3794954" y="6519474"/>
            <a:ext cx="4114800" cy="365125"/>
          </a:xfrm>
        </p:spPr>
        <p:txBody>
          <a:bodyPr/>
          <a:lstStyle/>
          <a:p>
            <a:r>
              <a:rPr lang="zh-CN" altLang="en-US" sz="1400" dirty="0">
                <a:solidFill>
                  <a:schemeClr val="bg1"/>
                </a:solidFill>
              </a:rPr>
              <a:t>张庆辉</a:t>
            </a:r>
          </a:p>
        </p:txBody>
      </p:sp>
      <p:sp>
        <p:nvSpPr>
          <p:cNvPr id="48" name="灯片编号占位符 22">
            <a:extLst>
              <a:ext uri="{FF2B5EF4-FFF2-40B4-BE49-F238E27FC236}">
                <a16:creationId xmlns:a16="http://schemas.microsoft.com/office/drawing/2014/main" id="{6D76A070-0405-51F5-D3E3-F2ED2F45F175}"/>
              </a:ext>
            </a:extLst>
          </p:cNvPr>
          <p:cNvSpPr>
            <a:spLocks noGrp="1"/>
          </p:cNvSpPr>
          <p:nvPr>
            <p:ph type="sldNum" sz="quarter" idx="12"/>
          </p:nvPr>
        </p:nvSpPr>
        <p:spPr>
          <a:xfrm>
            <a:off x="8366954" y="6519474"/>
            <a:ext cx="2743200" cy="365125"/>
          </a:xfrm>
        </p:spPr>
        <p:txBody>
          <a:bodyPr/>
          <a:lstStyle/>
          <a:p>
            <a:fld id="{603D71E1-7013-465D-A6D8-056F0D898DDF}" type="slidenum">
              <a:rPr lang="zh-CN" altLang="en-US" sz="1400">
                <a:solidFill>
                  <a:schemeClr val="bg1"/>
                </a:solidFill>
              </a:rPr>
              <a:t>2</a:t>
            </a:fld>
            <a:endParaRPr lang="zh-CN" altLang="en-US" sz="1400" dirty="0">
              <a:solidFill>
                <a:schemeClr val="bg1"/>
              </a:solidFill>
            </a:endParaRPr>
          </a:p>
        </p:txBody>
      </p:sp>
      <p:sp>
        <p:nvSpPr>
          <p:cNvPr id="50" name="文本框 49">
            <a:extLst>
              <a:ext uri="{FF2B5EF4-FFF2-40B4-BE49-F238E27FC236}">
                <a16:creationId xmlns:a16="http://schemas.microsoft.com/office/drawing/2014/main" id="{9328B076-DE10-21C2-1E07-57FAF5703763}"/>
              </a:ext>
            </a:extLst>
          </p:cNvPr>
          <p:cNvSpPr txBox="1"/>
          <p:nvPr/>
        </p:nvSpPr>
        <p:spPr>
          <a:xfrm>
            <a:off x="5602972" y="223326"/>
            <a:ext cx="6337926" cy="400110"/>
          </a:xfrm>
          <a:prstGeom prst="rect">
            <a:avLst/>
          </a:prstGeom>
          <a:noFill/>
        </p:spPr>
        <p:txBody>
          <a:bodyPr wrap="square" rtlCol="0">
            <a:spAutoFit/>
          </a:bodyPr>
          <a:lstStyle/>
          <a:p>
            <a:r>
              <a:rPr lang="en-US" altLang="zh-CN" sz="2000" dirty="0">
                <a:solidFill>
                  <a:schemeClr val="bg1"/>
                </a:solidFill>
              </a:rPr>
              <a:t>2022</a:t>
            </a:r>
            <a:r>
              <a:rPr lang="zh-CN" altLang="en-US" sz="2000" dirty="0">
                <a:solidFill>
                  <a:schemeClr val="bg1"/>
                </a:solidFill>
              </a:rPr>
              <a:t>年云南大学离散优化与算法博弈论研究生学术论坛</a:t>
            </a:r>
          </a:p>
        </p:txBody>
      </p:sp>
    </p:spTree>
    <p:extLst>
      <p:ext uri="{BB962C8B-B14F-4D97-AF65-F5344CB8AC3E}">
        <p14:creationId xmlns:p14="http://schemas.microsoft.com/office/powerpoint/2010/main" val="3423003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2" name="文本框 20">
            <a:extLst>
              <a:ext uri="{FF2B5EF4-FFF2-40B4-BE49-F238E27FC236}">
                <a16:creationId xmlns:a16="http://schemas.microsoft.com/office/drawing/2014/main" id="{1651423B-F98D-420B-8163-3002FB39BBFC}"/>
              </a:ext>
            </a:extLst>
          </p:cNvPr>
          <p:cNvSpPr txBox="1">
            <a:spLocks noChangeArrowheads="1"/>
          </p:cNvSpPr>
          <p:nvPr/>
        </p:nvSpPr>
        <p:spPr bwMode="auto">
          <a:xfrm>
            <a:off x="372533" y="915705"/>
            <a:ext cx="2243667" cy="52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仿真实验</a:t>
            </a:r>
          </a:p>
        </p:txBody>
      </p:sp>
      <mc:AlternateContent xmlns:mc="http://schemas.openxmlformats.org/markup-compatibility/2006">
        <mc:Choice xmlns:a14="http://schemas.microsoft.com/office/drawing/2010/main" Requires="a14">
          <p:sp>
            <p:nvSpPr>
              <p:cNvPr id="3" name="文本框 20">
                <a:extLst>
                  <a:ext uri="{FF2B5EF4-FFF2-40B4-BE49-F238E27FC236}">
                    <a16:creationId xmlns:a16="http://schemas.microsoft.com/office/drawing/2014/main" id="{EC68660C-9321-4DEE-94AB-80943BFED765}"/>
                  </a:ext>
                </a:extLst>
              </p:cNvPr>
              <p:cNvSpPr txBox="1">
                <a:spLocks noChangeArrowheads="1"/>
              </p:cNvSpPr>
              <p:nvPr/>
            </p:nvSpPr>
            <p:spPr bwMode="auto">
              <a:xfrm>
                <a:off x="2616200" y="977191"/>
                <a:ext cx="6299200" cy="4308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22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不同用户数</a:t>
                </a:r>
                <a14:m>
                  <m:oMath xmlns:m="http://schemas.openxmlformats.org/officeDocument/2006/math">
                    <m:r>
                      <a:rPr lang="en-US" altLang="zh-CN" sz="2200" b="0" i="1" smtClean="0">
                        <a:solidFill>
                          <a:srgbClr val="044875"/>
                        </a:solidFill>
                        <a:latin typeface="Cambria Math" panose="02040503050406030204" pitchFamily="18" charset="0"/>
                        <a:ea typeface="微软雅黑" panose="020B0503020204020204" pitchFamily="34" charset="-122"/>
                        <a:cs typeface="Times New Roman" panose="02020603050405020304" pitchFamily="18" charset="0"/>
                      </a:rPr>
                      <m:t>𝑛</m:t>
                    </m:r>
                  </m:oMath>
                </a14:m>
                <a:r>
                  <a:rPr lang="zh-CN" altLang="en-US" sz="22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对系统的影响</a:t>
                </a:r>
                <a:r>
                  <a:rPr lang="en-US" altLang="zh-CN" sz="22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目标值</a:t>
                </a:r>
              </a:p>
            </p:txBody>
          </p:sp>
        </mc:Choice>
        <mc:Fallback>
          <p:sp>
            <p:nvSpPr>
              <p:cNvPr id="3" name="文本框 20">
                <a:extLst>
                  <a:ext uri="{FF2B5EF4-FFF2-40B4-BE49-F238E27FC236}">
                    <a16:creationId xmlns:a16="http://schemas.microsoft.com/office/drawing/2014/main" id="{EC68660C-9321-4DEE-94AB-80943BFED765}"/>
                  </a:ext>
                </a:extLst>
              </p:cNvPr>
              <p:cNvSpPr txBox="1">
                <a:spLocks noRot="1" noChangeAspect="1" noMove="1" noResize="1" noEditPoints="1" noAdjustHandles="1" noChangeArrowheads="1" noChangeShapeType="1" noTextEdit="1"/>
              </p:cNvSpPr>
              <p:nvPr/>
            </p:nvSpPr>
            <p:spPr bwMode="auto">
              <a:xfrm>
                <a:off x="2616200" y="977191"/>
                <a:ext cx="6299200" cy="430887"/>
              </a:xfrm>
              <a:prstGeom prst="rect">
                <a:avLst/>
              </a:prstGeom>
              <a:blipFill>
                <a:blip r:embed="rId2"/>
                <a:stretch>
                  <a:fillRect l="-1257" t="-8451" b="-2816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A7AAB7E8-C48A-48D8-B03B-4F8FFF439336}"/>
                  </a:ext>
                </a:extLst>
              </p:cNvPr>
              <p:cNvSpPr/>
              <p:nvPr/>
            </p:nvSpPr>
            <p:spPr>
              <a:xfrm>
                <a:off x="1475730" y="5366280"/>
                <a:ext cx="9240540" cy="369332"/>
              </a:xfrm>
              <a:prstGeom prst="rect">
                <a:avLst/>
              </a:prstGeom>
            </p:spPr>
            <p:txBody>
              <a:bodyPr wrap="square">
                <a:spAutoFit/>
              </a:bodyPr>
              <a:lstStyle/>
              <a:p>
                <a:r>
                  <a:rPr lang="zh-CN" altLang="en-US" dirty="0">
                    <a:solidFill>
                      <a:schemeClr val="tx1"/>
                    </a:solidFill>
                    <a:latin typeface="Times New Roman" panose="02020603050405020304" pitchFamily="18" charset="0"/>
                    <a:cs typeface="Times New Roman" panose="02020603050405020304" pitchFamily="18" charset="0"/>
                  </a:rPr>
                  <a:t>𝑚 </a:t>
                </a:r>
                <a:r>
                  <a:rPr lang="en-US" altLang="zh-CN" dirty="0">
                    <a:solidFill>
                      <a:schemeClr val="tx1"/>
                    </a:solidFill>
                    <a:latin typeface="Times New Roman" panose="02020603050405020304" pitchFamily="18" charset="0"/>
                    <a:cs typeface="Times New Roman" panose="02020603050405020304" pitchFamily="18" charset="0"/>
                  </a:rPr>
                  <a:t>= 5, </a:t>
                </a:r>
                <a14:m>
                  <m:oMath xmlns:m="http://schemas.openxmlformats.org/officeDocument/2006/math">
                    <m:r>
                      <m:rPr>
                        <m:nor/>
                      </m:rPr>
                      <a:rPr lang="zh-CN" altLang="en-US" dirty="0" smtClean="0">
                        <a:solidFill>
                          <a:schemeClr val="tx1"/>
                        </a:solidFill>
                        <a:latin typeface="Times New Roman" panose="02020603050405020304" pitchFamily="18" charset="0"/>
                        <a:cs typeface="Times New Roman" panose="02020603050405020304" pitchFamily="18" charset="0"/>
                      </a:rPr>
                      <m:t>𝑛</m:t>
                    </m:r>
                    <m:r>
                      <a:rPr lang="en-US" altLang="zh-CN" b="0" i="1" smtClean="0">
                        <a:solidFill>
                          <a:schemeClr val="tx1"/>
                        </a:solidFill>
                        <a:latin typeface="Cambria Math" panose="02040503050406030204" pitchFamily="18" charset="0"/>
                      </a:rPr>
                      <m:t>=</m:t>
                    </m:r>
                    <m:d>
                      <m:dPr>
                        <m:begChr m:val="{"/>
                        <m:endChr m:val="}"/>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30</m:t>
                        </m:r>
                        <m:r>
                          <a:rPr lang="en-US" altLang="zh-CN" b="0" i="1" smtClean="0">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10</m:t>
                        </m:r>
                        <m:r>
                          <a:rPr lang="en-US" altLang="zh-CN" b="0" i="1" smtClean="0">
                            <a:solidFill>
                              <a:schemeClr val="tx1"/>
                            </a:solidFill>
                            <a:latin typeface="Cambria Math" panose="02040503050406030204" pitchFamily="18" charset="0"/>
                          </a:rPr>
                          <m:t>0,</m:t>
                        </m:r>
                        <m:r>
                          <a:rPr lang="en-US" altLang="zh-CN" b="0" i="1" smtClean="0">
                            <a:solidFill>
                              <a:schemeClr val="tx1"/>
                            </a:solidFill>
                            <a:latin typeface="Cambria Math" panose="02040503050406030204" pitchFamily="18" charset="0"/>
                          </a:rPr>
                          <m:t>50</m:t>
                        </m:r>
                        <m:r>
                          <a:rPr lang="en-US" altLang="zh-CN" b="0" i="1" smtClean="0">
                            <a:solidFill>
                              <a:schemeClr val="tx1"/>
                            </a:solidFill>
                            <a:latin typeface="Cambria Math" panose="02040503050406030204" pitchFamily="18" charset="0"/>
                          </a:rPr>
                          <m:t>0,</m:t>
                        </m:r>
                        <m:r>
                          <a:rPr lang="en-US" altLang="zh-CN" b="0" i="1" smtClean="0">
                            <a:solidFill>
                              <a:schemeClr val="tx1"/>
                            </a:solidFill>
                            <a:latin typeface="Cambria Math" panose="02040503050406030204" pitchFamily="18" charset="0"/>
                          </a:rPr>
                          <m:t>100</m:t>
                        </m:r>
                        <m:r>
                          <a:rPr lang="en-US" altLang="zh-CN" b="0" i="1" smtClean="0">
                            <a:solidFill>
                              <a:schemeClr val="tx1"/>
                            </a:solidFill>
                            <a:latin typeface="Cambria Math" panose="02040503050406030204" pitchFamily="18" charset="0"/>
                          </a:rPr>
                          <m:t>0,</m:t>
                        </m:r>
                        <m:r>
                          <a:rPr lang="en-US" altLang="zh-CN" b="0" i="1" smtClean="0">
                            <a:solidFill>
                              <a:schemeClr val="tx1"/>
                            </a:solidFill>
                            <a:latin typeface="Cambria Math" panose="02040503050406030204" pitchFamily="18" charset="0"/>
                          </a:rPr>
                          <m:t>20</m:t>
                        </m:r>
                        <m:r>
                          <a:rPr lang="en-US" altLang="zh-CN" b="0" i="1" smtClean="0">
                            <a:solidFill>
                              <a:schemeClr val="tx1"/>
                            </a:solidFill>
                            <a:latin typeface="Cambria Math" panose="02040503050406030204" pitchFamily="18" charset="0"/>
                          </a:rPr>
                          <m:t>00</m:t>
                        </m:r>
                      </m:e>
                    </m:d>
                    <m:r>
                      <a:rPr lang="en-US" altLang="zh-CN" b="0" i="1" smtClean="0">
                        <a:solidFill>
                          <a:schemeClr val="tx1"/>
                        </a:solidFill>
                        <a:latin typeface="Cambria Math" panose="02040503050406030204" pitchFamily="18" charset="0"/>
                      </a:rPr>
                      <m:t>, </m:t>
                    </m:r>
                    <m:sSub>
                      <m:sSubPr>
                        <m:ctrlPr>
                          <a:rPr lang="en-US" altLang="zh-CN" i="1">
                            <a:solidFill>
                              <a:schemeClr val="tx1"/>
                            </a:solidFill>
                            <a:latin typeface="Cambria Math" panose="02040503050406030204" pitchFamily="18" charset="0"/>
                            <a:cs typeface="Times New Roman" panose="02020603050405020304" pitchFamily="18" charset="0"/>
                          </a:rPr>
                        </m:ctrlPr>
                      </m:sSubPr>
                      <m:e>
                        <m:r>
                          <a:rPr lang="en-US" altLang="zh-CN" i="1">
                            <a:solidFill>
                              <a:schemeClr val="tx1"/>
                            </a:solidFill>
                            <a:latin typeface="Cambria Math" panose="02040503050406030204" pitchFamily="18" charset="0"/>
                            <a:cs typeface="Times New Roman" panose="02020603050405020304" pitchFamily="18" charset="0"/>
                          </a:rPr>
                          <m:t>𝑎</m:t>
                        </m:r>
                      </m:e>
                      <m:sub>
                        <m:r>
                          <a:rPr lang="en-US" altLang="zh-CN" i="1">
                            <a:solidFill>
                              <a:schemeClr val="tx1"/>
                            </a:solidFill>
                            <a:latin typeface="Cambria Math" panose="02040503050406030204" pitchFamily="18" charset="0"/>
                            <a:cs typeface="Times New Roman" panose="02020603050405020304" pitchFamily="18" charset="0"/>
                          </a:rPr>
                          <m:t>𝑖</m:t>
                        </m:r>
                      </m:sub>
                    </m:sSub>
                    <m:r>
                      <a:rPr lang="en-US"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∈[200, 1000]</m:t>
                    </m:r>
                  </m:oMath>
                </a14:m>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p:sp>
            <p:nvSpPr>
              <p:cNvPr id="6" name="矩形 5">
                <a:extLst>
                  <a:ext uri="{FF2B5EF4-FFF2-40B4-BE49-F238E27FC236}">
                    <a16:creationId xmlns:a16="http://schemas.microsoft.com/office/drawing/2014/main" id="{A7AAB7E8-C48A-48D8-B03B-4F8FFF439336}"/>
                  </a:ext>
                </a:extLst>
              </p:cNvPr>
              <p:cNvSpPr>
                <a:spLocks noRot="1" noChangeAspect="1" noMove="1" noResize="1" noEditPoints="1" noAdjustHandles="1" noChangeArrowheads="1" noChangeShapeType="1" noTextEdit="1"/>
              </p:cNvSpPr>
              <p:nvPr/>
            </p:nvSpPr>
            <p:spPr>
              <a:xfrm>
                <a:off x="1475730" y="5366280"/>
                <a:ext cx="9240540" cy="369332"/>
              </a:xfrm>
              <a:prstGeom prst="rect">
                <a:avLst/>
              </a:prstGeom>
              <a:blipFill>
                <a:blip r:embed="rId3"/>
                <a:stretch>
                  <a:fillRect l="-528" t="-9836" b="-2459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DC3A791C-D878-47EE-C642-279BA09E9F58}"/>
              </a:ext>
            </a:extLst>
          </p:cNvPr>
          <p:cNvSpPr txBox="1"/>
          <p:nvPr/>
        </p:nvSpPr>
        <p:spPr>
          <a:xfrm>
            <a:off x="1475730" y="5835140"/>
            <a:ext cx="3546764"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Online </a:t>
            </a:r>
            <a:r>
              <a:rPr lang="zh-CN" altLang="en-US" dirty="0"/>
              <a:t>目标值更优</a:t>
            </a:r>
          </a:p>
        </p:txBody>
      </p:sp>
      <p:grpSp>
        <p:nvGrpSpPr>
          <p:cNvPr id="17" name="组合 16">
            <a:extLst>
              <a:ext uri="{FF2B5EF4-FFF2-40B4-BE49-F238E27FC236}">
                <a16:creationId xmlns:a16="http://schemas.microsoft.com/office/drawing/2014/main" id="{5828D2E9-1FCC-49D8-909E-C32C20154642}"/>
              </a:ext>
            </a:extLst>
          </p:cNvPr>
          <p:cNvGrpSpPr/>
          <p:nvPr/>
        </p:nvGrpSpPr>
        <p:grpSpPr>
          <a:xfrm>
            <a:off x="0" y="0"/>
            <a:ext cx="12192000" cy="6857999"/>
            <a:chOff x="0" y="0"/>
            <a:chExt cx="12192000" cy="6857999"/>
          </a:xfrm>
        </p:grpSpPr>
        <p:pic>
          <p:nvPicPr>
            <p:cNvPr id="18" name="图片 17">
              <a:extLst>
                <a:ext uri="{FF2B5EF4-FFF2-40B4-BE49-F238E27FC236}">
                  <a16:creationId xmlns:a16="http://schemas.microsoft.com/office/drawing/2014/main" id="{DE86FF11-2092-439F-AE5D-61BEBED8E965}"/>
                </a:ext>
              </a:extLst>
            </p:cNvPr>
            <p:cNvPicPr>
              <a:picLocks noChangeAspect="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46040" y="0"/>
              <a:ext cx="846762" cy="846762"/>
            </a:xfrm>
            <a:prstGeom prst="rect">
              <a:avLst/>
            </a:prstGeom>
          </p:spPr>
        </p:pic>
        <p:sp>
          <p:nvSpPr>
            <p:cNvPr id="19" name="矩形 18">
              <a:extLst>
                <a:ext uri="{FF2B5EF4-FFF2-40B4-BE49-F238E27FC236}">
                  <a16:creationId xmlns:a16="http://schemas.microsoft.com/office/drawing/2014/main" id="{A22D16A1-970E-4829-A8A0-AF8E7AB54200}"/>
                </a:ext>
              </a:extLst>
            </p:cNvPr>
            <p:cNvSpPr/>
            <p:nvPr/>
          </p:nvSpPr>
          <p:spPr>
            <a:xfrm>
              <a:off x="0" y="0"/>
              <a:ext cx="421406"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A66149DB-7289-421D-B8F6-08757FEF14D8}"/>
                </a:ext>
              </a:extLst>
            </p:cNvPr>
            <p:cNvSpPr/>
            <p:nvPr/>
          </p:nvSpPr>
          <p:spPr>
            <a:xfrm>
              <a:off x="1292802" y="0"/>
              <a:ext cx="10899198"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D6FED29-D0FD-470D-B36B-49690AE6801C}"/>
                </a:ext>
              </a:extLst>
            </p:cNvPr>
            <p:cNvSpPr/>
            <p:nvPr/>
          </p:nvSpPr>
          <p:spPr>
            <a:xfrm>
              <a:off x="0" y="6488666"/>
              <a:ext cx="12192000" cy="369333"/>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a:extLst>
              <a:ext uri="{FF2B5EF4-FFF2-40B4-BE49-F238E27FC236}">
                <a16:creationId xmlns:a16="http://schemas.microsoft.com/office/drawing/2014/main" id="{113C656D-C5A6-0F77-C531-24D427566B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000" y="1538384"/>
            <a:ext cx="10800000" cy="3136967"/>
          </a:xfrm>
          <a:prstGeom prst="rect">
            <a:avLst/>
          </a:prstGeom>
        </p:spPr>
      </p:pic>
      <p:grpSp>
        <p:nvGrpSpPr>
          <p:cNvPr id="10" name="组合 9">
            <a:extLst>
              <a:ext uri="{FF2B5EF4-FFF2-40B4-BE49-F238E27FC236}">
                <a16:creationId xmlns:a16="http://schemas.microsoft.com/office/drawing/2014/main" id="{ACE0E6BB-01AD-DF0C-9152-9D2D7E2C5511}"/>
              </a:ext>
            </a:extLst>
          </p:cNvPr>
          <p:cNvGrpSpPr/>
          <p:nvPr/>
        </p:nvGrpSpPr>
        <p:grpSpPr>
          <a:xfrm>
            <a:off x="696000" y="4651483"/>
            <a:ext cx="10800000" cy="393200"/>
            <a:chOff x="696000" y="4651483"/>
            <a:chExt cx="10800000" cy="393200"/>
          </a:xfrm>
        </p:grpSpPr>
        <p:sp>
          <p:nvSpPr>
            <p:cNvPr id="9" name="矩形 8">
              <a:extLst>
                <a:ext uri="{FF2B5EF4-FFF2-40B4-BE49-F238E27FC236}">
                  <a16:creationId xmlns:a16="http://schemas.microsoft.com/office/drawing/2014/main" id="{CB7F7E16-E7B3-E2B0-9579-B457ABEB71D5}"/>
                </a:ext>
              </a:extLst>
            </p:cNvPr>
            <p:cNvSpPr/>
            <p:nvPr/>
          </p:nvSpPr>
          <p:spPr>
            <a:xfrm>
              <a:off x="696000" y="4675351"/>
              <a:ext cx="10800000"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4" name="矩形 13">
                  <a:extLst>
                    <a:ext uri="{FF2B5EF4-FFF2-40B4-BE49-F238E27FC236}">
                      <a16:creationId xmlns:a16="http://schemas.microsoft.com/office/drawing/2014/main" id="{E7D8F5ED-CD8C-FE2F-2019-05D3CCE11372}"/>
                    </a:ext>
                  </a:extLst>
                </p:cNvPr>
                <p:cNvSpPr/>
                <p:nvPr/>
              </p:nvSpPr>
              <p:spPr>
                <a:xfrm>
                  <a:off x="2178738" y="4651483"/>
                  <a:ext cx="874924" cy="369332"/>
                </a:xfrm>
                <a:prstGeom prst="rect">
                  <a:avLst/>
                </a:prstGeom>
              </p:spPr>
              <p:txBody>
                <a:bodyPr wrap="square">
                  <a:spAutoFit/>
                </a:bodyPr>
                <a:lstStyle/>
                <a:p>
                  <a14:m>
                    <m:oMath xmlns:m="http://schemas.openxmlformats.org/officeDocument/2006/math">
                      <m:r>
                        <a:rPr lang="zh-CN" altLang="en-US" i="1" smtClean="0">
                          <a:solidFill>
                            <a:schemeClr val="tx1"/>
                          </a:solidFill>
                          <a:latin typeface="Cambria Math" panose="02040503050406030204" pitchFamily="18" charset="0"/>
                          <a:cs typeface="Times New Roman" panose="02020603050405020304" pitchFamily="18" charset="0"/>
                        </a:rPr>
                        <m:t>𝛾</m:t>
                      </m:r>
                      <m:r>
                        <a:rPr lang="en-US" altLang="zh-CN" i="1">
                          <a:solidFill>
                            <a:schemeClr val="tx1"/>
                          </a:solidFill>
                          <a:latin typeface="Cambria Math" panose="02040503050406030204" pitchFamily="18" charset="0"/>
                          <a:cs typeface="Times New Roman" panose="02020603050405020304" pitchFamily="18" charset="0"/>
                        </a:rPr>
                        <m:t>=</m:t>
                      </m:r>
                    </m:oMath>
                  </a14:m>
                  <a:r>
                    <a:rPr lang="en-US" altLang="zh-CN" dirty="0">
                      <a:solidFill>
                        <a:schemeClr val="tx1"/>
                      </a:solidFill>
                      <a:latin typeface="Times New Roman" panose="02020603050405020304" pitchFamily="18" charset="0"/>
                      <a:cs typeface="Times New Roman" panose="02020603050405020304" pitchFamily="18" charset="0"/>
                    </a:rPr>
                    <a:t>1.2</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p:sp>
              <p:nvSpPr>
                <p:cNvPr id="14" name="矩形 13">
                  <a:extLst>
                    <a:ext uri="{FF2B5EF4-FFF2-40B4-BE49-F238E27FC236}">
                      <a16:creationId xmlns:a16="http://schemas.microsoft.com/office/drawing/2014/main" id="{E7D8F5ED-CD8C-FE2F-2019-05D3CCE11372}"/>
                    </a:ext>
                  </a:extLst>
                </p:cNvPr>
                <p:cNvSpPr>
                  <a:spLocks noRot="1" noChangeAspect="1" noMove="1" noResize="1" noEditPoints="1" noAdjustHandles="1" noChangeArrowheads="1" noChangeShapeType="1" noTextEdit="1"/>
                </p:cNvSpPr>
                <p:nvPr/>
              </p:nvSpPr>
              <p:spPr>
                <a:xfrm>
                  <a:off x="2178738" y="4651483"/>
                  <a:ext cx="874924" cy="369332"/>
                </a:xfrm>
                <a:prstGeom prst="rect">
                  <a:avLst/>
                </a:prstGeom>
                <a:blipFill>
                  <a:blip r:embed="rId6"/>
                  <a:stretch>
                    <a:fillRect t="-8197" r="-1389" b="-245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矩形 14">
                  <a:extLst>
                    <a:ext uri="{FF2B5EF4-FFF2-40B4-BE49-F238E27FC236}">
                      <a16:creationId xmlns:a16="http://schemas.microsoft.com/office/drawing/2014/main" id="{590CAECD-BAC0-D5AD-A083-5EAD6F06B3D2}"/>
                    </a:ext>
                  </a:extLst>
                </p:cNvPr>
                <p:cNvSpPr/>
                <p:nvPr/>
              </p:nvSpPr>
              <p:spPr>
                <a:xfrm>
                  <a:off x="5962445" y="4663417"/>
                  <a:ext cx="874924" cy="369332"/>
                </a:xfrm>
                <a:prstGeom prst="rect">
                  <a:avLst/>
                </a:prstGeom>
              </p:spPr>
              <p:txBody>
                <a:bodyPr wrap="square">
                  <a:spAutoFit/>
                </a:bodyPr>
                <a:lstStyle/>
                <a:p>
                  <a14:m>
                    <m:oMath xmlns:m="http://schemas.openxmlformats.org/officeDocument/2006/math">
                      <m:r>
                        <a:rPr lang="zh-CN" altLang="en-US" i="1" smtClean="0">
                          <a:solidFill>
                            <a:schemeClr val="tx1"/>
                          </a:solidFill>
                          <a:latin typeface="Cambria Math" panose="02040503050406030204" pitchFamily="18" charset="0"/>
                          <a:cs typeface="Times New Roman" panose="02020603050405020304" pitchFamily="18" charset="0"/>
                        </a:rPr>
                        <m:t>𝛾</m:t>
                      </m:r>
                      <m:r>
                        <a:rPr lang="en-US" altLang="zh-CN" i="1">
                          <a:solidFill>
                            <a:schemeClr val="tx1"/>
                          </a:solidFill>
                          <a:latin typeface="Cambria Math" panose="02040503050406030204" pitchFamily="18" charset="0"/>
                          <a:cs typeface="Times New Roman" panose="02020603050405020304" pitchFamily="18" charset="0"/>
                        </a:rPr>
                        <m:t>=</m:t>
                      </m:r>
                    </m:oMath>
                  </a14:m>
                  <a:r>
                    <a:rPr lang="en-US" altLang="zh-CN" dirty="0">
                      <a:solidFill>
                        <a:schemeClr val="tx1"/>
                      </a:solidFill>
                      <a:latin typeface="Times New Roman" panose="02020603050405020304" pitchFamily="18" charset="0"/>
                      <a:cs typeface="Times New Roman" panose="02020603050405020304" pitchFamily="18" charset="0"/>
                    </a:rPr>
                    <a:t>1.3</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p:sp>
              <p:nvSpPr>
                <p:cNvPr id="15" name="矩形 14">
                  <a:extLst>
                    <a:ext uri="{FF2B5EF4-FFF2-40B4-BE49-F238E27FC236}">
                      <a16:creationId xmlns:a16="http://schemas.microsoft.com/office/drawing/2014/main" id="{590CAECD-BAC0-D5AD-A083-5EAD6F06B3D2}"/>
                    </a:ext>
                  </a:extLst>
                </p:cNvPr>
                <p:cNvSpPr>
                  <a:spLocks noRot="1" noChangeAspect="1" noMove="1" noResize="1" noEditPoints="1" noAdjustHandles="1" noChangeArrowheads="1" noChangeShapeType="1" noTextEdit="1"/>
                </p:cNvSpPr>
                <p:nvPr/>
              </p:nvSpPr>
              <p:spPr>
                <a:xfrm>
                  <a:off x="5962445" y="4663417"/>
                  <a:ext cx="874924" cy="369332"/>
                </a:xfrm>
                <a:prstGeom prst="rect">
                  <a:avLst/>
                </a:prstGeom>
                <a:blipFill>
                  <a:blip r:embed="rId7"/>
                  <a:stretch>
                    <a:fillRect t="-9836" r="-1389" b="-245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矩形 15">
                  <a:extLst>
                    <a:ext uri="{FF2B5EF4-FFF2-40B4-BE49-F238E27FC236}">
                      <a16:creationId xmlns:a16="http://schemas.microsoft.com/office/drawing/2014/main" id="{A16F448F-35B0-3C6F-988E-D12ABAD55979}"/>
                    </a:ext>
                  </a:extLst>
                </p:cNvPr>
                <p:cNvSpPr/>
                <p:nvPr/>
              </p:nvSpPr>
              <p:spPr>
                <a:xfrm>
                  <a:off x="9746152" y="4651483"/>
                  <a:ext cx="874924" cy="369332"/>
                </a:xfrm>
                <a:prstGeom prst="rect">
                  <a:avLst/>
                </a:prstGeom>
              </p:spPr>
              <p:txBody>
                <a:bodyPr wrap="square">
                  <a:spAutoFit/>
                </a:bodyPr>
                <a:lstStyle/>
                <a:p>
                  <a14:m>
                    <m:oMath xmlns:m="http://schemas.openxmlformats.org/officeDocument/2006/math">
                      <m:r>
                        <a:rPr lang="zh-CN" altLang="en-US" i="1" smtClean="0">
                          <a:solidFill>
                            <a:schemeClr val="tx1"/>
                          </a:solidFill>
                          <a:latin typeface="Cambria Math" panose="02040503050406030204" pitchFamily="18" charset="0"/>
                          <a:cs typeface="Times New Roman" panose="02020603050405020304" pitchFamily="18" charset="0"/>
                        </a:rPr>
                        <m:t>𝛾</m:t>
                      </m:r>
                      <m:r>
                        <a:rPr lang="en-US" altLang="zh-CN" i="1">
                          <a:solidFill>
                            <a:schemeClr val="tx1"/>
                          </a:solidFill>
                          <a:latin typeface="Cambria Math" panose="02040503050406030204" pitchFamily="18" charset="0"/>
                          <a:cs typeface="Times New Roman" panose="02020603050405020304" pitchFamily="18" charset="0"/>
                        </a:rPr>
                        <m:t>=</m:t>
                      </m:r>
                    </m:oMath>
                  </a14:m>
                  <a:r>
                    <a:rPr lang="en-US" altLang="zh-CN" dirty="0">
                      <a:solidFill>
                        <a:schemeClr val="tx1"/>
                      </a:solidFill>
                      <a:latin typeface="Times New Roman" panose="02020603050405020304" pitchFamily="18" charset="0"/>
                      <a:cs typeface="Times New Roman" panose="02020603050405020304" pitchFamily="18" charset="0"/>
                    </a:rPr>
                    <a:t>1.5</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p:sp>
              <p:nvSpPr>
                <p:cNvPr id="16" name="矩形 15">
                  <a:extLst>
                    <a:ext uri="{FF2B5EF4-FFF2-40B4-BE49-F238E27FC236}">
                      <a16:creationId xmlns:a16="http://schemas.microsoft.com/office/drawing/2014/main" id="{A16F448F-35B0-3C6F-988E-D12ABAD55979}"/>
                    </a:ext>
                  </a:extLst>
                </p:cNvPr>
                <p:cNvSpPr>
                  <a:spLocks noRot="1" noChangeAspect="1" noMove="1" noResize="1" noEditPoints="1" noAdjustHandles="1" noChangeArrowheads="1" noChangeShapeType="1" noTextEdit="1"/>
                </p:cNvSpPr>
                <p:nvPr/>
              </p:nvSpPr>
              <p:spPr>
                <a:xfrm>
                  <a:off x="9746152" y="4651483"/>
                  <a:ext cx="874924" cy="369332"/>
                </a:xfrm>
                <a:prstGeom prst="rect">
                  <a:avLst/>
                </a:prstGeom>
                <a:blipFill>
                  <a:blip r:embed="rId8"/>
                  <a:stretch>
                    <a:fillRect t="-8197" r="-1399" b="-24590"/>
                  </a:stretch>
                </a:blipFill>
              </p:spPr>
              <p:txBody>
                <a:bodyPr/>
                <a:lstStyle/>
                <a:p>
                  <a:r>
                    <a:rPr lang="zh-CN" altLang="en-US">
                      <a:noFill/>
                    </a:rPr>
                    <a:t> </a:t>
                  </a:r>
                </a:p>
              </p:txBody>
            </p:sp>
          </mc:Fallback>
        </mc:AlternateContent>
      </p:grpSp>
      <p:sp>
        <p:nvSpPr>
          <p:cNvPr id="23" name="日期占位符 20">
            <a:extLst>
              <a:ext uri="{FF2B5EF4-FFF2-40B4-BE49-F238E27FC236}">
                <a16:creationId xmlns:a16="http://schemas.microsoft.com/office/drawing/2014/main" id="{480DDE16-B8A9-DF7E-169E-E230EA5561C1}"/>
              </a:ext>
            </a:extLst>
          </p:cNvPr>
          <p:cNvSpPr>
            <a:spLocks noGrp="1"/>
          </p:cNvSpPr>
          <p:nvPr>
            <p:ph type="dt" sz="half" idx="10"/>
          </p:nvPr>
        </p:nvSpPr>
        <p:spPr>
          <a:xfrm>
            <a:off x="594554" y="6519474"/>
            <a:ext cx="2743200" cy="365125"/>
          </a:xfrm>
        </p:spPr>
        <p:txBody>
          <a:bodyPr/>
          <a:lstStyle/>
          <a:p>
            <a:fld id="{203B5CA8-4761-4414-9376-7C2900FFB2F7}" type="datetime1">
              <a:rPr lang="zh-CN" altLang="en-US" sz="1400" smtClean="0">
                <a:solidFill>
                  <a:schemeClr val="bg1"/>
                </a:solidFill>
              </a:rPr>
              <a:t>2022/7/20</a:t>
            </a:fld>
            <a:endParaRPr lang="zh-CN" altLang="en-US" dirty="0">
              <a:solidFill>
                <a:schemeClr val="bg1"/>
              </a:solidFill>
            </a:endParaRPr>
          </a:p>
        </p:txBody>
      </p:sp>
      <p:sp>
        <p:nvSpPr>
          <p:cNvPr id="24" name="页脚占位符 21">
            <a:extLst>
              <a:ext uri="{FF2B5EF4-FFF2-40B4-BE49-F238E27FC236}">
                <a16:creationId xmlns:a16="http://schemas.microsoft.com/office/drawing/2014/main" id="{9CB8D7B7-0ACC-693F-596D-1FD3CB4DE66C}"/>
              </a:ext>
            </a:extLst>
          </p:cNvPr>
          <p:cNvSpPr>
            <a:spLocks noGrp="1"/>
          </p:cNvSpPr>
          <p:nvPr>
            <p:ph type="ftr" sz="quarter" idx="11"/>
          </p:nvPr>
        </p:nvSpPr>
        <p:spPr>
          <a:xfrm>
            <a:off x="3794954" y="6519474"/>
            <a:ext cx="4114800" cy="365125"/>
          </a:xfrm>
        </p:spPr>
        <p:txBody>
          <a:bodyPr/>
          <a:lstStyle/>
          <a:p>
            <a:r>
              <a:rPr lang="zh-CN" altLang="en-US" sz="1400" dirty="0">
                <a:solidFill>
                  <a:schemeClr val="bg1"/>
                </a:solidFill>
              </a:rPr>
              <a:t>张庆辉</a:t>
            </a:r>
          </a:p>
        </p:txBody>
      </p:sp>
      <p:sp>
        <p:nvSpPr>
          <p:cNvPr id="25" name="灯片编号占位符 22">
            <a:extLst>
              <a:ext uri="{FF2B5EF4-FFF2-40B4-BE49-F238E27FC236}">
                <a16:creationId xmlns:a16="http://schemas.microsoft.com/office/drawing/2014/main" id="{3BA0D7D2-2BE3-B21A-8BE8-EA0802546EF3}"/>
              </a:ext>
            </a:extLst>
          </p:cNvPr>
          <p:cNvSpPr>
            <a:spLocks noGrp="1"/>
          </p:cNvSpPr>
          <p:nvPr>
            <p:ph type="sldNum" sz="quarter" idx="12"/>
          </p:nvPr>
        </p:nvSpPr>
        <p:spPr>
          <a:xfrm>
            <a:off x="8366954" y="6519474"/>
            <a:ext cx="2743200" cy="365125"/>
          </a:xfrm>
        </p:spPr>
        <p:txBody>
          <a:bodyPr/>
          <a:lstStyle/>
          <a:p>
            <a:fld id="{603D71E1-7013-465D-A6D8-056F0D898DDF}" type="slidenum">
              <a:rPr lang="zh-CN" altLang="en-US" sz="1400">
                <a:solidFill>
                  <a:schemeClr val="bg1"/>
                </a:solidFill>
              </a:rPr>
              <a:t>20</a:t>
            </a:fld>
            <a:endParaRPr lang="zh-CN" altLang="en-US" sz="1400" dirty="0">
              <a:solidFill>
                <a:schemeClr val="bg1"/>
              </a:solidFill>
            </a:endParaRPr>
          </a:p>
        </p:txBody>
      </p:sp>
      <p:sp>
        <p:nvSpPr>
          <p:cNvPr id="26" name="文本框 25">
            <a:extLst>
              <a:ext uri="{FF2B5EF4-FFF2-40B4-BE49-F238E27FC236}">
                <a16:creationId xmlns:a16="http://schemas.microsoft.com/office/drawing/2014/main" id="{C747A8F1-A889-BDA0-8DB5-8C24F52EC9E1}"/>
              </a:ext>
            </a:extLst>
          </p:cNvPr>
          <p:cNvSpPr txBox="1"/>
          <p:nvPr/>
        </p:nvSpPr>
        <p:spPr>
          <a:xfrm>
            <a:off x="5602972" y="223326"/>
            <a:ext cx="6337926" cy="400110"/>
          </a:xfrm>
          <a:prstGeom prst="rect">
            <a:avLst/>
          </a:prstGeom>
          <a:noFill/>
        </p:spPr>
        <p:txBody>
          <a:bodyPr wrap="square" rtlCol="0">
            <a:spAutoFit/>
          </a:bodyPr>
          <a:lstStyle/>
          <a:p>
            <a:r>
              <a:rPr lang="en-US" altLang="zh-CN" sz="2000" dirty="0">
                <a:solidFill>
                  <a:schemeClr val="bg1"/>
                </a:solidFill>
              </a:rPr>
              <a:t>2022</a:t>
            </a:r>
            <a:r>
              <a:rPr lang="zh-CN" altLang="en-US" sz="2000" dirty="0">
                <a:solidFill>
                  <a:schemeClr val="bg1"/>
                </a:solidFill>
              </a:rPr>
              <a:t>年云南大学离散优化与算法博弈论研究生学术论坛</a:t>
            </a:r>
          </a:p>
        </p:txBody>
      </p:sp>
    </p:spTree>
    <p:extLst>
      <p:ext uri="{BB962C8B-B14F-4D97-AF65-F5344CB8AC3E}">
        <p14:creationId xmlns:p14="http://schemas.microsoft.com/office/powerpoint/2010/main" val="4213394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2" name="文本框 20">
            <a:extLst>
              <a:ext uri="{FF2B5EF4-FFF2-40B4-BE49-F238E27FC236}">
                <a16:creationId xmlns:a16="http://schemas.microsoft.com/office/drawing/2014/main" id="{1651423B-F98D-420B-8163-3002FB39BBFC}"/>
              </a:ext>
            </a:extLst>
          </p:cNvPr>
          <p:cNvSpPr txBox="1">
            <a:spLocks noChangeArrowheads="1"/>
          </p:cNvSpPr>
          <p:nvPr/>
        </p:nvSpPr>
        <p:spPr bwMode="auto">
          <a:xfrm>
            <a:off x="372533" y="915705"/>
            <a:ext cx="2243667" cy="52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仿真实验</a:t>
            </a:r>
          </a:p>
        </p:txBody>
      </p:sp>
      <mc:AlternateContent xmlns:mc="http://schemas.openxmlformats.org/markup-compatibility/2006">
        <mc:Choice xmlns:a14="http://schemas.microsoft.com/office/drawing/2010/main" Requires="a14">
          <p:sp>
            <p:nvSpPr>
              <p:cNvPr id="3" name="文本框 20">
                <a:extLst>
                  <a:ext uri="{FF2B5EF4-FFF2-40B4-BE49-F238E27FC236}">
                    <a16:creationId xmlns:a16="http://schemas.microsoft.com/office/drawing/2014/main" id="{EC68660C-9321-4DEE-94AB-80943BFED765}"/>
                  </a:ext>
                </a:extLst>
              </p:cNvPr>
              <p:cNvSpPr txBox="1">
                <a:spLocks noChangeArrowheads="1"/>
              </p:cNvSpPr>
              <p:nvPr/>
            </p:nvSpPr>
            <p:spPr bwMode="auto">
              <a:xfrm>
                <a:off x="2616200" y="977191"/>
                <a:ext cx="6299200" cy="4308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22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不同用户数</a:t>
                </a:r>
                <a14:m>
                  <m:oMath xmlns:m="http://schemas.openxmlformats.org/officeDocument/2006/math">
                    <m:r>
                      <a:rPr lang="en-US" altLang="zh-CN" sz="2200" b="0" i="1" smtClean="0">
                        <a:solidFill>
                          <a:srgbClr val="044875"/>
                        </a:solidFill>
                        <a:latin typeface="Cambria Math" panose="02040503050406030204" pitchFamily="18" charset="0"/>
                        <a:ea typeface="微软雅黑" panose="020B0503020204020204" pitchFamily="34" charset="-122"/>
                        <a:cs typeface="Times New Roman" panose="02020603050405020304" pitchFamily="18" charset="0"/>
                      </a:rPr>
                      <m:t>𝑛</m:t>
                    </m:r>
                  </m:oMath>
                </a14:m>
                <a:r>
                  <a:rPr lang="zh-CN" altLang="en-US" sz="22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对系统的影响</a:t>
                </a:r>
                <a:r>
                  <a:rPr lang="en-US" altLang="zh-CN" sz="22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时间</a:t>
                </a:r>
              </a:p>
            </p:txBody>
          </p:sp>
        </mc:Choice>
        <mc:Fallback>
          <p:sp>
            <p:nvSpPr>
              <p:cNvPr id="3" name="文本框 20">
                <a:extLst>
                  <a:ext uri="{FF2B5EF4-FFF2-40B4-BE49-F238E27FC236}">
                    <a16:creationId xmlns:a16="http://schemas.microsoft.com/office/drawing/2014/main" id="{EC68660C-9321-4DEE-94AB-80943BFED765}"/>
                  </a:ext>
                </a:extLst>
              </p:cNvPr>
              <p:cNvSpPr txBox="1">
                <a:spLocks noRot="1" noChangeAspect="1" noMove="1" noResize="1" noEditPoints="1" noAdjustHandles="1" noChangeArrowheads="1" noChangeShapeType="1" noTextEdit="1"/>
              </p:cNvSpPr>
              <p:nvPr/>
            </p:nvSpPr>
            <p:spPr bwMode="auto">
              <a:xfrm>
                <a:off x="2616200" y="977191"/>
                <a:ext cx="6299200" cy="430887"/>
              </a:xfrm>
              <a:prstGeom prst="rect">
                <a:avLst/>
              </a:prstGeom>
              <a:blipFill>
                <a:blip r:embed="rId2"/>
                <a:stretch>
                  <a:fillRect l="-1257" t="-8451" b="-2816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DC3A791C-D878-47EE-C642-279BA09E9F58}"/>
              </a:ext>
            </a:extLst>
          </p:cNvPr>
          <p:cNvSpPr txBox="1"/>
          <p:nvPr/>
        </p:nvSpPr>
        <p:spPr>
          <a:xfrm>
            <a:off x="1558857" y="5827509"/>
            <a:ext cx="354676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可就受的时间消耗</a:t>
            </a:r>
          </a:p>
        </p:txBody>
      </p:sp>
      <p:grpSp>
        <p:nvGrpSpPr>
          <p:cNvPr id="17" name="组合 16">
            <a:extLst>
              <a:ext uri="{FF2B5EF4-FFF2-40B4-BE49-F238E27FC236}">
                <a16:creationId xmlns:a16="http://schemas.microsoft.com/office/drawing/2014/main" id="{5828D2E9-1FCC-49D8-909E-C32C20154642}"/>
              </a:ext>
            </a:extLst>
          </p:cNvPr>
          <p:cNvGrpSpPr/>
          <p:nvPr/>
        </p:nvGrpSpPr>
        <p:grpSpPr>
          <a:xfrm>
            <a:off x="0" y="0"/>
            <a:ext cx="12192000" cy="6857999"/>
            <a:chOff x="0" y="0"/>
            <a:chExt cx="12192000" cy="6857999"/>
          </a:xfrm>
        </p:grpSpPr>
        <p:pic>
          <p:nvPicPr>
            <p:cNvPr id="18" name="图片 17">
              <a:extLst>
                <a:ext uri="{FF2B5EF4-FFF2-40B4-BE49-F238E27FC236}">
                  <a16:creationId xmlns:a16="http://schemas.microsoft.com/office/drawing/2014/main" id="{DE86FF11-2092-439F-AE5D-61BEBED8E965}"/>
                </a:ext>
              </a:extLst>
            </p:cNvPr>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46040" y="0"/>
              <a:ext cx="846762" cy="846762"/>
            </a:xfrm>
            <a:prstGeom prst="rect">
              <a:avLst/>
            </a:prstGeom>
          </p:spPr>
        </p:pic>
        <p:sp>
          <p:nvSpPr>
            <p:cNvPr id="19" name="矩形 18">
              <a:extLst>
                <a:ext uri="{FF2B5EF4-FFF2-40B4-BE49-F238E27FC236}">
                  <a16:creationId xmlns:a16="http://schemas.microsoft.com/office/drawing/2014/main" id="{A22D16A1-970E-4829-A8A0-AF8E7AB54200}"/>
                </a:ext>
              </a:extLst>
            </p:cNvPr>
            <p:cNvSpPr/>
            <p:nvPr/>
          </p:nvSpPr>
          <p:spPr>
            <a:xfrm>
              <a:off x="0" y="0"/>
              <a:ext cx="421406"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A66149DB-7289-421D-B8F6-08757FEF14D8}"/>
                </a:ext>
              </a:extLst>
            </p:cNvPr>
            <p:cNvSpPr/>
            <p:nvPr/>
          </p:nvSpPr>
          <p:spPr>
            <a:xfrm>
              <a:off x="1292802" y="0"/>
              <a:ext cx="10899198"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D6FED29-D0FD-470D-B36B-49690AE6801C}"/>
                </a:ext>
              </a:extLst>
            </p:cNvPr>
            <p:cNvSpPr/>
            <p:nvPr/>
          </p:nvSpPr>
          <p:spPr>
            <a:xfrm>
              <a:off x="0" y="6488666"/>
              <a:ext cx="12192000" cy="369333"/>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a:extLst>
              <a:ext uri="{FF2B5EF4-FFF2-40B4-BE49-F238E27FC236}">
                <a16:creationId xmlns:a16="http://schemas.microsoft.com/office/drawing/2014/main" id="{B7B83127-D2F5-63F0-9B92-FB2F34705C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000" y="1506040"/>
            <a:ext cx="10800000" cy="3293815"/>
          </a:xfrm>
          <a:prstGeom prst="rect">
            <a:avLst/>
          </a:prstGeom>
        </p:spPr>
      </p:pic>
      <p:grpSp>
        <p:nvGrpSpPr>
          <p:cNvPr id="24" name="组合 23">
            <a:extLst>
              <a:ext uri="{FF2B5EF4-FFF2-40B4-BE49-F238E27FC236}">
                <a16:creationId xmlns:a16="http://schemas.microsoft.com/office/drawing/2014/main" id="{711B5789-284E-F7BE-B4DE-92C67BA1D340}"/>
              </a:ext>
            </a:extLst>
          </p:cNvPr>
          <p:cNvGrpSpPr/>
          <p:nvPr/>
        </p:nvGrpSpPr>
        <p:grpSpPr>
          <a:xfrm>
            <a:off x="696000" y="4777308"/>
            <a:ext cx="10800000" cy="393200"/>
            <a:chOff x="696000" y="4651483"/>
            <a:chExt cx="10800000" cy="393200"/>
          </a:xfrm>
        </p:grpSpPr>
        <p:sp>
          <p:nvSpPr>
            <p:cNvPr id="25" name="矩形 24">
              <a:extLst>
                <a:ext uri="{FF2B5EF4-FFF2-40B4-BE49-F238E27FC236}">
                  <a16:creationId xmlns:a16="http://schemas.microsoft.com/office/drawing/2014/main" id="{7F08C733-27CB-D20F-16DF-487DE3E36E12}"/>
                </a:ext>
              </a:extLst>
            </p:cNvPr>
            <p:cNvSpPr/>
            <p:nvPr/>
          </p:nvSpPr>
          <p:spPr>
            <a:xfrm>
              <a:off x="696000" y="4675351"/>
              <a:ext cx="10800000"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6" name="矩形 25">
                  <a:extLst>
                    <a:ext uri="{FF2B5EF4-FFF2-40B4-BE49-F238E27FC236}">
                      <a16:creationId xmlns:a16="http://schemas.microsoft.com/office/drawing/2014/main" id="{DA44EF69-BAE6-0DAE-20FF-6547696A9A4F}"/>
                    </a:ext>
                  </a:extLst>
                </p:cNvPr>
                <p:cNvSpPr/>
                <p:nvPr/>
              </p:nvSpPr>
              <p:spPr>
                <a:xfrm>
                  <a:off x="2178738" y="4651483"/>
                  <a:ext cx="874924" cy="369332"/>
                </a:xfrm>
                <a:prstGeom prst="rect">
                  <a:avLst/>
                </a:prstGeom>
              </p:spPr>
              <p:txBody>
                <a:bodyPr wrap="square">
                  <a:spAutoFit/>
                </a:bodyPr>
                <a:lstStyle/>
                <a:p>
                  <a14:m>
                    <m:oMath xmlns:m="http://schemas.openxmlformats.org/officeDocument/2006/math">
                      <m:r>
                        <a:rPr lang="zh-CN" altLang="en-US" i="1" smtClean="0">
                          <a:solidFill>
                            <a:schemeClr val="tx1"/>
                          </a:solidFill>
                          <a:latin typeface="Cambria Math" panose="02040503050406030204" pitchFamily="18" charset="0"/>
                          <a:cs typeface="Times New Roman" panose="02020603050405020304" pitchFamily="18" charset="0"/>
                        </a:rPr>
                        <m:t>𝛾</m:t>
                      </m:r>
                      <m:r>
                        <a:rPr lang="en-US" altLang="zh-CN" i="1">
                          <a:solidFill>
                            <a:schemeClr val="tx1"/>
                          </a:solidFill>
                          <a:latin typeface="Cambria Math" panose="02040503050406030204" pitchFamily="18" charset="0"/>
                          <a:cs typeface="Times New Roman" panose="02020603050405020304" pitchFamily="18" charset="0"/>
                        </a:rPr>
                        <m:t>=</m:t>
                      </m:r>
                    </m:oMath>
                  </a14:m>
                  <a:r>
                    <a:rPr lang="en-US" altLang="zh-CN" dirty="0">
                      <a:solidFill>
                        <a:schemeClr val="tx1"/>
                      </a:solidFill>
                      <a:latin typeface="Times New Roman" panose="02020603050405020304" pitchFamily="18" charset="0"/>
                      <a:cs typeface="Times New Roman" panose="02020603050405020304" pitchFamily="18" charset="0"/>
                    </a:rPr>
                    <a:t>1.2</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p:sp>
              <p:nvSpPr>
                <p:cNvPr id="26" name="矩形 25">
                  <a:extLst>
                    <a:ext uri="{FF2B5EF4-FFF2-40B4-BE49-F238E27FC236}">
                      <a16:creationId xmlns:a16="http://schemas.microsoft.com/office/drawing/2014/main" id="{DA44EF69-BAE6-0DAE-20FF-6547696A9A4F}"/>
                    </a:ext>
                  </a:extLst>
                </p:cNvPr>
                <p:cNvSpPr>
                  <a:spLocks noRot="1" noChangeAspect="1" noMove="1" noResize="1" noEditPoints="1" noAdjustHandles="1" noChangeArrowheads="1" noChangeShapeType="1" noTextEdit="1"/>
                </p:cNvSpPr>
                <p:nvPr/>
              </p:nvSpPr>
              <p:spPr>
                <a:xfrm>
                  <a:off x="2178738" y="4651483"/>
                  <a:ext cx="874924" cy="369332"/>
                </a:xfrm>
                <a:prstGeom prst="rect">
                  <a:avLst/>
                </a:prstGeom>
                <a:blipFill>
                  <a:blip r:embed="rId5"/>
                  <a:stretch>
                    <a:fillRect t="-10000" r="-1389"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矩形 26">
                  <a:extLst>
                    <a:ext uri="{FF2B5EF4-FFF2-40B4-BE49-F238E27FC236}">
                      <a16:creationId xmlns:a16="http://schemas.microsoft.com/office/drawing/2014/main" id="{377E0032-3C10-4771-267F-ABC13C6BC809}"/>
                    </a:ext>
                  </a:extLst>
                </p:cNvPr>
                <p:cNvSpPr/>
                <p:nvPr/>
              </p:nvSpPr>
              <p:spPr>
                <a:xfrm>
                  <a:off x="5962445" y="4663417"/>
                  <a:ext cx="874924" cy="369332"/>
                </a:xfrm>
                <a:prstGeom prst="rect">
                  <a:avLst/>
                </a:prstGeom>
              </p:spPr>
              <p:txBody>
                <a:bodyPr wrap="square">
                  <a:spAutoFit/>
                </a:bodyPr>
                <a:lstStyle/>
                <a:p>
                  <a14:m>
                    <m:oMath xmlns:m="http://schemas.openxmlformats.org/officeDocument/2006/math">
                      <m:r>
                        <a:rPr lang="zh-CN" altLang="en-US" i="1" smtClean="0">
                          <a:solidFill>
                            <a:schemeClr val="tx1"/>
                          </a:solidFill>
                          <a:latin typeface="Cambria Math" panose="02040503050406030204" pitchFamily="18" charset="0"/>
                          <a:cs typeface="Times New Roman" panose="02020603050405020304" pitchFamily="18" charset="0"/>
                        </a:rPr>
                        <m:t>𝛾</m:t>
                      </m:r>
                      <m:r>
                        <a:rPr lang="en-US" altLang="zh-CN" i="1">
                          <a:solidFill>
                            <a:schemeClr val="tx1"/>
                          </a:solidFill>
                          <a:latin typeface="Cambria Math" panose="02040503050406030204" pitchFamily="18" charset="0"/>
                          <a:cs typeface="Times New Roman" panose="02020603050405020304" pitchFamily="18" charset="0"/>
                        </a:rPr>
                        <m:t>=</m:t>
                      </m:r>
                    </m:oMath>
                  </a14:m>
                  <a:r>
                    <a:rPr lang="en-US" altLang="zh-CN" dirty="0">
                      <a:solidFill>
                        <a:schemeClr val="tx1"/>
                      </a:solidFill>
                      <a:latin typeface="Times New Roman" panose="02020603050405020304" pitchFamily="18" charset="0"/>
                      <a:cs typeface="Times New Roman" panose="02020603050405020304" pitchFamily="18" charset="0"/>
                    </a:rPr>
                    <a:t>1.3</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p:sp>
              <p:nvSpPr>
                <p:cNvPr id="27" name="矩形 26">
                  <a:extLst>
                    <a:ext uri="{FF2B5EF4-FFF2-40B4-BE49-F238E27FC236}">
                      <a16:creationId xmlns:a16="http://schemas.microsoft.com/office/drawing/2014/main" id="{377E0032-3C10-4771-267F-ABC13C6BC809}"/>
                    </a:ext>
                  </a:extLst>
                </p:cNvPr>
                <p:cNvSpPr>
                  <a:spLocks noRot="1" noChangeAspect="1" noMove="1" noResize="1" noEditPoints="1" noAdjustHandles="1" noChangeArrowheads="1" noChangeShapeType="1" noTextEdit="1"/>
                </p:cNvSpPr>
                <p:nvPr/>
              </p:nvSpPr>
              <p:spPr>
                <a:xfrm>
                  <a:off x="5962445" y="4663417"/>
                  <a:ext cx="874924" cy="369332"/>
                </a:xfrm>
                <a:prstGeom prst="rect">
                  <a:avLst/>
                </a:prstGeom>
                <a:blipFill>
                  <a:blip r:embed="rId6"/>
                  <a:stretch>
                    <a:fillRect t="-10000" r="-1389"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矩形 27">
                  <a:extLst>
                    <a:ext uri="{FF2B5EF4-FFF2-40B4-BE49-F238E27FC236}">
                      <a16:creationId xmlns:a16="http://schemas.microsoft.com/office/drawing/2014/main" id="{3D9F6256-1900-1817-D0F9-A21F5AF31F03}"/>
                    </a:ext>
                  </a:extLst>
                </p:cNvPr>
                <p:cNvSpPr/>
                <p:nvPr/>
              </p:nvSpPr>
              <p:spPr>
                <a:xfrm>
                  <a:off x="9746152" y="4651483"/>
                  <a:ext cx="874924" cy="369332"/>
                </a:xfrm>
                <a:prstGeom prst="rect">
                  <a:avLst/>
                </a:prstGeom>
              </p:spPr>
              <p:txBody>
                <a:bodyPr wrap="square">
                  <a:spAutoFit/>
                </a:bodyPr>
                <a:lstStyle/>
                <a:p>
                  <a14:m>
                    <m:oMath xmlns:m="http://schemas.openxmlformats.org/officeDocument/2006/math">
                      <m:r>
                        <a:rPr lang="zh-CN" altLang="en-US" i="1" smtClean="0">
                          <a:solidFill>
                            <a:schemeClr val="tx1"/>
                          </a:solidFill>
                          <a:latin typeface="Cambria Math" panose="02040503050406030204" pitchFamily="18" charset="0"/>
                          <a:cs typeface="Times New Roman" panose="02020603050405020304" pitchFamily="18" charset="0"/>
                        </a:rPr>
                        <m:t>𝛾</m:t>
                      </m:r>
                      <m:r>
                        <a:rPr lang="en-US" altLang="zh-CN" i="1">
                          <a:solidFill>
                            <a:schemeClr val="tx1"/>
                          </a:solidFill>
                          <a:latin typeface="Cambria Math" panose="02040503050406030204" pitchFamily="18" charset="0"/>
                          <a:cs typeface="Times New Roman" panose="02020603050405020304" pitchFamily="18" charset="0"/>
                        </a:rPr>
                        <m:t>=</m:t>
                      </m:r>
                    </m:oMath>
                  </a14:m>
                  <a:r>
                    <a:rPr lang="en-US" altLang="zh-CN" dirty="0">
                      <a:solidFill>
                        <a:schemeClr val="tx1"/>
                      </a:solidFill>
                      <a:latin typeface="Times New Roman" panose="02020603050405020304" pitchFamily="18" charset="0"/>
                      <a:cs typeface="Times New Roman" panose="02020603050405020304" pitchFamily="18" charset="0"/>
                    </a:rPr>
                    <a:t>1.5</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p:sp>
              <p:nvSpPr>
                <p:cNvPr id="28" name="矩形 27">
                  <a:extLst>
                    <a:ext uri="{FF2B5EF4-FFF2-40B4-BE49-F238E27FC236}">
                      <a16:creationId xmlns:a16="http://schemas.microsoft.com/office/drawing/2014/main" id="{3D9F6256-1900-1817-D0F9-A21F5AF31F03}"/>
                    </a:ext>
                  </a:extLst>
                </p:cNvPr>
                <p:cNvSpPr>
                  <a:spLocks noRot="1" noChangeAspect="1" noMove="1" noResize="1" noEditPoints="1" noAdjustHandles="1" noChangeArrowheads="1" noChangeShapeType="1" noTextEdit="1"/>
                </p:cNvSpPr>
                <p:nvPr/>
              </p:nvSpPr>
              <p:spPr>
                <a:xfrm>
                  <a:off x="9746152" y="4651483"/>
                  <a:ext cx="874924" cy="369332"/>
                </a:xfrm>
                <a:prstGeom prst="rect">
                  <a:avLst/>
                </a:prstGeom>
                <a:blipFill>
                  <a:blip r:embed="rId7"/>
                  <a:stretch>
                    <a:fillRect t="-10000" r="-1399" b="-26667"/>
                  </a:stretch>
                </a:blipFill>
              </p:spPr>
              <p:txBody>
                <a:bodyPr/>
                <a:lstStyle/>
                <a:p>
                  <a:r>
                    <a:rPr lang="zh-CN" altLang="en-US">
                      <a:noFill/>
                    </a:rPr>
                    <a:t> </a:t>
                  </a:r>
                </a:p>
              </p:txBody>
            </p:sp>
          </mc:Fallback>
        </mc:AlternateContent>
      </p:grpSp>
      <p:sp>
        <p:nvSpPr>
          <p:cNvPr id="29" name="日期占位符 20">
            <a:extLst>
              <a:ext uri="{FF2B5EF4-FFF2-40B4-BE49-F238E27FC236}">
                <a16:creationId xmlns:a16="http://schemas.microsoft.com/office/drawing/2014/main" id="{D3E60E11-9F43-C1F3-08F8-277FBC07F871}"/>
              </a:ext>
            </a:extLst>
          </p:cNvPr>
          <p:cNvSpPr>
            <a:spLocks noGrp="1"/>
          </p:cNvSpPr>
          <p:nvPr>
            <p:ph type="dt" sz="half" idx="10"/>
          </p:nvPr>
        </p:nvSpPr>
        <p:spPr>
          <a:xfrm>
            <a:off x="594554" y="6519474"/>
            <a:ext cx="2743200" cy="365125"/>
          </a:xfrm>
        </p:spPr>
        <p:txBody>
          <a:bodyPr/>
          <a:lstStyle/>
          <a:p>
            <a:fld id="{203B5CA8-4761-4414-9376-7C2900FFB2F7}" type="datetime1">
              <a:rPr lang="zh-CN" altLang="en-US" sz="1400" smtClean="0">
                <a:solidFill>
                  <a:schemeClr val="bg1"/>
                </a:solidFill>
              </a:rPr>
              <a:t>2022/7/20</a:t>
            </a:fld>
            <a:endParaRPr lang="zh-CN" altLang="en-US" dirty="0">
              <a:solidFill>
                <a:schemeClr val="bg1"/>
              </a:solidFill>
            </a:endParaRPr>
          </a:p>
        </p:txBody>
      </p:sp>
      <p:sp>
        <p:nvSpPr>
          <p:cNvPr id="30" name="页脚占位符 21">
            <a:extLst>
              <a:ext uri="{FF2B5EF4-FFF2-40B4-BE49-F238E27FC236}">
                <a16:creationId xmlns:a16="http://schemas.microsoft.com/office/drawing/2014/main" id="{09AA18BB-576F-2A64-E3C2-D83B345F0D39}"/>
              </a:ext>
            </a:extLst>
          </p:cNvPr>
          <p:cNvSpPr>
            <a:spLocks noGrp="1"/>
          </p:cNvSpPr>
          <p:nvPr>
            <p:ph type="ftr" sz="quarter" idx="11"/>
          </p:nvPr>
        </p:nvSpPr>
        <p:spPr>
          <a:xfrm>
            <a:off x="3794954" y="6519474"/>
            <a:ext cx="4114800" cy="365125"/>
          </a:xfrm>
        </p:spPr>
        <p:txBody>
          <a:bodyPr/>
          <a:lstStyle/>
          <a:p>
            <a:r>
              <a:rPr lang="zh-CN" altLang="en-US" sz="1400" dirty="0">
                <a:solidFill>
                  <a:schemeClr val="bg1"/>
                </a:solidFill>
              </a:rPr>
              <a:t>张庆辉</a:t>
            </a:r>
          </a:p>
        </p:txBody>
      </p:sp>
      <p:sp>
        <p:nvSpPr>
          <p:cNvPr id="31" name="灯片编号占位符 22">
            <a:extLst>
              <a:ext uri="{FF2B5EF4-FFF2-40B4-BE49-F238E27FC236}">
                <a16:creationId xmlns:a16="http://schemas.microsoft.com/office/drawing/2014/main" id="{2A809582-D937-848B-D478-2F7F6B8B257D}"/>
              </a:ext>
            </a:extLst>
          </p:cNvPr>
          <p:cNvSpPr>
            <a:spLocks noGrp="1"/>
          </p:cNvSpPr>
          <p:nvPr>
            <p:ph type="sldNum" sz="quarter" idx="12"/>
          </p:nvPr>
        </p:nvSpPr>
        <p:spPr>
          <a:xfrm>
            <a:off x="8366954" y="6519474"/>
            <a:ext cx="2743200" cy="365125"/>
          </a:xfrm>
        </p:spPr>
        <p:txBody>
          <a:bodyPr/>
          <a:lstStyle/>
          <a:p>
            <a:fld id="{603D71E1-7013-465D-A6D8-056F0D898DDF}" type="slidenum">
              <a:rPr lang="zh-CN" altLang="en-US" sz="1400">
                <a:solidFill>
                  <a:schemeClr val="bg1"/>
                </a:solidFill>
              </a:rPr>
              <a:t>21</a:t>
            </a:fld>
            <a:endParaRPr lang="zh-CN" altLang="en-US" sz="1400" dirty="0">
              <a:solidFill>
                <a:schemeClr val="bg1"/>
              </a:solidFill>
            </a:endParaRPr>
          </a:p>
        </p:txBody>
      </p:sp>
      <mc:AlternateContent xmlns:mc="http://schemas.openxmlformats.org/markup-compatibility/2006">
        <mc:Choice xmlns:a14="http://schemas.microsoft.com/office/drawing/2010/main" Requires="a14">
          <p:sp>
            <p:nvSpPr>
              <p:cNvPr id="32" name="矩形 31">
                <a:extLst>
                  <a:ext uri="{FF2B5EF4-FFF2-40B4-BE49-F238E27FC236}">
                    <a16:creationId xmlns:a16="http://schemas.microsoft.com/office/drawing/2014/main" id="{365B0BE4-AF40-E97D-E8F8-840763811786}"/>
                  </a:ext>
                </a:extLst>
              </p:cNvPr>
              <p:cNvSpPr/>
              <p:nvPr/>
            </p:nvSpPr>
            <p:spPr>
              <a:xfrm>
                <a:off x="1475730" y="5366280"/>
                <a:ext cx="9240540" cy="369332"/>
              </a:xfrm>
              <a:prstGeom prst="rect">
                <a:avLst/>
              </a:prstGeom>
            </p:spPr>
            <p:txBody>
              <a:bodyPr wrap="square">
                <a:spAutoFit/>
              </a:bodyPr>
              <a:lstStyle/>
              <a:p>
                <a:r>
                  <a:rPr lang="zh-CN" altLang="en-US" dirty="0">
                    <a:solidFill>
                      <a:schemeClr val="tx1"/>
                    </a:solidFill>
                    <a:latin typeface="Times New Roman" panose="02020603050405020304" pitchFamily="18" charset="0"/>
                    <a:cs typeface="Times New Roman" panose="02020603050405020304" pitchFamily="18" charset="0"/>
                  </a:rPr>
                  <a:t>𝑚 </a:t>
                </a:r>
                <a:r>
                  <a:rPr lang="en-US" altLang="zh-CN" dirty="0">
                    <a:solidFill>
                      <a:schemeClr val="tx1"/>
                    </a:solidFill>
                    <a:latin typeface="Times New Roman" panose="02020603050405020304" pitchFamily="18" charset="0"/>
                    <a:cs typeface="Times New Roman" panose="02020603050405020304" pitchFamily="18" charset="0"/>
                  </a:rPr>
                  <a:t>= 5, </a:t>
                </a:r>
                <a14:m>
                  <m:oMath xmlns:m="http://schemas.openxmlformats.org/officeDocument/2006/math">
                    <m:r>
                      <m:rPr>
                        <m:nor/>
                      </m:rPr>
                      <a:rPr lang="zh-CN" altLang="en-US" dirty="0" smtClean="0">
                        <a:solidFill>
                          <a:schemeClr val="tx1"/>
                        </a:solidFill>
                        <a:latin typeface="Times New Roman" panose="02020603050405020304" pitchFamily="18" charset="0"/>
                        <a:cs typeface="Times New Roman" panose="02020603050405020304" pitchFamily="18" charset="0"/>
                      </a:rPr>
                      <m:t>𝑛</m:t>
                    </m:r>
                    <m:r>
                      <a:rPr lang="en-US" altLang="zh-CN" b="0" i="1" smtClean="0">
                        <a:solidFill>
                          <a:schemeClr val="tx1"/>
                        </a:solidFill>
                        <a:latin typeface="Cambria Math" panose="02040503050406030204" pitchFamily="18" charset="0"/>
                      </a:rPr>
                      <m:t>=</m:t>
                    </m:r>
                    <m:d>
                      <m:dPr>
                        <m:begChr m:val="{"/>
                        <m:endChr m:val="}"/>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30</m:t>
                        </m:r>
                        <m:r>
                          <a:rPr lang="en-US" altLang="zh-CN" b="0" i="1" smtClean="0">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10</m:t>
                        </m:r>
                        <m:r>
                          <a:rPr lang="en-US" altLang="zh-CN" b="0" i="1" smtClean="0">
                            <a:solidFill>
                              <a:schemeClr val="tx1"/>
                            </a:solidFill>
                            <a:latin typeface="Cambria Math" panose="02040503050406030204" pitchFamily="18" charset="0"/>
                          </a:rPr>
                          <m:t>0,</m:t>
                        </m:r>
                        <m:r>
                          <a:rPr lang="en-US" altLang="zh-CN" b="0" i="1" smtClean="0">
                            <a:solidFill>
                              <a:schemeClr val="tx1"/>
                            </a:solidFill>
                            <a:latin typeface="Cambria Math" panose="02040503050406030204" pitchFamily="18" charset="0"/>
                          </a:rPr>
                          <m:t>50</m:t>
                        </m:r>
                        <m:r>
                          <a:rPr lang="en-US" altLang="zh-CN" b="0" i="1" smtClean="0">
                            <a:solidFill>
                              <a:schemeClr val="tx1"/>
                            </a:solidFill>
                            <a:latin typeface="Cambria Math" panose="02040503050406030204" pitchFamily="18" charset="0"/>
                          </a:rPr>
                          <m:t>0,</m:t>
                        </m:r>
                        <m:r>
                          <a:rPr lang="en-US" altLang="zh-CN" b="0" i="1" smtClean="0">
                            <a:solidFill>
                              <a:schemeClr val="tx1"/>
                            </a:solidFill>
                            <a:latin typeface="Cambria Math" panose="02040503050406030204" pitchFamily="18" charset="0"/>
                          </a:rPr>
                          <m:t>100</m:t>
                        </m:r>
                        <m:r>
                          <a:rPr lang="en-US" altLang="zh-CN" b="0" i="1" smtClean="0">
                            <a:solidFill>
                              <a:schemeClr val="tx1"/>
                            </a:solidFill>
                            <a:latin typeface="Cambria Math" panose="02040503050406030204" pitchFamily="18" charset="0"/>
                          </a:rPr>
                          <m:t>0,</m:t>
                        </m:r>
                        <m:r>
                          <a:rPr lang="en-US" altLang="zh-CN" b="0" i="1" smtClean="0">
                            <a:solidFill>
                              <a:schemeClr val="tx1"/>
                            </a:solidFill>
                            <a:latin typeface="Cambria Math" panose="02040503050406030204" pitchFamily="18" charset="0"/>
                          </a:rPr>
                          <m:t>20</m:t>
                        </m:r>
                        <m:r>
                          <a:rPr lang="en-US" altLang="zh-CN" b="0" i="1" smtClean="0">
                            <a:solidFill>
                              <a:schemeClr val="tx1"/>
                            </a:solidFill>
                            <a:latin typeface="Cambria Math" panose="02040503050406030204" pitchFamily="18" charset="0"/>
                          </a:rPr>
                          <m:t>00</m:t>
                        </m:r>
                      </m:e>
                    </m:d>
                    <m:r>
                      <a:rPr lang="en-US" altLang="zh-CN" b="0" i="1" smtClean="0">
                        <a:solidFill>
                          <a:schemeClr val="tx1"/>
                        </a:solidFill>
                        <a:latin typeface="Cambria Math" panose="02040503050406030204" pitchFamily="18" charset="0"/>
                      </a:rPr>
                      <m:t>, </m:t>
                    </m:r>
                    <m:sSub>
                      <m:sSubPr>
                        <m:ctrlPr>
                          <a:rPr lang="en-US" altLang="zh-CN" i="1">
                            <a:solidFill>
                              <a:schemeClr val="tx1"/>
                            </a:solidFill>
                            <a:latin typeface="Cambria Math" panose="02040503050406030204" pitchFamily="18" charset="0"/>
                            <a:cs typeface="Times New Roman" panose="02020603050405020304" pitchFamily="18" charset="0"/>
                          </a:rPr>
                        </m:ctrlPr>
                      </m:sSubPr>
                      <m:e>
                        <m:r>
                          <a:rPr lang="en-US" altLang="zh-CN" i="1">
                            <a:solidFill>
                              <a:schemeClr val="tx1"/>
                            </a:solidFill>
                            <a:latin typeface="Cambria Math" panose="02040503050406030204" pitchFamily="18" charset="0"/>
                            <a:cs typeface="Times New Roman" panose="02020603050405020304" pitchFamily="18" charset="0"/>
                          </a:rPr>
                          <m:t>𝑎</m:t>
                        </m:r>
                      </m:e>
                      <m:sub>
                        <m:r>
                          <a:rPr lang="en-US" altLang="zh-CN" i="1">
                            <a:solidFill>
                              <a:schemeClr val="tx1"/>
                            </a:solidFill>
                            <a:latin typeface="Cambria Math" panose="02040503050406030204" pitchFamily="18" charset="0"/>
                            <a:cs typeface="Times New Roman" panose="02020603050405020304" pitchFamily="18" charset="0"/>
                          </a:rPr>
                          <m:t>𝑖</m:t>
                        </m:r>
                      </m:sub>
                    </m:sSub>
                    <m:r>
                      <a:rPr lang="en-US"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∈[200, 1000]</m:t>
                    </m:r>
                  </m:oMath>
                </a14:m>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p:sp>
            <p:nvSpPr>
              <p:cNvPr id="32" name="矩形 31">
                <a:extLst>
                  <a:ext uri="{FF2B5EF4-FFF2-40B4-BE49-F238E27FC236}">
                    <a16:creationId xmlns:a16="http://schemas.microsoft.com/office/drawing/2014/main" id="{365B0BE4-AF40-E97D-E8F8-840763811786}"/>
                  </a:ext>
                </a:extLst>
              </p:cNvPr>
              <p:cNvSpPr>
                <a:spLocks noRot="1" noChangeAspect="1" noMove="1" noResize="1" noEditPoints="1" noAdjustHandles="1" noChangeArrowheads="1" noChangeShapeType="1" noTextEdit="1"/>
              </p:cNvSpPr>
              <p:nvPr/>
            </p:nvSpPr>
            <p:spPr>
              <a:xfrm>
                <a:off x="1475730" y="5366280"/>
                <a:ext cx="9240540" cy="369332"/>
              </a:xfrm>
              <a:prstGeom prst="rect">
                <a:avLst/>
              </a:prstGeom>
              <a:blipFill>
                <a:blip r:embed="rId8"/>
                <a:stretch>
                  <a:fillRect l="-528" t="-9836" b="-24590"/>
                </a:stretch>
              </a:blipFill>
            </p:spPr>
            <p:txBody>
              <a:bodyPr/>
              <a:lstStyle/>
              <a:p>
                <a:r>
                  <a:rPr lang="zh-CN" altLang="en-US">
                    <a:noFill/>
                  </a:rPr>
                  <a:t> </a:t>
                </a:r>
              </a:p>
            </p:txBody>
          </p:sp>
        </mc:Fallback>
      </mc:AlternateContent>
      <p:sp>
        <p:nvSpPr>
          <p:cNvPr id="33" name="文本框 32">
            <a:extLst>
              <a:ext uri="{FF2B5EF4-FFF2-40B4-BE49-F238E27FC236}">
                <a16:creationId xmlns:a16="http://schemas.microsoft.com/office/drawing/2014/main" id="{0CAAB700-CFDA-1D31-B1D9-D42AC975EE14}"/>
              </a:ext>
            </a:extLst>
          </p:cNvPr>
          <p:cNvSpPr txBox="1"/>
          <p:nvPr/>
        </p:nvSpPr>
        <p:spPr>
          <a:xfrm>
            <a:off x="5602972" y="223326"/>
            <a:ext cx="6337926" cy="400110"/>
          </a:xfrm>
          <a:prstGeom prst="rect">
            <a:avLst/>
          </a:prstGeom>
          <a:noFill/>
        </p:spPr>
        <p:txBody>
          <a:bodyPr wrap="square" rtlCol="0">
            <a:spAutoFit/>
          </a:bodyPr>
          <a:lstStyle/>
          <a:p>
            <a:r>
              <a:rPr lang="en-US" altLang="zh-CN" sz="2000" dirty="0">
                <a:solidFill>
                  <a:schemeClr val="bg1"/>
                </a:solidFill>
              </a:rPr>
              <a:t>2022</a:t>
            </a:r>
            <a:r>
              <a:rPr lang="zh-CN" altLang="en-US" sz="2000" dirty="0">
                <a:solidFill>
                  <a:schemeClr val="bg1"/>
                </a:solidFill>
              </a:rPr>
              <a:t>年云南大学离散优化与算法博弈论研究生学术论坛</a:t>
            </a:r>
          </a:p>
        </p:txBody>
      </p:sp>
    </p:spTree>
    <p:extLst>
      <p:ext uri="{BB962C8B-B14F-4D97-AF65-F5344CB8AC3E}">
        <p14:creationId xmlns:p14="http://schemas.microsoft.com/office/powerpoint/2010/main" val="2979876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2" name="文本框 20">
            <a:extLst>
              <a:ext uri="{FF2B5EF4-FFF2-40B4-BE49-F238E27FC236}">
                <a16:creationId xmlns:a16="http://schemas.microsoft.com/office/drawing/2014/main" id="{1651423B-F98D-420B-8163-3002FB39BBFC}"/>
              </a:ext>
            </a:extLst>
          </p:cNvPr>
          <p:cNvSpPr txBox="1">
            <a:spLocks noChangeArrowheads="1"/>
          </p:cNvSpPr>
          <p:nvPr/>
        </p:nvSpPr>
        <p:spPr bwMode="auto">
          <a:xfrm>
            <a:off x="372533" y="915705"/>
            <a:ext cx="2243667" cy="52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仿真实验</a:t>
            </a:r>
          </a:p>
        </p:txBody>
      </p:sp>
      <p:sp>
        <p:nvSpPr>
          <p:cNvPr id="3" name="文本框 20">
            <a:extLst>
              <a:ext uri="{FF2B5EF4-FFF2-40B4-BE49-F238E27FC236}">
                <a16:creationId xmlns:a16="http://schemas.microsoft.com/office/drawing/2014/main" id="{EC68660C-9321-4DEE-94AB-80943BFED765}"/>
              </a:ext>
            </a:extLst>
          </p:cNvPr>
          <p:cNvSpPr txBox="1">
            <a:spLocks noChangeArrowheads="1"/>
          </p:cNvSpPr>
          <p:nvPr/>
        </p:nvSpPr>
        <p:spPr bwMode="auto">
          <a:xfrm>
            <a:off x="2616200" y="977191"/>
            <a:ext cx="58547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22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用户到达顺序对系统的影响</a:t>
            </a:r>
          </a:p>
        </p:txBody>
      </p:sp>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6860F87A-5E58-4B20-9D99-8E756E04EA5F}"/>
                  </a:ext>
                </a:extLst>
              </p:cNvPr>
              <p:cNvSpPr/>
              <p:nvPr/>
            </p:nvSpPr>
            <p:spPr>
              <a:xfrm>
                <a:off x="1494366" y="5281574"/>
                <a:ext cx="9240540" cy="369332"/>
              </a:xfrm>
              <a:prstGeom prst="rect">
                <a:avLst/>
              </a:prstGeom>
            </p:spPr>
            <p:txBody>
              <a:bodyPr wrap="square">
                <a:spAutoFit/>
              </a:bodyPr>
              <a:lstStyle/>
              <a:p>
                <a:r>
                  <a:rPr lang="zh-CN" altLang="en-US" dirty="0">
                    <a:solidFill>
                      <a:schemeClr val="tx1"/>
                    </a:solidFill>
                    <a:latin typeface="Times New Roman" panose="02020603050405020304" pitchFamily="18" charset="0"/>
                    <a:cs typeface="Times New Roman" panose="02020603050405020304" pitchFamily="18" charset="0"/>
                  </a:rPr>
                  <a:t>𝑚 </a:t>
                </a:r>
                <a:r>
                  <a:rPr lang="en-US" altLang="zh-CN" dirty="0">
                    <a:solidFill>
                      <a:schemeClr val="tx1"/>
                    </a:solidFill>
                    <a:latin typeface="Times New Roman" panose="02020603050405020304" pitchFamily="18" charset="0"/>
                    <a:cs typeface="Times New Roman" panose="02020603050405020304" pitchFamily="18" charset="0"/>
                  </a:rPr>
                  <a:t>= 5 and </a:t>
                </a:r>
                <a14:m>
                  <m:oMath xmlns:m="http://schemas.openxmlformats.org/officeDocument/2006/math">
                    <m:r>
                      <a:rPr lang="en-US" altLang="zh-CN" b="0" i="1" dirty="0" smtClean="0">
                        <a:solidFill>
                          <a:schemeClr val="tx1"/>
                        </a:solidFill>
                        <a:latin typeface="Cambria Math" panose="02040503050406030204" pitchFamily="18" charset="0"/>
                      </a:rPr>
                      <m:t>𝑛</m:t>
                    </m:r>
                  </m:oMath>
                </a14:m>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 30, </a:t>
                </a:r>
                <a14:m>
                  <m:oMath xmlns:m="http://schemas.openxmlformats.org/officeDocument/2006/math">
                    <m:sSub>
                      <m:sSubPr>
                        <m:ctrlPr>
                          <a:rPr lang="en-US" altLang="zh-CN" b="0" i="1" smtClean="0">
                            <a:solidFill>
                              <a:schemeClr val="tx1"/>
                            </a:solidFill>
                            <a:latin typeface="Cambria Math" panose="02040503050406030204" pitchFamily="18" charset="0"/>
                            <a:cs typeface="Times New Roman" panose="02020603050405020304" pitchFamily="18" charset="0"/>
                          </a:rPr>
                        </m:ctrlPr>
                      </m:sSubPr>
                      <m:e>
                        <m:r>
                          <a:rPr lang="en-US" altLang="zh-CN" b="0" i="1" smtClean="0">
                            <a:solidFill>
                              <a:schemeClr val="tx1"/>
                            </a:solidFill>
                            <a:latin typeface="Cambria Math" panose="02040503050406030204" pitchFamily="18" charset="0"/>
                            <a:cs typeface="Times New Roman" panose="02020603050405020304" pitchFamily="18" charset="0"/>
                          </a:rPr>
                          <m:t>𝑎</m:t>
                        </m:r>
                      </m:e>
                      <m:sub>
                        <m:r>
                          <a:rPr lang="en-US" altLang="zh-CN" b="0" i="1" smtClean="0">
                            <a:solidFill>
                              <a:schemeClr val="tx1"/>
                            </a:solidFill>
                            <a:latin typeface="Cambria Math" panose="02040503050406030204" pitchFamily="18" charset="0"/>
                            <a:cs typeface="Times New Roman" panose="02020603050405020304" pitchFamily="18" charset="0"/>
                          </a:rPr>
                          <m:t>𝑖</m:t>
                        </m:r>
                      </m:sub>
                    </m:sSub>
                    <m:r>
                      <a:rPr lang="en-US" altLang="zh-CN"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&gt;500</m:t>
                    </m:r>
                    <m:r>
                      <a:rPr lang="zh-CN" altLang="en-US" i="1">
                        <a:latin typeface="Cambria Math" panose="02040503050406030204" pitchFamily="18" charset="0"/>
                        <a:ea typeface="Cambria Math" panose="02040503050406030204" pitchFamily="18" charset="0"/>
                        <a:cs typeface="Times New Roman" panose="02020603050405020304" pitchFamily="18" charset="0"/>
                      </a:rPr>
                      <m:t>为</m:t>
                    </m:r>
                  </m:oMath>
                </a14:m>
                <a:r>
                  <a:rPr lang="zh-CN" altLang="en-US" dirty="0">
                    <a:solidFill>
                      <a:schemeClr val="tx1"/>
                    </a:solidFill>
                    <a:latin typeface="Times New Roman" panose="02020603050405020304" pitchFamily="18" charset="0"/>
                    <a:cs typeface="Times New Roman" panose="02020603050405020304" pitchFamily="18" charset="0"/>
                  </a:rPr>
                  <a:t>大任务包</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𝑎</m:t>
                        </m:r>
                      </m:e>
                      <m:sub>
                        <m:r>
                          <a:rPr lang="en-US" altLang="zh-CN" i="1">
                            <a:latin typeface="Cambria Math" panose="02040503050406030204" pitchFamily="18" charset="0"/>
                            <a:cs typeface="Times New Roman" panose="02020603050405020304" pitchFamily="18" charset="0"/>
                          </a:rPr>
                          <m:t>𝑖</m:t>
                        </m:r>
                      </m:sub>
                    </m:sSub>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&lt;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r>
                      <a:rPr lang="en-US" altLang="zh-CN" i="1">
                        <a:latin typeface="Cambria Math" panose="02040503050406030204" pitchFamily="18" charset="0"/>
                        <a:ea typeface="Cambria Math" panose="02040503050406030204" pitchFamily="18" charset="0"/>
                        <a:cs typeface="Times New Roman" panose="02020603050405020304" pitchFamily="18" charset="0"/>
                      </a:rPr>
                      <m:t>00</m:t>
                    </m:r>
                  </m:oMath>
                </a14:m>
                <a:r>
                  <a:rPr lang="zh-CN" altLang="en-US" dirty="0">
                    <a:solidFill>
                      <a:schemeClr val="tx1"/>
                    </a:solidFill>
                    <a:latin typeface="Times New Roman" panose="02020603050405020304" pitchFamily="18" charset="0"/>
                    <a:cs typeface="Times New Roman" panose="02020603050405020304" pitchFamily="18" charset="0"/>
                  </a:rPr>
                  <a:t>为小任务包</a:t>
                </a:r>
              </a:p>
            </p:txBody>
          </p:sp>
        </mc:Choice>
        <mc:Fallback>
          <p:sp>
            <p:nvSpPr>
              <p:cNvPr id="6" name="矩形 5">
                <a:extLst>
                  <a:ext uri="{FF2B5EF4-FFF2-40B4-BE49-F238E27FC236}">
                    <a16:creationId xmlns:a16="http://schemas.microsoft.com/office/drawing/2014/main" id="{6860F87A-5E58-4B20-9D99-8E756E04EA5F}"/>
                  </a:ext>
                </a:extLst>
              </p:cNvPr>
              <p:cNvSpPr>
                <a:spLocks noRot="1" noChangeAspect="1" noMove="1" noResize="1" noEditPoints="1" noAdjustHandles="1" noChangeArrowheads="1" noChangeShapeType="1" noTextEdit="1"/>
              </p:cNvSpPr>
              <p:nvPr/>
            </p:nvSpPr>
            <p:spPr>
              <a:xfrm>
                <a:off x="1494366" y="5281574"/>
                <a:ext cx="9240540" cy="369332"/>
              </a:xfrm>
              <a:prstGeom prst="rect">
                <a:avLst/>
              </a:prstGeom>
              <a:blipFill>
                <a:blip r:embed="rId2"/>
                <a:stretch>
                  <a:fillRect l="-528" t="-11475" b="-2459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A9AFB2F-001C-0834-5204-2E3EF94EBEEE}"/>
              </a:ext>
            </a:extLst>
          </p:cNvPr>
          <p:cNvSpPr txBox="1"/>
          <p:nvPr/>
        </p:nvSpPr>
        <p:spPr>
          <a:xfrm>
            <a:off x="1494366" y="5942295"/>
            <a:ext cx="5136737"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到达顺序对算法无较大影响</a:t>
            </a:r>
          </a:p>
        </p:txBody>
      </p:sp>
      <p:grpSp>
        <p:nvGrpSpPr>
          <p:cNvPr id="12" name="组合 11">
            <a:extLst>
              <a:ext uri="{FF2B5EF4-FFF2-40B4-BE49-F238E27FC236}">
                <a16:creationId xmlns:a16="http://schemas.microsoft.com/office/drawing/2014/main" id="{0AA20455-4510-44EE-8E2B-A4E1B82B24C3}"/>
              </a:ext>
            </a:extLst>
          </p:cNvPr>
          <p:cNvGrpSpPr/>
          <p:nvPr/>
        </p:nvGrpSpPr>
        <p:grpSpPr>
          <a:xfrm>
            <a:off x="0" y="0"/>
            <a:ext cx="12192000" cy="6857999"/>
            <a:chOff x="0" y="0"/>
            <a:chExt cx="12192000" cy="6857999"/>
          </a:xfrm>
        </p:grpSpPr>
        <p:pic>
          <p:nvPicPr>
            <p:cNvPr id="13" name="图片 12">
              <a:extLst>
                <a:ext uri="{FF2B5EF4-FFF2-40B4-BE49-F238E27FC236}">
                  <a16:creationId xmlns:a16="http://schemas.microsoft.com/office/drawing/2014/main" id="{3CFC4217-D2F6-4A47-97EB-7587472586F1}"/>
                </a:ext>
              </a:extLst>
            </p:cNvPr>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46040" y="0"/>
              <a:ext cx="846762" cy="846762"/>
            </a:xfrm>
            <a:prstGeom prst="rect">
              <a:avLst/>
            </a:prstGeom>
          </p:spPr>
        </p:pic>
        <p:sp>
          <p:nvSpPr>
            <p:cNvPr id="14" name="矩形 13">
              <a:extLst>
                <a:ext uri="{FF2B5EF4-FFF2-40B4-BE49-F238E27FC236}">
                  <a16:creationId xmlns:a16="http://schemas.microsoft.com/office/drawing/2014/main" id="{9604C040-5154-4E3F-8C31-A75D3658F639}"/>
                </a:ext>
              </a:extLst>
            </p:cNvPr>
            <p:cNvSpPr/>
            <p:nvPr/>
          </p:nvSpPr>
          <p:spPr>
            <a:xfrm>
              <a:off x="0" y="0"/>
              <a:ext cx="421406"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97BD1618-69B4-4117-85AB-2CE05597501A}"/>
                </a:ext>
              </a:extLst>
            </p:cNvPr>
            <p:cNvSpPr/>
            <p:nvPr/>
          </p:nvSpPr>
          <p:spPr>
            <a:xfrm>
              <a:off x="1292802" y="0"/>
              <a:ext cx="10899198"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B9D35A15-E61C-434E-B394-7F16405D9C39}"/>
                </a:ext>
              </a:extLst>
            </p:cNvPr>
            <p:cNvSpPr/>
            <p:nvPr/>
          </p:nvSpPr>
          <p:spPr>
            <a:xfrm>
              <a:off x="0" y="6488666"/>
              <a:ext cx="12192000" cy="369333"/>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a:extLst>
              <a:ext uri="{FF2B5EF4-FFF2-40B4-BE49-F238E27FC236}">
                <a16:creationId xmlns:a16="http://schemas.microsoft.com/office/drawing/2014/main" id="{2647ADAE-4105-CA04-BE21-044D435A26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000" y="1469564"/>
            <a:ext cx="10800000" cy="3085714"/>
          </a:xfrm>
          <a:prstGeom prst="rect">
            <a:avLst/>
          </a:prstGeom>
        </p:spPr>
      </p:pic>
      <p:grpSp>
        <p:nvGrpSpPr>
          <p:cNvPr id="17" name="组合 16">
            <a:extLst>
              <a:ext uri="{FF2B5EF4-FFF2-40B4-BE49-F238E27FC236}">
                <a16:creationId xmlns:a16="http://schemas.microsoft.com/office/drawing/2014/main" id="{4CA14FFA-FFC2-0D62-49B9-671D5E5A385D}"/>
              </a:ext>
            </a:extLst>
          </p:cNvPr>
          <p:cNvGrpSpPr/>
          <p:nvPr/>
        </p:nvGrpSpPr>
        <p:grpSpPr>
          <a:xfrm>
            <a:off x="696000" y="4504373"/>
            <a:ext cx="10800000" cy="393200"/>
            <a:chOff x="696000" y="4651483"/>
            <a:chExt cx="10800000" cy="393200"/>
          </a:xfrm>
        </p:grpSpPr>
        <p:sp>
          <p:nvSpPr>
            <p:cNvPr id="18" name="矩形 17">
              <a:extLst>
                <a:ext uri="{FF2B5EF4-FFF2-40B4-BE49-F238E27FC236}">
                  <a16:creationId xmlns:a16="http://schemas.microsoft.com/office/drawing/2014/main" id="{3F15FF72-CBAF-F4AE-BF39-C65EDAA48757}"/>
                </a:ext>
              </a:extLst>
            </p:cNvPr>
            <p:cNvSpPr/>
            <p:nvPr/>
          </p:nvSpPr>
          <p:spPr>
            <a:xfrm>
              <a:off x="696000" y="4675351"/>
              <a:ext cx="10800000"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9" name="矩形 18">
                  <a:extLst>
                    <a:ext uri="{FF2B5EF4-FFF2-40B4-BE49-F238E27FC236}">
                      <a16:creationId xmlns:a16="http://schemas.microsoft.com/office/drawing/2014/main" id="{0710767F-2B09-CED3-6E69-52DE0DE8E61B}"/>
                    </a:ext>
                  </a:extLst>
                </p:cNvPr>
                <p:cNvSpPr/>
                <p:nvPr/>
              </p:nvSpPr>
              <p:spPr>
                <a:xfrm>
                  <a:off x="2178738" y="4651483"/>
                  <a:ext cx="874924" cy="369332"/>
                </a:xfrm>
                <a:prstGeom prst="rect">
                  <a:avLst/>
                </a:prstGeom>
              </p:spPr>
              <p:txBody>
                <a:bodyPr wrap="square">
                  <a:spAutoFit/>
                </a:bodyPr>
                <a:lstStyle/>
                <a:p>
                  <a14:m>
                    <m:oMath xmlns:m="http://schemas.openxmlformats.org/officeDocument/2006/math">
                      <m:r>
                        <a:rPr lang="zh-CN" altLang="en-US" i="1" smtClean="0">
                          <a:solidFill>
                            <a:schemeClr val="tx1"/>
                          </a:solidFill>
                          <a:latin typeface="Cambria Math" panose="02040503050406030204" pitchFamily="18" charset="0"/>
                          <a:cs typeface="Times New Roman" panose="02020603050405020304" pitchFamily="18" charset="0"/>
                        </a:rPr>
                        <m:t>𝛾</m:t>
                      </m:r>
                      <m:r>
                        <a:rPr lang="en-US" altLang="zh-CN" i="1">
                          <a:solidFill>
                            <a:schemeClr val="tx1"/>
                          </a:solidFill>
                          <a:latin typeface="Cambria Math" panose="02040503050406030204" pitchFamily="18" charset="0"/>
                          <a:cs typeface="Times New Roman" panose="02020603050405020304" pitchFamily="18" charset="0"/>
                        </a:rPr>
                        <m:t>=</m:t>
                      </m:r>
                    </m:oMath>
                  </a14:m>
                  <a:r>
                    <a:rPr lang="en-US" altLang="zh-CN" dirty="0">
                      <a:solidFill>
                        <a:schemeClr val="tx1"/>
                      </a:solidFill>
                      <a:latin typeface="Times New Roman" panose="02020603050405020304" pitchFamily="18" charset="0"/>
                      <a:cs typeface="Times New Roman" panose="02020603050405020304" pitchFamily="18" charset="0"/>
                    </a:rPr>
                    <a:t>1.2</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p:sp>
              <p:nvSpPr>
                <p:cNvPr id="19" name="矩形 18">
                  <a:extLst>
                    <a:ext uri="{FF2B5EF4-FFF2-40B4-BE49-F238E27FC236}">
                      <a16:creationId xmlns:a16="http://schemas.microsoft.com/office/drawing/2014/main" id="{0710767F-2B09-CED3-6E69-52DE0DE8E61B}"/>
                    </a:ext>
                  </a:extLst>
                </p:cNvPr>
                <p:cNvSpPr>
                  <a:spLocks noRot="1" noChangeAspect="1" noMove="1" noResize="1" noEditPoints="1" noAdjustHandles="1" noChangeArrowheads="1" noChangeShapeType="1" noTextEdit="1"/>
                </p:cNvSpPr>
                <p:nvPr/>
              </p:nvSpPr>
              <p:spPr>
                <a:xfrm>
                  <a:off x="2178738" y="4651483"/>
                  <a:ext cx="874924" cy="369332"/>
                </a:xfrm>
                <a:prstGeom prst="rect">
                  <a:avLst/>
                </a:prstGeom>
                <a:blipFill>
                  <a:blip r:embed="rId5"/>
                  <a:stretch>
                    <a:fillRect t="-10000" r="-1389"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矩形 19">
                  <a:extLst>
                    <a:ext uri="{FF2B5EF4-FFF2-40B4-BE49-F238E27FC236}">
                      <a16:creationId xmlns:a16="http://schemas.microsoft.com/office/drawing/2014/main" id="{2D543BC1-DC79-2618-E8DB-75695EF5153D}"/>
                    </a:ext>
                  </a:extLst>
                </p:cNvPr>
                <p:cNvSpPr/>
                <p:nvPr/>
              </p:nvSpPr>
              <p:spPr>
                <a:xfrm>
                  <a:off x="5962445" y="4663417"/>
                  <a:ext cx="874924" cy="369332"/>
                </a:xfrm>
                <a:prstGeom prst="rect">
                  <a:avLst/>
                </a:prstGeom>
              </p:spPr>
              <p:txBody>
                <a:bodyPr wrap="square">
                  <a:spAutoFit/>
                </a:bodyPr>
                <a:lstStyle/>
                <a:p>
                  <a14:m>
                    <m:oMath xmlns:m="http://schemas.openxmlformats.org/officeDocument/2006/math">
                      <m:r>
                        <a:rPr lang="zh-CN" altLang="en-US" i="1" smtClean="0">
                          <a:solidFill>
                            <a:schemeClr val="tx1"/>
                          </a:solidFill>
                          <a:latin typeface="Cambria Math" panose="02040503050406030204" pitchFamily="18" charset="0"/>
                          <a:cs typeface="Times New Roman" panose="02020603050405020304" pitchFamily="18" charset="0"/>
                        </a:rPr>
                        <m:t>𝛾</m:t>
                      </m:r>
                      <m:r>
                        <a:rPr lang="en-US" altLang="zh-CN" i="1">
                          <a:solidFill>
                            <a:schemeClr val="tx1"/>
                          </a:solidFill>
                          <a:latin typeface="Cambria Math" panose="02040503050406030204" pitchFamily="18" charset="0"/>
                          <a:cs typeface="Times New Roman" panose="02020603050405020304" pitchFamily="18" charset="0"/>
                        </a:rPr>
                        <m:t>=</m:t>
                      </m:r>
                    </m:oMath>
                  </a14:m>
                  <a:r>
                    <a:rPr lang="en-US" altLang="zh-CN" dirty="0">
                      <a:solidFill>
                        <a:schemeClr val="tx1"/>
                      </a:solidFill>
                      <a:latin typeface="Times New Roman" panose="02020603050405020304" pitchFamily="18" charset="0"/>
                      <a:cs typeface="Times New Roman" panose="02020603050405020304" pitchFamily="18" charset="0"/>
                    </a:rPr>
                    <a:t>1.3</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p:sp>
              <p:nvSpPr>
                <p:cNvPr id="20" name="矩形 19">
                  <a:extLst>
                    <a:ext uri="{FF2B5EF4-FFF2-40B4-BE49-F238E27FC236}">
                      <a16:creationId xmlns:a16="http://schemas.microsoft.com/office/drawing/2014/main" id="{2D543BC1-DC79-2618-E8DB-75695EF5153D}"/>
                    </a:ext>
                  </a:extLst>
                </p:cNvPr>
                <p:cNvSpPr>
                  <a:spLocks noRot="1" noChangeAspect="1" noMove="1" noResize="1" noEditPoints="1" noAdjustHandles="1" noChangeArrowheads="1" noChangeShapeType="1" noTextEdit="1"/>
                </p:cNvSpPr>
                <p:nvPr/>
              </p:nvSpPr>
              <p:spPr>
                <a:xfrm>
                  <a:off x="5962445" y="4663417"/>
                  <a:ext cx="874924" cy="369332"/>
                </a:xfrm>
                <a:prstGeom prst="rect">
                  <a:avLst/>
                </a:prstGeom>
                <a:blipFill>
                  <a:blip r:embed="rId6"/>
                  <a:stretch>
                    <a:fillRect t="-10000" r="-1389"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矩形 20">
                  <a:extLst>
                    <a:ext uri="{FF2B5EF4-FFF2-40B4-BE49-F238E27FC236}">
                      <a16:creationId xmlns:a16="http://schemas.microsoft.com/office/drawing/2014/main" id="{A33EE4B7-1C44-82F1-2560-4D76E6312625}"/>
                    </a:ext>
                  </a:extLst>
                </p:cNvPr>
                <p:cNvSpPr/>
                <p:nvPr/>
              </p:nvSpPr>
              <p:spPr>
                <a:xfrm>
                  <a:off x="9746152" y="4651483"/>
                  <a:ext cx="874924" cy="369332"/>
                </a:xfrm>
                <a:prstGeom prst="rect">
                  <a:avLst/>
                </a:prstGeom>
              </p:spPr>
              <p:txBody>
                <a:bodyPr wrap="square">
                  <a:spAutoFit/>
                </a:bodyPr>
                <a:lstStyle/>
                <a:p>
                  <a14:m>
                    <m:oMath xmlns:m="http://schemas.openxmlformats.org/officeDocument/2006/math">
                      <m:r>
                        <a:rPr lang="zh-CN" altLang="en-US" i="1" smtClean="0">
                          <a:solidFill>
                            <a:schemeClr val="tx1"/>
                          </a:solidFill>
                          <a:latin typeface="Cambria Math" panose="02040503050406030204" pitchFamily="18" charset="0"/>
                          <a:cs typeface="Times New Roman" panose="02020603050405020304" pitchFamily="18" charset="0"/>
                        </a:rPr>
                        <m:t>𝛾</m:t>
                      </m:r>
                      <m:r>
                        <a:rPr lang="en-US" altLang="zh-CN" i="1">
                          <a:solidFill>
                            <a:schemeClr val="tx1"/>
                          </a:solidFill>
                          <a:latin typeface="Cambria Math" panose="02040503050406030204" pitchFamily="18" charset="0"/>
                          <a:cs typeface="Times New Roman" panose="02020603050405020304" pitchFamily="18" charset="0"/>
                        </a:rPr>
                        <m:t>=</m:t>
                      </m:r>
                    </m:oMath>
                  </a14:m>
                  <a:r>
                    <a:rPr lang="en-US" altLang="zh-CN" dirty="0">
                      <a:solidFill>
                        <a:schemeClr val="tx1"/>
                      </a:solidFill>
                      <a:latin typeface="Times New Roman" panose="02020603050405020304" pitchFamily="18" charset="0"/>
                      <a:cs typeface="Times New Roman" panose="02020603050405020304" pitchFamily="18" charset="0"/>
                    </a:rPr>
                    <a:t>1.5</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p:sp>
              <p:nvSpPr>
                <p:cNvPr id="21" name="矩形 20">
                  <a:extLst>
                    <a:ext uri="{FF2B5EF4-FFF2-40B4-BE49-F238E27FC236}">
                      <a16:creationId xmlns:a16="http://schemas.microsoft.com/office/drawing/2014/main" id="{A33EE4B7-1C44-82F1-2560-4D76E6312625}"/>
                    </a:ext>
                  </a:extLst>
                </p:cNvPr>
                <p:cNvSpPr>
                  <a:spLocks noRot="1" noChangeAspect="1" noMove="1" noResize="1" noEditPoints="1" noAdjustHandles="1" noChangeArrowheads="1" noChangeShapeType="1" noTextEdit="1"/>
                </p:cNvSpPr>
                <p:nvPr/>
              </p:nvSpPr>
              <p:spPr>
                <a:xfrm>
                  <a:off x="9746152" y="4651483"/>
                  <a:ext cx="874924" cy="369332"/>
                </a:xfrm>
                <a:prstGeom prst="rect">
                  <a:avLst/>
                </a:prstGeom>
                <a:blipFill>
                  <a:blip r:embed="rId7"/>
                  <a:stretch>
                    <a:fillRect t="-10000" r="-1399" b="-26667"/>
                  </a:stretch>
                </a:blipFill>
              </p:spPr>
              <p:txBody>
                <a:bodyPr/>
                <a:lstStyle/>
                <a:p>
                  <a:r>
                    <a:rPr lang="zh-CN" altLang="en-US">
                      <a:noFill/>
                    </a:rPr>
                    <a:t> </a:t>
                  </a:r>
                </a:p>
              </p:txBody>
            </p:sp>
          </mc:Fallback>
        </mc:AlternateContent>
      </p:grpSp>
      <p:sp>
        <p:nvSpPr>
          <p:cNvPr id="23" name="日期占位符 20">
            <a:extLst>
              <a:ext uri="{FF2B5EF4-FFF2-40B4-BE49-F238E27FC236}">
                <a16:creationId xmlns:a16="http://schemas.microsoft.com/office/drawing/2014/main" id="{F555386E-2241-67D5-09DD-34E290034120}"/>
              </a:ext>
            </a:extLst>
          </p:cNvPr>
          <p:cNvSpPr>
            <a:spLocks noGrp="1"/>
          </p:cNvSpPr>
          <p:nvPr>
            <p:ph type="dt" sz="half" idx="10"/>
          </p:nvPr>
        </p:nvSpPr>
        <p:spPr>
          <a:xfrm>
            <a:off x="594554" y="6519474"/>
            <a:ext cx="2743200" cy="365125"/>
          </a:xfrm>
        </p:spPr>
        <p:txBody>
          <a:bodyPr/>
          <a:lstStyle/>
          <a:p>
            <a:fld id="{203B5CA8-4761-4414-9376-7C2900FFB2F7}" type="datetime1">
              <a:rPr lang="zh-CN" altLang="en-US" sz="1400" smtClean="0">
                <a:solidFill>
                  <a:schemeClr val="bg1"/>
                </a:solidFill>
              </a:rPr>
              <a:t>2022/7/20</a:t>
            </a:fld>
            <a:endParaRPr lang="zh-CN" altLang="en-US" dirty="0">
              <a:solidFill>
                <a:schemeClr val="bg1"/>
              </a:solidFill>
            </a:endParaRPr>
          </a:p>
        </p:txBody>
      </p:sp>
      <p:sp>
        <p:nvSpPr>
          <p:cNvPr id="24" name="页脚占位符 21">
            <a:extLst>
              <a:ext uri="{FF2B5EF4-FFF2-40B4-BE49-F238E27FC236}">
                <a16:creationId xmlns:a16="http://schemas.microsoft.com/office/drawing/2014/main" id="{2CB39079-B1E8-63A8-01B2-36D4EA9757E8}"/>
              </a:ext>
            </a:extLst>
          </p:cNvPr>
          <p:cNvSpPr>
            <a:spLocks noGrp="1"/>
          </p:cNvSpPr>
          <p:nvPr>
            <p:ph type="ftr" sz="quarter" idx="11"/>
          </p:nvPr>
        </p:nvSpPr>
        <p:spPr>
          <a:xfrm>
            <a:off x="3794954" y="6519474"/>
            <a:ext cx="4114800" cy="365125"/>
          </a:xfrm>
        </p:spPr>
        <p:txBody>
          <a:bodyPr/>
          <a:lstStyle/>
          <a:p>
            <a:r>
              <a:rPr lang="zh-CN" altLang="en-US" sz="1400" dirty="0">
                <a:solidFill>
                  <a:schemeClr val="bg1"/>
                </a:solidFill>
              </a:rPr>
              <a:t>张庆辉</a:t>
            </a:r>
          </a:p>
        </p:txBody>
      </p:sp>
      <p:sp>
        <p:nvSpPr>
          <p:cNvPr id="25" name="灯片编号占位符 22">
            <a:extLst>
              <a:ext uri="{FF2B5EF4-FFF2-40B4-BE49-F238E27FC236}">
                <a16:creationId xmlns:a16="http://schemas.microsoft.com/office/drawing/2014/main" id="{3C6F4CDD-1956-71EA-2B41-FE8593CFBD32}"/>
              </a:ext>
            </a:extLst>
          </p:cNvPr>
          <p:cNvSpPr>
            <a:spLocks noGrp="1"/>
          </p:cNvSpPr>
          <p:nvPr>
            <p:ph type="sldNum" sz="quarter" idx="12"/>
          </p:nvPr>
        </p:nvSpPr>
        <p:spPr>
          <a:xfrm>
            <a:off x="8366954" y="6519474"/>
            <a:ext cx="2743200" cy="365125"/>
          </a:xfrm>
        </p:spPr>
        <p:txBody>
          <a:bodyPr/>
          <a:lstStyle/>
          <a:p>
            <a:fld id="{603D71E1-7013-465D-A6D8-056F0D898DDF}" type="slidenum">
              <a:rPr lang="zh-CN" altLang="en-US" sz="1400">
                <a:solidFill>
                  <a:schemeClr val="bg1"/>
                </a:solidFill>
              </a:rPr>
              <a:t>22</a:t>
            </a:fld>
            <a:endParaRPr lang="zh-CN" altLang="en-US" sz="1400" dirty="0">
              <a:solidFill>
                <a:schemeClr val="bg1"/>
              </a:solidFill>
            </a:endParaRPr>
          </a:p>
        </p:txBody>
      </p:sp>
      <p:sp>
        <p:nvSpPr>
          <p:cNvPr id="26" name="文本框 25">
            <a:extLst>
              <a:ext uri="{FF2B5EF4-FFF2-40B4-BE49-F238E27FC236}">
                <a16:creationId xmlns:a16="http://schemas.microsoft.com/office/drawing/2014/main" id="{DB0AF456-61E0-EBA5-61A7-3FE010636BD2}"/>
              </a:ext>
            </a:extLst>
          </p:cNvPr>
          <p:cNvSpPr txBox="1"/>
          <p:nvPr/>
        </p:nvSpPr>
        <p:spPr>
          <a:xfrm>
            <a:off x="5602972" y="223326"/>
            <a:ext cx="6337926" cy="400110"/>
          </a:xfrm>
          <a:prstGeom prst="rect">
            <a:avLst/>
          </a:prstGeom>
          <a:noFill/>
        </p:spPr>
        <p:txBody>
          <a:bodyPr wrap="square" rtlCol="0">
            <a:spAutoFit/>
          </a:bodyPr>
          <a:lstStyle/>
          <a:p>
            <a:r>
              <a:rPr lang="en-US" altLang="zh-CN" sz="2000" dirty="0">
                <a:solidFill>
                  <a:schemeClr val="bg1"/>
                </a:solidFill>
              </a:rPr>
              <a:t>2022</a:t>
            </a:r>
            <a:r>
              <a:rPr lang="zh-CN" altLang="en-US" sz="2000" dirty="0">
                <a:solidFill>
                  <a:schemeClr val="bg1"/>
                </a:solidFill>
              </a:rPr>
              <a:t>年云南大学离散优化与算法博弈论研究生学术论坛</a:t>
            </a:r>
          </a:p>
        </p:txBody>
      </p:sp>
    </p:spTree>
    <p:extLst>
      <p:ext uri="{BB962C8B-B14F-4D97-AF65-F5344CB8AC3E}">
        <p14:creationId xmlns:p14="http://schemas.microsoft.com/office/powerpoint/2010/main" val="2032029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4" name="文本框 20">
            <a:extLst>
              <a:ext uri="{FF2B5EF4-FFF2-40B4-BE49-F238E27FC236}">
                <a16:creationId xmlns:a16="http://schemas.microsoft.com/office/drawing/2014/main" id="{149DAB29-0F62-4BA8-9955-5BAC66B315F2}"/>
              </a:ext>
            </a:extLst>
          </p:cNvPr>
          <p:cNvSpPr txBox="1">
            <a:spLocks noChangeArrowheads="1"/>
          </p:cNvSpPr>
          <p:nvPr/>
        </p:nvSpPr>
        <p:spPr bwMode="auto">
          <a:xfrm>
            <a:off x="2331401" y="2889142"/>
            <a:ext cx="2841032" cy="52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研究背景</a:t>
            </a:r>
          </a:p>
        </p:txBody>
      </p:sp>
      <p:sp>
        <p:nvSpPr>
          <p:cNvPr id="5" name="矩形 4">
            <a:extLst>
              <a:ext uri="{FF2B5EF4-FFF2-40B4-BE49-F238E27FC236}">
                <a16:creationId xmlns:a16="http://schemas.microsoft.com/office/drawing/2014/main" id="{801D98D7-AE32-4D02-8100-E5B35E43DE4E}"/>
              </a:ext>
            </a:extLst>
          </p:cNvPr>
          <p:cNvSpPr/>
          <p:nvPr/>
        </p:nvSpPr>
        <p:spPr bwMode="auto">
          <a:xfrm>
            <a:off x="2243668" y="2780242"/>
            <a:ext cx="2928765" cy="71278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 name="组合 68">
            <a:extLst>
              <a:ext uri="{FF2B5EF4-FFF2-40B4-BE49-F238E27FC236}">
                <a16:creationId xmlns:a16="http://schemas.microsoft.com/office/drawing/2014/main" id="{AD8D98F3-3324-4BBD-B5BF-420CD8DD6F72}"/>
              </a:ext>
            </a:extLst>
          </p:cNvPr>
          <p:cNvGrpSpPr>
            <a:grpSpLocks/>
          </p:cNvGrpSpPr>
          <p:nvPr/>
        </p:nvGrpSpPr>
        <p:grpSpPr bwMode="auto">
          <a:xfrm>
            <a:off x="1361018" y="2780242"/>
            <a:ext cx="919442" cy="712788"/>
            <a:chOff x="6191369" y="1397569"/>
            <a:chExt cx="919239" cy="712882"/>
          </a:xfrm>
        </p:grpSpPr>
        <p:sp>
          <p:nvSpPr>
            <p:cNvPr id="8" name="矩形 7">
              <a:extLst>
                <a:ext uri="{FF2B5EF4-FFF2-40B4-BE49-F238E27FC236}">
                  <a16:creationId xmlns:a16="http://schemas.microsoft.com/office/drawing/2014/main" id="{5D5A397B-D3BB-4323-9EA7-54565E8807F2}"/>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18">
              <a:extLst>
                <a:ext uri="{FF2B5EF4-FFF2-40B4-BE49-F238E27FC236}">
                  <a16:creationId xmlns:a16="http://schemas.microsoft.com/office/drawing/2014/main" id="{AC8DC701-AFDC-4F9F-B476-FA15BCDA4A76}"/>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a:solidFill>
                    <a:srgbClr val="044875"/>
                  </a:solidFill>
                  <a:latin typeface="Impact" panose="020B0806030902050204" pitchFamily="34" charset="0"/>
                </a:rPr>
                <a:t>01</a:t>
              </a:r>
              <a:endParaRPr lang="zh-CN" altLang="en-US" sz="3600">
                <a:solidFill>
                  <a:srgbClr val="044875"/>
                </a:solidFill>
                <a:latin typeface="Impact" panose="020B0806030902050204" pitchFamily="34" charset="0"/>
              </a:endParaRPr>
            </a:p>
          </p:txBody>
        </p:sp>
      </p:grpSp>
      <p:sp>
        <p:nvSpPr>
          <p:cNvPr id="13" name="文本框 81">
            <a:extLst>
              <a:ext uri="{FF2B5EF4-FFF2-40B4-BE49-F238E27FC236}">
                <a16:creationId xmlns:a16="http://schemas.microsoft.com/office/drawing/2014/main" id="{E2F5AF30-E333-42EE-AA8B-350D8808339D}"/>
              </a:ext>
            </a:extLst>
          </p:cNvPr>
          <p:cNvSpPr txBox="1">
            <a:spLocks noChangeArrowheads="1"/>
          </p:cNvSpPr>
          <p:nvPr/>
        </p:nvSpPr>
        <p:spPr bwMode="auto">
          <a:xfrm>
            <a:off x="2325784" y="4019443"/>
            <a:ext cx="2841032" cy="52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仿真实验</a:t>
            </a:r>
          </a:p>
        </p:txBody>
      </p:sp>
      <p:sp>
        <p:nvSpPr>
          <p:cNvPr id="14" name="矩形 13">
            <a:extLst>
              <a:ext uri="{FF2B5EF4-FFF2-40B4-BE49-F238E27FC236}">
                <a16:creationId xmlns:a16="http://schemas.microsoft.com/office/drawing/2014/main" id="{7FA95151-E248-4CE7-A80D-4B3C2CDBCBD6}"/>
              </a:ext>
            </a:extLst>
          </p:cNvPr>
          <p:cNvSpPr/>
          <p:nvPr/>
        </p:nvSpPr>
        <p:spPr bwMode="auto">
          <a:xfrm>
            <a:off x="2241926" y="3910542"/>
            <a:ext cx="2914273" cy="71278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6" name="组合 84">
            <a:extLst>
              <a:ext uri="{FF2B5EF4-FFF2-40B4-BE49-F238E27FC236}">
                <a16:creationId xmlns:a16="http://schemas.microsoft.com/office/drawing/2014/main" id="{DD5172E8-ED1D-4008-B2FA-2DF7621C8922}"/>
              </a:ext>
            </a:extLst>
          </p:cNvPr>
          <p:cNvGrpSpPr>
            <a:grpSpLocks/>
          </p:cNvGrpSpPr>
          <p:nvPr/>
        </p:nvGrpSpPr>
        <p:grpSpPr bwMode="auto">
          <a:xfrm>
            <a:off x="1361018" y="3901811"/>
            <a:ext cx="919442" cy="712788"/>
            <a:chOff x="6191369" y="1397569"/>
            <a:chExt cx="919239" cy="712882"/>
          </a:xfrm>
        </p:grpSpPr>
        <p:sp>
          <p:nvSpPr>
            <p:cNvPr id="17" name="矩形 16">
              <a:extLst>
                <a:ext uri="{FF2B5EF4-FFF2-40B4-BE49-F238E27FC236}">
                  <a16:creationId xmlns:a16="http://schemas.microsoft.com/office/drawing/2014/main" id="{C2D2AF50-71D4-45EA-B806-375A19012629}"/>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文本框 86">
              <a:extLst>
                <a:ext uri="{FF2B5EF4-FFF2-40B4-BE49-F238E27FC236}">
                  <a16:creationId xmlns:a16="http://schemas.microsoft.com/office/drawing/2014/main" id="{128D08AF-8B58-48DA-B4AE-28E0C1CC6C0C}"/>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03</a:t>
              </a:r>
              <a:endParaRPr lang="zh-CN" altLang="en-US" sz="3600" dirty="0">
                <a:solidFill>
                  <a:srgbClr val="044875"/>
                </a:solidFill>
                <a:latin typeface="Impact" panose="020B0806030902050204" pitchFamily="34" charset="0"/>
              </a:endParaRPr>
            </a:p>
          </p:txBody>
        </p:sp>
      </p:grpSp>
      <p:sp>
        <p:nvSpPr>
          <p:cNvPr id="31" name="文本框 73">
            <a:extLst>
              <a:ext uri="{FF2B5EF4-FFF2-40B4-BE49-F238E27FC236}">
                <a16:creationId xmlns:a16="http://schemas.microsoft.com/office/drawing/2014/main" id="{6C49A2D7-2D47-4C1C-86C7-403391CD7458}"/>
              </a:ext>
            </a:extLst>
          </p:cNvPr>
          <p:cNvSpPr txBox="1">
            <a:spLocks noChangeArrowheads="1"/>
          </p:cNvSpPr>
          <p:nvPr/>
        </p:nvSpPr>
        <p:spPr bwMode="auto">
          <a:xfrm>
            <a:off x="7866825" y="2889143"/>
            <a:ext cx="27673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在线算法</a:t>
            </a:r>
          </a:p>
        </p:txBody>
      </p:sp>
      <p:sp>
        <p:nvSpPr>
          <p:cNvPr id="32" name="矩形 31">
            <a:extLst>
              <a:ext uri="{FF2B5EF4-FFF2-40B4-BE49-F238E27FC236}">
                <a16:creationId xmlns:a16="http://schemas.microsoft.com/office/drawing/2014/main" id="{25AC59CF-ACF1-4005-B69C-4DA5CDFBE936}"/>
              </a:ext>
            </a:extLst>
          </p:cNvPr>
          <p:cNvSpPr/>
          <p:nvPr/>
        </p:nvSpPr>
        <p:spPr bwMode="auto">
          <a:xfrm>
            <a:off x="7799388" y="2780242"/>
            <a:ext cx="2891535" cy="71278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76">
            <a:extLst>
              <a:ext uri="{FF2B5EF4-FFF2-40B4-BE49-F238E27FC236}">
                <a16:creationId xmlns:a16="http://schemas.microsoft.com/office/drawing/2014/main" id="{48F87F90-5735-4F64-BA48-D5350B12FAC2}"/>
              </a:ext>
            </a:extLst>
          </p:cNvPr>
          <p:cNvGrpSpPr>
            <a:grpSpLocks/>
          </p:cNvGrpSpPr>
          <p:nvPr/>
        </p:nvGrpSpPr>
        <p:grpSpPr bwMode="auto">
          <a:xfrm>
            <a:off x="6916738" y="2780242"/>
            <a:ext cx="919442" cy="712788"/>
            <a:chOff x="6191369" y="1397569"/>
            <a:chExt cx="919239" cy="712882"/>
          </a:xfrm>
        </p:grpSpPr>
        <p:sp>
          <p:nvSpPr>
            <p:cNvPr id="35" name="矩形 34">
              <a:extLst>
                <a:ext uri="{FF2B5EF4-FFF2-40B4-BE49-F238E27FC236}">
                  <a16:creationId xmlns:a16="http://schemas.microsoft.com/office/drawing/2014/main" id="{ABE8E0FF-282A-434A-82B8-458AEC9B16F7}"/>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文本框 78">
              <a:extLst>
                <a:ext uri="{FF2B5EF4-FFF2-40B4-BE49-F238E27FC236}">
                  <a16:creationId xmlns:a16="http://schemas.microsoft.com/office/drawing/2014/main" id="{52C1AC3D-983C-4F7E-9291-878887CB68AF}"/>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a:solidFill>
                    <a:srgbClr val="044875"/>
                  </a:solidFill>
                  <a:latin typeface="Impact" panose="020B0806030902050204" pitchFamily="34" charset="0"/>
                </a:rPr>
                <a:t>02</a:t>
              </a:r>
              <a:endParaRPr lang="zh-CN" altLang="en-US" sz="3600">
                <a:solidFill>
                  <a:srgbClr val="044875"/>
                </a:solidFill>
                <a:latin typeface="Impact" panose="020B0806030902050204" pitchFamily="34" charset="0"/>
              </a:endParaRPr>
            </a:p>
          </p:txBody>
        </p:sp>
      </p:grpSp>
      <p:sp>
        <p:nvSpPr>
          <p:cNvPr id="40" name="文本框 133">
            <a:extLst>
              <a:ext uri="{FF2B5EF4-FFF2-40B4-BE49-F238E27FC236}">
                <a16:creationId xmlns:a16="http://schemas.microsoft.com/office/drawing/2014/main" id="{D373DB04-8AAE-44DE-9A6E-C68B5459F421}"/>
              </a:ext>
            </a:extLst>
          </p:cNvPr>
          <p:cNvSpPr txBox="1">
            <a:spLocks noChangeArrowheads="1"/>
          </p:cNvSpPr>
          <p:nvPr/>
        </p:nvSpPr>
        <p:spPr bwMode="auto">
          <a:xfrm>
            <a:off x="7860481" y="4019443"/>
            <a:ext cx="27736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dirty="0">
                <a:solidFill>
                  <a:schemeClr val="accent4">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总结与展望</a:t>
            </a:r>
            <a:endPar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1" name="矩形 40">
            <a:extLst>
              <a:ext uri="{FF2B5EF4-FFF2-40B4-BE49-F238E27FC236}">
                <a16:creationId xmlns:a16="http://schemas.microsoft.com/office/drawing/2014/main" id="{EB06F3CF-FDE6-4B49-88CB-AF05CBA8FBAC}"/>
              </a:ext>
            </a:extLst>
          </p:cNvPr>
          <p:cNvSpPr/>
          <p:nvPr/>
        </p:nvSpPr>
        <p:spPr bwMode="auto">
          <a:xfrm>
            <a:off x="7799388" y="3910542"/>
            <a:ext cx="2891535" cy="71278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136">
            <a:extLst>
              <a:ext uri="{FF2B5EF4-FFF2-40B4-BE49-F238E27FC236}">
                <a16:creationId xmlns:a16="http://schemas.microsoft.com/office/drawing/2014/main" id="{3D8E5D97-356B-4148-B3A2-20E742699AEC}"/>
              </a:ext>
            </a:extLst>
          </p:cNvPr>
          <p:cNvGrpSpPr>
            <a:grpSpLocks/>
          </p:cNvGrpSpPr>
          <p:nvPr/>
        </p:nvGrpSpPr>
        <p:grpSpPr bwMode="auto">
          <a:xfrm>
            <a:off x="6916738" y="3910542"/>
            <a:ext cx="919443" cy="712788"/>
            <a:chOff x="6191369" y="1397569"/>
            <a:chExt cx="919239" cy="712882"/>
          </a:xfrm>
        </p:grpSpPr>
        <p:sp>
          <p:nvSpPr>
            <p:cNvPr id="44" name="矩形 43">
              <a:extLst>
                <a:ext uri="{FF2B5EF4-FFF2-40B4-BE49-F238E27FC236}">
                  <a16:creationId xmlns:a16="http://schemas.microsoft.com/office/drawing/2014/main" id="{039C9DBC-5AD2-4321-BFAA-919C35CCDAF9}"/>
                </a:ext>
              </a:extLst>
            </p:cNvPr>
            <p:cNvSpPr/>
            <p:nvPr/>
          </p:nvSpPr>
          <p:spPr>
            <a:xfrm>
              <a:off x="6294533"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文本框 138">
              <a:extLst>
                <a:ext uri="{FF2B5EF4-FFF2-40B4-BE49-F238E27FC236}">
                  <a16:creationId xmlns:a16="http://schemas.microsoft.com/office/drawing/2014/main" id="{6C5CA861-3ED9-441C-9044-ADD664CDC708}"/>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a:solidFill>
                    <a:srgbClr val="044875"/>
                  </a:solidFill>
                  <a:latin typeface="Impact" panose="020B0806030902050204" pitchFamily="34" charset="0"/>
                </a:rPr>
                <a:t>04</a:t>
              </a:r>
              <a:endParaRPr lang="zh-CN" altLang="en-US" sz="3600">
                <a:solidFill>
                  <a:srgbClr val="044875"/>
                </a:solidFill>
                <a:latin typeface="Impact" panose="020B0806030902050204" pitchFamily="34" charset="0"/>
              </a:endParaRPr>
            </a:p>
          </p:txBody>
        </p:sp>
      </p:grpSp>
      <p:cxnSp>
        <p:nvCxnSpPr>
          <p:cNvPr id="46" name="直接连接符 45">
            <a:extLst>
              <a:ext uri="{FF2B5EF4-FFF2-40B4-BE49-F238E27FC236}">
                <a16:creationId xmlns:a16="http://schemas.microsoft.com/office/drawing/2014/main" id="{7C266C31-3EE8-4DC8-8E3E-D0CDEB6D7CF5}"/>
              </a:ext>
            </a:extLst>
          </p:cNvPr>
          <p:cNvCxnSpPr/>
          <p:nvPr/>
        </p:nvCxnSpPr>
        <p:spPr>
          <a:xfrm flipH="1">
            <a:off x="5534025" y="3142192"/>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D2EBC5D9-6B6F-4636-B4E4-F4A71EEC5CC7}"/>
              </a:ext>
            </a:extLst>
          </p:cNvPr>
          <p:cNvCxnSpPr/>
          <p:nvPr/>
        </p:nvCxnSpPr>
        <p:spPr>
          <a:xfrm flipH="1">
            <a:off x="5534025" y="4258205"/>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id="{7E235F66-8512-4A5B-9A49-4D39F92A7A17}"/>
              </a:ext>
            </a:extLst>
          </p:cNvPr>
          <p:cNvGrpSpPr/>
          <p:nvPr/>
        </p:nvGrpSpPr>
        <p:grpSpPr>
          <a:xfrm>
            <a:off x="0" y="0"/>
            <a:ext cx="12192000" cy="6857999"/>
            <a:chOff x="0" y="0"/>
            <a:chExt cx="12192000" cy="6857999"/>
          </a:xfrm>
        </p:grpSpPr>
        <p:pic>
          <p:nvPicPr>
            <p:cNvPr id="30" name="图片 29">
              <a:extLst>
                <a:ext uri="{FF2B5EF4-FFF2-40B4-BE49-F238E27FC236}">
                  <a16:creationId xmlns:a16="http://schemas.microsoft.com/office/drawing/2014/main" id="{232BEF19-E70D-42FF-A252-12CC44156C92}"/>
                </a:ext>
              </a:extLst>
            </p:cNvPr>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46040" y="0"/>
              <a:ext cx="846762" cy="846762"/>
            </a:xfrm>
            <a:prstGeom prst="rect">
              <a:avLst/>
            </a:prstGeom>
          </p:spPr>
        </p:pic>
        <p:sp>
          <p:nvSpPr>
            <p:cNvPr id="33" name="矩形 32">
              <a:extLst>
                <a:ext uri="{FF2B5EF4-FFF2-40B4-BE49-F238E27FC236}">
                  <a16:creationId xmlns:a16="http://schemas.microsoft.com/office/drawing/2014/main" id="{8CA3F046-C898-42C1-A03E-7067AE2CBC3F}"/>
                </a:ext>
              </a:extLst>
            </p:cNvPr>
            <p:cNvSpPr/>
            <p:nvPr/>
          </p:nvSpPr>
          <p:spPr>
            <a:xfrm>
              <a:off x="0" y="0"/>
              <a:ext cx="421406"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EE09EC13-0A51-485B-9DE6-20DF525812FF}"/>
                </a:ext>
              </a:extLst>
            </p:cNvPr>
            <p:cNvSpPr/>
            <p:nvPr/>
          </p:nvSpPr>
          <p:spPr>
            <a:xfrm>
              <a:off x="1292802" y="0"/>
              <a:ext cx="10899198"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E788195E-ACB6-47AC-AD16-1C9DD5E703DC}"/>
                </a:ext>
              </a:extLst>
            </p:cNvPr>
            <p:cNvSpPr/>
            <p:nvPr/>
          </p:nvSpPr>
          <p:spPr>
            <a:xfrm>
              <a:off x="0" y="6488666"/>
              <a:ext cx="12192000" cy="369333"/>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日期占位符 20">
            <a:extLst>
              <a:ext uri="{FF2B5EF4-FFF2-40B4-BE49-F238E27FC236}">
                <a16:creationId xmlns:a16="http://schemas.microsoft.com/office/drawing/2014/main" id="{BD632847-FE68-14DC-296A-980052E633C4}"/>
              </a:ext>
            </a:extLst>
          </p:cNvPr>
          <p:cNvSpPr>
            <a:spLocks noGrp="1"/>
          </p:cNvSpPr>
          <p:nvPr>
            <p:ph type="dt" sz="half" idx="10"/>
          </p:nvPr>
        </p:nvSpPr>
        <p:spPr>
          <a:xfrm>
            <a:off x="594554" y="6519474"/>
            <a:ext cx="2743200" cy="365125"/>
          </a:xfrm>
        </p:spPr>
        <p:txBody>
          <a:bodyPr/>
          <a:lstStyle/>
          <a:p>
            <a:fld id="{203B5CA8-4761-4414-9376-7C2900FFB2F7}" type="datetime1">
              <a:rPr lang="zh-CN" altLang="en-US" sz="1400" smtClean="0">
                <a:solidFill>
                  <a:schemeClr val="bg1"/>
                </a:solidFill>
              </a:rPr>
              <a:t>2022/7/20</a:t>
            </a:fld>
            <a:endParaRPr lang="zh-CN" altLang="en-US" dirty="0">
              <a:solidFill>
                <a:schemeClr val="bg1"/>
              </a:solidFill>
            </a:endParaRPr>
          </a:p>
        </p:txBody>
      </p:sp>
      <p:sp>
        <p:nvSpPr>
          <p:cNvPr id="42" name="页脚占位符 21">
            <a:extLst>
              <a:ext uri="{FF2B5EF4-FFF2-40B4-BE49-F238E27FC236}">
                <a16:creationId xmlns:a16="http://schemas.microsoft.com/office/drawing/2014/main" id="{782C6483-19FF-AF02-ABE4-B200D36BCC87}"/>
              </a:ext>
            </a:extLst>
          </p:cNvPr>
          <p:cNvSpPr>
            <a:spLocks noGrp="1"/>
          </p:cNvSpPr>
          <p:nvPr>
            <p:ph type="ftr" sz="quarter" idx="11"/>
          </p:nvPr>
        </p:nvSpPr>
        <p:spPr>
          <a:xfrm>
            <a:off x="3794954" y="6519474"/>
            <a:ext cx="4114800" cy="365125"/>
          </a:xfrm>
        </p:spPr>
        <p:txBody>
          <a:bodyPr/>
          <a:lstStyle/>
          <a:p>
            <a:r>
              <a:rPr lang="zh-CN" altLang="en-US" sz="1400" dirty="0">
                <a:solidFill>
                  <a:schemeClr val="bg1"/>
                </a:solidFill>
              </a:rPr>
              <a:t>张庆辉</a:t>
            </a:r>
          </a:p>
        </p:txBody>
      </p:sp>
      <p:sp>
        <p:nvSpPr>
          <p:cNvPr id="48" name="灯片编号占位符 22">
            <a:extLst>
              <a:ext uri="{FF2B5EF4-FFF2-40B4-BE49-F238E27FC236}">
                <a16:creationId xmlns:a16="http://schemas.microsoft.com/office/drawing/2014/main" id="{06672A85-4B8D-9A32-9D61-EC92138DD913}"/>
              </a:ext>
            </a:extLst>
          </p:cNvPr>
          <p:cNvSpPr>
            <a:spLocks noGrp="1"/>
          </p:cNvSpPr>
          <p:nvPr>
            <p:ph type="sldNum" sz="quarter" idx="12"/>
          </p:nvPr>
        </p:nvSpPr>
        <p:spPr>
          <a:xfrm>
            <a:off x="8366954" y="6519474"/>
            <a:ext cx="2743200" cy="365125"/>
          </a:xfrm>
        </p:spPr>
        <p:txBody>
          <a:bodyPr/>
          <a:lstStyle/>
          <a:p>
            <a:fld id="{603D71E1-7013-465D-A6D8-056F0D898DDF}" type="slidenum">
              <a:rPr lang="zh-CN" altLang="en-US" sz="1400">
                <a:solidFill>
                  <a:schemeClr val="bg1"/>
                </a:solidFill>
              </a:rPr>
              <a:t>23</a:t>
            </a:fld>
            <a:endParaRPr lang="zh-CN" altLang="en-US" sz="1400" dirty="0">
              <a:solidFill>
                <a:schemeClr val="bg1"/>
              </a:solidFill>
            </a:endParaRPr>
          </a:p>
        </p:txBody>
      </p:sp>
      <p:sp>
        <p:nvSpPr>
          <p:cNvPr id="49" name="文本框 48">
            <a:extLst>
              <a:ext uri="{FF2B5EF4-FFF2-40B4-BE49-F238E27FC236}">
                <a16:creationId xmlns:a16="http://schemas.microsoft.com/office/drawing/2014/main" id="{8C38EF8C-A8F3-F79E-7D9A-1E67FD2C75CA}"/>
              </a:ext>
            </a:extLst>
          </p:cNvPr>
          <p:cNvSpPr txBox="1"/>
          <p:nvPr/>
        </p:nvSpPr>
        <p:spPr>
          <a:xfrm>
            <a:off x="5602972" y="223326"/>
            <a:ext cx="6337926" cy="400110"/>
          </a:xfrm>
          <a:prstGeom prst="rect">
            <a:avLst/>
          </a:prstGeom>
          <a:noFill/>
        </p:spPr>
        <p:txBody>
          <a:bodyPr wrap="square" rtlCol="0">
            <a:spAutoFit/>
          </a:bodyPr>
          <a:lstStyle/>
          <a:p>
            <a:r>
              <a:rPr lang="en-US" altLang="zh-CN" sz="2000" dirty="0">
                <a:solidFill>
                  <a:schemeClr val="bg1"/>
                </a:solidFill>
              </a:rPr>
              <a:t>2022</a:t>
            </a:r>
            <a:r>
              <a:rPr lang="zh-CN" altLang="en-US" sz="2000" dirty="0">
                <a:solidFill>
                  <a:schemeClr val="bg1"/>
                </a:solidFill>
              </a:rPr>
              <a:t>年云南大学离散优化与算法博弈论研究生学术论坛</a:t>
            </a:r>
          </a:p>
        </p:txBody>
      </p:sp>
    </p:spTree>
    <p:extLst>
      <p:ext uri="{BB962C8B-B14F-4D97-AF65-F5344CB8AC3E}">
        <p14:creationId xmlns:p14="http://schemas.microsoft.com/office/powerpoint/2010/main" val="795263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2" name="文本框 20">
            <a:extLst>
              <a:ext uri="{FF2B5EF4-FFF2-40B4-BE49-F238E27FC236}">
                <a16:creationId xmlns:a16="http://schemas.microsoft.com/office/drawing/2014/main" id="{1651423B-F98D-420B-8163-3002FB39BBFC}"/>
              </a:ext>
            </a:extLst>
          </p:cNvPr>
          <p:cNvSpPr txBox="1">
            <a:spLocks noChangeArrowheads="1"/>
          </p:cNvSpPr>
          <p:nvPr/>
        </p:nvSpPr>
        <p:spPr bwMode="auto">
          <a:xfrm>
            <a:off x="372533" y="915705"/>
            <a:ext cx="2841032" cy="52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总结与展望</a:t>
            </a:r>
          </a:p>
        </p:txBody>
      </p:sp>
      <p:sp>
        <p:nvSpPr>
          <p:cNvPr id="3" name="文本框 2">
            <a:extLst>
              <a:ext uri="{FF2B5EF4-FFF2-40B4-BE49-F238E27FC236}">
                <a16:creationId xmlns:a16="http://schemas.microsoft.com/office/drawing/2014/main" id="{A1811B9E-D0C5-40DE-BD7B-01A3412C6299}"/>
              </a:ext>
            </a:extLst>
          </p:cNvPr>
          <p:cNvSpPr txBox="1"/>
          <p:nvPr/>
        </p:nvSpPr>
        <p:spPr>
          <a:xfrm>
            <a:off x="2061634" y="2235199"/>
            <a:ext cx="7751234"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通过真实的最大完工时间，建立了准确的</a:t>
            </a:r>
            <a:r>
              <a:rPr lang="en-US" altLang="zh-CN" dirty="0">
                <a:latin typeface="Times New Roman" panose="02020603050405020304" pitchFamily="18" charset="0"/>
                <a:cs typeface="Times New Roman" panose="02020603050405020304" pitchFamily="18" charset="0"/>
              </a:rPr>
              <a:t>EAPM</a:t>
            </a:r>
            <a:r>
              <a:rPr lang="zh-CN" altLang="en-US" dirty="0">
                <a:latin typeface="Times New Roman" panose="02020603050405020304" pitchFamily="18" charset="0"/>
                <a:cs typeface="Times New Roman" panose="02020603050405020304" pitchFamily="18" charset="0"/>
              </a:rPr>
              <a:t>问题模型</a:t>
            </a: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提出了一个时间复杂度依赖于用户数以及机器种类数的在线再算法</a:t>
            </a:r>
            <a:r>
              <a:rPr lang="en-US" altLang="zh-CN"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通过对比实验评估了本在线算法</a:t>
            </a:r>
          </a:p>
        </p:txBody>
      </p:sp>
      <p:sp>
        <p:nvSpPr>
          <p:cNvPr id="4" name="文本框 3">
            <a:extLst>
              <a:ext uri="{FF2B5EF4-FFF2-40B4-BE49-F238E27FC236}">
                <a16:creationId xmlns:a16="http://schemas.microsoft.com/office/drawing/2014/main" id="{91D4EFBE-01E1-4AAA-9BD7-626DEB9775DE}"/>
              </a:ext>
            </a:extLst>
          </p:cNvPr>
          <p:cNvSpPr txBox="1"/>
          <p:nvPr/>
        </p:nvSpPr>
        <p:spPr>
          <a:xfrm>
            <a:off x="1756834" y="1777522"/>
            <a:ext cx="3437466" cy="400110"/>
          </a:xfrm>
          <a:prstGeom prst="rect">
            <a:avLst/>
          </a:prstGeom>
          <a:noFill/>
        </p:spPr>
        <p:txBody>
          <a:bodyPr wrap="square" rtlCol="0">
            <a:spAutoFit/>
          </a:bodyPr>
          <a:lstStyle/>
          <a:p>
            <a:pPr marL="285750" indent="-285750">
              <a:buFont typeface="Wingdings" panose="05000000000000000000" pitchFamily="2" charset="2"/>
              <a:buChar char="u"/>
            </a:pPr>
            <a:r>
              <a:rPr lang="zh-CN" altLang="en-US" sz="2000" dirty="0">
                <a:solidFill>
                  <a:schemeClr val="accent1">
                    <a:lumMod val="50000"/>
                  </a:schemeClr>
                </a:solidFill>
                <a:latin typeface="Times New Roman" panose="02020603050405020304" pitchFamily="18" charset="0"/>
                <a:cs typeface="Times New Roman" panose="02020603050405020304" pitchFamily="18" charset="0"/>
              </a:rPr>
              <a:t>总结</a:t>
            </a:r>
            <a:endParaRPr lang="zh-CN" alt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E30117FC-664B-41B5-9C42-BEE2880ED431}"/>
              </a:ext>
            </a:extLst>
          </p:cNvPr>
          <p:cNvSpPr txBox="1"/>
          <p:nvPr/>
        </p:nvSpPr>
        <p:spPr>
          <a:xfrm>
            <a:off x="2061634" y="4447202"/>
            <a:ext cx="7751234"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需进一步分析算法竞争比</a:t>
            </a: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基于机器学习的在线算法</a:t>
            </a:r>
            <a:endParaRPr lang="en-US" altLang="zh-CN"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4C61CA99-1BF2-4C46-AA91-5B203A6A9862}"/>
              </a:ext>
            </a:extLst>
          </p:cNvPr>
          <p:cNvSpPr txBox="1"/>
          <p:nvPr/>
        </p:nvSpPr>
        <p:spPr>
          <a:xfrm>
            <a:off x="1756834" y="3989525"/>
            <a:ext cx="3437466" cy="400110"/>
          </a:xfrm>
          <a:prstGeom prst="rect">
            <a:avLst/>
          </a:prstGeom>
          <a:noFill/>
        </p:spPr>
        <p:txBody>
          <a:bodyPr wrap="square" rtlCol="0">
            <a:spAutoFit/>
          </a:bodyPr>
          <a:lstStyle/>
          <a:p>
            <a:pPr marL="285750" indent="-285750">
              <a:buFont typeface="Wingdings" panose="05000000000000000000" pitchFamily="2" charset="2"/>
              <a:buChar char="u"/>
            </a:pPr>
            <a:r>
              <a:rPr lang="zh-CN" altLang="en-US" sz="2000" dirty="0">
                <a:solidFill>
                  <a:schemeClr val="accent1">
                    <a:lumMod val="50000"/>
                  </a:schemeClr>
                </a:solidFill>
                <a:latin typeface="Times New Roman" panose="02020603050405020304" pitchFamily="18" charset="0"/>
                <a:cs typeface="Times New Roman" panose="02020603050405020304" pitchFamily="18" charset="0"/>
              </a:rPr>
              <a:t>展望</a:t>
            </a:r>
            <a:endParaRPr lang="zh-CN" altLang="en-US" dirty="0">
              <a:solidFill>
                <a:schemeClr val="accent1">
                  <a:lumMod val="50000"/>
                </a:schemeClr>
              </a:solidFill>
              <a:latin typeface="Times New Roman" panose="02020603050405020304" pitchFamily="18" charset="0"/>
              <a:cs typeface="Times New Roman" panose="02020603050405020304" pitchFamily="18" charset="0"/>
            </a:endParaRPr>
          </a:p>
        </p:txBody>
      </p:sp>
      <p:grpSp>
        <p:nvGrpSpPr>
          <p:cNvPr id="12" name="组合 11">
            <a:extLst>
              <a:ext uri="{FF2B5EF4-FFF2-40B4-BE49-F238E27FC236}">
                <a16:creationId xmlns:a16="http://schemas.microsoft.com/office/drawing/2014/main" id="{C2832EE6-5998-43BB-B302-3B64C9464D72}"/>
              </a:ext>
            </a:extLst>
          </p:cNvPr>
          <p:cNvGrpSpPr/>
          <p:nvPr/>
        </p:nvGrpSpPr>
        <p:grpSpPr>
          <a:xfrm>
            <a:off x="0" y="0"/>
            <a:ext cx="12192000" cy="6857999"/>
            <a:chOff x="0" y="0"/>
            <a:chExt cx="12192000" cy="6857999"/>
          </a:xfrm>
        </p:grpSpPr>
        <p:pic>
          <p:nvPicPr>
            <p:cNvPr id="13" name="图片 12">
              <a:extLst>
                <a:ext uri="{FF2B5EF4-FFF2-40B4-BE49-F238E27FC236}">
                  <a16:creationId xmlns:a16="http://schemas.microsoft.com/office/drawing/2014/main" id="{18893830-A546-4AAE-AF73-BA3788D88176}"/>
                </a:ext>
              </a:extLst>
            </p:cNvPr>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46040" y="0"/>
              <a:ext cx="846762" cy="846762"/>
            </a:xfrm>
            <a:prstGeom prst="rect">
              <a:avLst/>
            </a:prstGeom>
          </p:spPr>
        </p:pic>
        <p:sp>
          <p:nvSpPr>
            <p:cNvPr id="14" name="矩形 13">
              <a:extLst>
                <a:ext uri="{FF2B5EF4-FFF2-40B4-BE49-F238E27FC236}">
                  <a16:creationId xmlns:a16="http://schemas.microsoft.com/office/drawing/2014/main" id="{15AAA250-C6E2-4689-94CD-FBF6F6BA4C4E}"/>
                </a:ext>
              </a:extLst>
            </p:cNvPr>
            <p:cNvSpPr/>
            <p:nvPr/>
          </p:nvSpPr>
          <p:spPr>
            <a:xfrm>
              <a:off x="0" y="0"/>
              <a:ext cx="421406"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6EF075B-D931-4F1C-8A73-EC09051B1F46}"/>
                </a:ext>
              </a:extLst>
            </p:cNvPr>
            <p:cNvSpPr/>
            <p:nvPr/>
          </p:nvSpPr>
          <p:spPr>
            <a:xfrm>
              <a:off x="1292802" y="0"/>
              <a:ext cx="10899198"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25529896-FB49-40FB-8C13-2682BEA648EC}"/>
                </a:ext>
              </a:extLst>
            </p:cNvPr>
            <p:cNvSpPr/>
            <p:nvPr/>
          </p:nvSpPr>
          <p:spPr>
            <a:xfrm>
              <a:off x="0" y="6488666"/>
              <a:ext cx="12192000" cy="369333"/>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日期占位符 20">
            <a:extLst>
              <a:ext uri="{FF2B5EF4-FFF2-40B4-BE49-F238E27FC236}">
                <a16:creationId xmlns:a16="http://schemas.microsoft.com/office/drawing/2014/main" id="{488A1813-D659-0722-BC0B-BBB2C17E842B}"/>
              </a:ext>
            </a:extLst>
          </p:cNvPr>
          <p:cNvSpPr>
            <a:spLocks noGrp="1"/>
          </p:cNvSpPr>
          <p:nvPr>
            <p:ph type="dt" sz="half" idx="10"/>
          </p:nvPr>
        </p:nvSpPr>
        <p:spPr>
          <a:xfrm>
            <a:off x="594554" y="6519474"/>
            <a:ext cx="2743200" cy="365125"/>
          </a:xfrm>
        </p:spPr>
        <p:txBody>
          <a:bodyPr/>
          <a:lstStyle/>
          <a:p>
            <a:fld id="{203B5CA8-4761-4414-9376-7C2900FFB2F7}" type="datetime1">
              <a:rPr lang="zh-CN" altLang="en-US" sz="1400" smtClean="0">
                <a:solidFill>
                  <a:schemeClr val="bg1"/>
                </a:solidFill>
              </a:rPr>
              <a:t>2022/7/20</a:t>
            </a:fld>
            <a:endParaRPr lang="zh-CN" altLang="en-US" dirty="0">
              <a:solidFill>
                <a:schemeClr val="bg1"/>
              </a:solidFill>
            </a:endParaRPr>
          </a:p>
        </p:txBody>
      </p:sp>
      <p:sp>
        <p:nvSpPr>
          <p:cNvPr id="18" name="页脚占位符 21">
            <a:extLst>
              <a:ext uri="{FF2B5EF4-FFF2-40B4-BE49-F238E27FC236}">
                <a16:creationId xmlns:a16="http://schemas.microsoft.com/office/drawing/2014/main" id="{A5613693-4162-20B0-3612-C8D4487FAF1E}"/>
              </a:ext>
            </a:extLst>
          </p:cNvPr>
          <p:cNvSpPr>
            <a:spLocks noGrp="1"/>
          </p:cNvSpPr>
          <p:nvPr>
            <p:ph type="ftr" sz="quarter" idx="11"/>
          </p:nvPr>
        </p:nvSpPr>
        <p:spPr>
          <a:xfrm>
            <a:off x="3794954" y="6519474"/>
            <a:ext cx="4114800" cy="365125"/>
          </a:xfrm>
        </p:spPr>
        <p:txBody>
          <a:bodyPr/>
          <a:lstStyle/>
          <a:p>
            <a:r>
              <a:rPr lang="zh-CN" altLang="en-US" sz="1400" dirty="0">
                <a:solidFill>
                  <a:schemeClr val="bg1"/>
                </a:solidFill>
              </a:rPr>
              <a:t>张庆辉</a:t>
            </a:r>
          </a:p>
        </p:txBody>
      </p:sp>
      <p:sp>
        <p:nvSpPr>
          <p:cNvPr id="19" name="灯片编号占位符 22">
            <a:extLst>
              <a:ext uri="{FF2B5EF4-FFF2-40B4-BE49-F238E27FC236}">
                <a16:creationId xmlns:a16="http://schemas.microsoft.com/office/drawing/2014/main" id="{EA0B5BDA-E906-AEF6-724F-8A9A076BD0DD}"/>
              </a:ext>
            </a:extLst>
          </p:cNvPr>
          <p:cNvSpPr>
            <a:spLocks noGrp="1"/>
          </p:cNvSpPr>
          <p:nvPr>
            <p:ph type="sldNum" sz="quarter" idx="12"/>
          </p:nvPr>
        </p:nvSpPr>
        <p:spPr>
          <a:xfrm>
            <a:off x="8366954" y="6519474"/>
            <a:ext cx="2743200" cy="365125"/>
          </a:xfrm>
        </p:spPr>
        <p:txBody>
          <a:bodyPr/>
          <a:lstStyle/>
          <a:p>
            <a:fld id="{603D71E1-7013-465D-A6D8-056F0D898DDF}" type="slidenum">
              <a:rPr lang="zh-CN" altLang="en-US" sz="1400">
                <a:solidFill>
                  <a:schemeClr val="bg1"/>
                </a:solidFill>
              </a:rPr>
              <a:t>24</a:t>
            </a:fld>
            <a:endParaRPr lang="zh-CN" altLang="en-US" sz="1400" dirty="0">
              <a:solidFill>
                <a:schemeClr val="bg1"/>
              </a:solidFill>
            </a:endParaRPr>
          </a:p>
        </p:txBody>
      </p:sp>
      <p:sp>
        <p:nvSpPr>
          <p:cNvPr id="20" name="文本框 19">
            <a:extLst>
              <a:ext uri="{FF2B5EF4-FFF2-40B4-BE49-F238E27FC236}">
                <a16:creationId xmlns:a16="http://schemas.microsoft.com/office/drawing/2014/main" id="{2C03C258-6B61-D6F2-668C-56231D7EE544}"/>
              </a:ext>
            </a:extLst>
          </p:cNvPr>
          <p:cNvSpPr txBox="1"/>
          <p:nvPr/>
        </p:nvSpPr>
        <p:spPr>
          <a:xfrm>
            <a:off x="5602972" y="223326"/>
            <a:ext cx="6337926" cy="400110"/>
          </a:xfrm>
          <a:prstGeom prst="rect">
            <a:avLst/>
          </a:prstGeom>
          <a:noFill/>
        </p:spPr>
        <p:txBody>
          <a:bodyPr wrap="square" rtlCol="0">
            <a:spAutoFit/>
          </a:bodyPr>
          <a:lstStyle/>
          <a:p>
            <a:r>
              <a:rPr lang="en-US" altLang="zh-CN" sz="2000" dirty="0">
                <a:solidFill>
                  <a:schemeClr val="bg1"/>
                </a:solidFill>
              </a:rPr>
              <a:t>2022</a:t>
            </a:r>
            <a:r>
              <a:rPr lang="zh-CN" altLang="en-US" sz="2000" dirty="0">
                <a:solidFill>
                  <a:schemeClr val="bg1"/>
                </a:solidFill>
              </a:rPr>
              <a:t>年云南大学离散优化与算法博弈论研究生学术论坛</a:t>
            </a:r>
          </a:p>
        </p:txBody>
      </p:sp>
    </p:spTree>
    <p:extLst>
      <p:ext uri="{BB962C8B-B14F-4D97-AF65-F5344CB8AC3E}">
        <p14:creationId xmlns:p14="http://schemas.microsoft.com/office/powerpoint/2010/main" val="4105015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2151426-6CC1-41D7-AA2A-9C4F945DC57E}"/>
              </a:ext>
            </a:extLst>
          </p:cNvPr>
          <p:cNvSpPr txBox="1"/>
          <p:nvPr/>
        </p:nvSpPr>
        <p:spPr>
          <a:xfrm>
            <a:off x="2878666" y="3075057"/>
            <a:ext cx="6434667" cy="707886"/>
          </a:xfrm>
          <a:prstGeom prst="rect">
            <a:avLst/>
          </a:prstGeom>
          <a:noFill/>
        </p:spPr>
        <p:txBody>
          <a:bodyPr wrap="square" rtlCol="0">
            <a:spAutoFit/>
          </a:bodyPr>
          <a:lstStyle/>
          <a:p>
            <a:pPr algn="ctr"/>
            <a:r>
              <a:rPr lang="zh-CN" altLang="en-US" sz="40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感谢聆听</a:t>
            </a:r>
          </a:p>
        </p:txBody>
      </p:sp>
      <p:grpSp>
        <p:nvGrpSpPr>
          <p:cNvPr id="9" name="组合 8">
            <a:extLst>
              <a:ext uri="{FF2B5EF4-FFF2-40B4-BE49-F238E27FC236}">
                <a16:creationId xmlns:a16="http://schemas.microsoft.com/office/drawing/2014/main" id="{C7B33AC8-63AC-4ECA-902F-D8AA1C423C30}"/>
              </a:ext>
            </a:extLst>
          </p:cNvPr>
          <p:cNvGrpSpPr/>
          <p:nvPr/>
        </p:nvGrpSpPr>
        <p:grpSpPr>
          <a:xfrm>
            <a:off x="0" y="0"/>
            <a:ext cx="12192000" cy="6857999"/>
            <a:chOff x="0" y="0"/>
            <a:chExt cx="12192000" cy="6857999"/>
          </a:xfrm>
        </p:grpSpPr>
        <p:pic>
          <p:nvPicPr>
            <p:cNvPr id="10" name="图片 9">
              <a:extLst>
                <a:ext uri="{FF2B5EF4-FFF2-40B4-BE49-F238E27FC236}">
                  <a16:creationId xmlns:a16="http://schemas.microsoft.com/office/drawing/2014/main" id="{C69ABFF6-95FD-4D88-B46F-73CEE1278794}"/>
                </a:ext>
              </a:extLst>
            </p:cNvPr>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46040" y="0"/>
              <a:ext cx="846762" cy="846762"/>
            </a:xfrm>
            <a:prstGeom prst="rect">
              <a:avLst/>
            </a:prstGeom>
          </p:spPr>
        </p:pic>
        <p:sp>
          <p:nvSpPr>
            <p:cNvPr id="11" name="矩形 10">
              <a:extLst>
                <a:ext uri="{FF2B5EF4-FFF2-40B4-BE49-F238E27FC236}">
                  <a16:creationId xmlns:a16="http://schemas.microsoft.com/office/drawing/2014/main" id="{E98583D4-0FE5-49B2-971F-C1496BBC79FA}"/>
                </a:ext>
              </a:extLst>
            </p:cNvPr>
            <p:cNvSpPr/>
            <p:nvPr/>
          </p:nvSpPr>
          <p:spPr>
            <a:xfrm>
              <a:off x="0" y="0"/>
              <a:ext cx="421406"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BD9A43F-73BC-4DDB-99B0-04AC5FC07A0F}"/>
                </a:ext>
              </a:extLst>
            </p:cNvPr>
            <p:cNvSpPr/>
            <p:nvPr/>
          </p:nvSpPr>
          <p:spPr>
            <a:xfrm>
              <a:off x="1292802" y="0"/>
              <a:ext cx="10899198"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AFFF7F8-05F3-4BE8-8742-94ACC4DDBE0A}"/>
                </a:ext>
              </a:extLst>
            </p:cNvPr>
            <p:cNvSpPr/>
            <p:nvPr/>
          </p:nvSpPr>
          <p:spPr>
            <a:xfrm>
              <a:off x="0" y="6488666"/>
              <a:ext cx="12192000" cy="369333"/>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日期占位符 20">
            <a:extLst>
              <a:ext uri="{FF2B5EF4-FFF2-40B4-BE49-F238E27FC236}">
                <a16:creationId xmlns:a16="http://schemas.microsoft.com/office/drawing/2014/main" id="{EB8B885A-BE87-4281-AC85-914ED43761D5}"/>
              </a:ext>
            </a:extLst>
          </p:cNvPr>
          <p:cNvSpPr>
            <a:spLocks noGrp="1"/>
          </p:cNvSpPr>
          <p:nvPr>
            <p:ph type="dt" sz="half" idx="10"/>
          </p:nvPr>
        </p:nvSpPr>
        <p:spPr>
          <a:xfrm>
            <a:off x="594554" y="6519474"/>
            <a:ext cx="2743200" cy="365125"/>
          </a:xfrm>
        </p:spPr>
        <p:txBody>
          <a:bodyPr/>
          <a:lstStyle/>
          <a:p>
            <a:fld id="{203B5CA8-4761-4414-9376-7C2900FFB2F7}" type="datetime1">
              <a:rPr lang="zh-CN" altLang="en-US" sz="1400" smtClean="0">
                <a:solidFill>
                  <a:schemeClr val="bg1"/>
                </a:solidFill>
              </a:rPr>
              <a:t>2022/7/20</a:t>
            </a:fld>
            <a:endParaRPr lang="zh-CN" altLang="en-US" dirty="0">
              <a:solidFill>
                <a:schemeClr val="bg1"/>
              </a:solidFill>
            </a:endParaRPr>
          </a:p>
        </p:txBody>
      </p:sp>
      <p:sp>
        <p:nvSpPr>
          <p:cNvPr id="15" name="页脚占位符 21">
            <a:extLst>
              <a:ext uri="{FF2B5EF4-FFF2-40B4-BE49-F238E27FC236}">
                <a16:creationId xmlns:a16="http://schemas.microsoft.com/office/drawing/2014/main" id="{3A6AED0B-0860-AB38-836C-13053E01190C}"/>
              </a:ext>
            </a:extLst>
          </p:cNvPr>
          <p:cNvSpPr>
            <a:spLocks noGrp="1"/>
          </p:cNvSpPr>
          <p:nvPr>
            <p:ph type="ftr" sz="quarter" idx="11"/>
          </p:nvPr>
        </p:nvSpPr>
        <p:spPr>
          <a:xfrm>
            <a:off x="3794954" y="6519474"/>
            <a:ext cx="4114800" cy="365125"/>
          </a:xfrm>
        </p:spPr>
        <p:txBody>
          <a:bodyPr/>
          <a:lstStyle/>
          <a:p>
            <a:r>
              <a:rPr lang="zh-CN" altLang="en-US" sz="1400" dirty="0">
                <a:solidFill>
                  <a:schemeClr val="bg1"/>
                </a:solidFill>
              </a:rPr>
              <a:t>张庆辉</a:t>
            </a:r>
          </a:p>
        </p:txBody>
      </p:sp>
      <p:sp>
        <p:nvSpPr>
          <p:cNvPr id="16" name="灯片编号占位符 22">
            <a:extLst>
              <a:ext uri="{FF2B5EF4-FFF2-40B4-BE49-F238E27FC236}">
                <a16:creationId xmlns:a16="http://schemas.microsoft.com/office/drawing/2014/main" id="{EE2FDDBE-2363-EF49-9A6A-BA50BC6ED895}"/>
              </a:ext>
            </a:extLst>
          </p:cNvPr>
          <p:cNvSpPr>
            <a:spLocks noGrp="1"/>
          </p:cNvSpPr>
          <p:nvPr>
            <p:ph type="sldNum" sz="quarter" idx="12"/>
          </p:nvPr>
        </p:nvSpPr>
        <p:spPr>
          <a:xfrm>
            <a:off x="8366954" y="6519474"/>
            <a:ext cx="2743200" cy="365125"/>
          </a:xfrm>
        </p:spPr>
        <p:txBody>
          <a:bodyPr/>
          <a:lstStyle/>
          <a:p>
            <a:fld id="{603D71E1-7013-465D-A6D8-056F0D898DDF}" type="slidenum">
              <a:rPr lang="zh-CN" altLang="en-US" sz="1400">
                <a:solidFill>
                  <a:schemeClr val="bg1"/>
                </a:solidFill>
              </a:rPr>
              <a:t>25</a:t>
            </a:fld>
            <a:endParaRPr lang="zh-CN" altLang="en-US" sz="1400" dirty="0">
              <a:solidFill>
                <a:schemeClr val="bg1"/>
              </a:solidFill>
            </a:endParaRPr>
          </a:p>
        </p:txBody>
      </p:sp>
      <p:sp>
        <p:nvSpPr>
          <p:cNvPr id="17" name="文本框 16">
            <a:extLst>
              <a:ext uri="{FF2B5EF4-FFF2-40B4-BE49-F238E27FC236}">
                <a16:creationId xmlns:a16="http://schemas.microsoft.com/office/drawing/2014/main" id="{BC59BCDE-4EA7-BE1D-FDA9-051EE1E6D602}"/>
              </a:ext>
            </a:extLst>
          </p:cNvPr>
          <p:cNvSpPr txBox="1"/>
          <p:nvPr/>
        </p:nvSpPr>
        <p:spPr>
          <a:xfrm>
            <a:off x="5602972" y="223326"/>
            <a:ext cx="6337926" cy="400110"/>
          </a:xfrm>
          <a:prstGeom prst="rect">
            <a:avLst/>
          </a:prstGeom>
          <a:noFill/>
        </p:spPr>
        <p:txBody>
          <a:bodyPr wrap="square" rtlCol="0">
            <a:spAutoFit/>
          </a:bodyPr>
          <a:lstStyle/>
          <a:p>
            <a:r>
              <a:rPr lang="en-US" altLang="zh-CN" sz="2000" dirty="0">
                <a:solidFill>
                  <a:schemeClr val="bg1"/>
                </a:solidFill>
              </a:rPr>
              <a:t>2022</a:t>
            </a:r>
            <a:r>
              <a:rPr lang="zh-CN" altLang="en-US" sz="2000" dirty="0">
                <a:solidFill>
                  <a:schemeClr val="bg1"/>
                </a:solidFill>
              </a:rPr>
              <a:t>年云南大学离散优化与算法博弈论研究生学术论坛</a:t>
            </a:r>
          </a:p>
        </p:txBody>
      </p:sp>
    </p:spTree>
    <p:extLst>
      <p:ext uri="{BB962C8B-B14F-4D97-AF65-F5344CB8AC3E}">
        <p14:creationId xmlns:p14="http://schemas.microsoft.com/office/powerpoint/2010/main" val="1767417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2151426-6CC1-41D7-AA2A-9C4F945DC57E}"/>
              </a:ext>
            </a:extLst>
          </p:cNvPr>
          <p:cNvSpPr txBox="1"/>
          <p:nvPr/>
        </p:nvSpPr>
        <p:spPr>
          <a:xfrm>
            <a:off x="2878666" y="3075057"/>
            <a:ext cx="6434667" cy="707886"/>
          </a:xfrm>
          <a:prstGeom prst="rect">
            <a:avLst/>
          </a:prstGeom>
          <a:noFill/>
        </p:spPr>
        <p:txBody>
          <a:bodyPr wrap="square" rtlCol="0">
            <a:spAutoFit/>
          </a:bodyPr>
          <a:lstStyle/>
          <a:p>
            <a:pPr algn="ctr"/>
            <a:r>
              <a:rPr lang="en-US" altLang="zh-CN" sz="40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Thank you for listening!</a:t>
            </a:r>
            <a:endParaRPr lang="zh-CN" altLang="en-US" sz="4000"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632193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D57539B-6692-4D95-A095-46C5014AC029}"/>
              </a:ext>
            </a:extLst>
          </p:cNvPr>
          <p:cNvSpPr/>
          <p:nvPr/>
        </p:nvSpPr>
        <p:spPr>
          <a:xfrm>
            <a:off x="4966086" y="2136338"/>
            <a:ext cx="6096000" cy="2769989"/>
          </a:xfrm>
          <a:prstGeom prst="rect">
            <a:avLst/>
          </a:prstGeom>
        </p:spPr>
        <p:txBody>
          <a:bodyPr>
            <a:spAutoFit/>
          </a:bodyPr>
          <a:lstStyle/>
          <a:p>
            <a:pPr marL="285750" indent="-28575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随着数据中心能耗的快速增长，高性能计算系统中关注于能效的任务调度越来越重要。</a:t>
            </a:r>
            <a:endParaRPr lang="en-US" altLang="zh-C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基于</a:t>
            </a:r>
            <a:r>
              <a:rPr lang="zh-CN" altLang="en-US" sz="2000" b="1" dirty="0">
                <a:latin typeface="Times New Roman" panose="02020603050405020304" pitchFamily="18" charset="0"/>
                <a:cs typeface="Times New Roman" panose="02020603050405020304" pitchFamily="18" charset="0"/>
              </a:rPr>
              <a:t>任务包</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Bag-of-tasks</a:t>
            </a:r>
            <a:r>
              <a:rPr lang="zh-CN" altLang="en-US" sz="2000" dirty="0">
                <a:latin typeface="Times New Roman" panose="02020603050405020304" pitchFamily="18" charset="0"/>
                <a:cs typeface="Times New Roman" panose="02020603050405020304" pitchFamily="18" charset="0"/>
              </a:rPr>
              <a:t>）的调度模型，任务在机器上的</a:t>
            </a:r>
            <a:r>
              <a:rPr lang="zh-CN" altLang="en-US" sz="2000" b="1" dirty="0">
                <a:latin typeface="Times New Roman" panose="02020603050405020304" pitchFamily="18" charset="0"/>
                <a:cs typeface="Times New Roman" panose="02020603050405020304" pitchFamily="18" charset="0"/>
              </a:rPr>
              <a:t>固定执行时间</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Estimated time to compute,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ETC</a:t>
            </a:r>
            <a:r>
              <a:rPr lang="zh-CN" altLang="en-US" sz="2000" dirty="0">
                <a:latin typeface="Times New Roman" panose="02020603050405020304" pitchFamily="18" charset="0"/>
                <a:cs typeface="Times New Roman" panose="02020603050405020304" pitchFamily="18" charset="0"/>
              </a:rPr>
              <a:t>）取决于任务类型与机器类型。</a:t>
            </a:r>
            <a:endParaRPr lang="en-US" altLang="zh-C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pic>
        <p:nvPicPr>
          <p:cNvPr id="3" name="图片 26">
            <a:extLst>
              <a:ext uri="{FF2B5EF4-FFF2-40B4-BE49-F238E27FC236}">
                <a16:creationId xmlns:a16="http://schemas.microsoft.com/office/drawing/2014/main" id="{2D7F87E8-52A5-4980-BB09-DA2EE0C2CAE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27344" y="2265276"/>
            <a:ext cx="3023220" cy="2327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4CFC8483-8E01-47F6-92DC-165606A615CB}"/>
              </a:ext>
            </a:extLst>
          </p:cNvPr>
          <p:cNvSpPr txBox="1"/>
          <p:nvPr/>
        </p:nvSpPr>
        <p:spPr>
          <a:xfrm>
            <a:off x="927344" y="4711189"/>
            <a:ext cx="3023220" cy="1015663"/>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有限的</a:t>
            </a:r>
            <a:r>
              <a:rPr lang="zh-CN" altLang="en-US" sz="2000" b="1" dirty="0">
                <a:latin typeface="Times New Roman" panose="02020603050405020304" pitchFamily="18" charset="0"/>
                <a:cs typeface="Times New Roman" panose="02020603050405020304" pitchFamily="18" charset="0"/>
              </a:rPr>
              <a:t>机器类型</a:t>
            </a:r>
            <a:r>
              <a:rPr lang="zh-CN" altLang="en-US" sz="2000" dirty="0">
                <a:latin typeface="Times New Roman" panose="02020603050405020304" pitchFamily="18" charset="0"/>
                <a:cs typeface="Times New Roman" panose="02020603050405020304" pitchFamily="18" charset="0"/>
              </a:rPr>
              <a:t>与</a:t>
            </a:r>
            <a:r>
              <a:rPr lang="zh-CN" altLang="en-US" sz="2000" b="1" dirty="0">
                <a:latin typeface="Times New Roman" panose="02020603050405020304" pitchFamily="18" charset="0"/>
                <a:cs typeface="Times New Roman" panose="02020603050405020304" pitchFamily="18" charset="0"/>
              </a:rPr>
              <a:t>任务类型</a:t>
            </a:r>
            <a:r>
              <a:rPr lang="zh-CN" altLang="en-US" sz="2000" dirty="0">
                <a:latin typeface="Times New Roman" panose="02020603050405020304" pitchFamily="18" charset="0"/>
                <a:cs typeface="Times New Roman" panose="02020603050405020304" pitchFamily="18" charset="0"/>
              </a:rPr>
              <a:t>，使得设计一种高效的拟最优调度算法成为可能。</a:t>
            </a:r>
          </a:p>
        </p:txBody>
      </p:sp>
      <p:sp>
        <p:nvSpPr>
          <p:cNvPr id="6" name="文本框 20">
            <a:extLst>
              <a:ext uri="{FF2B5EF4-FFF2-40B4-BE49-F238E27FC236}">
                <a16:creationId xmlns:a16="http://schemas.microsoft.com/office/drawing/2014/main" id="{F89C0CD3-5B2A-4AAF-80DF-23754E155634}"/>
              </a:ext>
            </a:extLst>
          </p:cNvPr>
          <p:cNvSpPr txBox="1">
            <a:spLocks noChangeArrowheads="1"/>
          </p:cNvSpPr>
          <p:nvPr/>
        </p:nvSpPr>
        <p:spPr bwMode="auto">
          <a:xfrm>
            <a:off x="372533" y="915705"/>
            <a:ext cx="2841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研究背景</a:t>
            </a:r>
          </a:p>
        </p:txBody>
      </p:sp>
      <p:grpSp>
        <p:nvGrpSpPr>
          <p:cNvPr id="11" name="组合 10">
            <a:extLst>
              <a:ext uri="{FF2B5EF4-FFF2-40B4-BE49-F238E27FC236}">
                <a16:creationId xmlns:a16="http://schemas.microsoft.com/office/drawing/2014/main" id="{2A7DA7AB-9EE0-41AD-90CF-19070A58C1B7}"/>
              </a:ext>
            </a:extLst>
          </p:cNvPr>
          <p:cNvGrpSpPr/>
          <p:nvPr/>
        </p:nvGrpSpPr>
        <p:grpSpPr>
          <a:xfrm>
            <a:off x="0" y="0"/>
            <a:ext cx="12192000" cy="6857999"/>
            <a:chOff x="0" y="0"/>
            <a:chExt cx="12192000" cy="6857999"/>
          </a:xfrm>
        </p:grpSpPr>
        <p:pic>
          <p:nvPicPr>
            <p:cNvPr id="12" name="图片 11">
              <a:extLst>
                <a:ext uri="{FF2B5EF4-FFF2-40B4-BE49-F238E27FC236}">
                  <a16:creationId xmlns:a16="http://schemas.microsoft.com/office/drawing/2014/main" id="{AF0323D4-46ED-4D45-9686-B2F3067117FA}"/>
                </a:ext>
              </a:extLst>
            </p:cNvPr>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46040" y="0"/>
              <a:ext cx="846762" cy="846762"/>
            </a:xfrm>
            <a:prstGeom prst="rect">
              <a:avLst/>
            </a:prstGeom>
          </p:spPr>
        </p:pic>
        <p:sp>
          <p:nvSpPr>
            <p:cNvPr id="13" name="矩形 12">
              <a:extLst>
                <a:ext uri="{FF2B5EF4-FFF2-40B4-BE49-F238E27FC236}">
                  <a16:creationId xmlns:a16="http://schemas.microsoft.com/office/drawing/2014/main" id="{D2182911-9C32-4B99-A813-F2B2EA9E9316}"/>
                </a:ext>
              </a:extLst>
            </p:cNvPr>
            <p:cNvSpPr/>
            <p:nvPr/>
          </p:nvSpPr>
          <p:spPr>
            <a:xfrm>
              <a:off x="0" y="0"/>
              <a:ext cx="421406"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E80EA7C0-8E2E-4182-9025-92276EA0D20B}"/>
                </a:ext>
              </a:extLst>
            </p:cNvPr>
            <p:cNvSpPr/>
            <p:nvPr/>
          </p:nvSpPr>
          <p:spPr>
            <a:xfrm>
              <a:off x="1292802" y="0"/>
              <a:ext cx="10899198"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90202CB1-6652-48F2-AD91-362FD635CD0C}"/>
                </a:ext>
              </a:extLst>
            </p:cNvPr>
            <p:cNvSpPr/>
            <p:nvPr/>
          </p:nvSpPr>
          <p:spPr>
            <a:xfrm>
              <a:off x="0" y="6488666"/>
              <a:ext cx="12192000" cy="369333"/>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日期占位符 20">
            <a:extLst>
              <a:ext uri="{FF2B5EF4-FFF2-40B4-BE49-F238E27FC236}">
                <a16:creationId xmlns:a16="http://schemas.microsoft.com/office/drawing/2014/main" id="{FA670F6D-4D1A-EB05-EE1F-3F5B8DC5B381}"/>
              </a:ext>
            </a:extLst>
          </p:cNvPr>
          <p:cNvSpPr>
            <a:spLocks noGrp="1"/>
          </p:cNvSpPr>
          <p:nvPr>
            <p:ph type="dt" sz="half" idx="10"/>
          </p:nvPr>
        </p:nvSpPr>
        <p:spPr>
          <a:xfrm>
            <a:off x="594554" y="6519474"/>
            <a:ext cx="2743200" cy="365125"/>
          </a:xfrm>
        </p:spPr>
        <p:txBody>
          <a:bodyPr/>
          <a:lstStyle/>
          <a:p>
            <a:fld id="{203B5CA8-4761-4414-9376-7C2900FFB2F7}" type="datetime1">
              <a:rPr lang="zh-CN" altLang="en-US" sz="1400" smtClean="0">
                <a:solidFill>
                  <a:schemeClr val="bg1"/>
                </a:solidFill>
              </a:rPr>
              <a:t>2022/7/20</a:t>
            </a:fld>
            <a:endParaRPr lang="zh-CN" altLang="en-US" dirty="0">
              <a:solidFill>
                <a:schemeClr val="bg1"/>
              </a:solidFill>
            </a:endParaRPr>
          </a:p>
        </p:txBody>
      </p:sp>
      <p:sp>
        <p:nvSpPr>
          <p:cNvPr id="17" name="页脚占位符 21">
            <a:extLst>
              <a:ext uri="{FF2B5EF4-FFF2-40B4-BE49-F238E27FC236}">
                <a16:creationId xmlns:a16="http://schemas.microsoft.com/office/drawing/2014/main" id="{F8B6B78E-2DF9-5B03-04EE-18EF15283BC8}"/>
              </a:ext>
            </a:extLst>
          </p:cNvPr>
          <p:cNvSpPr>
            <a:spLocks noGrp="1"/>
          </p:cNvSpPr>
          <p:nvPr>
            <p:ph type="ftr" sz="quarter" idx="11"/>
          </p:nvPr>
        </p:nvSpPr>
        <p:spPr>
          <a:xfrm>
            <a:off x="3794954" y="6519474"/>
            <a:ext cx="4114800" cy="365125"/>
          </a:xfrm>
        </p:spPr>
        <p:txBody>
          <a:bodyPr/>
          <a:lstStyle/>
          <a:p>
            <a:r>
              <a:rPr lang="zh-CN" altLang="en-US" sz="1400" dirty="0">
                <a:solidFill>
                  <a:schemeClr val="bg1"/>
                </a:solidFill>
              </a:rPr>
              <a:t>张庆辉</a:t>
            </a:r>
          </a:p>
        </p:txBody>
      </p:sp>
      <p:sp>
        <p:nvSpPr>
          <p:cNvPr id="18" name="灯片编号占位符 22">
            <a:extLst>
              <a:ext uri="{FF2B5EF4-FFF2-40B4-BE49-F238E27FC236}">
                <a16:creationId xmlns:a16="http://schemas.microsoft.com/office/drawing/2014/main" id="{8065586B-AF52-1CC5-10D6-EAB54B855F47}"/>
              </a:ext>
            </a:extLst>
          </p:cNvPr>
          <p:cNvSpPr>
            <a:spLocks noGrp="1"/>
          </p:cNvSpPr>
          <p:nvPr>
            <p:ph type="sldNum" sz="quarter" idx="12"/>
          </p:nvPr>
        </p:nvSpPr>
        <p:spPr>
          <a:xfrm>
            <a:off x="8366954" y="6519474"/>
            <a:ext cx="2743200" cy="365125"/>
          </a:xfrm>
        </p:spPr>
        <p:txBody>
          <a:bodyPr/>
          <a:lstStyle/>
          <a:p>
            <a:fld id="{603D71E1-7013-465D-A6D8-056F0D898DDF}" type="slidenum">
              <a:rPr lang="zh-CN" altLang="en-US" sz="1400">
                <a:solidFill>
                  <a:schemeClr val="bg1"/>
                </a:solidFill>
              </a:rPr>
              <a:t>3</a:t>
            </a:fld>
            <a:endParaRPr lang="zh-CN" altLang="en-US" sz="1400" dirty="0">
              <a:solidFill>
                <a:schemeClr val="bg1"/>
              </a:solidFill>
            </a:endParaRPr>
          </a:p>
        </p:txBody>
      </p:sp>
      <p:sp>
        <p:nvSpPr>
          <p:cNvPr id="20" name="文本框 19">
            <a:extLst>
              <a:ext uri="{FF2B5EF4-FFF2-40B4-BE49-F238E27FC236}">
                <a16:creationId xmlns:a16="http://schemas.microsoft.com/office/drawing/2014/main" id="{A64575EF-06E7-FF95-5615-428E99DDB1C5}"/>
              </a:ext>
            </a:extLst>
          </p:cNvPr>
          <p:cNvSpPr txBox="1"/>
          <p:nvPr/>
        </p:nvSpPr>
        <p:spPr>
          <a:xfrm>
            <a:off x="5602972" y="223326"/>
            <a:ext cx="6337926" cy="400110"/>
          </a:xfrm>
          <a:prstGeom prst="rect">
            <a:avLst/>
          </a:prstGeom>
          <a:noFill/>
        </p:spPr>
        <p:txBody>
          <a:bodyPr wrap="square" rtlCol="0">
            <a:spAutoFit/>
          </a:bodyPr>
          <a:lstStyle/>
          <a:p>
            <a:r>
              <a:rPr lang="en-US" altLang="zh-CN" sz="2000" dirty="0">
                <a:solidFill>
                  <a:schemeClr val="bg1"/>
                </a:solidFill>
              </a:rPr>
              <a:t>2022</a:t>
            </a:r>
            <a:r>
              <a:rPr lang="zh-CN" altLang="en-US" sz="2000" dirty="0">
                <a:solidFill>
                  <a:schemeClr val="bg1"/>
                </a:solidFill>
              </a:rPr>
              <a:t>年云南大学离散优化与算法博弈论研究生学术论坛</a:t>
            </a:r>
          </a:p>
        </p:txBody>
      </p:sp>
    </p:spTree>
    <p:extLst>
      <p:ext uri="{BB962C8B-B14F-4D97-AF65-F5344CB8AC3E}">
        <p14:creationId xmlns:p14="http://schemas.microsoft.com/office/powerpoint/2010/main" val="2263304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1458B95-FC7D-4CF0-A011-B9868DA8DDD2}"/>
              </a:ext>
            </a:extLst>
          </p:cNvPr>
          <p:cNvSpPr txBox="1"/>
          <p:nvPr/>
        </p:nvSpPr>
        <p:spPr>
          <a:xfrm>
            <a:off x="2319866" y="2136338"/>
            <a:ext cx="7552267" cy="1323439"/>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solidFill>
                  <a:schemeClr val="accent1">
                    <a:lumMod val="75000"/>
                  </a:schemeClr>
                </a:solidFill>
                <a:latin typeface="Times New Roman" panose="02020603050405020304" pitchFamily="18" charset="0"/>
                <a:cs typeface="Times New Roman" panose="02020603050405020304" pitchFamily="18" charset="0"/>
              </a:rPr>
              <a:t>目标</a:t>
            </a:r>
            <a:r>
              <a:rPr lang="en-US" altLang="zh-CN" sz="2000" dirty="0">
                <a:solidFill>
                  <a:schemeClr val="accent1">
                    <a:lumMod val="75000"/>
                  </a:schemeClr>
                </a:solidFill>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将每个单位时间的运行利润最大化。通过综合考虑能源成本和最大完工时间</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Makespan</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，实现单位时间利润最大化的目标。我们称之为</a:t>
            </a:r>
            <a:r>
              <a:rPr lang="zh-CN" altLang="en-US" sz="2000" b="1" dirty="0">
                <a:latin typeface="Times New Roman" panose="02020603050405020304" pitchFamily="18" charset="0"/>
                <a:cs typeface="Times New Roman" panose="02020603050405020304" pitchFamily="18" charset="0"/>
              </a:rPr>
              <a:t>考虑任务包的能量感知利润最大化问题</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Energy-Aware Profit Maximizing, EAPM</a:t>
            </a:r>
            <a:r>
              <a:rPr lang="zh-CN" altLang="en-US" sz="2000" dirty="0">
                <a:latin typeface="Times New Roman" panose="02020603050405020304" pitchFamily="18" charset="0"/>
                <a:cs typeface="Times New Roman" panose="02020603050405020304" pitchFamily="18" charset="0"/>
              </a:rPr>
              <a:t>）。</a:t>
            </a:r>
          </a:p>
        </p:txBody>
      </p:sp>
      <p:sp>
        <p:nvSpPr>
          <p:cNvPr id="4" name="文本框 3">
            <a:extLst>
              <a:ext uri="{FF2B5EF4-FFF2-40B4-BE49-F238E27FC236}">
                <a16:creationId xmlns:a16="http://schemas.microsoft.com/office/drawing/2014/main" id="{7022200F-5C69-4E84-8FFF-AE45C84E605C}"/>
              </a:ext>
            </a:extLst>
          </p:cNvPr>
          <p:cNvSpPr txBox="1"/>
          <p:nvPr/>
        </p:nvSpPr>
        <p:spPr>
          <a:xfrm>
            <a:off x="2319866" y="4126482"/>
            <a:ext cx="7552267" cy="707886"/>
          </a:xfrm>
          <a:prstGeom prst="rect">
            <a:avLst/>
          </a:prstGeom>
          <a:noFill/>
        </p:spPr>
        <p:txBody>
          <a:bodyPr wrap="square" rtlCol="0">
            <a:spAutoFit/>
          </a:bodyPr>
          <a:lstStyle/>
          <a:p>
            <a:pPr marL="285750" indent="-285750">
              <a:buFont typeface="Wingdings" panose="05000000000000000000" pitchFamily="2" charset="2"/>
              <a:buChar char="l"/>
            </a:pPr>
            <a:r>
              <a:rPr lang="zh-CN" altLang="en-US" sz="2000" dirty="0">
                <a:solidFill>
                  <a:schemeClr val="accent1">
                    <a:lumMod val="75000"/>
                  </a:schemeClr>
                </a:solidFill>
                <a:latin typeface="Times New Roman" panose="02020603050405020304" pitchFamily="18" charset="0"/>
                <a:cs typeface="Times New Roman" panose="02020603050405020304" pitchFamily="18" charset="0"/>
              </a:rPr>
              <a:t>挑战</a:t>
            </a:r>
            <a:r>
              <a:rPr lang="en-US" altLang="zh-CN" sz="2000" dirty="0">
                <a:solidFill>
                  <a:schemeClr val="accent1">
                    <a:lumMod val="75000"/>
                  </a:schemeClr>
                </a:solidFill>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EAPM</a:t>
            </a:r>
            <a:r>
              <a:rPr lang="zh-CN" altLang="en-US" sz="2000" dirty="0">
                <a:latin typeface="Times New Roman" panose="02020603050405020304" pitchFamily="18" charset="0"/>
                <a:cs typeface="Times New Roman" panose="02020603050405020304" pitchFamily="18" charset="0"/>
              </a:rPr>
              <a:t>问题是一个</a:t>
            </a:r>
            <a:r>
              <a:rPr lang="en-US" altLang="zh-CN" sz="2000" dirty="0">
                <a:latin typeface="Times New Roman" panose="02020603050405020304" pitchFamily="18" charset="0"/>
                <a:cs typeface="Times New Roman" panose="02020603050405020304" pitchFamily="18" charset="0"/>
              </a:rPr>
              <a:t>NP</a:t>
            </a:r>
            <a:r>
              <a:rPr lang="zh-CN" altLang="en-US" sz="2000" dirty="0">
                <a:latin typeface="Times New Roman" panose="02020603050405020304" pitchFamily="18" charset="0"/>
                <a:cs typeface="Times New Roman" panose="02020603050405020304" pitchFamily="18" charset="0"/>
              </a:rPr>
              <a:t>难问题，为之设计一个高效的离线算法已充满挑战。</a:t>
            </a:r>
          </a:p>
        </p:txBody>
      </p:sp>
      <p:sp>
        <p:nvSpPr>
          <p:cNvPr id="5" name="文本框 20">
            <a:extLst>
              <a:ext uri="{FF2B5EF4-FFF2-40B4-BE49-F238E27FC236}">
                <a16:creationId xmlns:a16="http://schemas.microsoft.com/office/drawing/2014/main" id="{D600605F-56B3-40C4-B08F-E982A22FBF52}"/>
              </a:ext>
            </a:extLst>
          </p:cNvPr>
          <p:cNvSpPr txBox="1">
            <a:spLocks noChangeArrowheads="1"/>
          </p:cNvSpPr>
          <p:nvPr/>
        </p:nvSpPr>
        <p:spPr bwMode="auto">
          <a:xfrm>
            <a:off x="372533" y="915705"/>
            <a:ext cx="2841032" cy="52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研究背景</a:t>
            </a:r>
          </a:p>
        </p:txBody>
      </p:sp>
      <p:grpSp>
        <p:nvGrpSpPr>
          <p:cNvPr id="11" name="组合 10">
            <a:extLst>
              <a:ext uri="{FF2B5EF4-FFF2-40B4-BE49-F238E27FC236}">
                <a16:creationId xmlns:a16="http://schemas.microsoft.com/office/drawing/2014/main" id="{71B6FF42-FA10-435B-9B9A-05A403815100}"/>
              </a:ext>
            </a:extLst>
          </p:cNvPr>
          <p:cNvGrpSpPr/>
          <p:nvPr/>
        </p:nvGrpSpPr>
        <p:grpSpPr>
          <a:xfrm>
            <a:off x="0" y="0"/>
            <a:ext cx="12192000" cy="6857999"/>
            <a:chOff x="0" y="0"/>
            <a:chExt cx="12192000" cy="6857999"/>
          </a:xfrm>
        </p:grpSpPr>
        <p:pic>
          <p:nvPicPr>
            <p:cNvPr id="12" name="图片 11">
              <a:extLst>
                <a:ext uri="{FF2B5EF4-FFF2-40B4-BE49-F238E27FC236}">
                  <a16:creationId xmlns:a16="http://schemas.microsoft.com/office/drawing/2014/main" id="{03393D48-C131-4CEB-B79F-7ECA8BFCF113}"/>
                </a:ext>
              </a:extLst>
            </p:cNvPr>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46040" y="0"/>
              <a:ext cx="846762" cy="846762"/>
            </a:xfrm>
            <a:prstGeom prst="rect">
              <a:avLst/>
            </a:prstGeom>
          </p:spPr>
        </p:pic>
        <p:sp>
          <p:nvSpPr>
            <p:cNvPr id="13" name="矩形 12">
              <a:extLst>
                <a:ext uri="{FF2B5EF4-FFF2-40B4-BE49-F238E27FC236}">
                  <a16:creationId xmlns:a16="http://schemas.microsoft.com/office/drawing/2014/main" id="{53A95654-7650-4609-BC9C-85DCAED49602}"/>
                </a:ext>
              </a:extLst>
            </p:cNvPr>
            <p:cNvSpPr/>
            <p:nvPr/>
          </p:nvSpPr>
          <p:spPr>
            <a:xfrm>
              <a:off x="0" y="0"/>
              <a:ext cx="421406"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8232DCB0-6025-4197-999D-B068CE368520}"/>
                </a:ext>
              </a:extLst>
            </p:cNvPr>
            <p:cNvSpPr/>
            <p:nvPr/>
          </p:nvSpPr>
          <p:spPr>
            <a:xfrm>
              <a:off x="1292802" y="0"/>
              <a:ext cx="10899198"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BB508EEC-574D-4915-8792-4687E4985167}"/>
                </a:ext>
              </a:extLst>
            </p:cNvPr>
            <p:cNvSpPr/>
            <p:nvPr/>
          </p:nvSpPr>
          <p:spPr>
            <a:xfrm>
              <a:off x="0" y="6488666"/>
              <a:ext cx="12192000" cy="369333"/>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日期占位符 20">
            <a:extLst>
              <a:ext uri="{FF2B5EF4-FFF2-40B4-BE49-F238E27FC236}">
                <a16:creationId xmlns:a16="http://schemas.microsoft.com/office/drawing/2014/main" id="{898666E4-4773-ED36-8727-FA7EC5BD30DA}"/>
              </a:ext>
            </a:extLst>
          </p:cNvPr>
          <p:cNvSpPr>
            <a:spLocks noGrp="1"/>
          </p:cNvSpPr>
          <p:nvPr>
            <p:ph type="dt" sz="half" idx="10"/>
          </p:nvPr>
        </p:nvSpPr>
        <p:spPr>
          <a:xfrm>
            <a:off x="594554" y="6519474"/>
            <a:ext cx="2743200" cy="365125"/>
          </a:xfrm>
        </p:spPr>
        <p:txBody>
          <a:bodyPr/>
          <a:lstStyle/>
          <a:p>
            <a:fld id="{203B5CA8-4761-4414-9376-7C2900FFB2F7}" type="datetime1">
              <a:rPr lang="zh-CN" altLang="en-US" sz="1400" smtClean="0">
                <a:solidFill>
                  <a:schemeClr val="bg1"/>
                </a:solidFill>
              </a:rPr>
              <a:t>2022/7/20</a:t>
            </a:fld>
            <a:endParaRPr lang="zh-CN" altLang="en-US" dirty="0">
              <a:solidFill>
                <a:schemeClr val="bg1"/>
              </a:solidFill>
            </a:endParaRPr>
          </a:p>
        </p:txBody>
      </p:sp>
      <p:sp>
        <p:nvSpPr>
          <p:cNvPr id="17" name="页脚占位符 21">
            <a:extLst>
              <a:ext uri="{FF2B5EF4-FFF2-40B4-BE49-F238E27FC236}">
                <a16:creationId xmlns:a16="http://schemas.microsoft.com/office/drawing/2014/main" id="{40BB8C64-A280-135E-8EEF-31CD712FAA31}"/>
              </a:ext>
            </a:extLst>
          </p:cNvPr>
          <p:cNvSpPr>
            <a:spLocks noGrp="1"/>
          </p:cNvSpPr>
          <p:nvPr>
            <p:ph type="ftr" sz="quarter" idx="11"/>
          </p:nvPr>
        </p:nvSpPr>
        <p:spPr>
          <a:xfrm>
            <a:off x="3794954" y="6519474"/>
            <a:ext cx="4114800" cy="365125"/>
          </a:xfrm>
        </p:spPr>
        <p:txBody>
          <a:bodyPr/>
          <a:lstStyle/>
          <a:p>
            <a:r>
              <a:rPr lang="zh-CN" altLang="en-US" sz="1400" dirty="0">
                <a:solidFill>
                  <a:schemeClr val="bg1"/>
                </a:solidFill>
              </a:rPr>
              <a:t>张庆辉</a:t>
            </a:r>
          </a:p>
        </p:txBody>
      </p:sp>
      <p:sp>
        <p:nvSpPr>
          <p:cNvPr id="18" name="灯片编号占位符 22">
            <a:extLst>
              <a:ext uri="{FF2B5EF4-FFF2-40B4-BE49-F238E27FC236}">
                <a16:creationId xmlns:a16="http://schemas.microsoft.com/office/drawing/2014/main" id="{20FF7959-4392-FE7D-FC11-DF45A5076D8B}"/>
              </a:ext>
            </a:extLst>
          </p:cNvPr>
          <p:cNvSpPr>
            <a:spLocks noGrp="1"/>
          </p:cNvSpPr>
          <p:nvPr>
            <p:ph type="sldNum" sz="quarter" idx="12"/>
          </p:nvPr>
        </p:nvSpPr>
        <p:spPr>
          <a:xfrm>
            <a:off x="8366954" y="6519474"/>
            <a:ext cx="2743200" cy="365125"/>
          </a:xfrm>
        </p:spPr>
        <p:txBody>
          <a:bodyPr/>
          <a:lstStyle/>
          <a:p>
            <a:fld id="{603D71E1-7013-465D-A6D8-056F0D898DDF}" type="slidenum">
              <a:rPr lang="zh-CN" altLang="en-US" sz="1400">
                <a:solidFill>
                  <a:schemeClr val="bg1"/>
                </a:solidFill>
              </a:rPr>
              <a:t>4</a:t>
            </a:fld>
            <a:endParaRPr lang="zh-CN" altLang="en-US" sz="1400" dirty="0">
              <a:solidFill>
                <a:schemeClr val="bg1"/>
              </a:solidFill>
            </a:endParaRPr>
          </a:p>
        </p:txBody>
      </p:sp>
      <p:sp>
        <p:nvSpPr>
          <p:cNvPr id="20" name="文本框 19">
            <a:extLst>
              <a:ext uri="{FF2B5EF4-FFF2-40B4-BE49-F238E27FC236}">
                <a16:creationId xmlns:a16="http://schemas.microsoft.com/office/drawing/2014/main" id="{396D0EB0-51E1-0EDB-C87D-2AE338E412EA}"/>
              </a:ext>
            </a:extLst>
          </p:cNvPr>
          <p:cNvSpPr txBox="1"/>
          <p:nvPr/>
        </p:nvSpPr>
        <p:spPr>
          <a:xfrm>
            <a:off x="5602972" y="223326"/>
            <a:ext cx="6337926" cy="400110"/>
          </a:xfrm>
          <a:prstGeom prst="rect">
            <a:avLst/>
          </a:prstGeom>
          <a:noFill/>
        </p:spPr>
        <p:txBody>
          <a:bodyPr wrap="square" rtlCol="0">
            <a:spAutoFit/>
          </a:bodyPr>
          <a:lstStyle/>
          <a:p>
            <a:r>
              <a:rPr lang="en-US" altLang="zh-CN" sz="2000" dirty="0">
                <a:solidFill>
                  <a:schemeClr val="bg1"/>
                </a:solidFill>
              </a:rPr>
              <a:t>2022</a:t>
            </a:r>
            <a:r>
              <a:rPr lang="zh-CN" altLang="en-US" sz="2000" dirty="0">
                <a:solidFill>
                  <a:schemeClr val="bg1"/>
                </a:solidFill>
              </a:rPr>
              <a:t>年云南大学离散优化与算法博弈论研究生学术论坛</a:t>
            </a:r>
          </a:p>
        </p:txBody>
      </p:sp>
    </p:spTree>
    <p:extLst>
      <p:ext uri="{BB962C8B-B14F-4D97-AF65-F5344CB8AC3E}">
        <p14:creationId xmlns:p14="http://schemas.microsoft.com/office/powerpoint/2010/main" val="1194235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4" name="文本框 20">
            <a:extLst>
              <a:ext uri="{FF2B5EF4-FFF2-40B4-BE49-F238E27FC236}">
                <a16:creationId xmlns:a16="http://schemas.microsoft.com/office/drawing/2014/main" id="{522931F9-0F75-4C2E-8186-D55D15A2EB26}"/>
              </a:ext>
            </a:extLst>
          </p:cNvPr>
          <p:cNvSpPr txBox="1">
            <a:spLocks noChangeArrowheads="1"/>
          </p:cNvSpPr>
          <p:nvPr/>
        </p:nvSpPr>
        <p:spPr bwMode="auto">
          <a:xfrm>
            <a:off x="372533" y="915705"/>
            <a:ext cx="2841032" cy="52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相关工作</a:t>
            </a:r>
          </a:p>
        </p:txBody>
      </p:sp>
      <p:sp>
        <p:nvSpPr>
          <p:cNvPr id="20" name="矩形 19">
            <a:extLst>
              <a:ext uri="{FF2B5EF4-FFF2-40B4-BE49-F238E27FC236}">
                <a16:creationId xmlns:a16="http://schemas.microsoft.com/office/drawing/2014/main" id="{978B4843-3346-4530-A1F0-92948AA44BE8}"/>
              </a:ext>
            </a:extLst>
          </p:cNvPr>
          <p:cNvSpPr/>
          <p:nvPr/>
        </p:nvSpPr>
        <p:spPr>
          <a:xfrm>
            <a:off x="2383397" y="1787480"/>
            <a:ext cx="7397912" cy="3753400"/>
          </a:xfrm>
          <a:prstGeom prst="rect">
            <a:avLst/>
          </a:prstGeom>
        </p:spPr>
        <p:txBody>
          <a:bodyPr wrap="square">
            <a:spAutoFit/>
          </a:bodyPr>
          <a:lstStyle/>
          <a:p>
            <a:pPr marL="285750" indent="-285750" algn="just">
              <a:lnSpc>
                <a:spcPct val="120000"/>
              </a:lnSpc>
              <a:spcBef>
                <a:spcPct val="0"/>
              </a:spcBef>
              <a:buFont typeface="Wingdings" panose="05000000000000000000" pitchFamily="2" charset="2"/>
              <a:buChar char="l"/>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异构计算系统中的作业调度</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p>
          <a:p>
            <a:pPr marL="342900" indent="342900" algn="just">
              <a:lnSpc>
                <a:spcPct val="120000"/>
              </a:lnSpc>
              <a:spcBef>
                <a:spcPct val="0"/>
              </a:spcBef>
              <a:buFont typeface="+mj-ea"/>
              <a:buAutoNum type="circleNumDbPlain"/>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最小化最大完工时间（</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Makespan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800100" lvl="1" algn="just">
              <a:lnSpc>
                <a:spcPct val="120000"/>
              </a:lnSpc>
              <a:spcBef>
                <a:spcPct val="0"/>
              </a:spcBef>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启发式算法，半在线算法</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20000"/>
              </a:lnSpc>
              <a:spcBef>
                <a:spcPct val="0"/>
              </a:spcBef>
              <a:buFont typeface="+mj-ea"/>
              <a:buAutoNum type="circleNumDbPlain"/>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最小化能耗</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800100" lvl="1" algn="just">
              <a:lnSpc>
                <a:spcPct val="120000"/>
              </a:lnSpc>
              <a:spcBef>
                <a:spcPct val="0"/>
              </a:spcBef>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基于休假排队论的调度算法，动态电压调频技术</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20000"/>
              </a:lnSpc>
              <a:spcBef>
                <a:spcPct val="0"/>
              </a:spcBef>
              <a:buFont typeface="+mj-ea"/>
              <a:buAutoNum type="circleNumDbPlain"/>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权衡</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Makespan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与能耗</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800100" lvl="1" algn="just">
              <a:lnSpc>
                <a:spcPct val="120000"/>
              </a:lnSpc>
              <a:spcBef>
                <a:spcPct val="0"/>
              </a:spcBef>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遗传算法，基于线性规划的舍入算法</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20000"/>
              </a:lnSpc>
              <a:spcBef>
                <a:spcPct val="0"/>
              </a:spcBef>
              <a:buFont typeface="+mj-ea"/>
              <a:buAutoNum type="circleNumDbPlain"/>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基于能量感知的调度模型</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800100" lvl="1" algn="just">
              <a:lnSpc>
                <a:spcPct val="120000"/>
              </a:lnSpc>
              <a:spcBef>
                <a:spcPct val="0"/>
              </a:spcBef>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启发式算法，近似比接近</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的近似算法</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20000"/>
              </a:lnSpc>
              <a:spcBef>
                <a:spcPct val="0"/>
              </a:spcBef>
              <a:buFont typeface="+mj-ea"/>
              <a:buAutoNum type="circleNumDbPlain"/>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6" name="组合 25">
            <a:extLst>
              <a:ext uri="{FF2B5EF4-FFF2-40B4-BE49-F238E27FC236}">
                <a16:creationId xmlns:a16="http://schemas.microsoft.com/office/drawing/2014/main" id="{37C25772-F9DD-42C0-B3FF-79EA5DC2E634}"/>
              </a:ext>
            </a:extLst>
          </p:cNvPr>
          <p:cNvGrpSpPr/>
          <p:nvPr/>
        </p:nvGrpSpPr>
        <p:grpSpPr>
          <a:xfrm>
            <a:off x="0" y="0"/>
            <a:ext cx="12192000" cy="6857999"/>
            <a:chOff x="0" y="0"/>
            <a:chExt cx="12192000" cy="6857999"/>
          </a:xfrm>
        </p:grpSpPr>
        <p:pic>
          <p:nvPicPr>
            <p:cNvPr id="27" name="图片 26">
              <a:extLst>
                <a:ext uri="{FF2B5EF4-FFF2-40B4-BE49-F238E27FC236}">
                  <a16:creationId xmlns:a16="http://schemas.microsoft.com/office/drawing/2014/main" id="{4C40BA42-922B-4FEB-8521-DB0F20AAF1D4}"/>
                </a:ext>
              </a:extLst>
            </p:cNvPr>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46040" y="0"/>
              <a:ext cx="846762" cy="846762"/>
            </a:xfrm>
            <a:prstGeom prst="rect">
              <a:avLst/>
            </a:prstGeom>
          </p:spPr>
        </p:pic>
        <p:sp>
          <p:nvSpPr>
            <p:cNvPr id="28" name="矩形 27">
              <a:extLst>
                <a:ext uri="{FF2B5EF4-FFF2-40B4-BE49-F238E27FC236}">
                  <a16:creationId xmlns:a16="http://schemas.microsoft.com/office/drawing/2014/main" id="{9F96E2BB-D2B6-4F9E-BD9D-2D05C357442F}"/>
                </a:ext>
              </a:extLst>
            </p:cNvPr>
            <p:cNvSpPr/>
            <p:nvPr/>
          </p:nvSpPr>
          <p:spPr>
            <a:xfrm>
              <a:off x="0" y="0"/>
              <a:ext cx="421406"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E58592BC-B0A6-4894-9554-72794159C763}"/>
                </a:ext>
              </a:extLst>
            </p:cNvPr>
            <p:cNvSpPr/>
            <p:nvPr/>
          </p:nvSpPr>
          <p:spPr>
            <a:xfrm>
              <a:off x="1292802" y="0"/>
              <a:ext cx="10899198"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0E257D0B-C0E4-4389-A30C-C9AD5DE55322}"/>
                </a:ext>
              </a:extLst>
            </p:cNvPr>
            <p:cNvSpPr/>
            <p:nvPr/>
          </p:nvSpPr>
          <p:spPr>
            <a:xfrm>
              <a:off x="0" y="6488666"/>
              <a:ext cx="12192000" cy="369333"/>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日期占位符 20">
            <a:extLst>
              <a:ext uri="{FF2B5EF4-FFF2-40B4-BE49-F238E27FC236}">
                <a16:creationId xmlns:a16="http://schemas.microsoft.com/office/drawing/2014/main" id="{51CB5C04-5B75-4BB9-14B0-F21468D09B8C}"/>
              </a:ext>
            </a:extLst>
          </p:cNvPr>
          <p:cNvSpPr>
            <a:spLocks noGrp="1"/>
          </p:cNvSpPr>
          <p:nvPr>
            <p:ph type="dt" sz="half" idx="10"/>
          </p:nvPr>
        </p:nvSpPr>
        <p:spPr>
          <a:xfrm>
            <a:off x="594554" y="6519474"/>
            <a:ext cx="2743200" cy="365125"/>
          </a:xfrm>
        </p:spPr>
        <p:txBody>
          <a:bodyPr/>
          <a:lstStyle/>
          <a:p>
            <a:fld id="{203B5CA8-4761-4414-9376-7C2900FFB2F7}" type="datetime1">
              <a:rPr lang="zh-CN" altLang="en-US" sz="1400" smtClean="0">
                <a:solidFill>
                  <a:schemeClr val="bg1"/>
                </a:solidFill>
              </a:rPr>
              <a:t>2022/7/20</a:t>
            </a:fld>
            <a:endParaRPr lang="zh-CN" altLang="en-US" dirty="0">
              <a:solidFill>
                <a:schemeClr val="bg1"/>
              </a:solidFill>
            </a:endParaRPr>
          </a:p>
        </p:txBody>
      </p:sp>
      <p:sp>
        <p:nvSpPr>
          <p:cNvPr id="14" name="页脚占位符 21">
            <a:extLst>
              <a:ext uri="{FF2B5EF4-FFF2-40B4-BE49-F238E27FC236}">
                <a16:creationId xmlns:a16="http://schemas.microsoft.com/office/drawing/2014/main" id="{ED02983F-02B0-2E29-0DE8-C14D64A0A4B5}"/>
              </a:ext>
            </a:extLst>
          </p:cNvPr>
          <p:cNvSpPr>
            <a:spLocks noGrp="1"/>
          </p:cNvSpPr>
          <p:nvPr>
            <p:ph type="ftr" sz="quarter" idx="11"/>
          </p:nvPr>
        </p:nvSpPr>
        <p:spPr>
          <a:xfrm>
            <a:off x="3794954" y="6519474"/>
            <a:ext cx="4114800" cy="365125"/>
          </a:xfrm>
        </p:spPr>
        <p:txBody>
          <a:bodyPr/>
          <a:lstStyle/>
          <a:p>
            <a:r>
              <a:rPr lang="zh-CN" altLang="en-US" sz="1400" dirty="0">
                <a:solidFill>
                  <a:schemeClr val="bg1"/>
                </a:solidFill>
              </a:rPr>
              <a:t>张庆辉</a:t>
            </a:r>
          </a:p>
        </p:txBody>
      </p:sp>
      <p:sp>
        <p:nvSpPr>
          <p:cNvPr id="15" name="灯片编号占位符 22">
            <a:extLst>
              <a:ext uri="{FF2B5EF4-FFF2-40B4-BE49-F238E27FC236}">
                <a16:creationId xmlns:a16="http://schemas.microsoft.com/office/drawing/2014/main" id="{5DB2862F-5B3C-4334-52BD-8DED2492037B}"/>
              </a:ext>
            </a:extLst>
          </p:cNvPr>
          <p:cNvSpPr>
            <a:spLocks noGrp="1"/>
          </p:cNvSpPr>
          <p:nvPr>
            <p:ph type="sldNum" sz="quarter" idx="12"/>
          </p:nvPr>
        </p:nvSpPr>
        <p:spPr>
          <a:xfrm>
            <a:off x="8366954" y="6519474"/>
            <a:ext cx="2743200" cy="365125"/>
          </a:xfrm>
        </p:spPr>
        <p:txBody>
          <a:bodyPr/>
          <a:lstStyle/>
          <a:p>
            <a:fld id="{603D71E1-7013-465D-A6D8-056F0D898DDF}" type="slidenum">
              <a:rPr lang="zh-CN" altLang="en-US" sz="1400">
                <a:solidFill>
                  <a:schemeClr val="bg1"/>
                </a:solidFill>
              </a:rPr>
              <a:t>5</a:t>
            </a:fld>
            <a:endParaRPr lang="zh-CN" altLang="en-US" sz="1400" dirty="0">
              <a:solidFill>
                <a:schemeClr val="bg1"/>
              </a:solidFill>
            </a:endParaRPr>
          </a:p>
        </p:txBody>
      </p:sp>
      <p:sp>
        <p:nvSpPr>
          <p:cNvPr id="17" name="文本框 16">
            <a:extLst>
              <a:ext uri="{FF2B5EF4-FFF2-40B4-BE49-F238E27FC236}">
                <a16:creationId xmlns:a16="http://schemas.microsoft.com/office/drawing/2014/main" id="{19BC06EC-992D-E27A-E2D4-69B600CDB001}"/>
              </a:ext>
            </a:extLst>
          </p:cNvPr>
          <p:cNvSpPr txBox="1"/>
          <p:nvPr/>
        </p:nvSpPr>
        <p:spPr>
          <a:xfrm>
            <a:off x="5602972" y="223326"/>
            <a:ext cx="6337926" cy="400110"/>
          </a:xfrm>
          <a:prstGeom prst="rect">
            <a:avLst/>
          </a:prstGeom>
          <a:noFill/>
        </p:spPr>
        <p:txBody>
          <a:bodyPr wrap="square" rtlCol="0">
            <a:spAutoFit/>
          </a:bodyPr>
          <a:lstStyle/>
          <a:p>
            <a:r>
              <a:rPr lang="en-US" altLang="zh-CN" sz="2000" dirty="0">
                <a:solidFill>
                  <a:schemeClr val="bg1"/>
                </a:solidFill>
              </a:rPr>
              <a:t>2022</a:t>
            </a:r>
            <a:r>
              <a:rPr lang="zh-CN" altLang="en-US" sz="2000" dirty="0">
                <a:solidFill>
                  <a:schemeClr val="bg1"/>
                </a:solidFill>
              </a:rPr>
              <a:t>年云南大学离散优化与算法博弈论研究生学术论坛</a:t>
            </a:r>
          </a:p>
        </p:txBody>
      </p:sp>
    </p:spTree>
    <p:extLst>
      <p:ext uri="{BB962C8B-B14F-4D97-AF65-F5344CB8AC3E}">
        <p14:creationId xmlns:p14="http://schemas.microsoft.com/office/powerpoint/2010/main" val="2925755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4" name="文本框 20">
            <a:extLst>
              <a:ext uri="{FF2B5EF4-FFF2-40B4-BE49-F238E27FC236}">
                <a16:creationId xmlns:a16="http://schemas.microsoft.com/office/drawing/2014/main" id="{522931F9-0F75-4C2E-8186-D55D15A2EB26}"/>
              </a:ext>
            </a:extLst>
          </p:cNvPr>
          <p:cNvSpPr txBox="1">
            <a:spLocks noChangeArrowheads="1"/>
          </p:cNvSpPr>
          <p:nvPr/>
        </p:nvSpPr>
        <p:spPr bwMode="auto">
          <a:xfrm>
            <a:off x="372533" y="915705"/>
            <a:ext cx="2841032" cy="52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相关工作</a:t>
            </a:r>
          </a:p>
        </p:txBody>
      </p:sp>
      <p:sp>
        <p:nvSpPr>
          <p:cNvPr id="20" name="矩形 19">
            <a:extLst>
              <a:ext uri="{FF2B5EF4-FFF2-40B4-BE49-F238E27FC236}">
                <a16:creationId xmlns:a16="http://schemas.microsoft.com/office/drawing/2014/main" id="{978B4843-3346-4530-A1F0-92948AA44BE8}"/>
              </a:ext>
            </a:extLst>
          </p:cNvPr>
          <p:cNvSpPr/>
          <p:nvPr/>
        </p:nvSpPr>
        <p:spPr>
          <a:xfrm>
            <a:off x="3029798" y="2313953"/>
            <a:ext cx="3712603" cy="1906740"/>
          </a:xfrm>
          <a:prstGeom prst="rect">
            <a:avLst/>
          </a:prstGeom>
        </p:spPr>
        <p:txBody>
          <a:bodyPr wrap="square">
            <a:spAutoFit/>
          </a:bodyPr>
          <a:lstStyle/>
          <a:p>
            <a:pPr marL="285750" indent="-285750" algn="just">
              <a:lnSpc>
                <a:spcPct val="120000"/>
              </a:lnSpc>
              <a:spcBef>
                <a:spcPct val="0"/>
              </a:spcBef>
              <a:buFont typeface="Wingdings" panose="05000000000000000000" pitchFamily="2" charset="2"/>
              <a:buChar char="l"/>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云计算中的资源管理</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p>
          <a:p>
            <a:pPr marL="342900" indent="342900" algn="just">
              <a:lnSpc>
                <a:spcPct val="120000"/>
              </a:lnSpc>
              <a:spcBef>
                <a:spcPct val="0"/>
              </a:spcBef>
              <a:buFont typeface="+mj-ea"/>
              <a:buAutoNum type="circleNumDbPlain"/>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最小化能耗</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20000"/>
              </a:lnSpc>
              <a:spcBef>
                <a:spcPct val="0"/>
              </a:spcBef>
              <a:buFont typeface="+mj-ea"/>
              <a:buAutoNum type="circleNumDbPlain"/>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最大化效用</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20000"/>
              </a:lnSpc>
              <a:spcBef>
                <a:spcPct val="0"/>
              </a:spcBef>
              <a:buFont typeface="+mj-ea"/>
              <a:buAutoNum type="circleNumDbPlain"/>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基于能量感知的调度模型</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20000"/>
              </a:lnSpc>
              <a:spcBef>
                <a:spcPct val="0"/>
              </a:spcBef>
              <a:buFont typeface="+mj-ea"/>
              <a:buAutoNum type="circleNumDbPlain"/>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6" name="组合 25">
            <a:extLst>
              <a:ext uri="{FF2B5EF4-FFF2-40B4-BE49-F238E27FC236}">
                <a16:creationId xmlns:a16="http://schemas.microsoft.com/office/drawing/2014/main" id="{37C25772-F9DD-42C0-B3FF-79EA5DC2E634}"/>
              </a:ext>
            </a:extLst>
          </p:cNvPr>
          <p:cNvGrpSpPr/>
          <p:nvPr/>
        </p:nvGrpSpPr>
        <p:grpSpPr>
          <a:xfrm>
            <a:off x="0" y="0"/>
            <a:ext cx="12192000" cy="6857999"/>
            <a:chOff x="0" y="0"/>
            <a:chExt cx="12192000" cy="6857999"/>
          </a:xfrm>
        </p:grpSpPr>
        <p:pic>
          <p:nvPicPr>
            <p:cNvPr id="27" name="图片 26">
              <a:extLst>
                <a:ext uri="{FF2B5EF4-FFF2-40B4-BE49-F238E27FC236}">
                  <a16:creationId xmlns:a16="http://schemas.microsoft.com/office/drawing/2014/main" id="{4C40BA42-922B-4FEB-8521-DB0F20AAF1D4}"/>
                </a:ext>
              </a:extLst>
            </p:cNvPr>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46040" y="0"/>
              <a:ext cx="846762" cy="846762"/>
            </a:xfrm>
            <a:prstGeom prst="rect">
              <a:avLst/>
            </a:prstGeom>
          </p:spPr>
        </p:pic>
        <p:sp>
          <p:nvSpPr>
            <p:cNvPr id="28" name="矩形 27">
              <a:extLst>
                <a:ext uri="{FF2B5EF4-FFF2-40B4-BE49-F238E27FC236}">
                  <a16:creationId xmlns:a16="http://schemas.microsoft.com/office/drawing/2014/main" id="{9F96E2BB-D2B6-4F9E-BD9D-2D05C357442F}"/>
                </a:ext>
              </a:extLst>
            </p:cNvPr>
            <p:cNvSpPr/>
            <p:nvPr/>
          </p:nvSpPr>
          <p:spPr>
            <a:xfrm>
              <a:off x="0" y="0"/>
              <a:ext cx="421406"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E58592BC-B0A6-4894-9554-72794159C763}"/>
                </a:ext>
              </a:extLst>
            </p:cNvPr>
            <p:cNvSpPr/>
            <p:nvPr/>
          </p:nvSpPr>
          <p:spPr>
            <a:xfrm>
              <a:off x="1292802" y="0"/>
              <a:ext cx="10899198"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0E257D0B-C0E4-4389-A30C-C9AD5DE55322}"/>
                </a:ext>
              </a:extLst>
            </p:cNvPr>
            <p:cNvSpPr/>
            <p:nvPr/>
          </p:nvSpPr>
          <p:spPr>
            <a:xfrm>
              <a:off x="0" y="6488666"/>
              <a:ext cx="12192000" cy="369333"/>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日期占位符 20">
            <a:extLst>
              <a:ext uri="{FF2B5EF4-FFF2-40B4-BE49-F238E27FC236}">
                <a16:creationId xmlns:a16="http://schemas.microsoft.com/office/drawing/2014/main" id="{8A476D69-DE32-CDEE-AEC1-7FAA47E1A112}"/>
              </a:ext>
            </a:extLst>
          </p:cNvPr>
          <p:cNvSpPr>
            <a:spLocks noGrp="1"/>
          </p:cNvSpPr>
          <p:nvPr>
            <p:ph type="dt" sz="half" idx="10"/>
          </p:nvPr>
        </p:nvSpPr>
        <p:spPr>
          <a:xfrm>
            <a:off x="594554" y="6519474"/>
            <a:ext cx="2743200" cy="365125"/>
          </a:xfrm>
        </p:spPr>
        <p:txBody>
          <a:bodyPr/>
          <a:lstStyle/>
          <a:p>
            <a:fld id="{203B5CA8-4761-4414-9376-7C2900FFB2F7}" type="datetime1">
              <a:rPr lang="zh-CN" altLang="en-US" sz="1400" smtClean="0">
                <a:solidFill>
                  <a:schemeClr val="bg1"/>
                </a:solidFill>
              </a:rPr>
              <a:t>2022/7/20</a:t>
            </a:fld>
            <a:endParaRPr lang="zh-CN" altLang="en-US" dirty="0">
              <a:solidFill>
                <a:schemeClr val="bg1"/>
              </a:solidFill>
            </a:endParaRPr>
          </a:p>
        </p:txBody>
      </p:sp>
      <p:sp>
        <p:nvSpPr>
          <p:cNvPr id="14" name="页脚占位符 21">
            <a:extLst>
              <a:ext uri="{FF2B5EF4-FFF2-40B4-BE49-F238E27FC236}">
                <a16:creationId xmlns:a16="http://schemas.microsoft.com/office/drawing/2014/main" id="{6EFA0AB1-DE73-DFDF-DDA6-520B08EAC5FF}"/>
              </a:ext>
            </a:extLst>
          </p:cNvPr>
          <p:cNvSpPr>
            <a:spLocks noGrp="1"/>
          </p:cNvSpPr>
          <p:nvPr>
            <p:ph type="ftr" sz="quarter" idx="11"/>
          </p:nvPr>
        </p:nvSpPr>
        <p:spPr>
          <a:xfrm>
            <a:off x="3794954" y="6519474"/>
            <a:ext cx="4114800" cy="365125"/>
          </a:xfrm>
        </p:spPr>
        <p:txBody>
          <a:bodyPr/>
          <a:lstStyle/>
          <a:p>
            <a:r>
              <a:rPr lang="zh-CN" altLang="en-US" sz="1400" dirty="0">
                <a:solidFill>
                  <a:schemeClr val="bg1"/>
                </a:solidFill>
              </a:rPr>
              <a:t>张庆辉</a:t>
            </a:r>
          </a:p>
        </p:txBody>
      </p:sp>
      <p:sp>
        <p:nvSpPr>
          <p:cNvPr id="15" name="灯片编号占位符 22">
            <a:extLst>
              <a:ext uri="{FF2B5EF4-FFF2-40B4-BE49-F238E27FC236}">
                <a16:creationId xmlns:a16="http://schemas.microsoft.com/office/drawing/2014/main" id="{06C49638-2ED6-D2B3-6111-94D85B2BEDC3}"/>
              </a:ext>
            </a:extLst>
          </p:cNvPr>
          <p:cNvSpPr>
            <a:spLocks noGrp="1"/>
          </p:cNvSpPr>
          <p:nvPr>
            <p:ph type="sldNum" sz="quarter" idx="12"/>
          </p:nvPr>
        </p:nvSpPr>
        <p:spPr>
          <a:xfrm>
            <a:off x="8366954" y="6519474"/>
            <a:ext cx="2743200" cy="365125"/>
          </a:xfrm>
        </p:spPr>
        <p:txBody>
          <a:bodyPr/>
          <a:lstStyle/>
          <a:p>
            <a:fld id="{603D71E1-7013-465D-A6D8-056F0D898DDF}" type="slidenum">
              <a:rPr lang="zh-CN" altLang="en-US" sz="1400">
                <a:solidFill>
                  <a:schemeClr val="bg1"/>
                </a:solidFill>
              </a:rPr>
              <a:t>6</a:t>
            </a:fld>
            <a:endParaRPr lang="zh-CN" altLang="en-US" sz="1400" dirty="0">
              <a:solidFill>
                <a:schemeClr val="bg1"/>
              </a:solidFill>
            </a:endParaRPr>
          </a:p>
        </p:txBody>
      </p:sp>
      <p:sp>
        <p:nvSpPr>
          <p:cNvPr id="17" name="文本框 16">
            <a:extLst>
              <a:ext uri="{FF2B5EF4-FFF2-40B4-BE49-F238E27FC236}">
                <a16:creationId xmlns:a16="http://schemas.microsoft.com/office/drawing/2014/main" id="{2BB12C4F-B70B-95CA-5999-98BC60DED486}"/>
              </a:ext>
            </a:extLst>
          </p:cNvPr>
          <p:cNvSpPr txBox="1"/>
          <p:nvPr/>
        </p:nvSpPr>
        <p:spPr>
          <a:xfrm>
            <a:off x="5602972" y="223326"/>
            <a:ext cx="6337926" cy="400110"/>
          </a:xfrm>
          <a:prstGeom prst="rect">
            <a:avLst/>
          </a:prstGeom>
          <a:noFill/>
        </p:spPr>
        <p:txBody>
          <a:bodyPr wrap="square" rtlCol="0">
            <a:spAutoFit/>
          </a:bodyPr>
          <a:lstStyle/>
          <a:p>
            <a:r>
              <a:rPr lang="en-US" altLang="zh-CN" sz="2000" dirty="0">
                <a:solidFill>
                  <a:schemeClr val="bg1"/>
                </a:solidFill>
              </a:rPr>
              <a:t>2022</a:t>
            </a:r>
            <a:r>
              <a:rPr lang="zh-CN" altLang="en-US" sz="2000" dirty="0">
                <a:solidFill>
                  <a:schemeClr val="bg1"/>
                </a:solidFill>
              </a:rPr>
              <a:t>年云南大学离散优化与算法博弈论研究生学术论坛</a:t>
            </a:r>
          </a:p>
        </p:txBody>
      </p:sp>
    </p:spTree>
    <p:extLst>
      <p:ext uri="{BB962C8B-B14F-4D97-AF65-F5344CB8AC3E}">
        <p14:creationId xmlns:p14="http://schemas.microsoft.com/office/powerpoint/2010/main" val="3464081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2" name="文本框 20">
            <a:extLst>
              <a:ext uri="{FF2B5EF4-FFF2-40B4-BE49-F238E27FC236}">
                <a16:creationId xmlns:a16="http://schemas.microsoft.com/office/drawing/2014/main" id="{76EB1AD4-35C4-4D0F-881D-538DEAF73341}"/>
              </a:ext>
            </a:extLst>
          </p:cNvPr>
          <p:cNvSpPr txBox="1">
            <a:spLocks noChangeArrowheads="1"/>
          </p:cNvSpPr>
          <p:nvPr/>
        </p:nvSpPr>
        <p:spPr bwMode="auto">
          <a:xfrm>
            <a:off x="372533" y="915705"/>
            <a:ext cx="2841032" cy="52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研究动机</a:t>
            </a:r>
          </a:p>
        </p:txBody>
      </p:sp>
      <p:sp>
        <p:nvSpPr>
          <p:cNvPr id="3" name="文本框 2">
            <a:extLst>
              <a:ext uri="{FF2B5EF4-FFF2-40B4-BE49-F238E27FC236}">
                <a16:creationId xmlns:a16="http://schemas.microsoft.com/office/drawing/2014/main" id="{7D9B27D0-2CBF-4018-9467-2B80CCEFAF68}"/>
              </a:ext>
            </a:extLst>
          </p:cNvPr>
          <p:cNvSpPr txBox="1"/>
          <p:nvPr/>
        </p:nvSpPr>
        <p:spPr>
          <a:xfrm>
            <a:off x="3013075" y="2274838"/>
            <a:ext cx="6165850" cy="3139321"/>
          </a:xfrm>
          <a:prstGeom prst="rect">
            <a:avLst/>
          </a:prstGeom>
          <a:noFill/>
        </p:spPr>
        <p:txBody>
          <a:bodyPr wrap="square" rtlCol="0">
            <a:spAutoFit/>
          </a:bodyPr>
          <a:lstStyle/>
          <a:p>
            <a:pPr marL="342900" indent="-342900">
              <a:buFont typeface="+mj-lt"/>
              <a:buAutoNum type="arabicPeriod"/>
            </a:pPr>
            <a:r>
              <a:rPr lang="en-US" altLang="zh-CN" sz="2200" dirty="0" err="1">
                <a:latin typeface="Times New Roman" panose="02020603050405020304" pitchFamily="18" charset="0"/>
                <a:cs typeface="Times New Roman" panose="02020603050405020304" pitchFamily="18" charset="0"/>
              </a:rPr>
              <a:t>Tarplee</a:t>
            </a:r>
            <a:r>
              <a:rPr lang="zh-CN" altLang="en-US" sz="2200" dirty="0">
                <a:latin typeface="Times New Roman" panose="02020603050405020304" pitchFamily="18" charset="0"/>
                <a:cs typeface="Times New Roman" panose="02020603050405020304" pitchFamily="18" charset="0"/>
              </a:rPr>
              <a:t>等人用一个最大完工时间下界代替了原本的最大完工时间。这个下界与真实的最大完工时间是有一定差距的。因此，他们提出的数学模型是不准确的。</a:t>
            </a:r>
            <a:endParaRPr lang="en-US" altLang="zh-CN" sz="22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altLang="zh-CN" sz="22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altLang="zh-CN" sz="22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zh-CN" altLang="en-US" sz="2200" dirty="0">
                <a:latin typeface="Times New Roman" panose="02020603050405020304" pitchFamily="18" charset="0"/>
                <a:cs typeface="Times New Roman" panose="02020603050405020304" pitchFamily="18" charset="0"/>
              </a:rPr>
              <a:t>在</a:t>
            </a:r>
            <a:r>
              <a:rPr lang="en-US" altLang="zh-CN" sz="2200" dirty="0" err="1">
                <a:latin typeface="Times New Roman" panose="02020603050405020304" pitchFamily="18" charset="0"/>
                <a:cs typeface="Times New Roman" panose="02020603050405020304" pitchFamily="18" charset="0"/>
              </a:rPr>
              <a:t>Tarplee</a:t>
            </a:r>
            <a:r>
              <a:rPr lang="zh-CN" altLang="en-US" sz="2200" dirty="0">
                <a:latin typeface="Times New Roman" panose="02020603050405020304" pitchFamily="18" charset="0"/>
                <a:cs typeface="Times New Roman" panose="02020603050405020304" pitchFamily="18" charset="0"/>
              </a:rPr>
              <a:t>等人所提出的基于</a:t>
            </a:r>
            <a:r>
              <a:rPr lang="en-US" altLang="zh-CN" sz="2200" dirty="0">
                <a:latin typeface="Times New Roman" panose="02020603050405020304" pitchFamily="18" charset="0"/>
                <a:cs typeface="Times New Roman" panose="02020603050405020304" pitchFamily="18" charset="0"/>
              </a:rPr>
              <a:t>LP</a:t>
            </a:r>
            <a:r>
              <a:rPr lang="zh-CN" altLang="en-US" sz="2200" dirty="0">
                <a:latin typeface="Times New Roman" panose="02020603050405020304" pitchFamily="18" charset="0"/>
                <a:cs typeface="Times New Roman" panose="02020603050405020304" pitchFamily="18" charset="0"/>
              </a:rPr>
              <a:t>的舍入步骤过程中，能耗成本可能会增加。而且，该舍入算法的执行时间会随着问题规模的扩大而急剧上升。</a:t>
            </a:r>
          </a:p>
        </p:txBody>
      </p:sp>
      <p:grpSp>
        <p:nvGrpSpPr>
          <p:cNvPr id="9" name="组合 8">
            <a:extLst>
              <a:ext uri="{FF2B5EF4-FFF2-40B4-BE49-F238E27FC236}">
                <a16:creationId xmlns:a16="http://schemas.microsoft.com/office/drawing/2014/main" id="{E1840C0D-5C0B-452E-AA4D-99CCDE3DE494}"/>
              </a:ext>
            </a:extLst>
          </p:cNvPr>
          <p:cNvGrpSpPr/>
          <p:nvPr/>
        </p:nvGrpSpPr>
        <p:grpSpPr>
          <a:xfrm>
            <a:off x="0" y="0"/>
            <a:ext cx="12192000" cy="6857999"/>
            <a:chOff x="0" y="0"/>
            <a:chExt cx="12192000" cy="6857999"/>
          </a:xfrm>
        </p:grpSpPr>
        <p:pic>
          <p:nvPicPr>
            <p:cNvPr id="10" name="图片 9">
              <a:extLst>
                <a:ext uri="{FF2B5EF4-FFF2-40B4-BE49-F238E27FC236}">
                  <a16:creationId xmlns:a16="http://schemas.microsoft.com/office/drawing/2014/main" id="{7E51983F-3378-4C1F-A64E-00A2211D014A}"/>
                </a:ext>
              </a:extLst>
            </p:cNvPr>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46040" y="0"/>
              <a:ext cx="846762" cy="846762"/>
            </a:xfrm>
            <a:prstGeom prst="rect">
              <a:avLst/>
            </a:prstGeom>
          </p:spPr>
        </p:pic>
        <p:sp>
          <p:nvSpPr>
            <p:cNvPr id="11" name="矩形 10">
              <a:extLst>
                <a:ext uri="{FF2B5EF4-FFF2-40B4-BE49-F238E27FC236}">
                  <a16:creationId xmlns:a16="http://schemas.microsoft.com/office/drawing/2014/main" id="{6F022C85-330E-435C-BA39-64984311827A}"/>
                </a:ext>
              </a:extLst>
            </p:cNvPr>
            <p:cNvSpPr/>
            <p:nvPr/>
          </p:nvSpPr>
          <p:spPr>
            <a:xfrm>
              <a:off x="0" y="0"/>
              <a:ext cx="421406"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54DB9D6-550A-4D9B-AB2C-6B19A753A839}"/>
                </a:ext>
              </a:extLst>
            </p:cNvPr>
            <p:cNvSpPr/>
            <p:nvPr/>
          </p:nvSpPr>
          <p:spPr>
            <a:xfrm>
              <a:off x="1292802" y="0"/>
              <a:ext cx="10899198"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3E1B4F47-A385-49BD-BB15-F880C1A60FFD}"/>
                </a:ext>
              </a:extLst>
            </p:cNvPr>
            <p:cNvSpPr/>
            <p:nvPr/>
          </p:nvSpPr>
          <p:spPr>
            <a:xfrm>
              <a:off x="0" y="6488666"/>
              <a:ext cx="12192000" cy="369333"/>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日期占位符 20">
            <a:extLst>
              <a:ext uri="{FF2B5EF4-FFF2-40B4-BE49-F238E27FC236}">
                <a16:creationId xmlns:a16="http://schemas.microsoft.com/office/drawing/2014/main" id="{DAC58898-8BFF-FBFF-37C8-222557FC72A2}"/>
              </a:ext>
            </a:extLst>
          </p:cNvPr>
          <p:cNvSpPr>
            <a:spLocks noGrp="1"/>
          </p:cNvSpPr>
          <p:nvPr>
            <p:ph type="dt" sz="half" idx="10"/>
          </p:nvPr>
        </p:nvSpPr>
        <p:spPr>
          <a:xfrm>
            <a:off x="594554" y="6519474"/>
            <a:ext cx="2743200" cy="365125"/>
          </a:xfrm>
        </p:spPr>
        <p:txBody>
          <a:bodyPr/>
          <a:lstStyle/>
          <a:p>
            <a:fld id="{203B5CA8-4761-4414-9376-7C2900FFB2F7}" type="datetime1">
              <a:rPr lang="zh-CN" altLang="en-US" sz="1400" smtClean="0">
                <a:solidFill>
                  <a:schemeClr val="bg1"/>
                </a:solidFill>
              </a:rPr>
              <a:t>2022/7/20</a:t>
            </a:fld>
            <a:endParaRPr lang="zh-CN" altLang="en-US" dirty="0">
              <a:solidFill>
                <a:schemeClr val="bg1"/>
              </a:solidFill>
            </a:endParaRPr>
          </a:p>
        </p:txBody>
      </p:sp>
      <p:sp>
        <p:nvSpPr>
          <p:cNvPr id="15" name="页脚占位符 21">
            <a:extLst>
              <a:ext uri="{FF2B5EF4-FFF2-40B4-BE49-F238E27FC236}">
                <a16:creationId xmlns:a16="http://schemas.microsoft.com/office/drawing/2014/main" id="{A3F3F023-4115-1E45-96B6-83EA23285417}"/>
              </a:ext>
            </a:extLst>
          </p:cNvPr>
          <p:cNvSpPr>
            <a:spLocks noGrp="1"/>
          </p:cNvSpPr>
          <p:nvPr>
            <p:ph type="ftr" sz="quarter" idx="11"/>
          </p:nvPr>
        </p:nvSpPr>
        <p:spPr>
          <a:xfrm>
            <a:off x="3794954" y="6519474"/>
            <a:ext cx="4114800" cy="365125"/>
          </a:xfrm>
        </p:spPr>
        <p:txBody>
          <a:bodyPr/>
          <a:lstStyle/>
          <a:p>
            <a:r>
              <a:rPr lang="zh-CN" altLang="en-US" sz="1400" dirty="0">
                <a:solidFill>
                  <a:schemeClr val="bg1"/>
                </a:solidFill>
              </a:rPr>
              <a:t>张庆辉</a:t>
            </a:r>
          </a:p>
        </p:txBody>
      </p:sp>
      <p:sp>
        <p:nvSpPr>
          <p:cNvPr id="16" name="灯片编号占位符 22">
            <a:extLst>
              <a:ext uri="{FF2B5EF4-FFF2-40B4-BE49-F238E27FC236}">
                <a16:creationId xmlns:a16="http://schemas.microsoft.com/office/drawing/2014/main" id="{D59D87EA-FBB0-D97B-2B64-B5503BF7B190}"/>
              </a:ext>
            </a:extLst>
          </p:cNvPr>
          <p:cNvSpPr>
            <a:spLocks noGrp="1"/>
          </p:cNvSpPr>
          <p:nvPr>
            <p:ph type="sldNum" sz="quarter" idx="12"/>
          </p:nvPr>
        </p:nvSpPr>
        <p:spPr>
          <a:xfrm>
            <a:off x="8366954" y="6519474"/>
            <a:ext cx="2743200" cy="365125"/>
          </a:xfrm>
        </p:spPr>
        <p:txBody>
          <a:bodyPr/>
          <a:lstStyle/>
          <a:p>
            <a:fld id="{603D71E1-7013-465D-A6D8-056F0D898DDF}" type="slidenum">
              <a:rPr lang="zh-CN" altLang="en-US" sz="1400">
                <a:solidFill>
                  <a:schemeClr val="bg1"/>
                </a:solidFill>
              </a:rPr>
              <a:t>7</a:t>
            </a:fld>
            <a:endParaRPr lang="zh-CN" altLang="en-US" sz="1400" dirty="0">
              <a:solidFill>
                <a:schemeClr val="bg1"/>
              </a:solidFill>
            </a:endParaRPr>
          </a:p>
        </p:txBody>
      </p:sp>
      <p:sp>
        <p:nvSpPr>
          <p:cNvPr id="17" name="文本框 16">
            <a:extLst>
              <a:ext uri="{FF2B5EF4-FFF2-40B4-BE49-F238E27FC236}">
                <a16:creationId xmlns:a16="http://schemas.microsoft.com/office/drawing/2014/main" id="{A903A603-5248-C8A4-1923-7C74AE45731C}"/>
              </a:ext>
            </a:extLst>
          </p:cNvPr>
          <p:cNvSpPr txBox="1"/>
          <p:nvPr/>
        </p:nvSpPr>
        <p:spPr>
          <a:xfrm>
            <a:off x="5602972" y="223326"/>
            <a:ext cx="6337926" cy="400110"/>
          </a:xfrm>
          <a:prstGeom prst="rect">
            <a:avLst/>
          </a:prstGeom>
          <a:noFill/>
        </p:spPr>
        <p:txBody>
          <a:bodyPr wrap="square" rtlCol="0">
            <a:spAutoFit/>
          </a:bodyPr>
          <a:lstStyle/>
          <a:p>
            <a:r>
              <a:rPr lang="en-US" altLang="zh-CN" sz="2000" dirty="0">
                <a:solidFill>
                  <a:schemeClr val="bg1"/>
                </a:solidFill>
              </a:rPr>
              <a:t>2022</a:t>
            </a:r>
            <a:r>
              <a:rPr lang="zh-CN" altLang="en-US" sz="2000" dirty="0">
                <a:solidFill>
                  <a:schemeClr val="bg1"/>
                </a:solidFill>
              </a:rPr>
              <a:t>年云南大学离散优化与算法博弈论研究生学术论坛</a:t>
            </a:r>
          </a:p>
        </p:txBody>
      </p:sp>
    </p:spTree>
    <p:extLst>
      <p:ext uri="{BB962C8B-B14F-4D97-AF65-F5344CB8AC3E}">
        <p14:creationId xmlns:p14="http://schemas.microsoft.com/office/powerpoint/2010/main" val="1999802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2" name="文本框 20">
            <a:extLst>
              <a:ext uri="{FF2B5EF4-FFF2-40B4-BE49-F238E27FC236}">
                <a16:creationId xmlns:a16="http://schemas.microsoft.com/office/drawing/2014/main" id="{8AC64915-8BE3-4C0C-9BAF-B990CB019365}"/>
              </a:ext>
            </a:extLst>
          </p:cNvPr>
          <p:cNvSpPr txBox="1">
            <a:spLocks noChangeArrowheads="1"/>
          </p:cNvSpPr>
          <p:nvPr/>
        </p:nvSpPr>
        <p:spPr bwMode="auto">
          <a:xfrm>
            <a:off x="372533" y="915705"/>
            <a:ext cx="45781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本文贡献</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E59AAAC-407A-48A5-A646-1ABEE1FC3041}"/>
                  </a:ext>
                </a:extLst>
              </p:cNvPr>
              <p:cNvSpPr txBox="1"/>
              <p:nvPr/>
            </p:nvSpPr>
            <p:spPr>
              <a:xfrm>
                <a:off x="2493818" y="2305615"/>
                <a:ext cx="7204363" cy="2936638"/>
              </a:xfrm>
              <a:prstGeom prst="rect">
                <a:avLst/>
              </a:prstGeom>
              <a:noFill/>
            </p:spPr>
            <p:txBody>
              <a:bodyPr wrap="square" rtlCol="0">
                <a:spAutoFit/>
              </a:bodyPr>
              <a:lstStyle/>
              <a:p>
                <a:pPr marL="342900" indent="-342900">
                  <a:buFont typeface="+mj-lt"/>
                  <a:buAutoNum type="arabicPeriod"/>
                </a:pPr>
                <a:r>
                  <a:rPr lang="zh-CN" altLang="en-US" sz="2000" dirty="0">
                    <a:latin typeface="Times New Roman" panose="02020603050405020304" pitchFamily="18" charset="0"/>
                    <a:cs typeface="Times New Roman" panose="02020603050405020304" pitchFamily="18" charset="0"/>
                  </a:rPr>
                  <a:t>为</a:t>
                </a:r>
                <a:r>
                  <a:rPr lang="en-US" altLang="zh-CN" sz="2000" dirty="0">
                    <a:latin typeface="Times New Roman" panose="02020603050405020304" pitchFamily="18" charset="0"/>
                    <a:cs typeface="Times New Roman" panose="02020603050405020304" pitchFamily="18" charset="0"/>
                  </a:rPr>
                  <a:t>EAPM</a:t>
                </a:r>
                <a:r>
                  <a:rPr lang="zh-CN" altLang="en-US" sz="2000" dirty="0">
                    <a:latin typeface="Times New Roman" panose="02020603050405020304" pitchFamily="18" charset="0"/>
                    <a:cs typeface="Times New Roman" panose="02020603050405020304" pitchFamily="18" charset="0"/>
                  </a:rPr>
                  <a:t>问题建立了一个准确的数学模型，该模型能精确计算每到达一个用户并分配其任务包后系统的最大完工时间；</a:t>
                </a:r>
                <a:endParaRPr lang="en-US" altLang="zh-CN" sz="20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altLang="zh-CN"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zh-CN" altLang="en-US" sz="2000" dirty="0">
                    <a:latin typeface="Times New Roman" panose="02020603050405020304" pitchFamily="18" charset="0"/>
                    <a:cs typeface="Times New Roman" panose="02020603050405020304" pitchFamily="18" charset="0"/>
                  </a:rPr>
                  <a:t>提出了一个在最坏情况下也能多项式时间运行的算法，该算法通过在每个用户到达时构造多个线性方程组。这些线性方程组中最好的结果，便是当前针对该用户任务包的调度结果。该算法的时间复杂度为</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𝑂</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𝑛</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𝑚</m:t>
                        </m:r>
                      </m:e>
                      <m:sup>
                        <m:r>
                          <a:rPr lang="en-US" altLang="zh-CN" sz="2000" b="0" i="1" smtClean="0">
                            <a:latin typeface="Cambria Math" panose="02040503050406030204" pitchFamily="18" charset="0"/>
                            <a:cs typeface="Times New Roman" panose="02020603050405020304" pitchFamily="18" charset="0"/>
                          </a:rPr>
                          <m:t>4</m:t>
                        </m:r>
                      </m:sup>
                    </m:sSup>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altLang="zh-CN"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zh-CN" altLang="en-US" sz="2000" dirty="0">
                    <a:latin typeface="Times New Roman" panose="02020603050405020304" pitchFamily="18" charset="0"/>
                    <a:cs typeface="Times New Roman" panose="02020603050405020304" pitchFamily="18" charset="0"/>
                  </a:rPr>
                  <a:t>通过对比实验，说明了本文提出的算法的优越性。</a:t>
                </a:r>
              </a:p>
            </p:txBody>
          </p:sp>
        </mc:Choice>
        <mc:Fallback xmlns="">
          <p:sp>
            <p:nvSpPr>
              <p:cNvPr id="3" name="文本框 2">
                <a:extLst>
                  <a:ext uri="{FF2B5EF4-FFF2-40B4-BE49-F238E27FC236}">
                    <a16:creationId xmlns:a16="http://schemas.microsoft.com/office/drawing/2014/main" id="{3E59AAAC-407A-48A5-A646-1ABEE1FC3041}"/>
                  </a:ext>
                </a:extLst>
              </p:cNvPr>
              <p:cNvSpPr txBox="1">
                <a:spLocks noRot="1" noChangeAspect="1" noMove="1" noResize="1" noEditPoints="1" noAdjustHandles="1" noChangeArrowheads="1" noChangeShapeType="1" noTextEdit="1"/>
              </p:cNvSpPr>
              <p:nvPr/>
            </p:nvSpPr>
            <p:spPr>
              <a:xfrm>
                <a:off x="2493818" y="2305615"/>
                <a:ext cx="7204363" cy="2936638"/>
              </a:xfrm>
              <a:prstGeom prst="rect">
                <a:avLst/>
              </a:prstGeom>
              <a:blipFill>
                <a:blip r:embed="rId3"/>
                <a:stretch>
                  <a:fillRect l="-677" t="-1245" r="-3384" b="-207"/>
                </a:stretch>
              </a:blipFill>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647BFDC3-D4F7-4ADD-87F9-C22E41E5839D}"/>
              </a:ext>
            </a:extLst>
          </p:cNvPr>
          <p:cNvGrpSpPr/>
          <p:nvPr/>
        </p:nvGrpSpPr>
        <p:grpSpPr>
          <a:xfrm>
            <a:off x="0" y="0"/>
            <a:ext cx="12192000" cy="6857999"/>
            <a:chOff x="0" y="0"/>
            <a:chExt cx="12192000" cy="6857999"/>
          </a:xfrm>
        </p:grpSpPr>
        <p:pic>
          <p:nvPicPr>
            <p:cNvPr id="10" name="图片 9">
              <a:extLst>
                <a:ext uri="{FF2B5EF4-FFF2-40B4-BE49-F238E27FC236}">
                  <a16:creationId xmlns:a16="http://schemas.microsoft.com/office/drawing/2014/main" id="{9B58FB1D-DBC8-4ADC-97BF-B8CB0ABC880B}"/>
                </a:ext>
              </a:extLst>
            </p:cNvPr>
            <p:cNvPicPr>
              <a:picLocks noChangeAspect="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46040" y="0"/>
              <a:ext cx="846762" cy="846762"/>
            </a:xfrm>
            <a:prstGeom prst="rect">
              <a:avLst/>
            </a:prstGeom>
          </p:spPr>
        </p:pic>
        <p:sp>
          <p:nvSpPr>
            <p:cNvPr id="11" name="矩形 10">
              <a:extLst>
                <a:ext uri="{FF2B5EF4-FFF2-40B4-BE49-F238E27FC236}">
                  <a16:creationId xmlns:a16="http://schemas.microsoft.com/office/drawing/2014/main" id="{36CF8C20-EB45-4231-8956-C8961D4C77AB}"/>
                </a:ext>
              </a:extLst>
            </p:cNvPr>
            <p:cNvSpPr/>
            <p:nvPr/>
          </p:nvSpPr>
          <p:spPr>
            <a:xfrm>
              <a:off x="0" y="0"/>
              <a:ext cx="421406"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C7B04CF4-EBC7-4D84-93F4-35CE9D77A6A0}"/>
                </a:ext>
              </a:extLst>
            </p:cNvPr>
            <p:cNvSpPr/>
            <p:nvPr/>
          </p:nvSpPr>
          <p:spPr>
            <a:xfrm>
              <a:off x="1292802" y="0"/>
              <a:ext cx="10899198"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5E4ADA96-F3F5-40DF-A420-2EEF0040F889}"/>
                </a:ext>
              </a:extLst>
            </p:cNvPr>
            <p:cNvSpPr/>
            <p:nvPr/>
          </p:nvSpPr>
          <p:spPr>
            <a:xfrm>
              <a:off x="0" y="6488666"/>
              <a:ext cx="12192000" cy="369333"/>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日期占位符 20">
            <a:extLst>
              <a:ext uri="{FF2B5EF4-FFF2-40B4-BE49-F238E27FC236}">
                <a16:creationId xmlns:a16="http://schemas.microsoft.com/office/drawing/2014/main" id="{FF4A38DD-5107-B0DB-60FA-2A9C60EFD83C}"/>
              </a:ext>
            </a:extLst>
          </p:cNvPr>
          <p:cNvSpPr>
            <a:spLocks noGrp="1"/>
          </p:cNvSpPr>
          <p:nvPr>
            <p:ph type="dt" sz="half" idx="10"/>
          </p:nvPr>
        </p:nvSpPr>
        <p:spPr>
          <a:xfrm>
            <a:off x="594554" y="6519474"/>
            <a:ext cx="2743200" cy="365125"/>
          </a:xfrm>
        </p:spPr>
        <p:txBody>
          <a:bodyPr/>
          <a:lstStyle/>
          <a:p>
            <a:fld id="{203B5CA8-4761-4414-9376-7C2900FFB2F7}" type="datetime1">
              <a:rPr lang="zh-CN" altLang="en-US" sz="1400" smtClean="0">
                <a:solidFill>
                  <a:schemeClr val="bg1"/>
                </a:solidFill>
              </a:rPr>
              <a:t>2022/7/20</a:t>
            </a:fld>
            <a:endParaRPr lang="zh-CN" altLang="en-US" dirty="0">
              <a:solidFill>
                <a:schemeClr val="bg1"/>
              </a:solidFill>
            </a:endParaRPr>
          </a:p>
        </p:txBody>
      </p:sp>
      <p:sp>
        <p:nvSpPr>
          <p:cNvPr id="15" name="页脚占位符 21">
            <a:extLst>
              <a:ext uri="{FF2B5EF4-FFF2-40B4-BE49-F238E27FC236}">
                <a16:creationId xmlns:a16="http://schemas.microsoft.com/office/drawing/2014/main" id="{3C85B909-8C0B-AAB7-2674-1B59BCC3A68D}"/>
              </a:ext>
            </a:extLst>
          </p:cNvPr>
          <p:cNvSpPr>
            <a:spLocks noGrp="1"/>
          </p:cNvSpPr>
          <p:nvPr>
            <p:ph type="ftr" sz="quarter" idx="11"/>
          </p:nvPr>
        </p:nvSpPr>
        <p:spPr>
          <a:xfrm>
            <a:off x="3794954" y="6519474"/>
            <a:ext cx="4114800" cy="365125"/>
          </a:xfrm>
        </p:spPr>
        <p:txBody>
          <a:bodyPr/>
          <a:lstStyle/>
          <a:p>
            <a:r>
              <a:rPr lang="zh-CN" altLang="en-US" sz="1400" dirty="0">
                <a:solidFill>
                  <a:schemeClr val="bg1"/>
                </a:solidFill>
              </a:rPr>
              <a:t>张庆辉</a:t>
            </a:r>
          </a:p>
        </p:txBody>
      </p:sp>
      <p:sp>
        <p:nvSpPr>
          <p:cNvPr id="16" name="灯片编号占位符 22">
            <a:extLst>
              <a:ext uri="{FF2B5EF4-FFF2-40B4-BE49-F238E27FC236}">
                <a16:creationId xmlns:a16="http://schemas.microsoft.com/office/drawing/2014/main" id="{DA2735AC-613B-75CF-3120-BDE4E65798F1}"/>
              </a:ext>
            </a:extLst>
          </p:cNvPr>
          <p:cNvSpPr>
            <a:spLocks noGrp="1"/>
          </p:cNvSpPr>
          <p:nvPr>
            <p:ph type="sldNum" sz="quarter" idx="12"/>
          </p:nvPr>
        </p:nvSpPr>
        <p:spPr>
          <a:xfrm>
            <a:off x="8366954" y="6519474"/>
            <a:ext cx="2743200" cy="365125"/>
          </a:xfrm>
        </p:spPr>
        <p:txBody>
          <a:bodyPr/>
          <a:lstStyle/>
          <a:p>
            <a:fld id="{603D71E1-7013-465D-A6D8-056F0D898DDF}" type="slidenum">
              <a:rPr lang="zh-CN" altLang="en-US" sz="1400">
                <a:solidFill>
                  <a:schemeClr val="bg1"/>
                </a:solidFill>
              </a:rPr>
              <a:t>8</a:t>
            </a:fld>
            <a:endParaRPr lang="zh-CN" altLang="en-US" sz="1400" dirty="0">
              <a:solidFill>
                <a:schemeClr val="bg1"/>
              </a:solidFill>
            </a:endParaRPr>
          </a:p>
        </p:txBody>
      </p:sp>
      <p:sp>
        <p:nvSpPr>
          <p:cNvPr id="17" name="文本框 16">
            <a:extLst>
              <a:ext uri="{FF2B5EF4-FFF2-40B4-BE49-F238E27FC236}">
                <a16:creationId xmlns:a16="http://schemas.microsoft.com/office/drawing/2014/main" id="{52D16537-7519-86B8-5C71-CC1B30F78F62}"/>
              </a:ext>
            </a:extLst>
          </p:cNvPr>
          <p:cNvSpPr txBox="1"/>
          <p:nvPr/>
        </p:nvSpPr>
        <p:spPr>
          <a:xfrm>
            <a:off x="5602972" y="223326"/>
            <a:ext cx="6337926" cy="400110"/>
          </a:xfrm>
          <a:prstGeom prst="rect">
            <a:avLst/>
          </a:prstGeom>
          <a:noFill/>
        </p:spPr>
        <p:txBody>
          <a:bodyPr wrap="square" rtlCol="0">
            <a:spAutoFit/>
          </a:bodyPr>
          <a:lstStyle/>
          <a:p>
            <a:r>
              <a:rPr lang="en-US" altLang="zh-CN" sz="2000" dirty="0">
                <a:solidFill>
                  <a:schemeClr val="bg1"/>
                </a:solidFill>
              </a:rPr>
              <a:t>2022</a:t>
            </a:r>
            <a:r>
              <a:rPr lang="zh-CN" altLang="en-US" sz="2000" dirty="0">
                <a:solidFill>
                  <a:schemeClr val="bg1"/>
                </a:solidFill>
              </a:rPr>
              <a:t>年云南大学离散优化与算法博弈论研究生学术论坛</a:t>
            </a:r>
          </a:p>
        </p:txBody>
      </p:sp>
    </p:spTree>
    <p:extLst>
      <p:ext uri="{BB962C8B-B14F-4D97-AF65-F5344CB8AC3E}">
        <p14:creationId xmlns:p14="http://schemas.microsoft.com/office/powerpoint/2010/main" val="142094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4" name="文本框 20">
            <a:extLst>
              <a:ext uri="{FF2B5EF4-FFF2-40B4-BE49-F238E27FC236}">
                <a16:creationId xmlns:a16="http://schemas.microsoft.com/office/drawing/2014/main" id="{149DAB29-0F62-4BA8-9955-5BAC66B315F2}"/>
              </a:ext>
            </a:extLst>
          </p:cNvPr>
          <p:cNvSpPr txBox="1">
            <a:spLocks noChangeArrowheads="1"/>
          </p:cNvSpPr>
          <p:nvPr/>
        </p:nvSpPr>
        <p:spPr bwMode="auto">
          <a:xfrm>
            <a:off x="2331401" y="2889142"/>
            <a:ext cx="2841032" cy="52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研究背景</a:t>
            </a:r>
          </a:p>
        </p:txBody>
      </p:sp>
      <p:sp>
        <p:nvSpPr>
          <p:cNvPr id="5" name="矩形 4">
            <a:extLst>
              <a:ext uri="{FF2B5EF4-FFF2-40B4-BE49-F238E27FC236}">
                <a16:creationId xmlns:a16="http://schemas.microsoft.com/office/drawing/2014/main" id="{801D98D7-AE32-4D02-8100-E5B35E43DE4E}"/>
              </a:ext>
            </a:extLst>
          </p:cNvPr>
          <p:cNvSpPr/>
          <p:nvPr/>
        </p:nvSpPr>
        <p:spPr bwMode="auto">
          <a:xfrm>
            <a:off x="2243668" y="2780242"/>
            <a:ext cx="2928765" cy="71278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 name="组合 68">
            <a:extLst>
              <a:ext uri="{FF2B5EF4-FFF2-40B4-BE49-F238E27FC236}">
                <a16:creationId xmlns:a16="http://schemas.microsoft.com/office/drawing/2014/main" id="{AD8D98F3-3324-4BBD-B5BF-420CD8DD6F72}"/>
              </a:ext>
            </a:extLst>
          </p:cNvPr>
          <p:cNvGrpSpPr>
            <a:grpSpLocks/>
          </p:cNvGrpSpPr>
          <p:nvPr/>
        </p:nvGrpSpPr>
        <p:grpSpPr bwMode="auto">
          <a:xfrm>
            <a:off x="1361018" y="2780242"/>
            <a:ext cx="919442" cy="712788"/>
            <a:chOff x="6191369" y="1397569"/>
            <a:chExt cx="919239" cy="712882"/>
          </a:xfrm>
        </p:grpSpPr>
        <p:sp>
          <p:nvSpPr>
            <p:cNvPr id="8" name="矩形 7">
              <a:extLst>
                <a:ext uri="{FF2B5EF4-FFF2-40B4-BE49-F238E27FC236}">
                  <a16:creationId xmlns:a16="http://schemas.microsoft.com/office/drawing/2014/main" id="{5D5A397B-D3BB-4323-9EA7-54565E8807F2}"/>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18">
              <a:extLst>
                <a:ext uri="{FF2B5EF4-FFF2-40B4-BE49-F238E27FC236}">
                  <a16:creationId xmlns:a16="http://schemas.microsoft.com/office/drawing/2014/main" id="{AC8DC701-AFDC-4F9F-B476-FA15BCDA4A76}"/>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a:solidFill>
                    <a:srgbClr val="044875"/>
                  </a:solidFill>
                  <a:latin typeface="Impact" panose="020B0806030902050204" pitchFamily="34" charset="0"/>
                </a:rPr>
                <a:t>01</a:t>
              </a:r>
              <a:endParaRPr lang="zh-CN" altLang="en-US" sz="3600">
                <a:solidFill>
                  <a:srgbClr val="044875"/>
                </a:solidFill>
                <a:latin typeface="Impact" panose="020B0806030902050204" pitchFamily="34" charset="0"/>
              </a:endParaRPr>
            </a:p>
          </p:txBody>
        </p:sp>
      </p:grpSp>
      <p:sp>
        <p:nvSpPr>
          <p:cNvPr id="13" name="文本框 81">
            <a:extLst>
              <a:ext uri="{FF2B5EF4-FFF2-40B4-BE49-F238E27FC236}">
                <a16:creationId xmlns:a16="http://schemas.microsoft.com/office/drawing/2014/main" id="{E2F5AF30-E333-42EE-AA8B-350D8808339D}"/>
              </a:ext>
            </a:extLst>
          </p:cNvPr>
          <p:cNvSpPr txBox="1">
            <a:spLocks noChangeArrowheads="1"/>
          </p:cNvSpPr>
          <p:nvPr/>
        </p:nvSpPr>
        <p:spPr bwMode="auto">
          <a:xfrm>
            <a:off x="2325784" y="4019443"/>
            <a:ext cx="2841032" cy="52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仿真实验</a:t>
            </a:r>
          </a:p>
        </p:txBody>
      </p:sp>
      <p:sp>
        <p:nvSpPr>
          <p:cNvPr id="14" name="矩形 13">
            <a:extLst>
              <a:ext uri="{FF2B5EF4-FFF2-40B4-BE49-F238E27FC236}">
                <a16:creationId xmlns:a16="http://schemas.microsoft.com/office/drawing/2014/main" id="{7FA95151-E248-4CE7-A80D-4B3C2CDBCBD6}"/>
              </a:ext>
            </a:extLst>
          </p:cNvPr>
          <p:cNvSpPr/>
          <p:nvPr/>
        </p:nvSpPr>
        <p:spPr bwMode="auto">
          <a:xfrm>
            <a:off x="2241926" y="3910542"/>
            <a:ext cx="2914273" cy="71278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6" name="组合 84">
            <a:extLst>
              <a:ext uri="{FF2B5EF4-FFF2-40B4-BE49-F238E27FC236}">
                <a16:creationId xmlns:a16="http://schemas.microsoft.com/office/drawing/2014/main" id="{DD5172E8-ED1D-4008-B2FA-2DF7621C8922}"/>
              </a:ext>
            </a:extLst>
          </p:cNvPr>
          <p:cNvGrpSpPr>
            <a:grpSpLocks/>
          </p:cNvGrpSpPr>
          <p:nvPr/>
        </p:nvGrpSpPr>
        <p:grpSpPr bwMode="auto">
          <a:xfrm>
            <a:off x="1361018" y="3901811"/>
            <a:ext cx="919442" cy="712788"/>
            <a:chOff x="6191369" y="1397569"/>
            <a:chExt cx="919239" cy="712882"/>
          </a:xfrm>
        </p:grpSpPr>
        <p:sp>
          <p:nvSpPr>
            <p:cNvPr id="17" name="矩形 16">
              <a:extLst>
                <a:ext uri="{FF2B5EF4-FFF2-40B4-BE49-F238E27FC236}">
                  <a16:creationId xmlns:a16="http://schemas.microsoft.com/office/drawing/2014/main" id="{C2D2AF50-71D4-45EA-B806-375A19012629}"/>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文本框 86">
              <a:extLst>
                <a:ext uri="{FF2B5EF4-FFF2-40B4-BE49-F238E27FC236}">
                  <a16:creationId xmlns:a16="http://schemas.microsoft.com/office/drawing/2014/main" id="{128D08AF-8B58-48DA-B4AE-28E0C1CC6C0C}"/>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03</a:t>
              </a:r>
              <a:endParaRPr lang="zh-CN" altLang="en-US" sz="3600" dirty="0">
                <a:solidFill>
                  <a:srgbClr val="044875"/>
                </a:solidFill>
                <a:latin typeface="Impact" panose="020B0806030902050204" pitchFamily="34" charset="0"/>
              </a:endParaRPr>
            </a:p>
          </p:txBody>
        </p:sp>
      </p:grpSp>
      <p:sp>
        <p:nvSpPr>
          <p:cNvPr id="31" name="文本框 73">
            <a:extLst>
              <a:ext uri="{FF2B5EF4-FFF2-40B4-BE49-F238E27FC236}">
                <a16:creationId xmlns:a16="http://schemas.microsoft.com/office/drawing/2014/main" id="{6C49A2D7-2D47-4C1C-86C7-403391CD7458}"/>
              </a:ext>
            </a:extLst>
          </p:cNvPr>
          <p:cNvSpPr txBox="1">
            <a:spLocks noChangeArrowheads="1"/>
          </p:cNvSpPr>
          <p:nvPr/>
        </p:nvSpPr>
        <p:spPr bwMode="auto">
          <a:xfrm>
            <a:off x="7866825" y="2889143"/>
            <a:ext cx="27673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dirty="0">
                <a:solidFill>
                  <a:schemeClr val="accent4">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在线算法</a:t>
            </a:r>
          </a:p>
        </p:txBody>
      </p:sp>
      <p:sp>
        <p:nvSpPr>
          <p:cNvPr id="32" name="矩形 31">
            <a:extLst>
              <a:ext uri="{FF2B5EF4-FFF2-40B4-BE49-F238E27FC236}">
                <a16:creationId xmlns:a16="http://schemas.microsoft.com/office/drawing/2014/main" id="{25AC59CF-ACF1-4005-B69C-4DA5CDFBE936}"/>
              </a:ext>
            </a:extLst>
          </p:cNvPr>
          <p:cNvSpPr/>
          <p:nvPr/>
        </p:nvSpPr>
        <p:spPr bwMode="auto">
          <a:xfrm>
            <a:off x="7799388" y="2780242"/>
            <a:ext cx="2891535" cy="71278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76">
            <a:extLst>
              <a:ext uri="{FF2B5EF4-FFF2-40B4-BE49-F238E27FC236}">
                <a16:creationId xmlns:a16="http://schemas.microsoft.com/office/drawing/2014/main" id="{48F87F90-5735-4F64-BA48-D5350B12FAC2}"/>
              </a:ext>
            </a:extLst>
          </p:cNvPr>
          <p:cNvGrpSpPr>
            <a:grpSpLocks/>
          </p:cNvGrpSpPr>
          <p:nvPr/>
        </p:nvGrpSpPr>
        <p:grpSpPr bwMode="auto">
          <a:xfrm>
            <a:off x="6916738" y="2780242"/>
            <a:ext cx="919442" cy="712788"/>
            <a:chOff x="6191369" y="1397569"/>
            <a:chExt cx="919239" cy="712882"/>
          </a:xfrm>
        </p:grpSpPr>
        <p:sp>
          <p:nvSpPr>
            <p:cNvPr id="35" name="矩形 34">
              <a:extLst>
                <a:ext uri="{FF2B5EF4-FFF2-40B4-BE49-F238E27FC236}">
                  <a16:creationId xmlns:a16="http://schemas.microsoft.com/office/drawing/2014/main" id="{ABE8E0FF-282A-434A-82B8-458AEC9B16F7}"/>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文本框 78">
              <a:extLst>
                <a:ext uri="{FF2B5EF4-FFF2-40B4-BE49-F238E27FC236}">
                  <a16:creationId xmlns:a16="http://schemas.microsoft.com/office/drawing/2014/main" id="{52C1AC3D-983C-4F7E-9291-878887CB68AF}"/>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a:solidFill>
                    <a:srgbClr val="044875"/>
                  </a:solidFill>
                  <a:latin typeface="Impact" panose="020B0806030902050204" pitchFamily="34" charset="0"/>
                </a:rPr>
                <a:t>02</a:t>
              </a:r>
              <a:endParaRPr lang="zh-CN" altLang="en-US" sz="3600">
                <a:solidFill>
                  <a:srgbClr val="044875"/>
                </a:solidFill>
                <a:latin typeface="Impact" panose="020B0806030902050204" pitchFamily="34" charset="0"/>
              </a:endParaRPr>
            </a:p>
          </p:txBody>
        </p:sp>
      </p:grpSp>
      <p:sp>
        <p:nvSpPr>
          <p:cNvPr id="40" name="文本框 133">
            <a:extLst>
              <a:ext uri="{FF2B5EF4-FFF2-40B4-BE49-F238E27FC236}">
                <a16:creationId xmlns:a16="http://schemas.microsoft.com/office/drawing/2014/main" id="{D373DB04-8AAE-44DE-9A6E-C68B5459F421}"/>
              </a:ext>
            </a:extLst>
          </p:cNvPr>
          <p:cNvSpPr txBox="1">
            <a:spLocks noChangeArrowheads="1"/>
          </p:cNvSpPr>
          <p:nvPr/>
        </p:nvSpPr>
        <p:spPr bwMode="auto">
          <a:xfrm>
            <a:off x="7860481" y="4019443"/>
            <a:ext cx="27736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dirty="0">
                <a:solidFill>
                  <a:srgbClr val="044875"/>
                </a:solidFill>
                <a:latin typeface="Times New Roman" panose="02020603050405020304" pitchFamily="18" charset="0"/>
                <a:ea typeface="微软雅黑" panose="020B0503020204020204" pitchFamily="34" charset="-122"/>
                <a:cs typeface="Times New Roman" panose="02020603050405020304" pitchFamily="18" charset="0"/>
              </a:rPr>
              <a:t>总结与展望</a:t>
            </a:r>
          </a:p>
        </p:txBody>
      </p:sp>
      <p:sp>
        <p:nvSpPr>
          <p:cNvPr id="41" name="矩形 40">
            <a:extLst>
              <a:ext uri="{FF2B5EF4-FFF2-40B4-BE49-F238E27FC236}">
                <a16:creationId xmlns:a16="http://schemas.microsoft.com/office/drawing/2014/main" id="{EB06F3CF-FDE6-4B49-88CB-AF05CBA8FBAC}"/>
              </a:ext>
            </a:extLst>
          </p:cNvPr>
          <p:cNvSpPr/>
          <p:nvPr/>
        </p:nvSpPr>
        <p:spPr bwMode="auto">
          <a:xfrm>
            <a:off x="7799388" y="3910542"/>
            <a:ext cx="2891535" cy="71278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136">
            <a:extLst>
              <a:ext uri="{FF2B5EF4-FFF2-40B4-BE49-F238E27FC236}">
                <a16:creationId xmlns:a16="http://schemas.microsoft.com/office/drawing/2014/main" id="{3D8E5D97-356B-4148-B3A2-20E742699AEC}"/>
              </a:ext>
            </a:extLst>
          </p:cNvPr>
          <p:cNvGrpSpPr>
            <a:grpSpLocks/>
          </p:cNvGrpSpPr>
          <p:nvPr/>
        </p:nvGrpSpPr>
        <p:grpSpPr bwMode="auto">
          <a:xfrm>
            <a:off x="6916738" y="3910542"/>
            <a:ext cx="919443" cy="712788"/>
            <a:chOff x="6191369" y="1397569"/>
            <a:chExt cx="919239" cy="712882"/>
          </a:xfrm>
        </p:grpSpPr>
        <p:sp>
          <p:nvSpPr>
            <p:cNvPr id="44" name="矩形 43">
              <a:extLst>
                <a:ext uri="{FF2B5EF4-FFF2-40B4-BE49-F238E27FC236}">
                  <a16:creationId xmlns:a16="http://schemas.microsoft.com/office/drawing/2014/main" id="{039C9DBC-5AD2-4321-BFAA-919C35CCDAF9}"/>
                </a:ext>
              </a:extLst>
            </p:cNvPr>
            <p:cNvSpPr/>
            <p:nvPr/>
          </p:nvSpPr>
          <p:spPr>
            <a:xfrm>
              <a:off x="6294533"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文本框 138">
              <a:extLst>
                <a:ext uri="{FF2B5EF4-FFF2-40B4-BE49-F238E27FC236}">
                  <a16:creationId xmlns:a16="http://schemas.microsoft.com/office/drawing/2014/main" id="{6C5CA861-3ED9-441C-9044-ADD664CDC708}"/>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a:solidFill>
                    <a:srgbClr val="044875"/>
                  </a:solidFill>
                  <a:latin typeface="Impact" panose="020B0806030902050204" pitchFamily="34" charset="0"/>
                </a:rPr>
                <a:t>04</a:t>
              </a:r>
              <a:endParaRPr lang="zh-CN" altLang="en-US" sz="3600">
                <a:solidFill>
                  <a:srgbClr val="044875"/>
                </a:solidFill>
                <a:latin typeface="Impact" panose="020B0806030902050204" pitchFamily="34" charset="0"/>
              </a:endParaRPr>
            </a:p>
          </p:txBody>
        </p:sp>
      </p:grpSp>
      <p:cxnSp>
        <p:nvCxnSpPr>
          <p:cNvPr id="47" name="直接连接符 46">
            <a:extLst>
              <a:ext uri="{FF2B5EF4-FFF2-40B4-BE49-F238E27FC236}">
                <a16:creationId xmlns:a16="http://schemas.microsoft.com/office/drawing/2014/main" id="{D2EBC5D9-6B6F-4636-B4E4-F4A71EEC5CC7}"/>
              </a:ext>
            </a:extLst>
          </p:cNvPr>
          <p:cNvCxnSpPr/>
          <p:nvPr/>
        </p:nvCxnSpPr>
        <p:spPr>
          <a:xfrm flipH="1">
            <a:off x="5534025" y="4258205"/>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id="{16DB77B9-5E3D-45EC-A1DC-ABAC34A46708}"/>
              </a:ext>
            </a:extLst>
          </p:cNvPr>
          <p:cNvGrpSpPr/>
          <p:nvPr/>
        </p:nvGrpSpPr>
        <p:grpSpPr>
          <a:xfrm>
            <a:off x="0" y="0"/>
            <a:ext cx="12192000" cy="6857999"/>
            <a:chOff x="0" y="0"/>
            <a:chExt cx="12192000" cy="6857999"/>
          </a:xfrm>
        </p:grpSpPr>
        <p:pic>
          <p:nvPicPr>
            <p:cNvPr id="29" name="图片 28">
              <a:extLst>
                <a:ext uri="{FF2B5EF4-FFF2-40B4-BE49-F238E27FC236}">
                  <a16:creationId xmlns:a16="http://schemas.microsoft.com/office/drawing/2014/main" id="{20E593CC-0C46-4A9E-98D7-BF4CADC7D5E1}"/>
                </a:ext>
              </a:extLst>
            </p:cNvPr>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46040" y="0"/>
              <a:ext cx="846762" cy="846762"/>
            </a:xfrm>
            <a:prstGeom prst="rect">
              <a:avLst/>
            </a:prstGeom>
          </p:spPr>
        </p:pic>
        <p:sp>
          <p:nvSpPr>
            <p:cNvPr id="30" name="矩形 29">
              <a:extLst>
                <a:ext uri="{FF2B5EF4-FFF2-40B4-BE49-F238E27FC236}">
                  <a16:creationId xmlns:a16="http://schemas.microsoft.com/office/drawing/2014/main" id="{EA3A64CF-9090-4118-9473-9D601D862BC8}"/>
                </a:ext>
              </a:extLst>
            </p:cNvPr>
            <p:cNvSpPr/>
            <p:nvPr/>
          </p:nvSpPr>
          <p:spPr>
            <a:xfrm>
              <a:off x="0" y="0"/>
              <a:ext cx="421406"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73A6F072-BA70-4E49-8224-B8FCD8B61FCD}"/>
                </a:ext>
              </a:extLst>
            </p:cNvPr>
            <p:cNvSpPr/>
            <p:nvPr/>
          </p:nvSpPr>
          <p:spPr>
            <a:xfrm>
              <a:off x="1292802" y="0"/>
              <a:ext cx="10899198" cy="846762"/>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C6F207BE-38D1-4DCF-B5EA-86E42E6CF8A2}"/>
                </a:ext>
              </a:extLst>
            </p:cNvPr>
            <p:cNvSpPr/>
            <p:nvPr/>
          </p:nvSpPr>
          <p:spPr>
            <a:xfrm>
              <a:off x="0" y="6488666"/>
              <a:ext cx="12192000" cy="369333"/>
            </a:xfrm>
            <a:prstGeom prst="rect">
              <a:avLst/>
            </a:prstGeom>
            <a:solidFill>
              <a:srgbClr val="044875"/>
            </a:solidFill>
            <a:ln>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日期占位符 20">
            <a:extLst>
              <a:ext uri="{FF2B5EF4-FFF2-40B4-BE49-F238E27FC236}">
                <a16:creationId xmlns:a16="http://schemas.microsoft.com/office/drawing/2014/main" id="{8AA79722-6A73-B064-4B6C-67BB34C4D61A}"/>
              </a:ext>
            </a:extLst>
          </p:cNvPr>
          <p:cNvSpPr>
            <a:spLocks noGrp="1"/>
          </p:cNvSpPr>
          <p:nvPr>
            <p:ph type="dt" sz="half" idx="10"/>
          </p:nvPr>
        </p:nvSpPr>
        <p:spPr>
          <a:xfrm>
            <a:off x="594554" y="6519474"/>
            <a:ext cx="2743200" cy="365125"/>
          </a:xfrm>
        </p:spPr>
        <p:txBody>
          <a:bodyPr/>
          <a:lstStyle/>
          <a:p>
            <a:fld id="{203B5CA8-4761-4414-9376-7C2900FFB2F7}" type="datetime1">
              <a:rPr lang="zh-CN" altLang="en-US" sz="1400" smtClean="0">
                <a:solidFill>
                  <a:schemeClr val="bg1"/>
                </a:solidFill>
              </a:rPr>
              <a:t>2022/7/20</a:t>
            </a:fld>
            <a:endParaRPr lang="zh-CN" altLang="en-US" dirty="0">
              <a:solidFill>
                <a:schemeClr val="bg1"/>
              </a:solidFill>
            </a:endParaRPr>
          </a:p>
        </p:txBody>
      </p:sp>
      <p:sp>
        <p:nvSpPr>
          <p:cNvPr id="39" name="页脚占位符 21">
            <a:extLst>
              <a:ext uri="{FF2B5EF4-FFF2-40B4-BE49-F238E27FC236}">
                <a16:creationId xmlns:a16="http://schemas.microsoft.com/office/drawing/2014/main" id="{56C11B1C-671D-DAEC-B248-30CF2D8AFBA9}"/>
              </a:ext>
            </a:extLst>
          </p:cNvPr>
          <p:cNvSpPr>
            <a:spLocks noGrp="1"/>
          </p:cNvSpPr>
          <p:nvPr>
            <p:ph type="ftr" sz="quarter" idx="11"/>
          </p:nvPr>
        </p:nvSpPr>
        <p:spPr>
          <a:xfrm>
            <a:off x="3794954" y="6519474"/>
            <a:ext cx="4114800" cy="365125"/>
          </a:xfrm>
        </p:spPr>
        <p:txBody>
          <a:bodyPr/>
          <a:lstStyle/>
          <a:p>
            <a:r>
              <a:rPr lang="zh-CN" altLang="en-US" sz="1400" dirty="0">
                <a:solidFill>
                  <a:schemeClr val="bg1"/>
                </a:solidFill>
              </a:rPr>
              <a:t>张庆辉</a:t>
            </a:r>
          </a:p>
        </p:txBody>
      </p:sp>
      <p:sp>
        <p:nvSpPr>
          <p:cNvPr id="42" name="灯片编号占位符 22">
            <a:extLst>
              <a:ext uri="{FF2B5EF4-FFF2-40B4-BE49-F238E27FC236}">
                <a16:creationId xmlns:a16="http://schemas.microsoft.com/office/drawing/2014/main" id="{A0FF0775-376F-867A-7344-26EA620A943E}"/>
              </a:ext>
            </a:extLst>
          </p:cNvPr>
          <p:cNvSpPr>
            <a:spLocks noGrp="1"/>
          </p:cNvSpPr>
          <p:nvPr>
            <p:ph type="sldNum" sz="quarter" idx="12"/>
          </p:nvPr>
        </p:nvSpPr>
        <p:spPr>
          <a:xfrm>
            <a:off x="8366954" y="6519474"/>
            <a:ext cx="2743200" cy="365125"/>
          </a:xfrm>
        </p:spPr>
        <p:txBody>
          <a:bodyPr/>
          <a:lstStyle/>
          <a:p>
            <a:fld id="{603D71E1-7013-465D-A6D8-056F0D898DDF}" type="slidenum">
              <a:rPr lang="zh-CN" altLang="en-US" sz="1400">
                <a:solidFill>
                  <a:schemeClr val="bg1"/>
                </a:solidFill>
              </a:rPr>
              <a:t>9</a:t>
            </a:fld>
            <a:endParaRPr lang="zh-CN" altLang="en-US" sz="1400" dirty="0">
              <a:solidFill>
                <a:schemeClr val="bg1"/>
              </a:solidFill>
            </a:endParaRPr>
          </a:p>
        </p:txBody>
      </p:sp>
      <p:sp>
        <p:nvSpPr>
          <p:cNvPr id="46" name="文本框 45">
            <a:extLst>
              <a:ext uri="{FF2B5EF4-FFF2-40B4-BE49-F238E27FC236}">
                <a16:creationId xmlns:a16="http://schemas.microsoft.com/office/drawing/2014/main" id="{A95190BD-8F8D-F933-9674-A425CC2684FA}"/>
              </a:ext>
            </a:extLst>
          </p:cNvPr>
          <p:cNvSpPr txBox="1"/>
          <p:nvPr/>
        </p:nvSpPr>
        <p:spPr>
          <a:xfrm>
            <a:off x="5602972" y="223326"/>
            <a:ext cx="6337926" cy="400110"/>
          </a:xfrm>
          <a:prstGeom prst="rect">
            <a:avLst/>
          </a:prstGeom>
          <a:noFill/>
        </p:spPr>
        <p:txBody>
          <a:bodyPr wrap="square" rtlCol="0">
            <a:spAutoFit/>
          </a:bodyPr>
          <a:lstStyle/>
          <a:p>
            <a:r>
              <a:rPr lang="en-US" altLang="zh-CN" sz="2000" dirty="0">
                <a:solidFill>
                  <a:schemeClr val="bg1"/>
                </a:solidFill>
              </a:rPr>
              <a:t>2022</a:t>
            </a:r>
            <a:r>
              <a:rPr lang="zh-CN" altLang="en-US" sz="2000" dirty="0">
                <a:solidFill>
                  <a:schemeClr val="bg1"/>
                </a:solidFill>
              </a:rPr>
              <a:t>年云南大学离散优化与算法博弈论研究生学术论坛</a:t>
            </a:r>
          </a:p>
        </p:txBody>
      </p:sp>
    </p:spTree>
    <p:extLst>
      <p:ext uri="{BB962C8B-B14F-4D97-AF65-F5344CB8AC3E}">
        <p14:creationId xmlns:p14="http://schemas.microsoft.com/office/powerpoint/2010/main" val="11573445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998</TotalTime>
  <Words>1611</Words>
  <Application>Microsoft Office PowerPoint</Application>
  <PresentationFormat>宽屏</PresentationFormat>
  <Paragraphs>287</Paragraphs>
  <Slides>26</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等线</vt:lpstr>
      <vt:lpstr>等线 Light</vt:lpstr>
      <vt:lpstr>Arial</vt:lpstr>
      <vt:lpstr>Cambria Math</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zqh</dc:creator>
  <cp:lastModifiedBy>张 庆辉</cp:lastModifiedBy>
  <cp:revision>35</cp:revision>
  <dcterms:created xsi:type="dcterms:W3CDTF">2022-07-18T12:23:27Z</dcterms:created>
  <dcterms:modified xsi:type="dcterms:W3CDTF">2022-07-20T01:51:09Z</dcterms:modified>
</cp:coreProperties>
</file>