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0" r:id="rId3"/>
    <p:sldId id="258" r:id="rId4"/>
    <p:sldId id="259" r:id="rId5"/>
    <p:sldId id="260" r:id="rId6"/>
    <p:sldId id="261" r:id="rId7"/>
    <p:sldId id="262" r:id="rId8"/>
    <p:sldId id="288" r:id="rId9"/>
    <p:sldId id="263" r:id="rId10"/>
    <p:sldId id="264" r:id="rId11"/>
    <p:sldId id="265" r:id="rId12"/>
    <p:sldId id="269" r:id="rId13"/>
    <p:sldId id="291" r:id="rId14"/>
    <p:sldId id="270" r:id="rId15"/>
    <p:sldId id="293" r:id="rId16"/>
    <p:sldId id="285" r:id="rId17"/>
    <p:sldId id="286" r:id="rId18"/>
    <p:sldId id="273" r:id="rId19"/>
    <p:sldId id="292" r:id="rId20"/>
    <p:sldId id="271" r:id="rId21"/>
    <p:sldId id="276" r:id="rId22"/>
    <p:sldId id="29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pos="1572" userDrawn="1">
          <p15:clr>
            <a:srgbClr val="A4A3A4"/>
          </p15:clr>
        </p15:guide>
        <p15:guide id="3" pos="6108" userDrawn="1">
          <p15:clr>
            <a:srgbClr val="A4A3A4"/>
          </p15:clr>
        </p15:guide>
        <p15:guide id="4" orient="horz" pos="30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>
        <p:guide orient="horz" pos="1253"/>
        <p:guide pos="1572"/>
        <p:guide pos="6108"/>
        <p:guide orient="horz" pos="30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59999" cy="59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FEDD2-A3A0-49B0-B850-5E2D529830DB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F5577-346C-4085-B700-F146DA7FB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226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F5577-346C-4085-B700-F146DA7FB5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439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0A479-17E2-4CDB-B616-FB246A790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56D166-74C7-413C-A9DC-387FFD5D0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EB6FFF-22CD-4179-B763-15846A22C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7AE1-E6CB-405C-899F-EA33A4966BE5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384CBC-2D48-4741-A931-C6A97181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F1E1B-3F00-426C-AD1F-D6EF157A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B616-D07B-4DFB-B44F-870FC02FD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86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AB2E4-8B87-466E-A71E-A504AA65B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8215EF-6459-45F9-BD50-CEAC3B57B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73B4E-55A1-4333-8417-789B170A2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7AE1-E6CB-405C-899F-EA33A4966BE5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0116F-832C-4BA5-88E2-3C66428A0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EE556D-7BE2-4003-9260-7007E6CD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B616-D07B-4DFB-B44F-870FC02FD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55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429705-1BEF-4066-86B5-2B67B9D53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70BB9B-3944-4AD2-8631-89B6024BE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20B65A-7FE2-4DDB-931F-9DA3E3B5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7AE1-E6CB-405C-899F-EA33A4966BE5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475D9F-1A27-43BA-85EE-45EBFFA6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7C6FA8-C6D7-4CA1-846E-4721EFDF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B616-D07B-4DFB-B44F-870FC02FD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46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2841A-A081-4C69-A3D6-2DD6AAB8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FAB404-6F89-4002-8C22-C032B4041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A7C9DB-1771-4C2D-9D87-91200BD9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7AE1-E6CB-405C-899F-EA33A4966BE5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19AFC0-501B-4C48-B9E8-0E70FE2D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83BFE-5190-4C15-8523-11AE1E5B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B616-D07B-4DFB-B44F-870FC02FD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3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FCA83-7E37-43EC-9C24-33EA990F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99D0A3-B13C-4FE7-ACAC-F69857247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643C65-827B-437A-B2DC-5FD0159E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7AE1-E6CB-405C-899F-EA33A4966BE5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697F1D-E880-4A24-9970-2D423F81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CD68E1-4CA3-4146-9F2C-DF03AE58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B616-D07B-4DFB-B44F-870FC02FD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56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86880-344C-4191-B17C-C4636451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7A3653-B8C5-4BEC-970D-F18678E08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91E11C-65D5-4249-8CA9-3CA290344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C08C29-22EE-4E0D-9BB8-EC12BE0B8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7AE1-E6CB-405C-899F-EA33A4966BE5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36C2C1-E42E-4112-9672-D8FA784D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BE1FF7-0A13-457D-ADD5-9569DBF7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B616-D07B-4DFB-B44F-870FC02FD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97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C52D4-1CE0-4AF6-9DA8-038FCD0EE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EFB11A-FDEE-4387-AF07-6ED57A8E2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FB8906-F06C-4C2C-B691-919BC99C7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672677-D7F1-4BA1-92FD-F02C34F71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10998C-7ADE-4AA0-B813-A074F7662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4F729A-7EBE-4E87-B536-82753DC4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7AE1-E6CB-405C-899F-EA33A4966BE5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80B765-9374-441B-A878-44E919BFD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A643FA-91FF-4BDB-89CE-D94892ADE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B616-D07B-4DFB-B44F-870FC02FD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61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D25D1-E395-49F6-8626-03B44518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3D3147-D92B-4883-948B-35F867A9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7AE1-E6CB-405C-899F-EA33A4966BE5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653E10-C61F-4569-8618-D1CCC633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8AD1A6-668C-456C-9046-DC780215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B616-D07B-4DFB-B44F-870FC02FD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67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9F376E-31F4-42D0-A16F-CEC02BDDD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7AE1-E6CB-405C-899F-EA33A4966BE5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B692E7-C945-4D9F-812F-DE238BA6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8AE3D3-F812-4995-AD40-4C388F16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B616-D07B-4DFB-B44F-870FC02FD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18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8C66E-7CBF-4ACC-A156-3BC4EF465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D2F6FD-BDD3-4E51-ADB4-148A6673D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EB3B3D-03DD-4703-AE36-FD827736B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B8049D-D46C-4823-8A33-848B396F1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7AE1-E6CB-405C-899F-EA33A4966BE5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77D385-32A1-44BB-B2D4-EFF3C296E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E16BA1-5787-439A-862F-C2CB78A3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B616-D07B-4DFB-B44F-870FC02FD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25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E62EE-AB01-406C-9DB9-352CF954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E6607D-7411-461A-84ED-C41B52F65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7E3A66-1A2E-4925-8D67-136BECAE9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EA1922-1D4E-4EF3-88D9-8FBABEB0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7AE1-E6CB-405C-899F-EA33A4966BE5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3DDCEF-8E03-428D-9479-A3A558B9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520CD9-67B1-4D9A-89B9-6A8AEA93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EB616-D07B-4DFB-B44F-870FC02FD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59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C2BCED-D524-4383-9E72-1CC9B3013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B93092-54A0-4ADC-AE31-4799889B1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9A196-3C3A-4146-AEC4-78F8D2ED9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A7AE1-E6CB-405C-899F-EA33A4966BE5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B48FF2-55F0-4138-B79E-BEEC58B97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EB4064-4E81-47A3-81FF-5E7B00905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EB616-D07B-4DFB-B44F-870FC02FD6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10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hangqinghui@mail.ynu.edu.c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xjzhang%7d@ynu.edu.c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27344E7-79B8-4BE8-9694-542D0B0DF523}"/>
              </a:ext>
            </a:extLst>
          </p:cNvPr>
          <p:cNvGrpSpPr/>
          <p:nvPr/>
        </p:nvGrpSpPr>
        <p:grpSpPr>
          <a:xfrm>
            <a:off x="922446" y="1947597"/>
            <a:ext cx="10347107" cy="2932028"/>
            <a:chOff x="1002146" y="2422424"/>
            <a:chExt cx="10347107" cy="2932028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782D91A-C6A7-4B99-AB73-0FF18BCE1ABC}"/>
                </a:ext>
              </a:extLst>
            </p:cNvPr>
            <p:cNvSpPr txBox="1"/>
            <p:nvPr/>
          </p:nvSpPr>
          <p:spPr>
            <a:xfrm>
              <a:off x="1002146" y="2422424"/>
              <a:ext cx="10187708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rgbClr val="04487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Local-Ratio-Based Power Control Approach for Capacitated Access Points in Mobile Edge Computing</a:t>
              </a:r>
              <a:endParaRPr lang="zh-CN" altLang="en-US" sz="2800" b="1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" name="组合 58">
              <a:extLst>
                <a:ext uri="{FF2B5EF4-FFF2-40B4-BE49-F238E27FC236}">
                  <a16:creationId xmlns:a16="http://schemas.microsoft.com/office/drawing/2014/main" id="{46FDCDDB-D824-4BA8-978D-484178C515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2744" y="3480522"/>
              <a:ext cx="3846512" cy="361950"/>
              <a:chOff x="4154888" y="3453573"/>
              <a:chExt cx="3846874" cy="361046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2B8FCFBF-5C0F-4FCC-A6FD-7AA7887459B9}"/>
                  </a:ext>
                </a:extLst>
              </p:cNvPr>
              <p:cNvCxnSpPr/>
              <p:nvPr/>
            </p:nvCxnSpPr>
            <p:spPr>
              <a:xfrm>
                <a:off x="4154888" y="3453573"/>
                <a:ext cx="3846874" cy="0"/>
              </a:xfrm>
              <a:prstGeom prst="line">
                <a:avLst/>
              </a:prstGeom>
              <a:ln w="25400">
                <a:solidFill>
                  <a:srgbClr val="04487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等腰三角形 6">
                <a:extLst>
                  <a:ext uri="{FF2B5EF4-FFF2-40B4-BE49-F238E27FC236}">
                    <a16:creationId xmlns:a16="http://schemas.microsoft.com/office/drawing/2014/main" id="{4EE5FFB7-4E44-490B-B269-3F2785AA02E4}"/>
                  </a:ext>
                </a:extLst>
              </p:cNvPr>
              <p:cNvSpPr/>
              <p:nvPr/>
            </p:nvSpPr>
            <p:spPr>
              <a:xfrm flipV="1">
                <a:off x="5872725" y="3459907"/>
                <a:ext cx="411201" cy="354712"/>
              </a:xfrm>
              <a:prstGeom prst="triangle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8" name="文本框 21">
              <a:extLst>
                <a:ext uri="{FF2B5EF4-FFF2-40B4-BE49-F238E27FC236}">
                  <a16:creationId xmlns:a16="http://schemas.microsoft.com/office/drawing/2014/main" id="{49DEB66A-5CF3-430D-8D3F-5102D43D22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3961" y="3907278"/>
              <a:ext cx="72040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04487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Qinghui Zhang</a:t>
              </a:r>
              <a:r>
                <a:rPr lang="en-US" altLang="zh-CN" sz="1800" dirty="0">
                  <a:solidFill>
                    <a:srgbClr val="04487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1800" dirty="0" err="1">
                  <a:solidFill>
                    <a:srgbClr val="04487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Weidong</a:t>
              </a:r>
              <a:r>
                <a:rPr lang="en-US" altLang="zh-CN" sz="1800" dirty="0">
                  <a:solidFill>
                    <a:srgbClr val="04487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Li, Qian </a:t>
              </a:r>
              <a:r>
                <a:rPr lang="en-US" altLang="zh-CN" sz="1800" dirty="0" err="1">
                  <a:solidFill>
                    <a:srgbClr val="04487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Su</a:t>
              </a:r>
              <a:r>
                <a:rPr lang="en-US" altLang="zh-CN" sz="1800" dirty="0">
                  <a:solidFill>
                    <a:srgbClr val="04487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1800" dirty="0" err="1">
                  <a:solidFill>
                    <a:srgbClr val="04487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Xuejie</a:t>
              </a:r>
              <a:r>
                <a:rPr lang="en-US" altLang="zh-CN" sz="1800" dirty="0">
                  <a:solidFill>
                    <a:srgbClr val="04487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Zhang</a:t>
              </a:r>
              <a:r>
                <a:rPr lang="en-US" altLang="zh-CN" sz="1800" baseline="30000" dirty="0">
                  <a:solidFill>
                    <a:srgbClr val="04487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*</a:t>
              </a:r>
              <a:endParaRPr lang="zh-CN" altLang="en-US" sz="2400" baseline="30000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">
              <a:extLst>
                <a:ext uri="{FF2B5EF4-FFF2-40B4-BE49-F238E27FC236}">
                  <a16:creationId xmlns:a16="http://schemas.microsoft.com/office/drawing/2014/main" id="{36B453DE-A92C-45D3-94B6-BE71CD8AF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3962" y="4446199"/>
              <a:ext cx="72040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i="1" dirty="0">
                  <a:solidFill>
                    <a:srgbClr val="04487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Yunnan University</a:t>
              </a:r>
              <a:endParaRPr lang="zh-CN" altLang="en-US" i="1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9">
              <a:extLst>
                <a:ext uri="{FF2B5EF4-FFF2-40B4-BE49-F238E27FC236}">
                  <a16:creationId xmlns:a16="http://schemas.microsoft.com/office/drawing/2014/main" id="{57907207-13C7-40BD-83D7-976625C03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3909" y="4985120"/>
              <a:ext cx="100953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i="1" dirty="0">
                  <a:solidFill>
                    <a:srgbClr val="04487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hlinkClick r:id="rId3"/>
                </a:rPr>
                <a:t>zhangqinghui@mail.ynu.edu.cn</a:t>
              </a:r>
              <a:r>
                <a:rPr lang="en-US" altLang="zh-CN" i="1" dirty="0">
                  <a:solidFill>
                    <a:srgbClr val="04487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{</a:t>
              </a:r>
              <a:r>
                <a:rPr lang="en-US" altLang="zh-CN" i="1" dirty="0" err="1">
                  <a:solidFill>
                    <a:srgbClr val="04487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weidong</a:t>
              </a:r>
              <a:r>
                <a:rPr lang="en-US" altLang="zh-CN" i="1" dirty="0">
                  <a:solidFill>
                    <a:srgbClr val="04487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i="1" dirty="0" err="1">
                  <a:solidFill>
                    <a:srgbClr val="04487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suqian</a:t>
              </a:r>
              <a:r>
                <a:rPr lang="en-US" altLang="zh-CN" i="1" dirty="0">
                  <a:solidFill>
                    <a:srgbClr val="04487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i="1" dirty="0" err="1">
                  <a:solidFill>
                    <a:srgbClr val="04487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hlinkClick r:id="rId4"/>
                </a:rPr>
                <a:t>xjzhang</a:t>
              </a:r>
              <a:r>
                <a:rPr lang="en-US" altLang="zh-CN" i="1" dirty="0">
                  <a:solidFill>
                    <a:srgbClr val="04487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hlinkClick r:id="rId4"/>
                </a:rPr>
                <a:t>}@ynu.edu.cn</a:t>
              </a:r>
              <a:endParaRPr lang="zh-CN" altLang="en-US" i="1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2059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:a16="http://schemas.microsoft.com/office/drawing/2014/main" id="{1651423B-F98D-420B-8163-3002FB39B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32" y="915705"/>
            <a:ext cx="36914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Integer Program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D28D817-F5E8-4D62-A5D2-33178DDE2CDF}"/>
                  </a:ext>
                </a:extLst>
              </p:cNvPr>
              <p:cNvSpPr txBox="1"/>
              <p:nvPr/>
            </p:nvSpPr>
            <p:spPr>
              <a:xfrm>
                <a:off x="889001" y="2597628"/>
                <a:ext cx="5909732" cy="2451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Full coverage condition: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acc>
                          <m:accPr>
                            <m:chr m:val="̅"/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</m:acc>
                      </m:sub>
                      <m:sup/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nary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denotes the TDs covered by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then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must be established.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Limited capacity condition: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number of TDs covered by an AP must be less than its capacity.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 uniqueness: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at most one disk with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𝑎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the center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D28D817-F5E8-4D62-A5D2-33178DDE2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01" y="2597628"/>
                <a:ext cx="5909732" cy="2451890"/>
              </a:xfrm>
              <a:prstGeom prst="rect">
                <a:avLst/>
              </a:prstGeom>
              <a:blipFill>
                <a:blip r:embed="rId3"/>
                <a:stretch>
                  <a:fillRect l="-722" t="-13184" r="-1032" b="-7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9AA19F4-B24C-42CF-A13E-2A7748FBB4D1}"/>
                  </a:ext>
                </a:extLst>
              </p:cNvPr>
              <p:cNvSpPr txBox="1"/>
              <p:nvPr/>
            </p:nvSpPr>
            <p:spPr>
              <a:xfrm>
                <a:off x="889000" y="1795567"/>
                <a:ext cx="11303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subset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𝒟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feasible solution to the MPCC problem and must meet the following conditions: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9AA19F4-B24C-42CF-A13E-2A7748FBB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00" y="1795567"/>
                <a:ext cx="11303000" cy="400110"/>
              </a:xfrm>
              <a:prstGeom prst="rect">
                <a:avLst/>
              </a:prstGeom>
              <a:blipFill>
                <a:blip r:embed="rId4"/>
                <a:stretch>
                  <a:fillRect l="-593" t="-10769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1995EE1B-DA74-4527-848F-466B4DC930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1049" y="2597628"/>
            <a:ext cx="41719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27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:a16="http://schemas.microsoft.com/office/drawing/2014/main" id="{1651423B-F98D-420B-8163-3002FB39B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32" y="915705"/>
            <a:ext cx="82465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Minimum Local Ratio (MLR) Algorithm 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17F1CC-044D-4832-9FFF-1000C0F21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378" y="1385034"/>
            <a:ext cx="2770554" cy="54025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E7761CD-DF27-490B-9215-D1F221FF3EB5}"/>
                  </a:ext>
                </a:extLst>
              </p:cNvPr>
              <p:cNvSpPr txBox="1"/>
              <p:nvPr/>
            </p:nvSpPr>
            <p:spPr>
              <a:xfrm>
                <a:off x="1155855" y="3292903"/>
                <a:ext cx="59182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iteration calculates the local ratio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corresponding to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𝐷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𝒟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current iteration state.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 the disk with minimum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is marked by “*”, to cover TDs contained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relevant variables.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E7761CD-DF27-490B-9215-D1F221FF3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855" y="3292903"/>
                <a:ext cx="5918200" cy="2031325"/>
              </a:xfrm>
              <a:prstGeom prst="rect">
                <a:avLst/>
              </a:prstGeom>
              <a:blipFill>
                <a:blip r:embed="rId4"/>
                <a:stretch>
                  <a:fillRect l="-722" t="-1502" r="-1856" b="-3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F1DD4B6-A27F-4A5D-AAEE-B4E228D67AEF}"/>
                  </a:ext>
                </a:extLst>
              </p:cNvPr>
              <p:cNvSpPr/>
              <p:nvPr/>
            </p:nvSpPr>
            <p:spPr>
              <a:xfrm>
                <a:off x="1470935" y="2482875"/>
                <a:ext cx="3251724" cy="3841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zh-CN" dirty="0"/>
                  <a:t>/ min(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zh-CN" dirty="0"/>
                  <a:t>), ∀</a:t>
                </a:r>
                <a:r>
                  <a:rPr lang="zh-CN" altLang="en-US" dirty="0"/>
                  <a:t>𝐷 ∈ 𝒟</a:t>
                </a:r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F1DD4B6-A27F-4A5D-AAEE-B4E228D67A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935" y="2482875"/>
                <a:ext cx="3251724" cy="384144"/>
              </a:xfrm>
              <a:prstGeom prst="rect">
                <a:avLst/>
              </a:prstGeom>
              <a:blipFill>
                <a:blip r:embed="rId5"/>
                <a:stretch>
                  <a:fillRect t="-6349" r="-375" b="-25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286F0128-D159-4D22-8A0C-96B92496C315}"/>
              </a:ext>
            </a:extLst>
          </p:cNvPr>
          <p:cNvSpPr txBox="1"/>
          <p:nvPr/>
        </p:nvSpPr>
        <p:spPr>
          <a:xfrm>
            <a:off x="1470935" y="1989138"/>
            <a:ext cx="143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Ratio: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68D1433-45DC-4989-9676-5AF6AAD0E1F9}"/>
                  </a:ext>
                </a:extLst>
              </p:cNvPr>
              <p:cNvSpPr/>
              <p:nvPr/>
            </p:nvSpPr>
            <p:spPr>
              <a:xfrm>
                <a:off x="1470935" y="5324228"/>
                <a:ext cx="3864007" cy="3841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dirty="0"/>
                  <a:t> 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min(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zh-CN" dirty="0"/>
                  <a:t>), ∀</a:t>
                </a:r>
                <a:r>
                  <a:rPr lang="zh-CN" altLang="en-US" dirty="0"/>
                  <a:t>𝐷 ∈ 𝒟.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68D1433-45DC-4989-9676-5AF6AAD0E1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935" y="5324228"/>
                <a:ext cx="3864007" cy="384144"/>
              </a:xfrm>
              <a:prstGeom prst="rect">
                <a:avLst/>
              </a:prstGeom>
              <a:blipFill>
                <a:blip r:embed="rId6"/>
                <a:stretch>
                  <a:fillRect t="-6349" r="-315" b="-25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866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:a16="http://schemas.microsoft.com/office/drawing/2014/main" id="{1651423B-F98D-420B-8163-3002FB39B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33" y="915705"/>
            <a:ext cx="2841032" cy="52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 Instance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458035-CF3B-4F2F-8EB0-8B3E79A94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3" y="1553166"/>
            <a:ext cx="5852172" cy="438912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F3C4281-AB0E-4B08-9D89-8E7B40E718CC}"/>
              </a:ext>
            </a:extLst>
          </p:cNvPr>
          <p:cNvSpPr/>
          <p:nvPr/>
        </p:nvSpPr>
        <p:spPr>
          <a:xfrm>
            <a:off x="7114000" y="3244334"/>
            <a:ext cx="4551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𝑈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{1, 2, ..., 20},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𝐴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{1, 2, 3, 4, 5} and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𝑘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024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0">
            <a:extLst>
              <a:ext uri="{FF2B5EF4-FFF2-40B4-BE49-F238E27FC236}">
                <a16:creationId xmlns:a16="http://schemas.microsoft.com/office/drawing/2014/main" id="{149DAB29-0F62-4BA8-9955-5BAC66B3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1401" y="2889142"/>
            <a:ext cx="2841032" cy="52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Background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1D98D7-AE32-4D02-8100-E5B35E43DE4E}"/>
              </a:ext>
            </a:extLst>
          </p:cNvPr>
          <p:cNvSpPr/>
          <p:nvPr/>
        </p:nvSpPr>
        <p:spPr bwMode="auto">
          <a:xfrm>
            <a:off x="2243668" y="2780242"/>
            <a:ext cx="2928765" cy="71278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68">
            <a:extLst>
              <a:ext uri="{FF2B5EF4-FFF2-40B4-BE49-F238E27FC236}">
                <a16:creationId xmlns:a16="http://schemas.microsoft.com/office/drawing/2014/main" id="{AD8D98F3-3324-4BBD-B5BF-420CD8DD6F72}"/>
              </a:ext>
            </a:extLst>
          </p:cNvPr>
          <p:cNvGrpSpPr>
            <a:grpSpLocks/>
          </p:cNvGrpSpPr>
          <p:nvPr/>
        </p:nvGrpSpPr>
        <p:grpSpPr bwMode="auto">
          <a:xfrm>
            <a:off x="1361018" y="2780242"/>
            <a:ext cx="919442" cy="712788"/>
            <a:chOff x="6191369" y="1397569"/>
            <a:chExt cx="919239" cy="71288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D5A397B-D3BB-4323-9EA7-54565E8807F2}"/>
                </a:ext>
              </a:extLst>
            </p:cNvPr>
            <p:cNvSpPr/>
            <p:nvPr/>
          </p:nvSpPr>
          <p:spPr>
            <a:xfrm>
              <a:off x="6294533" y="1397569"/>
              <a:ext cx="712631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文本框 18">
              <a:extLst>
                <a:ext uri="{FF2B5EF4-FFF2-40B4-BE49-F238E27FC236}">
                  <a16:creationId xmlns:a16="http://schemas.microsoft.com/office/drawing/2014/main" id="{AC8DC701-AFDC-4F9F-B476-FA15BCDA4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369" y="1397569"/>
              <a:ext cx="91923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solidFill>
                    <a:srgbClr val="044875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>
                <a:solidFill>
                  <a:srgbClr val="044875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3" name="文本框 81">
            <a:extLst>
              <a:ext uri="{FF2B5EF4-FFF2-40B4-BE49-F238E27FC236}">
                <a16:creationId xmlns:a16="http://schemas.microsoft.com/office/drawing/2014/main" id="{E2F5AF30-E333-42EE-AA8B-350D88083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784" y="4019443"/>
            <a:ext cx="2841032" cy="52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Experiments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A95151-E248-4CE7-A80D-4B3C2CDBCBD6}"/>
              </a:ext>
            </a:extLst>
          </p:cNvPr>
          <p:cNvSpPr/>
          <p:nvPr/>
        </p:nvSpPr>
        <p:spPr bwMode="auto">
          <a:xfrm>
            <a:off x="2241926" y="3910542"/>
            <a:ext cx="2914273" cy="71278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84">
            <a:extLst>
              <a:ext uri="{FF2B5EF4-FFF2-40B4-BE49-F238E27FC236}">
                <a16:creationId xmlns:a16="http://schemas.microsoft.com/office/drawing/2014/main" id="{DD5172E8-ED1D-4008-B2FA-2DF7621C8922}"/>
              </a:ext>
            </a:extLst>
          </p:cNvPr>
          <p:cNvGrpSpPr>
            <a:grpSpLocks/>
          </p:cNvGrpSpPr>
          <p:nvPr/>
        </p:nvGrpSpPr>
        <p:grpSpPr bwMode="auto">
          <a:xfrm>
            <a:off x="1361018" y="3901811"/>
            <a:ext cx="919442" cy="712788"/>
            <a:chOff x="6191369" y="1397569"/>
            <a:chExt cx="919239" cy="71288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2D2AF50-71D4-45EA-B806-375A19012629}"/>
                </a:ext>
              </a:extLst>
            </p:cNvPr>
            <p:cNvSpPr/>
            <p:nvPr/>
          </p:nvSpPr>
          <p:spPr>
            <a:xfrm>
              <a:off x="6294533" y="1397569"/>
              <a:ext cx="712631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文本框 86">
              <a:extLst>
                <a:ext uri="{FF2B5EF4-FFF2-40B4-BE49-F238E27FC236}">
                  <a16:creationId xmlns:a16="http://schemas.microsoft.com/office/drawing/2014/main" id="{128D08AF-8B58-48DA-B4AE-28E0C1CC6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369" y="1397569"/>
              <a:ext cx="91923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600" dirty="0">
                  <a:solidFill>
                    <a:srgbClr val="044875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rgbClr val="044875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1" name="文本框 73">
            <a:extLst>
              <a:ext uri="{FF2B5EF4-FFF2-40B4-BE49-F238E27FC236}">
                <a16:creationId xmlns:a16="http://schemas.microsoft.com/office/drawing/2014/main" id="{6C49A2D7-2D47-4C1C-86C7-403391CD7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6825" y="2889143"/>
            <a:ext cx="27673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Our Approach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5AC59CF-ACF1-4005-B69C-4DA5CDFBE936}"/>
              </a:ext>
            </a:extLst>
          </p:cNvPr>
          <p:cNvSpPr/>
          <p:nvPr/>
        </p:nvSpPr>
        <p:spPr bwMode="auto">
          <a:xfrm>
            <a:off x="7799388" y="2780242"/>
            <a:ext cx="2891535" cy="71278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4" name="组合 76">
            <a:extLst>
              <a:ext uri="{FF2B5EF4-FFF2-40B4-BE49-F238E27FC236}">
                <a16:creationId xmlns:a16="http://schemas.microsoft.com/office/drawing/2014/main" id="{48F87F90-5735-4F64-BA48-D5350B12FAC2}"/>
              </a:ext>
            </a:extLst>
          </p:cNvPr>
          <p:cNvGrpSpPr>
            <a:grpSpLocks/>
          </p:cNvGrpSpPr>
          <p:nvPr/>
        </p:nvGrpSpPr>
        <p:grpSpPr bwMode="auto">
          <a:xfrm>
            <a:off x="6916738" y="2780242"/>
            <a:ext cx="919442" cy="712788"/>
            <a:chOff x="6191369" y="1397569"/>
            <a:chExt cx="919239" cy="712882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BE8E0FF-282A-434A-82B8-458AEC9B16F7}"/>
                </a:ext>
              </a:extLst>
            </p:cNvPr>
            <p:cNvSpPr/>
            <p:nvPr/>
          </p:nvSpPr>
          <p:spPr>
            <a:xfrm>
              <a:off x="6294533" y="1397569"/>
              <a:ext cx="712631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文本框 78">
              <a:extLst>
                <a:ext uri="{FF2B5EF4-FFF2-40B4-BE49-F238E27FC236}">
                  <a16:creationId xmlns:a16="http://schemas.microsoft.com/office/drawing/2014/main" id="{52C1AC3D-983C-4F7E-9291-878887CB6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369" y="1397569"/>
              <a:ext cx="91923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solidFill>
                    <a:srgbClr val="044875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>
                <a:solidFill>
                  <a:srgbClr val="044875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0" name="文本框 133">
            <a:extLst>
              <a:ext uri="{FF2B5EF4-FFF2-40B4-BE49-F238E27FC236}">
                <a16:creationId xmlns:a16="http://schemas.microsoft.com/office/drawing/2014/main" id="{D373DB04-8AAE-44DE-9A6E-C68B5459F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0481" y="4019443"/>
            <a:ext cx="277365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Conclusion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B06F3CF-FDE6-4B49-88CB-AF05CBA8FBAC}"/>
              </a:ext>
            </a:extLst>
          </p:cNvPr>
          <p:cNvSpPr/>
          <p:nvPr/>
        </p:nvSpPr>
        <p:spPr bwMode="auto">
          <a:xfrm>
            <a:off x="7799388" y="3910542"/>
            <a:ext cx="2891535" cy="71278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3" name="组合 136">
            <a:extLst>
              <a:ext uri="{FF2B5EF4-FFF2-40B4-BE49-F238E27FC236}">
                <a16:creationId xmlns:a16="http://schemas.microsoft.com/office/drawing/2014/main" id="{3D8E5D97-356B-4148-B3A2-20E742699AEC}"/>
              </a:ext>
            </a:extLst>
          </p:cNvPr>
          <p:cNvGrpSpPr>
            <a:grpSpLocks/>
          </p:cNvGrpSpPr>
          <p:nvPr/>
        </p:nvGrpSpPr>
        <p:grpSpPr bwMode="auto">
          <a:xfrm>
            <a:off x="6916738" y="3910542"/>
            <a:ext cx="919443" cy="712788"/>
            <a:chOff x="6191369" y="1397569"/>
            <a:chExt cx="919239" cy="712882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39C9DBC-5AD2-4321-BFAA-919C35CCDAF9}"/>
                </a:ext>
              </a:extLst>
            </p:cNvPr>
            <p:cNvSpPr/>
            <p:nvPr/>
          </p:nvSpPr>
          <p:spPr>
            <a:xfrm>
              <a:off x="6294533" y="1397569"/>
              <a:ext cx="712630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文本框 138">
              <a:extLst>
                <a:ext uri="{FF2B5EF4-FFF2-40B4-BE49-F238E27FC236}">
                  <a16:creationId xmlns:a16="http://schemas.microsoft.com/office/drawing/2014/main" id="{6C5CA861-3ED9-441C-9044-ADD664CDC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369" y="1397569"/>
              <a:ext cx="91923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solidFill>
                    <a:srgbClr val="044875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600">
                <a:solidFill>
                  <a:srgbClr val="044875"/>
                </a:solidFill>
                <a:latin typeface="Impact" panose="020B0806030902050204" pitchFamily="34" charset="0"/>
              </a:endParaRPr>
            </a:p>
          </p:txBody>
        </p:sp>
      </p:grp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C266C31-3EE8-4DC8-8E3E-D0CDEB6D7CF5}"/>
              </a:ext>
            </a:extLst>
          </p:cNvPr>
          <p:cNvCxnSpPr/>
          <p:nvPr/>
        </p:nvCxnSpPr>
        <p:spPr>
          <a:xfrm flipH="1">
            <a:off x="5534025" y="3142192"/>
            <a:ext cx="1055688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2EBC5D9-6B6F-4636-B4E4-F4A71EEC5CC7}"/>
              </a:ext>
            </a:extLst>
          </p:cNvPr>
          <p:cNvCxnSpPr/>
          <p:nvPr/>
        </p:nvCxnSpPr>
        <p:spPr>
          <a:xfrm flipH="1">
            <a:off x="5534025" y="4258205"/>
            <a:ext cx="1055688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20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:a16="http://schemas.microsoft.com/office/drawing/2014/main" id="{1651423B-F98D-420B-8163-3002FB39B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33" y="915705"/>
            <a:ext cx="2243667" cy="52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0">
            <a:extLst>
              <a:ext uri="{FF2B5EF4-FFF2-40B4-BE49-F238E27FC236}">
                <a16:creationId xmlns:a16="http://schemas.microsoft.com/office/drawing/2014/main" id="{EC68660C-9321-4DEE-94AB-80943BFED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200" y="977191"/>
            <a:ext cx="3987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Specific experimental settings</a:t>
            </a:r>
            <a:endParaRPr lang="zh-CN" altLang="en-US" sz="2200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E390D9B-6F7B-498A-92D9-668A6BDD0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022" y="1989138"/>
            <a:ext cx="5953956" cy="198147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4866C97-A52F-4FD1-9046-C0A5BA7574CD}"/>
              </a:ext>
            </a:extLst>
          </p:cNvPr>
          <p:cNvSpPr txBox="1"/>
          <p:nvPr/>
        </p:nvSpPr>
        <p:spPr>
          <a:xfrm>
            <a:off x="2404533" y="4797783"/>
            <a:ext cx="7382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comparison methods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NCA (nearest capable access)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 (optimal solution)	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516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:a16="http://schemas.microsoft.com/office/drawing/2014/main" id="{1651423B-F98D-420B-8163-3002FB39B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33" y="915705"/>
            <a:ext cx="2243667" cy="52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0">
            <a:extLst>
              <a:ext uri="{FF2B5EF4-FFF2-40B4-BE49-F238E27FC236}">
                <a16:creationId xmlns:a16="http://schemas.microsoft.com/office/drawing/2014/main" id="{EC68660C-9321-4DEE-94AB-80943BFED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200" y="977191"/>
            <a:ext cx="3987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Impact of the Number of TDs</a:t>
            </a:r>
            <a:endParaRPr lang="zh-CN" altLang="en-US" sz="2200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6254D0-90FA-41D7-9BC9-37959A599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69" y="1576542"/>
            <a:ext cx="10506861" cy="292949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8006FC0-B76A-461B-9395-A9856DD3FFDB}"/>
              </a:ext>
            </a:extLst>
          </p:cNvPr>
          <p:cNvSpPr/>
          <p:nvPr/>
        </p:nvSpPr>
        <p:spPr>
          <a:xfrm>
            <a:off x="1261388" y="4755653"/>
            <a:ext cx="96692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TDs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gradually increases from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to 500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all facilities are distributed in an area with a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 length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 between the number of TDs and APs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maintained at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25:1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the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capacity of each AP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𝑘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40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For the two constants in equation (</a:t>
            </a:r>
            <a:r>
              <a:rPr lang="en-US" altLang="zh-CN" dirty="0">
                <a:solidFill>
                  <a:srgbClr val="4D00D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the values are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𝑐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𝛼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4B90CE-E3B3-14C1-5173-6FDC0A90710C}"/>
              </a:ext>
            </a:extLst>
          </p:cNvPr>
          <p:cNvSpPr txBox="1"/>
          <p:nvPr/>
        </p:nvSpPr>
        <p:spPr>
          <a:xfrm>
            <a:off x="1357745" y="5920509"/>
            <a:ext cx="271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power efficiency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501DBC-BFC2-D55D-725B-B22BCFA2DC5D}"/>
              </a:ext>
            </a:extLst>
          </p:cNvPr>
          <p:cNvSpPr txBox="1"/>
          <p:nvPr/>
        </p:nvSpPr>
        <p:spPr>
          <a:xfrm>
            <a:off x="4391889" y="5920386"/>
            <a:ext cx="340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Acceptable execution time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CFF5FD5-F9C5-2522-AB1B-DD1BF90D6206}"/>
              </a:ext>
            </a:extLst>
          </p:cNvPr>
          <p:cNvSpPr txBox="1"/>
          <p:nvPr/>
        </p:nvSpPr>
        <p:spPr>
          <a:xfrm>
            <a:off x="7998689" y="5928595"/>
            <a:ext cx="356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harmonious assignment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485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:a16="http://schemas.microsoft.com/office/drawing/2014/main" id="{1651423B-F98D-420B-8163-3002FB39B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33" y="915705"/>
            <a:ext cx="2243667" cy="52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0">
            <a:extLst>
              <a:ext uri="{FF2B5EF4-FFF2-40B4-BE49-F238E27FC236}">
                <a16:creationId xmlns:a16="http://schemas.microsoft.com/office/drawing/2014/main" id="{EC68660C-9321-4DEE-94AB-80943BFED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200" y="977191"/>
            <a:ext cx="224366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Impact of </a:t>
            </a:r>
            <a:r>
              <a:rPr lang="zh-CN" altLang="en-US" sz="2200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A5C002-7169-4EC1-A2F0-2B02A5D61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29" y="1713789"/>
            <a:ext cx="9998941" cy="28141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7AAB7E8-C48A-48D8-B03B-4F8FFF439336}"/>
                  </a:ext>
                </a:extLst>
              </p:cNvPr>
              <p:cNvSpPr/>
              <p:nvPr/>
            </p:nvSpPr>
            <p:spPr>
              <a:xfrm>
                <a:off x="1475730" y="4774879"/>
                <a:ext cx="924054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𝑚 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4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𝑛 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100, </a:t>
                </a:r>
                <a:r>
                  <a:rPr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side length</a:t>
                </a: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={25, 30,40,60,100}</m:t>
                    </m:r>
                  </m:oMath>
                </a14:m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7AAB7E8-C48A-48D8-B03B-4F8FFF439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730" y="4774879"/>
                <a:ext cx="9240540" cy="369332"/>
              </a:xfrm>
              <a:prstGeom prst="rect">
                <a:avLst/>
              </a:prstGeom>
              <a:blipFill>
                <a:blip r:embed="rId4"/>
                <a:stretch>
                  <a:fillRect l="-528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C3A791C-D878-47EE-C642-279BA09E9F58}"/>
                  </a:ext>
                </a:extLst>
              </p:cNvPr>
              <p:cNvSpPr txBox="1"/>
              <p:nvPr/>
            </p:nvSpPr>
            <p:spPr>
              <a:xfrm>
                <a:off x="1475730" y="5499486"/>
                <a:ext cx="3546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Benefits from increasing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C3A791C-D878-47EE-C642-279BA09E9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730" y="5499486"/>
                <a:ext cx="3546764" cy="369332"/>
              </a:xfrm>
              <a:prstGeom prst="rect">
                <a:avLst/>
              </a:prstGeom>
              <a:blipFill>
                <a:blip r:embed="rId5"/>
                <a:stretch>
                  <a:fillRect l="-103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394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:a16="http://schemas.microsoft.com/office/drawing/2014/main" id="{1651423B-F98D-420B-8163-3002FB39B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33" y="915705"/>
            <a:ext cx="2243667" cy="52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0">
            <a:extLst>
              <a:ext uri="{FF2B5EF4-FFF2-40B4-BE49-F238E27FC236}">
                <a16:creationId xmlns:a16="http://schemas.microsoft.com/office/drawing/2014/main" id="{EC68660C-9321-4DEE-94AB-80943BFED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200" y="977191"/>
            <a:ext cx="58547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Impact of the number of APs with </a:t>
            </a:r>
            <a:r>
              <a:rPr lang="zh-CN" altLang="en-US" sz="2200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𝑘 </a:t>
            </a:r>
            <a:r>
              <a:rPr lang="en-US" altLang="zh-CN" sz="2200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25</a:t>
            </a:r>
            <a:endParaRPr lang="zh-CN" altLang="en-US" sz="2200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61CD8E-6715-4774-8128-CBA1E1A74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49" y="1656629"/>
            <a:ext cx="10180101" cy="28696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860F87A-5E58-4B20-9D99-8E756E04EA5F}"/>
                  </a:ext>
                </a:extLst>
              </p:cNvPr>
              <p:cNvSpPr/>
              <p:nvPr/>
            </p:nvSpPr>
            <p:spPr>
              <a:xfrm>
                <a:off x="1475730" y="4774879"/>
                <a:ext cx="924054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𝑚 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4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100, </a:t>
                </a:r>
                <a:r>
                  <a:rPr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side length</a:t>
                </a: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40,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={4, 6,8,12,20}</m:t>
                    </m:r>
                  </m:oMath>
                </a14:m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860F87A-5E58-4B20-9D99-8E756E04EA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730" y="4774879"/>
                <a:ext cx="9240540" cy="369332"/>
              </a:xfrm>
              <a:prstGeom prst="rect">
                <a:avLst/>
              </a:prstGeom>
              <a:blipFill>
                <a:blip r:embed="rId4"/>
                <a:stretch>
                  <a:fillRect l="-528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CA9AFB2F-001C-0834-5204-2E3EF94EBEEE}"/>
              </a:ext>
            </a:extLst>
          </p:cNvPr>
          <p:cNvSpPr txBox="1"/>
          <p:nvPr/>
        </p:nvSpPr>
        <p:spPr>
          <a:xfrm>
            <a:off x="1475730" y="5435600"/>
            <a:ext cx="513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APs, lower power requirements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029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B5FF10F-A847-49F2-A3D5-229D0DD3C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97" y="1590435"/>
            <a:ext cx="10269206" cy="3002087"/>
          </a:xfrm>
          <a:prstGeom prst="rect">
            <a:avLst/>
          </a:prstGeom>
        </p:spPr>
      </p:pic>
      <p:sp>
        <p:nvSpPr>
          <p:cNvPr id="5" name="文本框 20">
            <a:extLst>
              <a:ext uri="{FF2B5EF4-FFF2-40B4-BE49-F238E27FC236}">
                <a16:creationId xmlns:a16="http://schemas.microsoft.com/office/drawing/2014/main" id="{9868B1D2-C932-4BF0-9318-86FEB8F59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33" y="915705"/>
            <a:ext cx="2243667" cy="52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20">
            <a:extLst>
              <a:ext uri="{FF2B5EF4-FFF2-40B4-BE49-F238E27FC236}">
                <a16:creationId xmlns:a16="http://schemas.microsoft.com/office/drawing/2014/main" id="{04C8BDF6-7A3C-49A1-84B6-0D8D6FBEA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200" y="977191"/>
            <a:ext cx="5867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Impact of the number of APs with </a:t>
            </a:r>
            <a:r>
              <a:rPr lang="zh-CN" altLang="en-US" sz="2200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𝐾 </a:t>
            </a:r>
            <a:r>
              <a:rPr lang="en-US" altLang="zh-CN" sz="2200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160</a:t>
            </a:r>
            <a:endParaRPr lang="zh-CN" altLang="en-US" sz="2200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5D45DE0-95FF-476B-8C4A-2004DFE84015}"/>
                  </a:ext>
                </a:extLst>
              </p:cNvPr>
              <p:cNvSpPr/>
              <p:nvPr/>
            </p:nvSpPr>
            <p:spPr>
              <a:xfrm>
                <a:off x="1475730" y="4774879"/>
                <a:ext cx="924054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altLang="zh-CN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CMR9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  <a:latin typeface="CMMI9"/>
                  </a:rPr>
                  <a:t> 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CMR9"/>
                  </a:rPr>
                  <a:t>= 160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MR9"/>
                  </a:rPr>
                  <a:t>,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CMR9"/>
                  </a:rPr>
                  <a:t> </a:t>
                </a:r>
                <a:r>
                  <a:rPr lang="en-US" altLang="zh-CN" b="1" dirty="0">
                    <a:solidFill>
                      <a:srgbClr val="000000"/>
                    </a:solidFill>
                    <a:latin typeface="CMR9"/>
                  </a:rPr>
                  <a:t>side length</a:t>
                </a:r>
                <a:r>
                  <a:rPr lang="en-US" altLang="zh-CN" dirty="0">
                    <a:solidFill>
                      <a:srgbClr val="000000"/>
                    </a:solidFill>
                    <a:latin typeface="CMR9"/>
                  </a:rPr>
                  <a:t> is 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CMR9"/>
                  </a:rPr>
                  <a:t>40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MR9"/>
                  </a:rPr>
                  <a:t>,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CMR9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={4, 6,8,12,20}</m:t>
                    </m:r>
                  </m:oMath>
                </a14:m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5D45DE0-95FF-476B-8C4A-2004DFE840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730" y="4774879"/>
                <a:ext cx="9240540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C33EB245-887B-E691-1916-E5824CD14E69}"/>
              </a:ext>
            </a:extLst>
          </p:cNvPr>
          <p:cNvSpPr txBox="1"/>
          <p:nvPr/>
        </p:nvSpPr>
        <p:spPr>
          <a:xfrm>
            <a:off x="1475730" y="5435600"/>
            <a:ext cx="513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APs, lower power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requiements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244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0">
            <a:extLst>
              <a:ext uri="{FF2B5EF4-FFF2-40B4-BE49-F238E27FC236}">
                <a16:creationId xmlns:a16="http://schemas.microsoft.com/office/drawing/2014/main" id="{149DAB29-0F62-4BA8-9955-5BAC66B3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1401" y="2889142"/>
            <a:ext cx="2841032" cy="52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Background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1D98D7-AE32-4D02-8100-E5B35E43DE4E}"/>
              </a:ext>
            </a:extLst>
          </p:cNvPr>
          <p:cNvSpPr/>
          <p:nvPr/>
        </p:nvSpPr>
        <p:spPr bwMode="auto">
          <a:xfrm>
            <a:off x="2243668" y="2780242"/>
            <a:ext cx="2928765" cy="71278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68">
            <a:extLst>
              <a:ext uri="{FF2B5EF4-FFF2-40B4-BE49-F238E27FC236}">
                <a16:creationId xmlns:a16="http://schemas.microsoft.com/office/drawing/2014/main" id="{AD8D98F3-3324-4BBD-B5BF-420CD8DD6F72}"/>
              </a:ext>
            </a:extLst>
          </p:cNvPr>
          <p:cNvGrpSpPr>
            <a:grpSpLocks/>
          </p:cNvGrpSpPr>
          <p:nvPr/>
        </p:nvGrpSpPr>
        <p:grpSpPr bwMode="auto">
          <a:xfrm>
            <a:off x="1361018" y="2780242"/>
            <a:ext cx="919442" cy="712788"/>
            <a:chOff x="6191369" y="1397569"/>
            <a:chExt cx="919239" cy="71288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D5A397B-D3BB-4323-9EA7-54565E8807F2}"/>
                </a:ext>
              </a:extLst>
            </p:cNvPr>
            <p:cNvSpPr/>
            <p:nvPr/>
          </p:nvSpPr>
          <p:spPr>
            <a:xfrm>
              <a:off x="6294533" y="1397569"/>
              <a:ext cx="712631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文本框 18">
              <a:extLst>
                <a:ext uri="{FF2B5EF4-FFF2-40B4-BE49-F238E27FC236}">
                  <a16:creationId xmlns:a16="http://schemas.microsoft.com/office/drawing/2014/main" id="{AC8DC701-AFDC-4F9F-B476-FA15BCDA4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369" y="1397569"/>
              <a:ext cx="91923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solidFill>
                    <a:srgbClr val="044875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>
                <a:solidFill>
                  <a:srgbClr val="044875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3" name="文本框 81">
            <a:extLst>
              <a:ext uri="{FF2B5EF4-FFF2-40B4-BE49-F238E27FC236}">
                <a16:creationId xmlns:a16="http://schemas.microsoft.com/office/drawing/2014/main" id="{E2F5AF30-E333-42EE-AA8B-350D88083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784" y="4019443"/>
            <a:ext cx="2841032" cy="52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Experiments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A95151-E248-4CE7-A80D-4B3C2CDBCBD6}"/>
              </a:ext>
            </a:extLst>
          </p:cNvPr>
          <p:cNvSpPr/>
          <p:nvPr/>
        </p:nvSpPr>
        <p:spPr bwMode="auto">
          <a:xfrm>
            <a:off x="2241926" y="3910542"/>
            <a:ext cx="2914273" cy="71278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84">
            <a:extLst>
              <a:ext uri="{FF2B5EF4-FFF2-40B4-BE49-F238E27FC236}">
                <a16:creationId xmlns:a16="http://schemas.microsoft.com/office/drawing/2014/main" id="{DD5172E8-ED1D-4008-B2FA-2DF7621C8922}"/>
              </a:ext>
            </a:extLst>
          </p:cNvPr>
          <p:cNvGrpSpPr>
            <a:grpSpLocks/>
          </p:cNvGrpSpPr>
          <p:nvPr/>
        </p:nvGrpSpPr>
        <p:grpSpPr bwMode="auto">
          <a:xfrm>
            <a:off x="1361018" y="3901811"/>
            <a:ext cx="919442" cy="712788"/>
            <a:chOff x="6191369" y="1397569"/>
            <a:chExt cx="919239" cy="71288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2D2AF50-71D4-45EA-B806-375A19012629}"/>
                </a:ext>
              </a:extLst>
            </p:cNvPr>
            <p:cNvSpPr/>
            <p:nvPr/>
          </p:nvSpPr>
          <p:spPr>
            <a:xfrm>
              <a:off x="6294533" y="1397569"/>
              <a:ext cx="712631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文本框 86">
              <a:extLst>
                <a:ext uri="{FF2B5EF4-FFF2-40B4-BE49-F238E27FC236}">
                  <a16:creationId xmlns:a16="http://schemas.microsoft.com/office/drawing/2014/main" id="{128D08AF-8B58-48DA-B4AE-28E0C1CC6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369" y="1397569"/>
              <a:ext cx="91923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600" dirty="0">
                  <a:solidFill>
                    <a:srgbClr val="044875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rgbClr val="044875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1" name="文本框 73">
            <a:extLst>
              <a:ext uri="{FF2B5EF4-FFF2-40B4-BE49-F238E27FC236}">
                <a16:creationId xmlns:a16="http://schemas.microsoft.com/office/drawing/2014/main" id="{6C49A2D7-2D47-4C1C-86C7-403391CD7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6825" y="2889143"/>
            <a:ext cx="27673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Our Approach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5AC59CF-ACF1-4005-B69C-4DA5CDFBE936}"/>
              </a:ext>
            </a:extLst>
          </p:cNvPr>
          <p:cNvSpPr/>
          <p:nvPr/>
        </p:nvSpPr>
        <p:spPr bwMode="auto">
          <a:xfrm>
            <a:off x="7799388" y="2780242"/>
            <a:ext cx="2891535" cy="71278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4" name="组合 76">
            <a:extLst>
              <a:ext uri="{FF2B5EF4-FFF2-40B4-BE49-F238E27FC236}">
                <a16:creationId xmlns:a16="http://schemas.microsoft.com/office/drawing/2014/main" id="{48F87F90-5735-4F64-BA48-D5350B12FAC2}"/>
              </a:ext>
            </a:extLst>
          </p:cNvPr>
          <p:cNvGrpSpPr>
            <a:grpSpLocks/>
          </p:cNvGrpSpPr>
          <p:nvPr/>
        </p:nvGrpSpPr>
        <p:grpSpPr bwMode="auto">
          <a:xfrm>
            <a:off x="6916738" y="2780242"/>
            <a:ext cx="919442" cy="712788"/>
            <a:chOff x="6191369" y="1397569"/>
            <a:chExt cx="919239" cy="712882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BE8E0FF-282A-434A-82B8-458AEC9B16F7}"/>
                </a:ext>
              </a:extLst>
            </p:cNvPr>
            <p:cNvSpPr/>
            <p:nvPr/>
          </p:nvSpPr>
          <p:spPr>
            <a:xfrm>
              <a:off x="6294533" y="1397569"/>
              <a:ext cx="712631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文本框 78">
              <a:extLst>
                <a:ext uri="{FF2B5EF4-FFF2-40B4-BE49-F238E27FC236}">
                  <a16:creationId xmlns:a16="http://schemas.microsoft.com/office/drawing/2014/main" id="{52C1AC3D-983C-4F7E-9291-878887CB6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369" y="1397569"/>
              <a:ext cx="91923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solidFill>
                    <a:srgbClr val="044875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>
                <a:solidFill>
                  <a:srgbClr val="044875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0" name="文本框 133">
            <a:extLst>
              <a:ext uri="{FF2B5EF4-FFF2-40B4-BE49-F238E27FC236}">
                <a16:creationId xmlns:a16="http://schemas.microsoft.com/office/drawing/2014/main" id="{D373DB04-8AAE-44DE-9A6E-C68B5459F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0481" y="4019443"/>
            <a:ext cx="277365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Conclusion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B06F3CF-FDE6-4B49-88CB-AF05CBA8FBAC}"/>
              </a:ext>
            </a:extLst>
          </p:cNvPr>
          <p:cNvSpPr/>
          <p:nvPr/>
        </p:nvSpPr>
        <p:spPr bwMode="auto">
          <a:xfrm>
            <a:off x="7799388" y="3910542"/>
            <a:ext cx="2891535" cy="71278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3" name="组合 136">
            <a:extLst>
              <a:ext uri="{FF2B5EF4-FFF2-40B4-BE49-F238E27FC236}">
                <a16:creationId xmlns:a16="http://schemas.microsoft.com/office/drawing/2014/main" id="{3D8E5D97-356B-4148-B3A2-20E742699AEC}"/>
              </a:ext>
            </a:extLst>
          </p:cNvPr>
          <p:cNvGrpSpPr>
            <a:grpSpLocks/>
          </p:cNvGrpSpPr>
          <p:nvPr/>
        </p:nvGrpSpPr>
        <p:grpSpPr bwMode="auto">
          <a:xfrm>
            <a:off x="6916738" y="3910542"/>
            <a:ext cx="919443" cy="712788"/>
            <a:chOff x="6191369" y="1397569"/>
            <a:chExt cx="919239" cy="712882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39C9DBC-5AD2-4321-BFAA-919C35CCDAF9}"/>
                </a:ext>
              </a:extLst>
            </p:cNvPr>
            <p:cNvSpPr/>
            <p:nvPr/>
          </p:nvSpPr>
          <p:spPr>
            <a:xfrm>
              <a:off x="6294533" y="1397569"/>
              <a:ext cx="712630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文本框 138">
              <a:extLst>
                <a:ext uri="{FF2B5EF4-FFF2-40B4-BE49-F238E27FC236}">
                  <a16:creationId xmlns:a16="http://schemas.microsoft.com/office/drawing/2014/main" id="{6C5CA861-3ED9-441C-9044-ADD664CDC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369" y="1397569"/>
              <a:ext cx="91923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solidFill>
                    <a:srgbClr val="044875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600">
                <a:solidFill>
                  <a:srgbClr val="044875"/>
                </a:solidFill>
                <a:latin typeface="Impact" panose="020B0806030902050204" pitchFamily="34" charset="0"/>
              </a:endParaRPr>
            </a:p>
          </p:txBody>
        </p:sp>
      </p:grp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C266C31-3EE8-4DC8-8E3E-D0CDEB6D7CF5}"/>
              </a:ext>
            </a:extLst>
          </p:cNvPr>
          <p:cNvCxnSpPr/>
          <p:nvPr/>
        </p:nvCxnSpPr>
        <p:spPr>
          <a:xfrm flipH="1">
            <a:off x="5534025" y="3142192"/>
            <a:ext cx="1055688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2EBC5D9-6B6F-4636-B4E4-F4A71EEC5CC7}"/>
              </a:ext>
            </a:extLst>
          </p:cNvPr>
          <p:cNvCxnSpPr/>
          <p:nvPr/>
        </p:nvCxnSpPr>
        <p:spPr>
          <a:xfrm flipH="1">
            <a:off x="5534025" y="4258205"/>
            <a:ext cx="1055688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26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0">
            <a:extLst>
              <a:ext uri="{FF2B5EF4-FFF2-40B4-BE49-F238E27FC236}">
                <a16:creationId xmlns:a16="http://schemas.microsoft.com/office/drawing/2014/main" id="{149DAB29-0F62-4BA8-9955-5BAC66B3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1401" y="2889142"/>
            <a:ext cx="2841032" cy="52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Background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1D98D7-AE32-4D02-8100-E5B35E43DE4E}"/>
              </a:ext>
            </a:extLst>
          </p:cNvPr>
          <p:cNvSpPr/>
          <p:nvPr/>
        </p:nvSpPr>
        <p:spPr bwMode="auto">
          <a:xfrm>
            <a:off x="2243668" y="2780242"/>
            <a:ext cx="2928765" cy="71278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68">
            <a:extLst>
              <a:ext uri="{FF2B5EF4-FFF2-40B4-BE49-F238E27FC236}">
                <a16:creationId xmlns:a16="http://schemas.microsoft.com/office/drawing/2014/main" id="{AD8D98F3-3324-4BBD-B5BF-420CD8DD6F72}"/>
              </a:ext>
            </a:extLst>
          </p:cNvPr>
          <p:cNvGrpSpPr>
            <a:grpSpLocks/>
          </p:cNvGrpSpPr>
          <p:nvPr/>
        </p:nvGrpSpPr>
        <p:grpSpPr bwMode="auto">
          <a:xfrm>
            <a:off x="1361018" y="2780242"/>
            <a:ext cx="919442" cy="712788"/>
            <a:chOff x="6191369" y="1397569"/>
            <a:chExt cx="919239" cy="71288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D5A397B-D3BB-4323-9EA7-54565E8807F2}"/>
                </a:ext>
              </a:extLst>
            </p:cNvPr>
            <p:cNvSpPr/>
            <p:nvPr/>
          </p:nvSpPr>
          <p:spPr>
            <a:xfrm>
              <a:off x="6294533" y="1397569"/>
              <a:ext cx="712631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文本框 18">
              <a:extLst>
                <a:ext uri="{FF2B5EF4-FFF2-40B4-BE49-F238E27FC236}">
                  <a16:creationId xmlns:a16="http://schemas.microsoft.com/office/drawing/2014/main" id="{AC8DC701-AFDC-4F9F-B476-FA15BCDA4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369" y="1397569"/>
              <a:ext cx="91923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solidFill>
                    <a:srgbClr val="044875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>
                <a:solidFill>
                  <a:srgbClr val="044875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3" name="文本框 81">
            <a:extLst>
              <a:ext uri="{FF2B5EF4-FFF2-40B4-BE49-F238E27FC236}">
                <a16:creationId xmlns:a16="http://schemas.microsoft.com/office/drawing/2014/main" id="{E2F5AF30-E333-42EE-AA8B-350D88083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784" y="4019443"/>
            <a:ext cx="2841032" cy="52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Experiments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A95151-E248-4CE7-A80D-4B3C2CDBCBD6}"/>
              </a:ext>
            </a:extLst>
          </p:cNvPr>
          <p:cNvSpPr/>
          <p:nvPr/>
        </p:nvSpPr>
        <p:spPr bwMode="auto">
          <a:xfrm>
            <a:off x="2241926" y="3910542"/>
            <a:ext cx="2914273" cy="71278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84">
            <a:extLst>
              <a:ext uri="{FF2B5EF4-FFF2-40B4-BE49-F238E27FC236}">
                <a16:creationId xmlns:a16="http://schemas.microsoft.com/office/drawing/2014/main" id="{DD5172E8-ED1D-4008-B2FA-2DF7621C8922}"/>
              </a:ext>
            </a:extLst>
          </p:cNvPr>
          <p:cNvGrpSpPr>
            <a:grpSpLocks/>
          </p:cNvGrpSpPr>
          <p:nvPr/>
        </p:nvGrpSpPr>
        <p:grpSpPr bwMode="auto">
          <a:xfrm>
            <a:off x="1361018" y="3901811"/>
            <a:ext cx="919442" cy="712788"/>
            <a:chOff x="6191369" y="1397569"/>
            <a:chExt cx="919239" cy="71288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2D2AF50-71D4-45EA-B806-375A19012629}"/>
                </a:ext>
              </a:extLst>
            </p:cNvPr>
            <p:cNvSpPr/>
            <p:nvPr/>
          </p:nvSpPr>
          <p:spPr>
            <a:xfrm>
              <a:off x="6294533" y="1397569"/>
              <a:ext cx="712631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文本框 86">
              <a:extLst>
                <a:ext uri="{FF2B5EF4-FFF2-40B4-BE49-F238E27FC236}">
                  <a16:creationId xmlns:a16="http://schemas.microsoft.com/office/drawing/2014/main" id="{128D08AF-8B58-48DA-B4AE-28E0C1CC6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369" y="1397569"/>
              <a:ext cx="91923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600" dirty="0">
                  <a:solidFill>
                    <a:srgbClr val="044875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rgbClr val="044875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1" name="文本框 73">
            <a:extLst>
              <a:ext uri="{FF2B5EF4-FFF2-40B4-BE49-F238E27FC236}">
                <a16:creationId xmlns:a16="http://schemas.microsoft.com/office/drawing/2014/main" id="{6C49A2D7-2D47-4C1C-86C7-403391CD7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6825" y="2889143"/>
            <a:ext cx="27673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Our Approach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5AC59CF-ACF1-4005-B69C-4DA5CDFBE936}"/>
              </a:ext>
            </a:extLst>
          </p:cNvPr>
          <p:cNvSpPr/>
          <p:nvPr/>
        </p:nvSpPr>
        <p:spPr bwMode="auto">
          <a:xfrm>
            <a:off x="7799388" y="2780242"/>
            <a:ext cx="2891535" cy="71278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4" name="组合 76">
            <a:extLst>
              <a:ext uri="{FF2B5EF4-FFF2-40B4-BE49-F238E27FC236}">
                <a16:creationId xmlns:a16="http://schemas.microsoft.com/office/drawing/2014/main" id="{48F87F90-5735-4F64-BA48-D5350B12FAC2}"/>
              </a:ext>
            </a:extLst>
          </p:cNvPr>
          <p:cNvGrpSpPr>
            <a:grpSpLocks/>
          </p:cNvGrpSpPr>
          <p:nvPr/>
        </p:nvGrpSpPr>
        <p:grpSpPr bwMode="auto">
          <a:xfrm>
            <a:off x="6916738" y="2780242"/>
            <a:ext cx="919442" cy="712788"/>
            <a:chOff x="6191369" y="1397569"/>
            <a:chExt cx="919239" cy="712882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BE8E0FF-282A-434A-82B8-458AEC9B16F7}"/>
                </a:ext>
              </a:extLst>
            </p:cNvPr>
            <p:cNvSpPr/>
            <p:nvPr/>
          </p:nvSpPr>
          <p:spPr>
            <a:xfrm>
              <a:off x="6294533" y="1397569"/>
              <a:ext cx="712631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文本框 78">
              <a:extLst>
                <a:ext uri="{FF2B5EF4-FFF2-40B4-BE49-F238E27FC236}">
                  <a16:creationId xmlns:a16="http://schemas.microsoft.com/office/drawing/2014/main" id="{52C1AC3D-983C-4F7E-9291-878887CB6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369" y="1397569"/>
              <a:ext cx="91923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solidFill>
                    <a:srgbClr val="044875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>
                <a:solidFill>
                  <a:srgbClr val="044875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0" name="文本框 133">
            <a:extLst>
              <a:ext uri="{FF2B5EF4-FFF2-40B4-BE49-F238E27FC236}">
                <a16:creationId xmlns:a16="http://schemas.microsoft.com/office/drawing/2014/main" id="{D373DB04-8AAE-44DE-9A6E-C68B5459F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0481" y="4019443"/>
            <a:ext cx="27736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Conclusion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B06F3CF-FDE6-4B49-88CB-AF05CBA8FBAC}"/>
              </a:ext>
            </a:extLst>
          </p:cNvPr>
          <p:cNvSpPr/>
          <p:nvPr/>
        </p:nvSpPr>
        <p:spPr bwMode="auto">
          <a:xfrm>
            <a:off x="7799388" y="3910542"/>
            <a:ext cx="2891535" cy="71278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3" name="组合 136">
            <a:extLst>
              <a:ext uri="{FF2B5EF4-FFF2-40B4-BE49-F238E27FC236}">
                <a16:creationId xmlns:a16="http://schemas.microsoft.com/office/drawing/2014/main" id="{3D8E5D97-356B-4148-B3A2-20E742699AEC}"/>
              </a:ext>
            </a:extLst>
          </p:cNvPr>
          <p:cNvGrpSpPr>
            <a:grpSpLocks/>
          </p:cNvGrpSpPr>
          <p:nvPr/>
        </p:nvGrpSpPr>
        <p:grpSpPr bwMode="auto">
          <a:xfrm>
            <a:off x="6916738" y="3910542"/>
            <a:ext cx="919443" cy="712788"/>
            <a:chOff x="6191369" y="1397569"/>
            <a:chExt cx="919239" cy="712882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39C9DBC-5AD2-4321-BFAA-919C35CCDAF9}"/>
                </a:ext>
              </a:extLst>
            </p:cNvPr>
            <p:cNvSpPr/>
            <p:nvPr/>
          </p:nvSpPr>
          <p:spPr>
            <a:xfrm>
              <a:off x="6294533" y="1397569"/>
              <a:ext cx="712630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文本框 138">
              <a:extLst>
                <a:ext uri="{FF2B5EF4-FFF2-40B4-BE49-F238E27FC236}">
                  <a16:creationId xmlns:a16="http://schemas.microsoft.com/office/drawing/2014/main" id="{6C5CA861-3ED9-441C-9044-ADD664CDC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369" y="1397569"/>
              <a:ext cx="91923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solidFill>
                    <a:srgbClr val="044875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600">
                <a:solidFill>
                  <a:srgbClr val="044875"/>
                </a:solidFill>
                <a:latin typeface="Impact" panose="020B0806030902050204" pitchFamily="34" charset="0"/>
              </a:endParaRPr>
            </a:p>
          </p:txBody>
        </p:sp>
      </p:grp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C266C31-3EE8-4DC8-8E3E-D0CDEB6D7CF5}"/>
              </a:ext>
            </a:extLst>
          </p:cNvPr>
          <p:cNvCxnSpPr/>
          <p:nvPr/>
        </p:nvCxnSpPr>
        <p:spPr>
          <a:xfrm flipH="1">
            <a:off x="5534025" y="3142192"/>
            <a:ext cx="1055688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2EBC5D9-6B6F-4636-B4E4-F4A71EEC5CC7}"/>
              </a:ext>
            </a:extLst>
          </p:cNvPr>
          <p:cNvCxnSpPr/>
          <p:nvPr/>
        </p:nvCxnSpPr>
        <p:spPr>
          <a:xfrm flipH="1">
            <a:off x="5534025" y="4258205"/>
            <a:ext cx="1055688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003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:a16="http://schemas.microsoft.com/office/drawing/2014/main" id="{1651423B-F98D-420B-8163-3002FB39B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33" y="915705"/>
            <a:ext cx="2841032" cy="52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Conclusion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811B9E-D0C5-40DE-BD7B-01A3412C6299}"/>
              </a:ext>
            </a:extLst>
          </p:cNvPr>
          <p:cNvSpPr txBox="1"/>
          <p:nvPr/>
        </p:nvSpPr>
        <p:spPr>
          <a:xfrm>
            <a:off x="2061634" y="2235199"/>
            <a:ext cx="77512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consider the signal coverage process in edge networks as a minimum power coverage problem and define this problem as an MPCC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this problem in MEC.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 a local-ratio-based approach to solve the MPCC problem.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D4EFBE-01E1-4AAA-9BD7-626DEB9775DE}"/>
              </a:ext>
            </a:extLst>
          </p:cNvPr>
          <p:cNvSpPr txBox="1"/>
          <p:nvPr/>
        </p:nvSpPr>
        <p:spPr>
          <a:xfrm>
            <a:off x="1756834" y="1777522"/>
            <a:ext cx="3437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0117FC-664B-41B5-9C42-BEE2880ED431}"/>
              </a:ext>
            </a:extLst>
          </p:cNvPr>
          <p:cNvSpPr txBox="1"/>
          <p:nvPr/>
        </p:nvSpPr>
        <p:spPr>
          <a:xfrm>
            <a:off x="2061634" y="4447202"/>
            <a:ext cx="7751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approach to solve MPCC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heterogeneous APs and TDs’ natural number requirements (not just 1)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61CA99-1BF2-4C46-AA91-5B203A6A9862}"/>
              </a:ext>
            </a:extLst>
          </p:cNvPr>
          <p:cNvSpPr txBox="1"/>
          <p:nvPr/>
        </p:nvSpPr>
        <p:spPr>
          <a:xfrm>
            <a:off x="1756834" y="3989525"/>
            <a:ext cx="3437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015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2151426-6CC1-41D7-AA2A-9C4F945DC57E}"/>
              </a:ext>
            </a:extLst>
          </p:cNvPr>
          <p:cNvSpPr txBox="1"/>
          <p:nvPr/>
        </p:nvSpPr>
        <p:spPr>
          <a:xfrm>
            <a:off x="2878666" y="3075057"/>
            <a:ext cx="6434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Thank you for listening!</a:t>
            </a:r>
            <a:endParaRPr lang="zh-CN" altLang="en-US" sz="4000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417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2151426-6CC1-41D7-AA2A-9C4F945DC57E}"/>
              </a:ext>
            </a:extLst>
          </p:cNvPr>
          <p:cNvSpPr txBox="1"/>
          <p:nvPr/>
        </p:nvSpPr>
        <p:spPr>
          <a:xfrm>
            <a:off x="2878666" y="3075057"/>
            <a:ext cx="6434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Thank you for listening!</a:t>
            </a:r>
            <a:endParaRPr lang="zh-CN" altLang="en-US" sz="4000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19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D57539B-6692-4D95-A095-46C5014AC029}"/>
              </a:ext>
            </a:extLst>
          </p:cNvPr>
          <p:cNvSpPr/>
          <p:nvPr/>
        </p:nvSpPr>
        <p:spPr>
          <a:xfrm>
            <a:off x="4966086" y="2136338"/>
            <a:ext cx="6096000" cy="338554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rapid development of beyond 5G/6G and the Internet of Things, increasing number of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devices (TD) are being deployed at the edge of networks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TD usually establishes network connection with edge server through its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point (AP)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6">
            <a:extLst>
              <a:ext uri="{FF2B5EF4-FFF2-40B4-BE49-F238E27FC236}">
                <a16:creationId xmlns:a16="http://schemas.microsoft.com/office/drawing/2014/main" id="{2D7F87E8-52A5-4980-BB09-DA2EE0C2C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7344" y="1770856"/>
            <a:ext cx="3023220" cy="331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CFC8483-8E01-47F6-92DC-165606A615CB}"/>
              </a:ext>
            </a:extLst>
          </p:cNvPr>
          <p:cNvSpPr txBox="1"/>
          <p:nvPr/>
        </p:nvSpPr>
        <p:spPr>
          <a:xfrm>
            <a:off x="927344" y="5227994"/>
            <a:ext cx="3023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signal coverage disk needs more power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20">
            <a:extLst>
              <a:ext uri="{FF2B5EF4-FFF2-40B4-BE49-F238E27FC236}">
                <a16:creationId xmlns:a16="http://schemas.microsoft.com/office/drawing/2014/main" id="{F89C0CD3-5B2A-4AAF-80DF-23754E155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33" y="915705"/>
            <a:ext cx="2841032" cy="52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Background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30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1458B95-FC7D-4CF0-A011-B9868DA8DDD2}"/>
              </a:ext>
            </a:extLst>
          </p:cNvPr>
          <p:cNvSpPr txBox="1"/>
          <p:nvPr/>
        </p:nvSpPr>
        <p:spPr>
          <a:xfrm>
            <a:off x="2319866" y="2136338"/>
            <a:ext cx="755226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power assignment in MEC such that APs with limited capacity can cover all TDs and minimize the total power.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define this problem as the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power capacitated cover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MPCC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problem.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22200F-5C69-4E84-8FFF-AE45C84E605C}"/>
              </a:ext>
            </a:extLst>
          </p:cNvPr>
          <p:cNvSpPr txBox="1"/>
          <p:nvPr/>
        </p:nvSpPr>
        <p:spPr>
          <a:xfrm>
            <a:off x="2319866" y="4126482"/>
            <a:ext cx="7552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MPCC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fundamental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power coverage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(MPC) problem. It’s challenging to solve optimally even without capacity constraints.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20">
            <a:extLst>
              <a:ext uri="{FF2B5EF4-FFF2-40B4-BE49-F238E27FC236}">
                <a16:creationId xmlns:a16="http://schemas.microsoft.com/office/drawing/2014/main" id="{D600605F-56B3-40C4-B08F-E982A22FB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33" y="915705"/>
            <a:ext cx="2841032" cy="52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Background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23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0">
            <a:extLst>
              <a:ext uri="{FF2B5EF4-FFF2-40B4-BE49-F238E27FC236}">
                <a16:creationId xmlns:a16="http://schemas.microsoft.com/office/drawing/2014/main" id="{522931F9-0F75-4C2E-8186-D55D15A2E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33" y="915705"/>
            <a:ext cx="2841032" cy="52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Related Work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BAB8477-ACB3-47C1-8825-9B50D610BD3F}"/>
              </a:ext>
            </a:extLst>
          </p:cNvPr>
          <p:cNvGrpSpPr/>
          <p:nvPr/>
        </p:nvGrpSpPr>
        <p:grpSpPr>
          <a:xfrm>
            <a:off x="2570827" y="4537902"/>
            <a:ext cx="7050345" cy="1762123"/>
            <a:chOff x="3264367" y="2217739"/>
            <a:chExt cx="7050345" cy="176212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68B36BA9-A8E4-4B45-BB48-DCB327AE7C0C}"/>
                </a:ext>
              </a:extLst>
            </p:cNvPr>
            <p:cNvSpPr/>
            <p:nvPr/>
          </p:nvSpPr>
          <p:spPr>
            <a:xfrm>
              <a:off x="6595533" y="2777066"/>
              <a:ext cx="1481667" cy="63526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MPC</a:t>
              </a: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minimum power cover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7DE3E554-9D95-4EBE-95DC-EFEA47967AE9}"/>
                </a:ext>
              </a:extLst>
            </p:cNvPr>
            <p:cNvSpPr/>
            <p:nvPr/>
          </p:nvSpPr>
          <p:spPr>
            <a:xfrm>
              <a:off x="4665135" y="2734733"/>
              <a:ext cx="1481667" cy="7199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MWSC</a:t>
              </a: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minimum weight set cover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BC62F1E-5F94-4A55-BAE1-0CFBB99D0B93}"/>
                </a:ext>
              </a:extLst>
            </p:cNvPr>
            <p:cNvGrpSpPr/>
            <p:nvPr/>
          </p:nvGrpSpPr>
          <p:grpSpPr>
            <a:xfrm>
              <a:off x="8833044" y="2217739"/>
              <a:ext cx="1481668" cy="1762123"/>
              <a:chOff x="5226242" y="1912674"/>
              <a:chExt cx="1481668" cy="1762123"/>
            </a:xfrm>
          </p:grpSpPr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6DB6D73A-CF18-4EB6-B136-EBA15146960D}"/>
                  </a:ext>
                </a:extLst>
              </p:cNvPr>
              <p:cNvSpPr/>
              <p:nvPr/>
            </p:nvSpPr>
            <p:spPr>
              <a:xfrm>
                <a:off x="5226243" y="1912674"/>
                <a:ext cx="1481667" cy="71993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MPPC</a:t>
                </a:r>
              </a:p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Minimum power partial cover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F9E8EAA8-DBBA-4343-BC9F-1ECD6ECA9D68}"/>
                  </a:ext>
                </a:extLst>
              </p:cNvPr>
              <p:cNvSpPr/>
              <p:nvPr/>
            </p:nvSpPr>
            <p:spPr>
              <a:xfrm>
                <a:off x="5226242" y="2954867"/>
                <a:ext cx="1481667" cy="71993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MPCC</a:t>
                </a:r>
              </a:p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minimum power capacitated cover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F8D69F08-E83E-4272-B2A4-0AD24A706A94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 flipV="1">
              <a:off x="6146802" y="3094698"/>
              <a:ext cx="448731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07987F92-C073-4DCA-B509-4FFFE614C9E9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8077200" y="2577705"/>
              <a:ext cx="755845" cy="516993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连接符: 肘形 14">
              <a:extLst>
                <a:ext uri="{FF2B5EF4-FFF2-40B4-BE49-F238E27FC236}">
                  <a16:creationId xmlns:a16="http://schemas.microsoft.com/office/drawing/2014/main" id="{9BEEFD7A-2639-403B-A04E-D02AF8A10A31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8077200" y="3094698"/>
              <a:ext cx="755844" cy="525199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4DD4AD76-6183-4ED8-9EC8-2681A7CAECEC}"/>
                </a:ext>
              </a:extLst>
            </p:cNvPr>
            <p:cNvSpPr/>
            <p:nvPr/>
          </p:nvSpPr>
          <p:spPr>
            <a:xfrm>
              <a:off x="3264367" y="2815299"/>
              <a:ext cx="999066" cy="558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</a:t>
              </a: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 cover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1872ACD1-B910-4F46-A896-DE45681B905E}"/>
                </a:ext>
              </a:extLst>
            </p:cNvPr>
            <p:cNvCxnSpPr>
              <a:cxnSpLocks/>
              <a:stCxn id="16" idx="3"/>
              <a:endCxn id="6" idx="1"/>
            </p:cNvCxnSpPr>
            <p:nvPr/>
          </p:nvCxnSpPr>
          <p:spPr>
            <a:xfrm>
              <a:off x="4263433" y="3094699"/>
              <a:ext cx="40170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978B4843-3346-4530-A1F0-92948AA44BE8}"/>
              </a:ext>
            </a:extLst>
          </p:cNvPr>
          <p:cNvSpPr/>
          <p:nvPr/>
        </p:nvSpPr>
        <p:spPr>
          <a:xfrm>
            <a:off x="2383397" y="1787480"/>
            <a:ext cx="7397912" cy="2284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Different power control method for different wireless networks:</a:t>
            </a:r>
          </a:p>
          <a:p>
            <a:pPr marL="342900" indent="342900" algn="just">
              <a:lnSpc>
                <a:spcPct val="12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Cellular Network</a:t>
            </a:r>
          </a:p>
          <a:p>
            <a:pPr marL="800100" lvl="1" algn="just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Sum Spectral Efficiency (SE), Maximize system sum-rate</a:t>
            </a:r>
          </a:p>
          <a:p>
            <a:pPr marL="342900" indent="342900" algn="just">
              <a:lnSpc>
                <a:spcPct val="12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Wireless Sensor Network</a:t>
            </a:r>
          </a:p>
          <a:p>
            <a:pPr marL="800100" lvl="1" algn="just"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Lowest transmission power to respect quality requirements</a:t>
            </a:r>
          </a:p>
          <a:p>
            <a:pPr marL="342900" indent="342900" algn="just">
              <a:lnSpc>
                <a:spcPct val="120000"/>
              </a:lnSpc>
              <a:spcBef>
                <a:spcPct val="0"/>
              </a:spcBef>
              <a:buFont typeface="+mj-ea"/>
              <a:buAutoNum type="circleNumDbPlain"/>
            </a:pP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2E3D144-AD8B-4538-A8E8-F1BA35C42A5C}"/>
              </a:ext>
            </a:extLst>
          </p:cNvPr>
          <p:cNvSpPr/>
          <p:nvPr/>
        </p:nvSpPr>
        <p:spPr>
          <a:xfrm>
            <a:off x="2383397" y="3824814"/>
            <a:ext cx="7397912" cy="43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Set Cover</a:t>
            </a:r>
          </a:p>
        </p:txBody>
      </p:sp>
    </p:spTree>
    <p:extLst>
      <p:ext uri="{BB962C8B-B14F-4D97-AF65-F5344CB8AC3E}">
        <p14:creationId xmlns:p14="http://schemas.microsoft.com/office/powerpoint/2010/main" val="2925755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:a16="http://schemas.microsoft.com/office/drawing/2014/main" id="{76EB1AD4-35C4-4D0F-881D-538DEAF73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33" y="915705"/>
            <a:ext cx="2841032" cy="52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Motivation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9B27D0-2CBF-4018-9467-2B80CCEFAF68}"/>
              </a:ext>
            </a:extLst>
          </p:cNvPr>
          <p:cNvSpPr txBox="1"/>
          <p:nvPr/>
        </p:nvSpPr>
        <p:spPr>
          <a:xfrm>
            <a:off x="3013075" y="2274838"/>
            <a:ext cx="61658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control for wireless signal transmission,  considering the limited resources of edge servers, is a considerable research topic.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minimum power cover problem has rarely been considered for capacity constraints.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80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:a16="http://schemas.microsoft.com/office/drawing/2014/main" id="{8AC64915-8BE3-4C0C-9BAF-B990CB019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33" y="915705"/>
            <a:ext cx="45781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Our Contribution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59AAAC-407A-48A5-A646-1ABEE1FC3041}"/>
              </a:ext>
            </a:extLst>
          </p:cNvPr>
          <p:cNvSpPr txBox="1"/>
          <p:nvPr/>
        </p:nvSpPr>
        <p:spPr>
          <a:xfrm>
            <a:off x="3004608" y="1997839"/>
            <a:ext cx="49286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MPCC and Resource Allocation Model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Local-Ratio-Based Algorithm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94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0">
            <a:extLst>
              <a:ext uri="{FF2B5EF4-FFF2-40B4-BE49-F238E27FC236}">
                <a16:creationId xmlns:a16="http://schemas.microsoft.com/office/drawing/2014/main" id="{149DAB29-0F62-4BA8-9955-5BAC66B3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1401" y="2889142"/>
            <a:ext cx="2841032" cy="52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Background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1D98D7-AE32-4D02-8100-E5B35E43DE4E}"/>
              </a:ext>
            </a:extLst>
          </p:cNvPr>
          <p:cNvSpPr/>
          <p:nvPr/>
        </p:nvSpPr>
        <p:spPr bwMode="auto">
          <a:xfrm>
            <a:off x="2243668" y="2780242"/>
            <a:ext cx="2928765" cy="71278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68">
            <a:extLst>
              <a:ext uri="{FF2B5EF4-FFF2-40B4-BE49-F238E27FC236}">
                <a16:creationId xmlns:a16="http://schemas.microsoft.com/office/drawing/2014/main" id="{AD8D98F3-3324-4BBD-B5BF-420CD8DD6F72}"/>
              </a:ext>
            </a:extLst>
          </p:cNvPr>
          <p:cNvGrpSpPr>
            <a:grpSpLocks/>
          </p:cNvGrpSpPr>
          <p:nvPr/>
        </p:nvGrpSpPr>
        <p:grpSpPr bwMode="auto">
          <a:xfrm>
            <a:off x="1361018" y="2780242"/>
            <a:ext cx="919442" cy="712788"/>
            <a:chOff x="6191369" y="1397569"/>
            <a:chExt cx="919239" cy="71288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D5A397B-D3BB-4323-9EA7-54565E8807F2}"/>
                </a:ext>
              </a:extLst>
            </p:cNvPr>
            <p:cNvSpPr/>
            <p:nvPr/>
          </p:nvSpPr>
          <p:spPr>
            <a:xfrm>
              <a:off x="6294533" y="1397569"/>
              <a:ext cx="712631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文本框 18">
              <a:extLst>
                <a:ext uri="{FF2B5EF4-FFF2-40B4-BE49-F238E27FC236}">
                  <a16:creationId xmlns:a16="http://schemas.microsoft.com/office/drawing/2014/main" id="{AC8DC701-AFDC-4F9F-B476-FA15BCDA4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369" y="1397569"/>
              <a:ext cx="91923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solidFill>
                    <a:srgbClr val="044875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>
                <a:solidFill>
                  <a:srgbClr val="044875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3" name="文本框 81">
            <a:extLst>
              <a:ext uri="{FF2B5EF4-FFF2-40B4-BE49-F238E27FC236}">
                <a16:creationId xmlns:a16="http://schemas.microsoft.com/office/drawing/2014/main" id="{E2F5AF30-E333-42EE-AA8B-350D88083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784" y="4019443"/>
            <a:ext cx="2841032" cy="52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Experiments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A95151-E248-4CE7-A80D-4B3C2CDBCBD6}"/>
              </a:ext>
            </a:extLst>
          </p:cNvPr>
          <p:cNvSpPr/>
          <p:nvPr/>
        </p:nvSpPr>
        <p:spPr bwMode="auto">
          <a:xfrm>
            <a:off x="2241926" y="3910542"/>
            <a:ext cx="2914273" cy="71278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84">
            <a:extLst>
              <a:ext uri="{FF2B5EF4-FFF2-40B4-BE49-F238E27FC236}">
                <a16:creationId xmlns:a16="http://schemas.microsoft.com/office/drawing/2014/main" id="{DD5172E8-ED1D-4008-B2FA-2DF7621C8922}"/>
              </a:ext>
            </a:extLst>
          </p:cNvPr>
          <p:cNvGrpSpPr>
            <a:grpSpLocks/>
          </p:cNvGrpSpPr>
          <p:nvPr/>
        </p:nvGrpSpPr>
        <p:grpSpPr bwMode="auto">
          <a:xfrm>
            <a:off x="1361018" y="3901811"/>
            <a:ext cx="919442" cy="712788"/>
            <a:chOff x="6191369" y="1397569"/>
            <a:chExt cx="919239" cy="71288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2D2AF50-71D4-45EA-B806-375A19012629}"/>
                </a:ext>
              </a:extLst>
            </p:cNvPr>
            <p:cNvSpPr/>
            <p:nvPr/>
          </p:nvSpPr>
          <p:spPr>
            <a:xfrm>
              <a:off x="6294533" y="1397569"/>
              <a:ext cx="712631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文本框 86">
              <a:extLst>
                <a:ext uri="{FF2B5EF4-FFF2-40B4-BE49-F238E27FC236}">
                  <a16:creationId xmlns:a16="http://schemas.microsoft.com/office/drawing/2014/main" id="{128D08AF-8B58-48DA-B4AE-28E0C1CC6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369" y="1397569"/>
              <a:ext cx="91923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600" dirty="0">
                  <a:solidFill>
                    <a:srgbClr val="044875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rgbClr val="044875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1" name="文本框 73">
            <a:extLst>
              <a:ext uri="{FF2B5EF4-FFF2-40B4-BE49-F238E27FC236}">
                <a16:creationId xmlns:a16="http://schemas.microsoft.com/office/drawing/2014/main" id="{6C49A2D7-2D47-4C1C-86C7-403391CD7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6825" y="2889143"/>
            <a:ext cx="27673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Our Approach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5AC59CF-ACF1-4005-B69C-4DA5CDFBE936}"/>
              </a:ext>
            </a:extLst>
          </p:cNvPr>
          <p:cNvSpPr/>
          <p:nvPr/>
        </p:nvSpPr>
        <p:spPr bwMode="auto">
          <a:xfrm>
            <a:off x="7799388" y="2780242"/>
            <a:ext cx="2891535" cy="71278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4" name="组合 76">
            <a:extLst>
              <a:ext uri="{FF2B5EF4-FFF2-40B4-BE49-F238E27FC236}">
                <a16:creationId xmlns:a16="http://schemas.microsoft.com/office/drawing/2014/main" id="{48F87F90-5735-4F64-BA48-D5350B12FAC2}"/>
              </a:ext>
            </a:extLst>
          </p:cNvPr>
          <p:cNvGrpSpPr>
            <a:grpSpLocks/>
          </p:cNvGrpSpPr>
          <p:nvPr/>
        </p:nvGrpSpPr>
        <p:grpSpPr bwMode="auto">
          <a:xfrm>
            <a:off x="6916738" y="2780242"/>
            <a:ext cx="919442" cy="712788"/>
            <a:chOff x="6191369" y="1397569"/>
            <a:chExt cx="919239" cy="712882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BE8E0FF-282A-434A-82B8-458AEC9B16F7}"/>
                </a:ext>
              </a:extLst>
            </p:cNvPr>
            <p:cNvSpPr/>
            <p:nvPr/>
          </p:nvSpPr>
          <p:spPr>
            <a:xfrm>
              <a:off x="6294533" y="1397569"/>
              <a:ext cx="712631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文本框 78">
              <a:extLst>
                <a:ext uri="{FF2B5EF4-FFF2-40B4-BE49-F238E27FC236}">
                  <a16:creationId xmlns:a16="http://schemas.microsoft.com/office/drawing/2014/main" id="{52C1AC3D-983C-4F7E-9291-878887CB6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369" y="1397569"/>
              <a:ext cx="91923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solidFill>
                    <a:srgbClr val="044875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>
                <a:solidFill>
                  <a:srgbClr val="044875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0" name="文本框 133">
            <a:extLst>
              <a:ext uri="{FF2B5EF4-FFF2-40B4-BE49-F238E27FC236}">
                <a16:creationId xmlns:a16="http://schemas.microsoft.com/office/drawing/2014/main" id="{D373DB04-8AAE-44DE-9A6E-C68B5459F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0481" y="4019443"/>
            <a:ext cx="277365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Conclusion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B06F3CF-FDE6-4B49-88CB-AF05CBA8FBAC}"/>
              </a:ext>
            </a:extLst>
          </p:cNvPr>
          <p:cNvSpPr/>
          <p:nvPr/>
        </p:nvSpPr>
        <p:spPr bwMode="auto">
          <a:xfrm>
            <a:off x="7799388" y="3910542"/>
            <a:ext cx="2891535" cy="71278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3" name="组合 136">
            <a:extLst>
              <a:ext uri="{FF2B5EF4-FFF2-40B4-BE49-F238E27FC236}">
                <a16:creationId xmlns:a16="http://schemas.microsoft.com/office/drawing/2014/main" id="{3D8E5D97-356B-4148-B3A2-20E742699AEC}"/>
              </a:ext>
            </a:extLst>
          </p:cNvPr>
          <p:cNvGrpSpPr>
            <a:grpSpLocks/>
          </p:cNvGrpSpPr>
          <p:nvPr/>
        </p:nvGrpSpPr>
        <p:grpSpPr bwMode="auto">
          <a:xfrm>
            <a:off x="6916738" y="3910542"/>
            <a:ext cx="919443" cy="712788"/>
            <a:chOff x="6191369" y="1397569"/>
            <a:chExt cx="919239" cy="712882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39C9DBC-5AD2-4321-BFAA-919C35CCDAF9}"/>
                </a:ext>
              </a:extLst>
            </p:cNvPr>
            <p:cNvSpPr/>
            <p:nvPr/>
          </p:nvSpPr>
          <p:spPr>
            <a:xfrm>
              <a:off x="6294533" y="1397569"/>
              <a:ext cx="712630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文本框 138">
              <a:extLst>
                <a:ext uri="{FF2B5EF4-FFF2-40B4-BE49-F238E27FC236}">
                  <a16:creationId xmlns:a16="http://schemas.microsoft.com/office/drawing/2014/main" id="{6C5CA861-3ED9-441C-9044-ADD664CDC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369" y="1397569"/>
              <a:ext cx="91923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solidFill>
                    <a:srgbClr val="044875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600">
                <a:solidFill>
                  <a:srgbClr val="044875"/>
                </a:solidFill>
                <a:latin typeface="Impact" panose="020B0806030902050204" pitchFamily="34" charset="0"/>
              </a:endParaRPr>
            </a:p>
          </p:txBody>
        </p:sp>
      </p:grp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2EBC5D9-6B6F-4636-B4E4-F4A71EEC5CC7}"/>
              </a:ext>
            </a:extLst>
          </p:cNvPr>
          <p:cNvCxnSpPr/>
          <p:nvPr/>
        </p:nvCxnSpPr>
        <p:spPr>
          <a:xfrm flipH="1">
            <a:off x="5534025" y="4258205"/>
            <a:ext cx="1055688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344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:a16="http://schemas.microsoft.com/office/drawing/2014/main" id="{CC3242B1-1B61-45BD-9714-C995C2FCE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33" y="924172"/>
            <a:ext cx="2841032" cy="52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4487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System Model</a:t>
            </a:r>
            <a:endParaRPr lang="zh-CN" altLang="en-US" dirty="0">
              <a:solidFill>
                <a:srgbClr val="04487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9FEEAD7-2C9A-4BB4-A51F-97CF4D09B9F1}"/>
                  </a:ext>
                </a:extLst>
              </p:cNvPr>
              <p:cNvSpPr txBox="1"/>
              <p:nvPr/>
            </p:nvSpPr>
            <p:spPr>
              <a:xfrm>
                <a:off x="1490133" y="1989138"/>
                <a:ext cx="60198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u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facilities:</a:t>
                </a:r>
              </a:p>
              <a:p>
                <a:pPr marL="800100" lvl="1" indent="-34290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APs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={1, 2, …,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same capacity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TDs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={1, 2, …,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9FEEAD7-2C9A-4BB4-A51F-97CF4D09B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133" y="1989138"/>
                <a:ext cx="6019800" cy="923330"/>
              </a:xfrm>
              <a:prstGeom prst="rect">
                <a:avLst/>
              </a:prstGeom>
              <a:blipFill>
                <a:blip r:embed="rId3"/>
                <a:stretch>
                  <a:fillRect l="-607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26">
            <a:extLst>
              <a:ext uri="{FF2B5EF4-FFF2-40B4-BE49-F238E27FC236}">
                <a16:creationId xmlns:a16="http://schemas.microsoft.com/office/drawing/2014/main" id="{967588F6-5986-4C20-B65B-20F77AE95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27640" y="2105852"/>
            <a:ext cx="3023220" cy="331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AD5717C-8AD4-48A4-AC18-C743C82621D5}"/>
                  </a:ext>
                </a:extLst>
              </p:cNvPr>
              <p:cNvSpPr txBox="1"/>
              <p:nvPr/>
            </p:nvSpPr>
            <p:spPr>
              <a:xfrm>
                <a:off x="1490133" y="3094004"/>
                <a:ext cx="6019800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u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 formula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AD5717C-8AD4-48A4-AC18-C743C8262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133" y="3094004"/>
                <a:ext cx="6019800" cy="669992"/>
              </a:xfrm>
              <a:prstGeom prst="rect">
                <a:avLst/>
              </a:prstGeom>
              <a:blipFill>
                <a:blip r:embed="rId5"/>
                <a:stretch>
                  <a:fillRect l="-607" t="-5505" b="-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AFE3D68-E258-436A-A187-5157F632AE42}"/>
                  </a:ext>
                </a:extLst>
              </p:cNvPr>
              <p:cNvSpPr txBox="1"/>
              <p:nvPr/>
            </p:nvSpPr>
            <p:spPr>
              <a:xfrm>
                <a:off x="1490133" y="3945532"/>
                <a:ext cx="60198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u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Disk definition</a:t>
                </a:r>
              </a:p>
              <a:p>
                <a:pPr marL="742950" lvl="1" indent="-28575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𝑎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𝑢 ∈ 𝑈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determine a unique disk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𝐷</a:t>
                </a:r>
                <a:r>
                  <a:rPr lang="zh-CN" alt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𝑎𝑢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so at most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𝒎𝒏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disks must be considered and denoted it by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𝒟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742950" lvl="1" indent="-285750"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simplify the notation, we use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𝐷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represent both a disk in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𝒟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set of TDs contained in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AFE3D68-E258-436A-A187-5157F632A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133" y="3945532"/>
                <a:ext cx="6019800" cy="1477328"/>
              </a:xfrm>
              <a:prstGeom prst="rect">
                <a:avLst/>
              </a:prstGeom>
              <a:blipFill>
                <a:blip r:embed="rId6"/>
                <a:stretch>
                  <a:fillRect l="-607" t="-2058" r="-1721" b="-5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648EDF1D-AF1C-4A08-91E4-D96A5A2B5BBB}"/>
              </a:ext>
            </a:extLst>
          </p:cNvPr>
          <p:cNvSpPr/>
          <p:nvPr/>
        </p:nvSpPr>
        <p:spPr>
          <a:xfrm>
            <a:off x="9603581" y="4245768"/>
            <a:ext cx="52863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55A2EB-0450-4153-862E-FAD5D8E3DD3B}"/>
              </a:ext>
            </a:extLst>
          </p:cNvPr>
          <p:cNvSpPr txBox="1"/>
          <p:nvPr/>
        </p:nvSpPr>
        <p:spPr>
          <a:xfrm>
            <a:off x="9566194" y="4191163"/>
            <a:ext cx="785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22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883</Words>
  <Application>Microsoft Office PowerPoint</Application>
  <PresentationFormat>宽屏</PresentationFormat>
  <Paragraphs>144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CMMI9</vt:lpstr>
      <vt:lpstr>CMR9</vt:lpstr>
      <vt:lpstr>等线</vt:lpstr>
      <vt:lpstr>等线 Light</vt:lpstr>
      <vt:lpstr>Arial</vt:lpstr>
      <vt:lpstr>Cambria Math</vt:lpstr>
      <vt:lpstr>Impact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zqh</dc:creator>
  <cp:lastModifiedBy>张 庆辉</cp:lastModifiedBy>
  <cp:revision>84</cp:revision>
  <dcterms:created xsi:type="dcterms:W3CDTF">2022-06-22T09:05:14Z</dcterms:created>
  <dcterms:modified xsi:type="dcterms:W3CDTF">2022-06-25T01:26:19Z</dcterms:modified>
</cp:coreProperties>
</file>