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4" r:id="rId11"/>
    <p:sldId id="265" r:id="rId12"/>
    <p:sldId id="269" r:id="rId13"/>
    <p:sldId id="291" r:id="rId14"/>
    <p:sldId id="270" r:id="rId15"/>
    <p:sldId id="293" r:id="rId16"/>
    <p:sldId id="285" r:id="rId17"/>
    <p:sldId id="286" r:id="rId18"/>
    <p:sldId id="273" r:id="rId19"/>
    <p:sldId id="292" r:id="rId20"/>
    <p:sldId id="271" r:id="rId21"/>
    <p:sldId id="276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6108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>
        <p:guide orient="horz" pos="1253"/>
        <p:guide pos="1572"/>
        <p:guide pos="6108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FEDD2-A3A0-49B0-B850-5E2D529830DB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F5577-346C-4085-B700-F146DA7F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F5577-346C-4085-B700-F146DA7FB5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3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0A479-17E2-4CDB-B616-FB246A79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6D166-74C7-413C-A9DC-387FFD5D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B6FFF-22CD-4179-B763-15846A2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84CBC-2D48-4741-A931-C6A97181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F1E1B-3F00-426C-AD1F-D6EF157A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6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AB2E4-8B87-466E-A71E-A504AA65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215EF-6459-45F9-BD50-CEAC3B57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3B4E-55A1-4333-8417-789B170A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0116F-832C-4BA5-88E2-3C66428A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E556D-7BE2-4003-9260-7007E6CD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5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429705-1BEF-4066-86B5-2B67B9D53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0BB9B-3944-4AD2-8631-89B6024B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B65A-7FE2-4DDB-931F-9DA3E3B5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75D9F-1A27-43BA-85EE-45EBFFA6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C6FA8-C6D7-4CA1-846E-4721EFD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6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841A-A081-4C69-A3D6-2DD6AAB8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AB404-6F89-4002-8C22-C032B404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7C9DB-1771-4C2D-9D87-91200BD9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9AFC0-501B-4C48-B9E8-0E70FE2D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83BFE-5190-4C15-8523-11AE1E5B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CA83-7E37-43EC-9C24-33EA990F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9D0A3-B13C-4FE7-ACAC-F6985724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43C65-827B-437A-B2DC-5FD0159E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97F1D-E880-4A24-9970-2D423F81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D68E1-4CA3-4146-9F2C-DF03AE58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86880-344C-4191-B17C-C4636451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3653-B8C5-4BEC-970D-F18678E08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1E11C-65D5-4249-8CA9-3CA290344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08C29-22EE-4E0D-9BB8-EC12BE0B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6C2C1-E42E-4112-9672-D8FA784D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E1FF7-0A13-457D-ADD5-9569DBF7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52D4-1CE0-4AF6-9DA8-038FCD0E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FB11A-FDEE-4387-AF07-6ED57A8E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FB8906-F06C-4C2C-B691-919BC99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672677-D7F1-4BA1-92FD-F02C34F71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10998C-7ADE-4AA0-B813-A074F766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F729A-7EBE-4E87-B536-82753DC4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80B765-9374-441B-A878-44E919BF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643FA-91FF-4BDB-89CE-D94892AD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1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25D1-E395-49F6-8626-03B44518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D3147-D92B-4883-948B-35F867A9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53E10-C61F-4569-8618-D1CCC63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AD1A6-668C-456C-9046-DC780215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7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F376E-31F4-42D0-A16F-CEC02BDD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692E7-C945-4D9F-812F-DE238BA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8AE3D3-F812-4995-AD40-4C388F16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8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C66E-7CBF-4ACC-A156-3BC4EF46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2F6FD-BDD3-4E51-ADB4-148A6673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B3B3D-03DD-4703-AE36-FD827736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8049D-D46C-4823-8A33-848B396F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7D385-32A1-44BB-B2D4-EFF3C296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16BA1-5787-439A-862F-C2CB78A3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E62EE-AB01-406C-9DB9-352CF954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E6607D-7411-461A-84ED-C41B52F65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E3A66-1A2E-4925-8D67-136BECAE9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A1922-1D4E-4EF3-88D9-8FBABEB0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DDCEF-8E03-428D-9479-A3A558B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20CD9-67B1-4D9A-89B9-6A8AEA93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C2BCED-D524-4383-9E72-1CC9B301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93092-54A0-4ADC-AE31-4799889B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9A196-3C3A-4146-AEC4-78F8D2ED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7AE1-E6CB-405C-899F-EA33A4966BE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48FF2-55F0-4138-B79E-BEEC58B97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4064-4E81-47A3-81FF-5E7B00905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qinghui@mail.ynu.edu.c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xjzhang%7d@yn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27344E7-79B8-4BE8-9694-542D0B0DF523}"/>
              </a:ext>
            </a:extLst>
          </p:cNvPr>
          <p:cNvGrpSpPr/>
          <p:nvPr/>
        </p:nvGrpSpPr>
        <p:grpSpPr>
          <a:xfrm>
            <a:off x="922446" y="1947597"/>
            <a:ext cx="10347107" cy="2932028"/>
            <a:chOff x="1002146" y="2422424"/>
            <a:chExt cx="10347107" cy="29320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782D91A-C6A7-4B99-AB73-0FF18BCE1ABC}"/>
                </a:ext>
              </a:extLst>
            </p:cNvPr>
            <p:cNvSpPr txBox="1"/>
            <p:nvPr/>
          </p:nvSpPr>
          <p:spPr>
            <a:xfrm>
              <a:off x="1002146" y="2422424"/>
              <a:ext cx="1018770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Local-Ratio-Based Power Control Approach for Capacitated Access Points in Mobile Edge Computing</a:t>
              </a:r>
              <a:endParaRPr lang="zh-CN" altLang="en-US" sz="2800" b="1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58">
              <a:extLst>
                <a:ext uri="{FF2B5EF4-FFF2-40B4-BE49-F238E27FC236}">
                  <a16:creationId xmlns:a16="http://schemas.microsoft.com/office/drawing/2014/main" id="{46FDCDDB-D824-4BA8-978D-484178C51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744" y="3480522"/>
              <a:ext cx="3846512" cy="361950"/>
              <a:chOff x="4154888" y="3453573"/>
              <a:chExt cx="3846874" cy="361046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2B8FCFBF-5C0F-4FCC-A6FD-7AA7887459B9}"/>
                  </a:ext>
                </a:extLst>
              </p:cNvPr>
              <p:cNvCxnSpPr/>
              <p:nvPr/>
            </p:nvCxnSpPr>
            <p:spPr>
              <a:xfrm>
                <a:off x="4154888" y="3453573"/>
                <a:ext cx="3846874" cy="0"/>
              </a:xfrm>
              <a:prstGeom prst="line">
                <a:avLst/>
              </a:prstGeom>
              <a:ln w="25400">
                <a:solidFill>
                  <a:srgbClr val="0448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4EE5FFB7-4E44-490B-B269-3F2785AA02E4}"/>
                  </a:ext>
                </a:extLst>
              </p:cNvPr>
              <p:cNvSpPr/>
              <p:nvPr/>
            </p:nvSpPr>
            <p:spPr>
              <a:xfrm flipV="1">
                <a:off x="5872725" y="3459907"/>
                <a:ext cx="411201" cy="354712"/>
              </a:xfrm>
              <a:prstGeom prst="triangl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文本框 21">
              <a:extLst>
                <a:ext uri="{FF2B5EF4-FFF2-40B4-BE49-F238E27FC236}">
                  <a16:creationId xmlns:a16="http://schemas.microsoft.com/office/drawing/2014/main" id="{49DEB66A-5CF3-430D-8D3F-5102D43D2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1" y="3907278"/>
              <a:ext cx="7204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Qinghui Zhang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Weidong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Li, Qian </a:t>
              </a:r>
              <a:r>
                <a:rPr lang="en-US" altLang="zh-CN" sz="1800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Xuejie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Zhang</a:t>
              </a:r>
              <a:r>
                <a:rPr lang="en-US" altLang="zh-CN" sz="1800" baseline="300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endParaRPr lang="zh-CN" altLang="en-US" sz="2400" baseline="300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">
              <a:extLst>
                <a:ext uri="{FF2B5EF4-FFF2-40B4-BE49-F238E27FC236}">
                  <a16:creationId xmlns:a16="http://schemas.microsoft.com/office/drawing/2014/main" id="{36B453DE-A92C-45D3-94B6-BE71CD8AF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2" y="4446199"/>
              <a:ext cx="7204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Yunnan University</a:t>
              </a:r>
              <a:endParaRPr lang="zh-CN" altLang="en-US" i="1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9">
              <a:extLst>
                <a:ext uri="{FF2B5EF4-FFF2-40B4-BE49-F238E27FC236}">
                  <a16:creationId xmlns:a16="http://schemas.microsoft.com/office/drawing/2014/main" id="{57907207-13C7-40BD-83D7-976625C03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909" y="4985120"/>
              <a:ext cx="100953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3"/>
                </a:rPr>
                <a:t>zhangqinghui@mail.ynu.edu.cn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{</a:t>
              </a:r>
              <a:r>
                <a:rPr lang="en-US" altLang="zh-CN" i="1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weidong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suqian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4"/>
                </a:rPr>
                <a:t>xjzhang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4"/>
                </a:rPr>
                <a:t>}@ynu.edu.cn</a:t>
              </a:r>
              <a:endParaRPr lang="zh-CN" altLang="en-US" i="1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5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" y="915705"/>
            <a:ext cx="3691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Program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28D817-F5E8-4D62-A5D2-33178DDE2CDF}"/>
                  </a:ext>
                </a:extLst>
              </p:cNvPr>
              <p:cNvSpPr txBox="1"/>
              <p:nvPr/>
            </p:nvSpPr>
            <p:spPr>
              <a:xfrm>
                <a:off x="889001" y="2597628"/>
                <a:ext cx="5909732" cy="245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coverage condition: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denotes the TDs covered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then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established.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capacity condition: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TDs covered by an AP must be less than its capacity.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uniqueness: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at most one disk with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center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28D817-F5E8-4D62-A5D2-33178DDE2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1" y="2597628"/>
                <a:ext cx="5909732" cy="2451890"/>
              </a:xfrm>
              <a:prstGeom prst="rect">
                <a:avLst/>
              </a:prstGeom>
              <a:blipFill>
                <a:blip r:embed="rId3"/>
                <a:stretch>
                  <a:fillRect l="-722" t="-13184" r="-1032"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AA19F4-B24C-42CF-A13E-2A7748FBB4D1}"/>
                  </a:ext>
                </a:extLst>
              </p:cNvPr>
              <p:cNvSpPr txBox="1"/>
              <p:nvPr/>
            </p:nvSpPr>
            <p:spPr>
              <a:xfrm>
                <a:off x="889000" y="1795567"/>
                <a:ext cx="1130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subset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feasible solution to the MPCC problem and must meet the following conditions: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AA19F4-B24C-42CF-A13E-2A7748FBB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1795567"/>
                <a:ext cx="11303000" cy="400110"/>
              </a:xfrm>
              <a:prstGeom prst="rect">
                <a:avLst/>
              </a:prstGeom>
              <a:blipFill>
                <a:blip r:embed="rId4"/>
                <a:stretch>
                  <a:fillRect l="-593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995EE1B-DA74-4527-848F-466B4DC93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49" y="2597628"/>
            <a:ext cx="41719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2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" y="915705"/>
            <a:ext cx="8246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Minimum Local Ratio (MLR) Algorithm 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17F1CC-044D-4832-9FFF-1000C0F2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78" y="1385034"/>
            <a:ext cx="2770554" cy="540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7761CD-DF27-490B-9215-D1F221FF3EB5}"/>
                  </a:ext>
                </a:extLst>
              </p:cNvPr>
              <p:cNvSpPr txBox="1"/>
              <p:nvPr/>
            </p:nvSpPr>
            <p:spPr>
              <a:xfrm>
                <a:off x="1155855" y="3292903"/>
                <a:ext cx="5918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iteration calculates the local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to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𝐷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current iteration state.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disk with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marked by “*”, to cover TDs contained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relevant variables.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7761CD-DF27-490B-9215-D1F221FF3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55" y="3292903"/>
                <a:ext cx="5918200" cy="2031325"/>
              </a:xfrm>
              <a:prstGeom prst="rect">
                <a:avLst/>
              </a:prstGeom>
              <a:blipFill>
                <a:blip r:embed="rId4"/>
                <a:stretch>
                  <a:fillRect l="-722" t="-1502" r="-1856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1DD4B6-A27F-4A5D-AAEE-B4E228D67AEF}"/>
                  </a:ext>
                </a:extLst>
              </p:cNvPr>
              <p:cNvSpPr/>
              <p:nvPr/>
            </p:nvSpPr>
            <p:spPr>
              <a:xfrm>
                <a:off x="1470935" y="2482875"/>
                <a:ext cx="3251724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/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), ∀</a:t>
                </a:r>
                <a:r>
                  <a:rPr lang="zh-CN" altLang="en-US" dirty="0"/>
                  <a:t>𝐷 ∈ 𝒟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1DD4B6-A27F-4A5D-AAEE-B4E228D67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35" y="2482875"/>
                <a:ext cx="3251724" cy="384144"/>
              </a:xfrm>
              <a:prstGeom prst="rect">
                <a:avLst/>
              </a:prstGeom>
              <a:blipFill>
                <a:blip r:embed="rId5"/>
                <a:stretch>
                  <a:fillRect t="-6349" r="-375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86F0128-D159-4D22-8A0C-96B92496C315}"/>
              </a:ext>
            </a:extLst>
          </p:cNvPr>
          <p:cNvSpPr txBox="1"/>
          <p:nvPr/>
        </p:nvSpPr>
        <p:spPr>
          <a:xfrm>
            <a:off x="1470935" y="1989138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Ratio: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8D1433-45DC-4989-9676-5AF6AAD0E1F9}"/>
                  </a:ext>
                </a:extLst>
              </p:cNvPr>
              <p:cNvSpPr/>
              <p:nvPr/>
            </p:nvSpPr>
            <p:spPr>
              <a:xfrm>
                <a:off x="1470935" y="5324228"/>
                <a:ext cx="3864007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), ∀</a:t>
                </a:r>
                <a:r>
                  <a:rPr lang="zh-CN" altLang="en-US" dirty="0"/>
                  <a:t>𝐷 ∈ 𝒟.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8D1433-45DC-4989-9676-5AF6AAD0E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35" y="5324228"/>
                <a:ext cx="3864007" cy="384144"/>
              </a:xfrm>
              <a:prstGeom prst="rect">
                <a:avLst/>
              </a:prstGeom>
              <a:blipFill>
                <a:blip r:embed="rId6"/>
                <a:stretch>
                  <a:fillRect t="-6349" r="-315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6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Instance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58035-CF3B-4F2F-8EB0-8B3E79A94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553166"/>
            <a:ext cx="5852172" cy="43891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F3C4281-AB0E-4B08-9D89-8E7B40E718CC}"/>
              </a:ext>
            </a:extLst>
          </p:cNvPr>
          <p:cNvSpPr/>
          <p:nvPr/>
        </p:nvSpPr>
        <p:spPr>
          <a:xfrm>
            <a:off x="7114000" y="3244334"/>
            <a:ext cx="455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..., 20},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4, 5} and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66C31-3EE8-4DC8-8E3E-D0CDEB6D7CF5}"/>
              </a:ext>
            </a:extLst>
          </p:cNvPr>
          <p:cNvCxnSpPr/>
          <p:nvPr/>
        </p:nvCxnSpPr>
        <p:spPr>
          <a:xfrm flipH="1">
            <a:off x="5534025" y="3142192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3987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experimental settings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390D9B-6F7B-498A-92D9-668A6BDD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989138"/>
            <a:ext cx="5953956" cy="1981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866C97-A52F-4FD1-9046-C0A5BA7574CD}"/>
              </a:ext>
            </a:extLst>
          </p:cNvPr>
          <p:cNvSpPr txBox="1"/>
          <p:nvPr/>
        </p:nvSpPr>
        <p:spPr>
          <a:xfrm>
            <a:off x="2404533" y="4797783"/>
            <a:ext cx="7382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comparison methods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NCA (nearest capable access)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 (optimal solution)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3987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the Number of TDs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254D0-90FA-41D7-9BC9-37959A599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9" y="1576542"/>
            <a:ext cx="10506861" cy="29294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006FC0-B76A-461B-9395-A9856DD3FFDB}"/>
              </a:ext>
            </a:extLst>
          </p:cNvPr>
          <p:cNvSpPr/>
          <p:nvPr/>
        </p:nvSpPr>
        <p:spPr>
          <a:xfrm>
            <a:off x="1261388" y="4755653"/>
            <a:ext cx="9669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TDs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gradually increases from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to 500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all facilities are distributed in an area with 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length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between the number of TDs and APs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maintained at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25:1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of each AP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 the two constants in equation (</a:t>
            </a:r>
            <a:r>
              <a:rPr lang="en-US" altLang="zh-CN" dirty="0">
                <a:solidFill>
                  <a:srgbClr val="4D00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the values are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𝑐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𝛼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B90CE-E3B3-14C1-5173-6FDC0A90710C}"/>
              </a:ext>
            </a:extLst>
          </p:cNvPr>
          <p:cNvSpPr txBox="1"/>
          <p:nvPr/>
        </p:nvSpPr>
        <p:spPr>
          <a:xfrm>
            <a:off x="1357745" y="5920509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 efficiency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01DBC-BFC2-D55D-725B-B22BCFA2DC5D}"/>
              </a:ext>
            </a:extLst>
          </p:cNvPr>
          <p:cNvSpPr txBox="1"/>
          <p:nvPr/>
        </p:nvSpPr>
        <p:spPr>
          <a:xfrm>
            <a:off x="4391889" y="5920386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execution 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FF5FD5-F9C5-2522-AB1B-DD1BF90D6206}"/>
              </a:ext>
            </a:extLst>
          </p:cNvPr>
          <p:cNvSpPr txBox="1"/>
          <p:nvPr/>
        </p:nvSpPr>
        <p:spPr>
          <a:xfrm>
            <a:off x="7998689" y="5928595"/>
            <a:ext cx="35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harmonious assignment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2243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</a:t>
            </a:r>
            <a:r>
              <a:rPr lang="zh-CN" altLang="en-US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5C002-7169-4EC1-A2F0-2B02A5D61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9" y="1713789"/>
            <a:ext cx="9998941" cy="2814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AAB7E8-C48A-48D8-B03B-4F8FFF439336}"/>
                  </a:ext>
                </a:extLst>
              </p:cNvPr>
              <p:cNvSpPr/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𝑚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 length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={25, 30,40,60,100}</m:t>
                    </m:r>
                  </m:oMath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AAB7E8-C48A-48D8-B03B-4F8FFF439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  <a:blipFill>
                <a:blip r:embed="rId4"/>
                <a:stretch>
                  <a:fillRect l="-52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3A791C-D878-47EE-C642-279BA09E9F58}"/>
                  </a:ext>
                </a:extLst>
              </p:cNvPr>
              <p:cNvSpPr txBox="1"/>
              <p:nvPr/>
            </p:nvSpPr>
            <p:spPr>
              <a:xfrm>
                <a:off x="1475730" y="5499486"/>
                <a:ext cx="354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Benefits from increasing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3A791C-D878-47EE-C642-279BA09E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5499486"/>
                <a:ext cx="3546764" cy="369332"/>
              </a:xfrm>
              <a:prstGeom prst="rect">
                <a:avLst/>
              </a:prstGeom>
              <a:blipFill>
                <a:blip r:embed="rId5"/>
                <a:stretch>
                  <a:fillRect l="-103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9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5854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the number of APs with </a:t>
            </a:r>
            <a:r>
              <a:rPr lang="zh-CN" altLang="en-US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𝑘 </a:t>
            </a: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25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1CD8E-6715-4774-8128-CBA1E1A74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9" y="1656629"/>
            <a:ext cx="10180101" cy="2869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60F87A-5E58-4B20-9D99-8E756E04EA5F}"/>
                  </a:ext>
                </a:extLst>
              </p:cNvPr>
              <p:cNvSpPr/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𝑚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 length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={4, 6,8,12,20}</m:t>
                    </m:r>
                  </m:oMath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60F87A-5E58-4B20-9D99-8E756E04E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  <a:blipFill>
                <a:blip r:embed="rId4"/>
                <a:stretch>
                  <a:fillRect l="-52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A9AFB2F-001C-0834-5204-2E3EF94EBEEE}"/>
              </a:ext>
            </a:extLst>
          </p:cNvPr>
          <p:cNvSpPr txBox="1"/>
          <p:nvPr/>
        </p:nvSpPr>
        <p:spPr>
          <a:xfrm>
            <a:off x="1475730" y="5435600"/>
            <a:ext cx="51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APs, lower power requirements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2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5FF10F-A847-49F2-A3D5-229D0DD3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7" y="1590435"/>
            <a:ext cx="10269206" cy="3002087"/>
          </a:xfrm>
          <a:prstGeom prst="rect">
            <a:avLst/>
          </a:prstGeom>
        </p:spPr>
      </p:pic>
      <p:sp>
        <p:nvSpPr>
          <p:cNvPr id="5" name="文本框 20">
            <a:extLst>
              <a:ext uri="{FF2B5EF4-FFF2-40B4-BE49-F238E27FC236}">
                <a16:creationId xmlns:a16="http://schemas.microsoft.com/office/drawing/2014/main" id="{9868B1D2-C932-4BF0-9318-86FEB8F59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04C8BDF6-7A3C-49A1-84B6-0D8D6FBE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586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the number of APs with </a:t>
            </a:r>
            <a:r>
              <a:rPr lang="zh-CN" altLang="en-US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𝐾 </a:t>
            </a: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160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5D45DE0-95FF-476B-8C4A-2004DFE84015}"/>
                  </a:ext>
                </a:extLst>
              </p:cNvPr>
              <p:cNvSpPr/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MR9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CMMI9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= 160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MR9"/>
                  </a:rPr>
                  <a:t>,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MR9"/>
                  </a:rPr>
                  <a:t>side length</a:t>
                </a:r>
                <a:r>
                  <a:rPr lang="en-US" altLang="zh-CN" dirty="0">
                    <a:solidFill>
                      <a:srgbClr val="000000"/>
                    </a:solidFill>
                    <a:latin typeface="CMR9"/>
                  </a:rPr>
                  <a:t> is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40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MR9"/>
                  </a:rPr>
                  <a:t>,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={4, 6,8,12,20}</m:t>
                    </m:r>
                  </m:oMath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5D45DE0-95FF-476B-8C4A-2004DFE84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33EB245-887B-E691-1916-E5824CD14E69}"/>
              </a:ext>
            </a:extLst>
          </p:cNvPr>
          <p:cNvSpPr txBox="1"/>
          <p:nvPr/>
        </p:nvSpPr>
        <p:spPr>
          <a:xfrm>
            <a:off x="1475730" y="5435600"/>
            <a:ext cx="51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APs, lower power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requiements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4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66C31-3EE8-4DC8-8E3E-D0CDEB6D7CF5}"/>
              </a:ext>
            </a:extLst>
          </p:cNvPr>
          <p:cNvCxnSpPr/>
          <p:nvPr/>
        </p:nvCxnSpPr>
        <p:spPr>
          <a:xfrm flipH="1">
            <a:off x="5534025" y="3142192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66C31-3EE8-4DC8-8E3E-D0CDEB6D7CF5}"/>
              </a:ext>
            </a:extLst>
          </p:cNvPr>
          <p:cNvCxnSpPr/>
          <p:nvPr/>
        </p:nvCxnSpPr>
        <p:spPr>
          <a:xfrm flipH="1">
            <a:off x="5534025" y="3142192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0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811B9E-D0C5-40DE-BD7B-01A3412C6299}"/>
              </a:ext>
            </a:extLst>
          </p:cNvPr>
          <p:cNvSpPr txBox="1"/>
          <p:nvPr/>
        </p:nvSpPr>
        <p:spPr>
          <a:xfrm>
            <a:off x="2061634" y="2235199"/>
            <a:ext cx="7751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the signal coverage process in edge networks as a minimum power coverage problem and define this problem as an MPCC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this problem in MEC.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local-ratio-based approach to solve the MPCC problem.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4EFBE-01E1-4AAA-9BD7-626DEB9775DE}"/>
              </a:ext>
            </a:extLst>
          </p:cNvPr>
          <p:cNvSpPr txBox="1"/>
          <p:nvPr/>
        </p:nvSpPr>
        <p:spPr>
          <a:xfrm>
            <a:off x="1756834" y="1777522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0117FC-664B-41B5-9C42-BEE2880ED431}"/>
              </a:ext>
            </a:extLst>
          </p:cNvPr>
          <p:cNvSpPr txBox="1"/>
          <p:nvPr/>
        </p:nvSpPr>
        <p:spPr>
          <a:xfrm>
            <a:off x="2061634" y="4447202"/>
            <a:ext cx="775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 to solve MPCC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heterogeneous APs and TDs’ natural number requirements (not just 1)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61CA99-1BF2-4C46-AA91-5B203A6A9862}"/>
              </a:ext>
            </a:extLst>
          </p:cNvPr>
          <p:cNvSpPr txBox="1"/>
          <p:nvPr/>
        </p:nvSpPr>
        <p:spPr>
          <a:xfrm>
            <a:off x="1756834" y="3989525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151426-6CC1-41D7-AA2A-9C4F945DC57E}"/>
              </a:ext>
            </a:extLst>
          </p:cNvPr>
          <p:cNvSpPr txBox="1"/>
          <p:nvPr/>
        </p:nvSpPr>
        <p:spPr>
          <a:xfrm>
            <a:off x="2878666" y="3075057"/>
            <a:ext cx="643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listening!</a:t>
            </a:r>
            <a:endParaRPr lang="zh-CN" altLang="en-US" sz="40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17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151426-6CC1-41D7-AA2A-9C4F945DC57E}"/>
              </a:ext>
            </a:extLst>
          </p:cNvPr>
          <p:cNvSpPr txBox="1"/>
          <p:nvPr/>
        </p:nvSpPr>
        <p:spPr>
          <a:xfrm>
            <a:off x="2878666" y="3075057"/>
            <a:ext cx="643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listening!</a:t>
            </a:r>
            <a:endParaRPr lang="zh-CN" altLang="en-US" sz="40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9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57539B-6692-4D95-A095-46C5014AC029}"/>
              </a:ext>
            </a:extLst>
          </p:cNvPr>
          <p:cNvSpPr/>
          <p:nvPr/>
        </p:nvSpPr>
        <p:spPr>
          <a:xfrm>
            <a:off x="4966086" y="213633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development of beyond 5G/6G and the Internet of Things, increasing number of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devices (TD) are being deployed at the edge of networks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TD usually establishes network connection with edge server through its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point (AP)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6">
            <a:extLst>
              <a:ext uri="{FF2B5EF4-FFF2-40B4-BE49-F238E27FC236}">
                <a16:creationId xmlns:a16="http://schemas.microsoft.com/office/drawing/2014/main" id="{2D7F87E8-52A5-4980-BB09-DA2EE0C2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344" y="1770856"/>
            <a:ext cx="302322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FC8483-8E01-47F6-92DC-165606A615CB}"/>
              </a:ext>
            </a:extLst>
          </p:cNvPr>
          <p:cNvSpPr txBox="1"/>
          <p:nvPr/>
        </p:nvSpPr>
        <p:spPr>
          <a:xfrm>
            <a:off x="927344" y="5227994"/>
            <a:ext cx="3023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signal coverage disk needs more power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F89C0CD3-5B2A-4AAF-80DF-23754E15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0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458B95-FC7D-4CF0-A011-B9868DA8DDD2}"/>
              </a:ext>
            </a:extLst>
          </p:cNvPr>
          <p:cNvSpPr txBox="1"/>
          <p:nvPr/>
        </p:nvSpPr>
        <p:spPr>
          <a:xfrm>
            <a:off x="2319866" y="2136338"/>
            <a:ext cx="75522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power assignment in MEC such that APs with limited capacity can cover all TDs and minimize the total power.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this problem as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power capacitated cover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problem.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2200F-5C69-4E84-8FFF-AE45C84E605C}"/>
              </a:ext>
            </a:extLst>
          </p:cNvPr>
          <p:cNvSpPr txBox="1"/>
          <p:nvPr/>
        </p:nvSpPr>
        <p:spPr>
          <a:xfrm>
            <a:off x="2319866" y="4126482"/>
            <a:ext cx="755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power coverage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(MPC) problem. It’s challenging to solve optimally even without capacity constraints.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D600605F-56B3-40C4-B08F-E982A22F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3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522931F9-0F75-4C2E-8186-D55D15A2E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AB8477-ACB3-47C1-8825-9B50D610BD3F}"/>
              </a:ext>
            </a:extLst>
          </p:cNvPr>
          <p:cNvGrpSpPr/>
          <p:nvPr/>
        </p:nvGrpSpPr>
        <p:grpSpPr>
          <a:xfrm>
            <a:off x="2570827" y="4537902"/>
            <a:ext cx="7050345" cy="1762123"/>
            <a:chOff x="3264367" y="2217739"/>
            <a:chExt cx="7050345" cy="17621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8B36BA9-A8E4-4B45-BB48-DCB327AE7C0C}"/>
                </a:ext>
              </a:extLst>
            </p:cNvPr>
            <p:cNvSpPr/>
            <p:nvPr/>
          </p:nvSpPr>
          <p:spPr>
            <a:xfrm>
              <a:off x="6595533" y="2777066"/>
              <a:ext cx="1481667" cy="6352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MPC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power cover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E3E554-9D95-4EBE-95DC-EFEA47967AE9}"/>
                </a:ext>
              </a:extLst>
            </p:cNvPr>
            <p:cNvSpPr/>
            <p:nvPr/>
          </p:nvSpPr>
          <p:spPr>
            <a:xfrm>
              <a:off x="4665135" y="2734733"/>
              <a:ext cx="1481667" cy="7199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MWSC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weight set cover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C62F1E-5F94-4A55-BAE1-0CFBB99D0B93}"/>
                </a:ext>
              </a:extLst>
            </p:cNvPr>
            <p:cNvGrpSpPr/>
            <p:nvPr/>
          </p:nvGrpSpPr>
          <p:grpSpPr>
            <a:xfrm>
              <a:off x="8833044" y="2217739"/>
              <a:ext cx="1481668" cy="1762123"/>
              <a:chOff x="5226242" y="1912674"/>
              <a:chExt cx="1481668" cy="176212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DB6D73A-CF18-4EB6-B136-EBA15146960D}"/>
                  </a:ext>
                </a:extLst>
              </p:cNvPr>
              <p:cNvSpPr/>
              <p:nvPr/>
            </p:nvSpPr>
            <p:spPr>
              <a:xfrm>
                <a:off x="5226243" y="1912674"/>
                <a:ext cx="1481667" cy="71993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MPPC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power partial cover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9E8EAA8-DBBA-4343-BC9F-1ECD6ECA9D68}"/>
                  </a:ext>
                </a:extLst>
              </p:cNvPr>
              <p:cNvSpPr/>
              <p:nvPr/>
            </p:nvSpPr>
            <p:spPr>
              <a:xfrm>
                <a:off x="5226242" y="2954867"/>
                <a:ext cx="1481667" cy="7199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MPCC</a:t>
                </a:r>
              </a:p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power capacitated cover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8D69F08-E83E-4272-B2A4-0AD24A706A94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6146802" y="3094698"/>
              <a:ext cx="44873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07987F92-C073-4DCA-B509-4FFFE614C9E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8077200" y="2577705"/>
              <a:ext cx="755845" cy="51699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BEEFD7A-2639-403B-A04E-D02AF8A10A31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8077200" y="3094698"/>
              <a:ext cx="755844" cy="52519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DD4AD76-6183-4ED8-9EC8-2681A7CAECEC}"/>
                </a:ext>
              </a:extLst>
            </p:cNvPr>
            <p:cNvSpPr/>
            <p:nvPr/>
          </p:nvSpPr>
          <p:spPr>
            <a:xfrm>
              <a:off x="3264367" y="2815299"/>
              <a:ext cx="999066" cy="558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cover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872ACD1-B910-4F46-A896-DE45681B905E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4263433" y="3094699"/>
              <a:ext cx="40170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78B4843-3346-4530-A1F0-92948AA44BE8}"/>
              </a:ext>
            </a:extLst>
          </p:cNvPr>
          <p:cNvSpPr/>
          <p:nvPr/>
        </p:nvSpPr>
        <p:spPr>
          <a:xfrm>
            <a:off x="2383397" y="1787480"/>
            <a:ext cx="7397912" cy="2284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Different power control method for different wireless networks:</a:t>
            </a:r>
          </a:p>
          <a:p>
            <a:pPr marL="342900" indent="342900" algn="just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Cellular Network</a:t>
            </a:r>
          </a:p>
          <a:p>
            <a:pPr marL="800100"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 Spectral Efficiency (SE), Maximize system sum-rate</a:t>
            </a:r>
          </a:p>
          <a:p>
            <a:pPr marL="342900" indent="342900" algn="just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Wireless Sensor Network</a:t>
            </a:r>
          </a:p>
          <a:p>
            <a:pPr marL="800100"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Lowest transmission power to respect quality requirements</a:t>
            </a:r>
          </a:p>
          <a:p>
            <a:pPr marL="342900" indent="342900" algn="just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E3D144-AD8B-4538-A8E8-F1BA35C42A5C}"/>
              </a:ext>
            </a:extLst>
          </p:cNvPr>
          <p:cNvSpPr/>
          <p:nvPr/>
        </p:nvSpPr>
        <p:spPr>
          <a:xfrm>
            <a:off x="2383397" y="3824814"/>
            <a:ext cx="7397912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29257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76EB1AD4-35C4-4D0F-881D-538DEAF73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9B27D0-2CBF-4018-9467-2B80CCEFAF68}"/>
              </a:ext>
            </a:extLst>
          </p:cNvPr>
          <p:cNvSpPr txBox="1"/>
          <p:nvPr/>
        </p:nvSpPr>
        <p:spPr>
          <a:xfrm>
            <a:off x="3013075" y="2274838"/>
            <a:ext cx="61658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control for wireless signal transmission,  considering the limited resources of edge servers, is a considerable research topic.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power cover problem has rarely been considered for capacity constraints.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8AC64915-8BE3-4C0C-9BAF-B990CB01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4578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Contribution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59AAAC-407A-48A5-A646-1ABEE1FC3041}"/>
              </a:ext>
            </a:extLst>
          </p:cNvPr>
          <p:cNvSpPr txBox="1"/>
          <p:nvPr/>
        </p:nvSpPr>
        <p:spPr>
          <a:xfrm>
            <a:off x="3004608" y="1997839"/>
            <a:ext cx="4928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MPCC and Resource Allocation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Local-Ratio-Based Algorithm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4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CC3242B1-1B61-45BD-9714-C995C2FCE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2417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 Model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9FEEAD7-2C9A-4BB4-A51F-97CF4D09B9F1}"/>
                  </a:ext>
                </a:extLst>
              </p:cNvPr>
              <p:cNvSpPr txBox="1"/>
              <p:nvPr/>
            </p:nvSpPr>
            <p:spPr>
              <a:xfrm>
                <a:off x="1490133" y="1989138"/>
                <a:ext cx="6019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facilities:</a:t>
                </a:r>
              </a:p>
              <a:p>
                <a:pPr marL="800100" lvl="1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={1, 2, …,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same capacity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TDs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={1, 2, …,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9FEEAD7-2C9A-4BB4-A51F-97CF4D09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1989138"/>
                <a:ext cx="6019800" cy="923330"/>
              </a:xfrm>
              <a:prstGeom prst="rect">
                <a:avLst/>
              </a:prstGeom>
              <a:blipFill>
                <a:blip r:embed="rId3"/>
                <a:stretch>
                  <a:fillRect l="-607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26">
            <a:extLst>
              <a:ext uri="{FF2B5EF4-FFF2-40B4-BE49-F238E27FC236}">
                <a16:creationId xmlns:a16="http://schemas.microsoft.com/office/drawing/2014/main" id="{967588F6-5986-4C20-B65B-20F77AE9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7640" y="2105852"/>
            <a:ext cx="302322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D5717C-8AD4-48A4-AC18-C743C82621D5}"/>
                  </a:ext>
                </a:extLst>
              </p:cNvPr>
              <p:cNvSpPr txBox="1"/>
              <p:nvPr/>
            </p:nvSpPr>
            <p:spPr>
              <a:xfrm>
                <a:off x="1490133" y="3094004"/>
                <a:ext cx="601980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formula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D5717C-8AD4-48A4-AC18-C743C8262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3094004"/>
                <a:ext cx="6019800" cy="669992"/>
              </a:xfrm>
              <a:prstGeom prst="rect">
                <a:avLst/>
              </a:prstGeom>
              <a:blipFill>
                <a:blip r:embed="rId5"/>
                <a:stretch>
                  <a:fillRect l="-607" t="-5505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FE3D68-E258-436A-A187-5157F632AE42}"/>
                  </a:ext>
                </a:extLst>
              </p:cNvPr>
              <p:cNvSpPr txBox="1"/>
              <p:nvPr/>
            </p:nvSpPr>
            <p:spPr>
              <a:xfrm>
                <a:off x="1490133" y="3945532"/>
                <a:ext cx="6019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 definition</a:t>
                </a:r>
              </a:p>
              <a:p>
                <a:pPr marL="742950" lvl="1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𝑢 ∈ 𝑈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determine a unique disk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𝐷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at most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𝒎𝒏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disks must be considered and denoted it by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simplify the notation, we use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𝐷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represent both a disk in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set of TDs contained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FE3D68-E258-436A-A187-5157F632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3945532"/>
                <a:ext cx="6019800" cy="1477328"/>
              </a:xfrm>
              <a:prstGeom prst="rect">
                <a:avLst/>
              </a:prstGeom>
              <a:blipFill>
                <a:blip r:embed="rId6"/>
                <a:stretch>
                  <a:fillRect l="-607" t="-2058" r="-1721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48EDF1D-AF1C-4A08-91E4-D96A5A2B5BBB}"/>
              </a:ext>
            </a:extLst>
          </p:cNvPr>
          <p:cNvSpPr/>
          <p:nvPr/>
        </p:nvSpPr>
        <p:spPr>
          <a:xfrm>
            <a:off x="9603581" y="4245768"/>
            <a:ext cx="528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55A2EB-0450-4153-862E-FAD5D8E3DD3B}"/>
              </a:ext>
            </a:extLst>
          </p:cNvPr>
          <p:cNvSpPr txBox="1"/>
          <p:nvPr/>
        </p:nvSpPr>
        <p:spPr>
          <a:xfrm>
            <a:off x="9566194" y="4191163"/>
            <a:ext cx="78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883</Words>
  <Application>Microsoft Office PowerPoint</Application>
  <PresentationFormat>宽屏</PresentationFormat>
  <Paragraphs>144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CMMI9</vt:lpstr>
      <vt:lpstr>CMR9</vt:lpstr>
      <vt:lpstr>等线</vt:lpstr>
      <vt:lpstr>等线 Light</vt:lpstr>
      <vt:lpstr>Arial</vt:lpstr>
      <vt:lpstr>Cambria Math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85</cp:revision>
  <dcterms:created xsi:type="dcterms:W3CDTF">2022-06-22T09:05:14Z</dcterms:created>
  <dcterms:modified xsi:type="dcterms:W3CDTF">2022-08-03T14:20:30Z</dcterms:modified>
</cp:coreProperties>
</file>