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58" r:id="rId2"/>
    <p:sldId id="324" r:id="rId3"/>
    <p:sldId id="325" r:id="rId4"/>
    <p:sldId id="326" r:id="rId5"/>
    <p:sldId id="327" r:id="rId6"/>
    <p:sldId id="334" r:id="rId7"/>
    <p:sldId id="328" r:id="rId8"/>
    <p:sldId id="339" r:id="rId9"/>
    <p:sldId id="329" r:id="rId10"/>
    <p:sldId id="344" r:id="rId11"/>
    <p:sldId id="343" r:id="rId12"/>
    <p:sldId id="359" r:id="rId13"/>
    <p:sldId id="360" r:id="rId14"/>
    <p:sldId id="361" r:id="rId15"/>
    <p:sldId id="330"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8F9E"/>
    <a:srgbClr val="79A6A0"/>
    <a:srgbClr val="CBBAA8"/>
    <a:srgbClr val="D6C9BB"/>
    <a:srgbClr val="FFFFFF"/>
    <a:srgbClr val="618695"/>
    <a:srgbClr val="233F6A"/>
    <a:srgbClr val="5A6D7D"/>
    <a:srgbClr val="87888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6318" autoAdjust="0"/>
  </p:normalViewPr>
  <p:slideViewPr>
    <p:cSldViewPr snapToGrid="0">
      <p:cViewPr varScale="1">
        <p:scale>
          <a:sx n="84" d="100"/>
          <a:sy n="84" d="100"/>
        </p:scale>
        <p:origin x="758"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2020/5/23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170210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1626829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347211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334698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3397671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235411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34241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76714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15775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91401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7315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22255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36560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165095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218177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379223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526706" y="3647242"/>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2020/5/23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5" y="0"/>
            <a:ext cx="12192000" cy="6858000"/>
          </a:xfrm>
          <a:prstGeom prst="rect">
            <a:avLst/>
          </a:prstGeom>
        </p:spPr>
      </p:pic>
      <p:sp>
        <p:nvSpPr>
          <p:cNvPr id="22" name="矩形 21"/>
          <p:cNvSpPr/>
          <p:nvPr>
            <p:custDataLst>
              <p:tags r:id="rId1"/>
            </p:custDataLst>
          </p:nvPr>
        </p:nvSpPr>
        <p:spPr>
          <a:xfrm>
            <a:off x="-695" y="622269"/>
            <a:ext cx="2464455" cy="3746500"/>
          </a:xfrm>
          <a:prstGeom prst="rect">
            <a:avLst/>
          </a:prstGeom>
        </p:spPr>
        <p:txBody>
          <a:bodyPr wrap="square" lIns="68580" tIns="34290" rIns="68580" bIns="34290">
            <a:spAutoFit/>
          </a:bodyPr>
          <a:lstStyle/>
          <a:p>
            <a:pPr algn="ctr">
              <a:defRPr/>
            </a:pPr>
            <a:r>
              <a:rPr lang="en-US" sz="23900" b="1" i="1" spc="225" dirty="0">
                <a:gradFill>
                  <a:gsLst>
                    <a:gs pos="77000">
                      <a:srgbClr val="618695">
                        <a:alpha val="100000"/>
                      </a:srgbClr>
                    </a:gs>
                    <a:gs pos="0">
                      <a:schemeClr val="bg1">
                        <a:alpha val="40000"/>
                      </a:schemeClr>
                    </a:gs>
                  </a:gsLst>
                  <a:lin ang="3480000" scaled="0"/>
                </a:gradFill>
                <a:latin typeface="印品粗朗体" panose="02000000000000000000" pitchFamily="2" charset="-122"/>
                <a:ea typeface="印品粗朗体" panose="02000000000000000000" pitchFamily="2" charset="-122"/>
                <a:cs typeface="+mn-ea"/>
                <a:sym typeface="+mn-lt"/>
              </a:rPr>
              <a:t>2</a:t>
            </a:r>
          </a:p>
        </p:txBody>
      </p:sp>
      <p:sp>
        <p:nvSpPr>
          <p:cNvPr id="9" name="矩形 8"/>
          <p:cNvSpPr/>
          <p:nvPr/>
        </p:nvSpPr>
        <p:spPr>
          <a:xfrm>
            <a:off x="5035530" y="2693400"/>
            <a:ext cx="6506210" cy="807913"/>
          </a:xfrm>
          <a:prstGeom prst="rect">
            <a:avLst/>
          </a:prstGeom>
        </p:spPr>
        <p:txBody>
          <a:bodyPr wrap="square" lIns="68580" tIns="34290" rIns="68580" bIns="34290">
            <a:spAutoFit/>
          </a:bodyPr>
          <a:lstStyle/>
          <a:p>
            <a:pPr algn="ctr">
              <a:defRPr/>
            </a:pPr>
            <a:r>
              <a:rPr lang="zh-CN" altLang="zh-CN" sz="4800" spc="225" dirty="0">
                <a:solidFill>
                  <a:srgbClr val="6E8F9E"/>
                </a:solidFill>
                <a:latin typeface="汉仪大黑简" panose="02010609000101010101" pitchFamily="49" charset="-122"/>
                <a:ea typeface="汉仪大黑简" panose="02010609000101010101" pitchFamily="49" charset="-122"/>
                <a:cs typeface="+mn-ea"/>
              </a:rPr>
              <a:t>人工智能技术与</a:t>
            </a:r>
            <a:r>
              <a:rPr lang="zh-CN" altLang="zh-CN" sz="4800" spc="225" dirty="0" smtClean="0">
                <a:solidFill>
                  <a:srgbClr val="6E8F9E"/>
                </a:solidFill>
                <a:latin typeface="汉仪大黑简" panose="02010609000101010101" pitchFamily="49" charset="-122"/>
                <a:ea typeface="汉仪大黑简" panose="02010609000101010101" pitchFamily="49" charset="-122"/>
                <a:cs typeface="+mn-ea"/>
              </a:rPr>
              <a:t>软件</a:t>
            </a:r>
            <a:endParaRPr lang="zh-CN" altLang="en-US" sz="4800" spc="225" dirty="0">
              <a:solidFill>
                <a:srgbClr val="6E8F9E"/>
              </a:solidFill>
              <a:latin typeface="汉仪大黑简" panose="02010609000101010101" pitchFamily="49" charset="-122"/>
              <a:ea typeface="汉仪大黑简" panose="02010609000101010101" pitchFamily="49" charset="-122"/>
              <a:cs typeface="+mn-ea"/>
              <a:sym typeface="+mn-lt"/>
            </a:endParaRPr>
          </a:p>
        </p:txBody>
      </p:sp>
      <p:sp>
        <p:nvSpPr>
          <p:cNvPr id="15" name="文本框 14"/>
          <p:cNvSpPr txBox="1"/>
          <p:nvPr/>
        </p:nvSpPr>
        <p:spPr>
          <a:xfrm>
            <a:off x="5408195" y="3747155"/>
            <a:ext cx="2518410" cy="1348061"/>
          </a:xfrm>
          <a:prstGeom prst="rect">
            <a:avLst/>
          </a:prstGeom>
          <a:noFill/>
        </p:spPr>
        <p:txBody>
          <a:bodyPr vert="horz" wrap="square" rtlCol="0">
            <a:spAutoFit/>
            <a:scene3d>
              <a:camera prst="orthographicFront"/>
              <a:lightRig rig="threePt" dir="t"/>
            </a:scene3d>
          </a:bodyPr>
          <a:lstStyle/>
          <a:p>
            <a:pPr>
              <a:lnSpc>
                <a:spcPct val="170000"/>
              </a:lnSpc>
            </a:pPr>
            <a:r>
              <a:rPr lang="zh-CN" altLang="en-US" sz="2800" dirty="0" smtClean="0">
                <a:solidFill>
                  <a:srgbClr val="6E8F9E"/>
                </a:solidFill>
                <a:latin typeface="Agency FB" panose="020B0503020202020204" pitchFamily="34" charset="0"/>
                <a:cs typeface="+mn-ea"/>
                <a:sym typeface="+mn-lt"/>
              </a:rPr>
              <a:t>汇报人：</a:t>
            </a:r>
            <a:r>
              <a:rPr lang="zh-CN" altLang="en-US" sz="2000" dirty="0" smtClean="0">
                <a:solidFill>
                  <a:srgbClr val="6E8F9E"/>
                </a:solidFill>
                <a:latin typeface="Agency FB" panose="020B0503020202020204" pitchFamily="34" charset="0"/>
                <a:cs typeface="+mn-ea"/>
                <a:sym typeface="+mn-lt"/>
              </a:rPr>
              <a:t>杨学康</a:t>
            </a:r>
            <a:endParaRPr lang="en-US" altLang="zh-CN" sz="2000" dirty="0" smtClean="0">
              <a:solidFill>
                <a:srgbClr val="6E8F9E"/>
              </a:solidFill>
              <a:latin typeface="Agency FB" panose="020B0503020202020204" pitchFamily="34" charset="0"/>
              <a:cs typeface="+mn-ea"/>
              <a:sym typeface="+mn-lt"/>
            </a:endParaRPr>
          </a:p>
          <a:p>
            <a:pPr>
              <a:lnSpc>
                <a:spcPct val="170000"/>
              </a:lnSpc>
            </a:pPr>
            <a:r>
              <a:rPr lang="zh-CN" altLang="en-US" sz="2000" dirty="0" smtClean="0">
                <a:solidFill>
                  <a:srgbClr val="6E8F9E"/>
                </a:solidFill>
                <a:latin typeface="Agency FB" panose="020B0503020202020204" pitchFamily="34" charset="0"/>
                <a:cs typeface="+mn-ea"/>
                <a:sym typeface="+mn-lt"/>
              </a:rPr>
              <a:t>                   吴凡丁</a:t>
            </a:r>
            <a:endParaRPr lang="en-US" altLang="zh-CN" sz="2000" dirty="0">
              <a:solidFill>
                <a:srgbClr val="6E8F9E"/>
              </a:solidFill>
              <a:latin typeface="Agency FB" panose="020B0503020202020204" pitchFamily="34" charset="0"/>
              <a:cs typeface="+mn-ea"/>
              <a:sym typeface="+mn-lt"/>
            </a:endParaRPr>
          </a:p>
        </p:txBody>
      </p:sp>
      <p:sp>
        <p:nvSpPr>
          <p:cNvPr id="21" name="矩形 20"/>
          <p:cNvSpPr/>
          <p:nvPr/>
        </p:nvSpPr>
        <p:spPr>
          <a:xfrm>
            <a:off x="2280860" y="2693400"/>
            <a:ext cx="2464455" cy="3746500"/>
          </a:xfrm>
          <a:prstGeom prst="rect">
            <a:avLst/>
          </a:prstGeom>
        </p:spPr>
        <p:txBody>
          <a:bodyPr wrap="square" lIns="68580" tIns="34290" rIns="68580" bIns="34290">
            <a:spAutoFit/>
          </a:bodyPr>
          <a:lstStyle/>
          <a:p>
            <a:pPr algn="ctr">
              <a:defRPr/>
            </a:pPr>
            <a:r>
              <a:rPr lang="en-US" sz="23900" b="1" i="1" spc="225" dirty="0">
                <a:gradFill>
                  <a:gsLst>
                    <a:gs pos="62000">
                      <a:srgbClr val="618695">
                        <a:alpha val="100000"/>
                      </a:srgbClr>
                    </a:gs>
                    <a:gs pos="0">
                      <a:schemeClr val="bg1">
                        <a:alpha val="30000"/>
                      </a:schemeClr>
                    </a:gs>
                  </a:gsLst>
                  <a:lin ang="12840000" scaled="0"/>
                </a:gradFill>
                <a:latin typeface="印品粗朗体" panose="02000000000000000000" pitchFamily="2" charset="-122"/>
                <a:ea typeface="印品粗朗体" panose="02000000000000000000" pitchFamily="2" charset="-122"/>
                <a:cs typeface="+mn-ea"/>
                <a:sym typeface="+mn-lt"/>
              </a:rPr>
              <a:t>0</a:t>
            </a:r>
          </a:p>
        </p:txBody>
      </p:sp>
      <p:sp>
        <p:nvSpPr>
          <p:cNvPr id="27" name="矩形 26"/>
          <p:cNvSpPr/>
          <p:nvPr>
            <p:custDataLst>
              <p:tags r:id="rId2"/>
            </p:custDataLst>
          </p:nvPr>
        </p:nvSpPr>
        <p:spPr>
          <a:xfrm>
            <a:off x="1921450" y="719185"/>
            <a:ext cx="2464455" cy="3746500"/>
          </a:xfrm>
          <a:prstGeom prst="rect">
            <a:avLst/>
          </a:prstGeom>
        </p:spPr>
        <p:txBody>
          <a:bodyPr wrap="square" lIns="68580" tIns="34290" rIns="68580" bIns="34290">
            <a:spAutoFit/>
          </a:bodyPr>
          <a:lstStyle/>
          <a:p>
            <a:pPr algn="ctr">
              <a:defRPr/>
            </a:pPr>
            <a:r>
              <a:rPr lang="en-US" sz="23900" b="1" i="1" spc="225" dirty="0">
                <a:gradFill>
                  <a:gsLst>
                    <a:gs pos="72000">
                      <a:srgbClr val="618695">
                        <a:alpha val="100000"/>
                      </a:srgbClr>
                    </a:gs>
                    <a:gs pos="0">
                      <a:schemeClr val="bg1">
                        <a:alpha val="23000"/>
                      </a:schemeClr>
                    </a:gs>
                  </a:gsLst>
                  <a:lin ang="8640000" scaled="0"/>
                </a:gradFill>
                <a:latin typeface="印品粗朗体" panose="02000000000000000000" pitchFamily="2" charset="-122"/>
                <a:ea typeface="印品粗朗体" panose="02000000000000000000" pitchFamily="2" charset="-122"/>
                <a:cs typeface="+mn-ea"/>
                <a:sym typeface="+mn-lt"/>
              </a:rPr>
              <a:t>0</a:t>
            </a:r>
          </a:p>
        </p:txBody>
      </p:sp>
      <p:sp>
        <p:nvSpPr>
          <p:cNvPr id="3" name="矩形 2"/>
          <p:cNvSpPr/>
          <p:nvPr/>
        </p:nvSpPr>
        <p:spPr>
          <a:xfrm>
            <a:off x="101540" y="2569575"/>
            <a:ext cx="2464455" cy="3746500"/>
          </a:xfrm>
          <a:prstGeom prst="rect">
            <a:avLst/>
          </a:prstGeom>
        </p:spPr>
        <p:txBody>
          <a:bodyPr wrap="square" lIns="68580" tIns="34290" rIns="68580" bIns="34290">
            <a:spAutoFit/>
          </a:bodyPr>
          <a:lstStyle/>
          <a:p>
            <a:pPr algn="ctr">
              <a:defRPr/>
            </a:pPr>
            <a:r>
              <a:rPr lang="en-US" sz="23900" b="1" i="1" spc="225" dirty="0">
                <a:gradFill>
                  <a:gsLst>
                    <a:gs pos="77000">
                      <a:srgbClr val="618695">
                        <a:alpha val="100000"/>
                      </a:srgbClr>
                    </a:gs>
                    <a:gs pos="0">
                      <a:schemeClr val="bg1">
                        <a:alpha val="38000"/>
                      </a:schemeClr>
                    </a:gs>
                  </a:gsLst>
                  <a:lin ang="3480000" scaled="0"/>
                </a:gradFill>
                <a:latin typeface="印品粗朗体" panose="02000000000000000000" pitchFamily="2" charset="-122"/>
                <a:ea typeface="印品粗朗体" panose="02000000000000000000" pitchFamily="2" charset="-122"/>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spd="med" p14:dur="700">
        <p:dissolve/>
      </p:transition>
    </mc:Choice>
    <mc:Fallback xmlns="">
      <p:transition spd="med">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grpId="0" nodeType="afterEffect">
                                  <p:stCondLst>
                                    <p:cond delay="0"/>
                                  </p:stCondLst>
                                  <p:childTnLst>
                                    <p:set>
                                      <p:cBhvr>
                                        <p:cTn id="18" dur="1000" fill="hold">
                                          <p:stCondLst>
                                            <p:cond delay="0"/>
                                          </p:stCondLst>
                                        </p:cTn>
                                        <p:tgtEl>
                                          <p:spTgt spid="15"/>
                                        </p:tgtEl>
                                        <p:attrNameLst>
                                          <p:attrName>style.visibility</p:attrName>
                                        </p:attrNameLst>
                                      </p:cBhvr>
                                      <p:to>
                                        <p:strVal val="visible"/>
                                      </p:to>
                                    </p:set>
                                    <p:animEffect transition="in" filter="wipe(down)">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21" grpId="0"/>
      <p:bldP spid="2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77526" y="271735"/>
            <a:ext cx="4496925"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人工智能在中国的</a:t>
            </a:r>
            <a:r>
              <a:rPr lang="zh-CN" altLang="en-US" sz="3200" spc="225" dirty="0" smtClean="0">
                <a:solidFill>
                  <a:schemeClr val="tx1">
                    <a:lumMod val="75000"/>
                    <a:lumOff val="25000"/>
                  </a:schemeClr>
                </a:solidFill>
                <a:cs typeface="+mn-ea"/>
                <a:sym typeface="+mn-lt"/>
              </a:rPr>
              <a:t>发展</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 y="1137452"/>
            <a:ext cx="12074304" cy="1200329"/>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第四</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次工业革命</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正在来临，而人工智能已经从科幻逐步走入现实。从</a:t>
            </a:r>
            <a:r>
              <a:rPr lang="en-US" altLang="zh-CN" kern="0" dirty="0">
                <a:latin typeface="Times New Roman" panose="02020603050405020304" pitchFamily="18" charset="0"/>
                <a:ea typeface="宋体" panose="02010600030101010101" pitchFamily="2" charset="-122"/>
              </a:rPr>
              <a:t>1956</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年人工智能这个概念被首次提出以来，人工智能的发展几经沉浮。随着核心算法的突破、计算能力的迅速提高、以及海量互联网数据的支撑，人工智能终于在</a:t>
            </a:r>
            <a:r>
              <a:rPr lang="en-US" altLang="zh-CN" kern="0" dirty="0">
                <a:latin typeface="Times New Roman" panose="02020603050405020304" pitchFamily="18" charset="0"/>
                <a:ea typeface="宋体" panose="02010600030101010101" pitchFamily="2" charset="-122"/>
              </a:rPr>
              <a:t>21</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世纪的第二个十年里迎来质的飞跃，成为全球瞩目的科技焦点。自从</a:t>
            </a:r>
            <a:r>
              <a:rPr lang="en-US" altLang="zh-CN" kern="0" dirty="0">
                <a:latin typeface="Times New Roman" panose="02020603050405020304" pitchFamily="18" charset="0"/>
                <a:ea typeface="宋体" panose="02010600030101010101" pitchFamily="2" charset="-122"/>
              </a:rPr>
              <a:t>2016</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kern="0" dirty="0" err="1">
                <a:latin typeface="Times New Roman" panose="02020603050405020304" pitchFamily="18" charset="0"/>
                <a:ea typeface="宋体" panose="02010600030101010101" pitchFamily="2" charset="-122"/>
              </a:rPr>
              <a:t>AIphaGo</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战胜李世石之后，全球对于人工智能发展的兴奋与担忧交织难分。</a:t>
            </a:r>
            <a:endParaRPr lang="zh-CN" altLang="en-US" dirty="0"/>
          </a:p>
        </p:txBody>
      </p:sp>
      <p:sp>
        <p:nvSpPr>
          <p:cNvPr id="3" name="矩形 2"/>
          <p:cNvSpPr/>
          <p:nvPr/>
        </p:nvSpPr>
        <p:spPr>
          <a:xfrm>
            <a:off x="-1" y="2666279"/>
            <a:ext cx="12044605"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中国</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人工智能论文总量</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高被引论文数量</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都是世界第一。中国在人工智能领域论文的全球占比从</a:t>
            </a:r>
            <a:r>
              <a:rPr lang="en-US" altLang="zh-CN" kern="0" dirty="0">
                <a:solidFill>
                  <a:srgbClr val="FF0000"/>
                </a:solidFill>
                <a:latin typeface="Times New Roman" panose="02020603050405020304" pitchFamily="18" charset="0"/>
                <a:ea typeface="宋体" panose="02010600030101010101" pitchFamily="2" charset="-122"/>
              </a:rPr>
              <a:t>1997</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kern="0" dirty="0">
                <a:solidFill>
                  <a:srgbClr val="FF0000"/>
                </a:solidFill>
                <a:latin typeface="Times New Roman" panose="02020603050405020304" pitchFamily="18" charset="0"/>
                <a:ea typeface="宋体" panose="02010600030101010101" pitchFamily="2" charset="-122"/>
              </a:rPr>
              <a:t>4.26%</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增长至</a:t>
            </a:r>
            <a:r>
              <a:rPr lang="en-US" altLang="zh-CN" kern="0" dirty="0">
                <a:solidFill>
                  <a:srgbClr val="FF0000"/>
                </a:solidFill>
                <a:latin typeface="Times New Roman" panose="02020603050405020304" pitchFamily="18" charset="0"/>
                <a:ea typeface="宋体" panose="02010600030101010101" pitchFamily="2" charset="-122"/>
              </a:rPr>
              <a:t>2017</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年的</a:t>
            </a:r>
            <a:r>
              <a:rPr lang="en-US" altLang="zh-CN" kern="0" dirty="0">
                <a:solidFill>
                  <a:srgbClr val="FF0000"/>
                </a:solidFill>
                <a:latin typeface="Times New Roman" panose="02020603050405020304" pitchFamily="18" charset="0"/>
                <a:ea typeface="宋体" panose="02010600030101010101" pitchFamily="2" charset="-122"/>
              </a:rPr>
              <a:t>27.68%</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，遥遥领先其他国家。</a:t>
            </a:r>
            <a:endParaRPr lang="zh-CN" altLang="en-US" dirty="0"/>
          </a:p>
        </p:txBody>
      </p:sp>
      <p:sp>
        <p:nvSpPr>
          <p:cNvPr id="21" name="矩形 20"/>
          <p:cNvSpPr/>
          <p:nvPr/>
        </p:nvSpPr>
        <p:spPr>
          <a:xfrm>
            <a:off x="-1" y="3641108"/>
            <a:ext cx="12044605"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中国</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专利数量</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略微领先于美国和日本，国家电网表现突出。中国已经成为全球人工智能专利布局最多的国家，数量略微领先于美国和日本，而中美日三国占</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全球总体专利公开数量的</a:t>
            </a:r>
            <a:r>
              <a:rPr lang="en-US" altLang="zh-CN" kern="0" dirty="0">
                <a:solidFill>
                  <a:srgbClr val="FF0000"/>
                </a:solidFill>
                <a:latin typeface="Times New Roman" panose="02020603050405020304" pitchFamily="18" charset="0"/>
                <a:ea typeface="宋体" panose="02010600030101010101" pitchFamily="2" charset="-122"/>
              </a:rPr>
              <a:t>74%</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2" name="矩形 21"/>
          <p:cNvSpPr/>
          <p:nvPr/>
        </p:nvSpPr>
        <p:spPr>
          <a:xfrm>
            <a:off x="-1" y="4615937"/>
            <a:ext cx="12020972"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4.</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中国</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人工智能人才</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总量</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居世界第二</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，但是杰出人才占比偏低。截至</a:t>
            </a:r>
            <a:r>
              <a:rPr lang="en-US" altLang="zh-CN" kern="0" dirty="0">
                <a:latin typeface="Times New Roman" panose="02020603050405020304" pitchFamily="18" charset="0"/>
                <a:ea typeface="宋体" panose="02010600030101010101" pitchFamily="2" charset="-122"/>
              </a:rPr>
              <a:t>2017</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年，中国的人工智能人才拥有量达到</a:t>
            </a:r>
            <a:r>
              <a:rPr lang="en-US" altLang="zh-CN" kern="0" dirty="0">
                <a:solidFill>
                  <a:srgbClr val="FF0000"/>
                </a:solidFill>
                <a:latin typeface="Times New Roman" panose="02020603050405020304" pitchFamily="18" charset="0"/>
                <a:ea typeface="宋体" panose="02010600030101010101" pitchFamily="2" charset="-122"/>
              </a:rPr>
              <a:t>18232</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，占世界总量的</a:t>
            </a:r>
            <a:r>
              <a:rPr lang="en-US" altLang="zh-CN" kern="0" dirty="0">
                <a:solidFill>
                  <a:srgbClr val="FF0000"/>
                </a:solidFill>
                <a:latin typeface="Times New Roman" panose="02020603050405020304" pitchFamily="18" charset="0"/>
                <a:ea typeface="宋体" panose="02010600030101010101" pitchFamily="2" charset="-122"/>
              </a:rPr>
              <a:t>8.9%</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，仅次于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美国</a:t>
            </a:r>
            <a:r>
              <a:rPr lang="en-US" altLang="zh-CN" kern="0" dirty="0">
                <a:solidFill>
                  <a:srgbClr val="FF0000"/>
                </a:solidFill>
                <a:latin typeface="Times New Roman" panose="02020603050405020304" pitchFamily="18" charset="0"/>
                <a:ea typeface="宋体" panose="02010600030101010101" pitchFamily="2" charset="-122"/>
              </a:rPr>
              <a:t>(13.9%)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3" name="矩形 22"/>
          <p:cNvSpPr/>
          <p:nvPr/>
        </p:nvSpPr>
        <p:spPr>
          <a:xfrm>
            <a:off x="-1" y="5590764"/>
            <a:ext cx="12074305"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5.</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国际比较</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中国人工智能发展已经进入国际领先集团</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。中国在历次工业革命里一直处于落后追赶的状态，而在第四次工业革命兴起之际，中国已经和其他国家一起坐在头班车上。</a:t>
            </a:r>
            <a:endParaRPr lang="zh-CN" altLang="en-US"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77529" y="271735"/>
            <a:ext cx="4487872"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人工智能在中国的发展</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 y="3926325"/>
            <a:ext cx="12192000" cy="1200329"/>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9.</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发展方式</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来看，中国需要加强</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产学研合作</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，促进知识应用和转化</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国际合作和产学研合作是人工智能技术发展的重要途径。目前中国人工智能知识生产大量停留在大学和科研机构中，在产学研合作促进知识应用和转化方面仍然存在显著</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短板</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。展望未来，中国不但需要大力推进产学研融合创新，还需要更加鲜明地支持企业利用数据、算力等优势从事人工智能基础研究。</a:t>
            </a: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29"/>
          <p:cNvSpPr/>
          <p:nvPr/>
        </p:nvSpPr>
        <p:spPr>
          <a:xfrm>
            <a:off x="-2" y="1131805"/>
            <a:ext cx="12192001"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6.</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发展质量</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来看，中国的人工智能发展还远未达到十分乐观的地步。中国的优势领域主要体现</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应用方面</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，而在</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人工智能核心技术领域</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，如硬件和算法上，力量依然十分薄弱，这使得中国人工智能发展的基础不够牢固。中国的人工智能技术发展缺乏顶尖人才，与发达国家特别是美国的差距还十分明显。</a:t>
            </a:r>
            <a:endParaRPr lang="zh-CN" altLang="en-US" dirty="0"/>
          </a:p>
        </p:txBody>
      </p:sp>
      <p:sp>
        <p:nvSpPr>
          <p:cNvPr id="31" name="矩形 30"/>
          <p:cNvSpPr/>
          <p:nvPr/>
        </p:nvSpPr>
        <p:spPr>
          <a:xfrm>
            <a:off x="-2" y="2247977"/>
            <a:ext cx="12192003"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7.</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参与主体</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来看，中国人工智能企业的知识生产能力亟待提升。科研机构和大学是目前中国人工智能知识生产的主要力量。</a:t>
            </a:r>
            <a:endParaRPr lang="zh-CN" altLang="en-US" dirty="0"/>
          </a:p>
        </p:txBody>
      </p:sp>
      <p:sp>
        <p:nvSpPr>
          <p:cNvPr id="32" name="矩形 31"/>
          <p:cNvSpPr/>
          <p:nvPr/>
        </p:nvSpPr>
        <p:spPr>
          <a:xfrm>
            <a:off x="-2" y="3087151"/>
            <a:ext cx="12191997"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8.</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应用领域</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来看，人工智能与能源系统的结合是一个被忽视的重要领域。电力工程已成为中国人工智能专利布局的重要领域，而国家电网公司在人工智能科研论文和专利申请上都是中国表现最抢眼的企业。</a:t>
            </a:r>
            <a:endParaRPr lang="zh-CN" altLang="en-US" dirty="0"/>
          </a:p>
        </p:txBody>
      </p:sp>
      <p:sp>
        <p:nvSpPr>
          <p:cNvPr id="3" name="矩形 2"/>
          <p:cNvSpPr/>
          <p:nvPr/>
        </p:nvSpPr>
        <p:spPr>
          <a:xfrm>
            <a:off x="-2" y="5319496"/>
            <a:ext cx="12192001" cy="1200329"/>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政策环境</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看，各地方政府积极支持，但也存在盲目跟风倾向。中国社会对人工智能的发展总体上是积极乐观的，为人工智能产业的发展提供了非常有利的政策、舆论、金融、市场和人才供给等发展环境，但各地在人工智能发展政策方面仍然存在</a:t>
            </a:r>
            <a:r>
              <a:rPr lang="en-US" altLang="zh-CN" kern="0" dirty="0">
                <a:latin typeface="Times New Roman" panose="02020603050405020304" pitchFamily="18" charset="0"/>
                <a:ea typeface="宋体" panose="02010600030101010101" pitchFamily="2" charset="-122"/>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跟风中央</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a:latin typeface="Times New Roman" panose="02020603050405020304" pitchFamily="18" charset="0"/>
                <a:ea typeface="宋体" panose="02010600030101010101" pitchFamily="2" charset="-122"/>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追逐热点</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的倾向。目前中国在人工智能发展政策上主要强调</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促进技术进步和产业应用</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，而对道德伦理、安全规制等问题还没有予以足够重视</a:t>
            </a:r>
            <a:endParaRPr lang="zh-CN" altLang="en-US"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sz="13800" spc="225" dirty="0">
                <a:solidFill>
                  <a:schemeClr val="bg1"/>
                </a:solidFill>
                <a:cs typeface="+mn-ea"/>
                <a:sym typeface="+mn-lt"/>
              </a:rPr>
              <a:t>5</a:t>
            </a:r>
            <a:endParaRPr sz="13800" spc="225" dirty="0">
              <a:solidFill>
                <a:schemeClr val="bg1"/>
              </a:solidFill>
              <a:cs typeface="+mn-ea"/>
              <a:sym typeface="+mn-lt"/>
            </a:endParaRPr>
          </a:p>
        </p:txBody>
      </p:sp>
      <p:sp>
        <p:nvSpPr>
          <p:cNvPr id="17" name="矩形 16"/>
          <p:cNvSpPr/>
          <p:nvPr/>
        </p:nvSpPr>
        <p:spPr>
          <a:xfrm>
            <a:off x="4807384" y="2564838"/>
            <a:ext cx="7152243" cy="623248"/>
          </a:xfrm>
          <a:prstGeom prst="rect">
            <a:avLst/>
          </a:prstGeom>
        </p:spPr>
        <p:txBody>
          <a:bodyPr wrap="square" lIns="68580" tIns="34290" rIns="68580" bIns="34290">
            <a:spAutoFit/>
          </a:bodyPr>
          <a:lstStyle/>
          <a:p>
            <a:pPr>
              <a:defRPr/>
            </a:pPr>
            <a:r>
              <a:rPr lang="zh-CN" altLang="en-US" sz="3600" spc="225" dirty="0">
                <a:solidFill>
                  <a:schemeClr val="bg1"/>
                </a:solidFill>
                <a:cs typeface="+mn-ea"/>
                <a:sym typeface="+mn-lt"/>
              </a:rPr>
              <a:t>人工智能开发框架以及如何</a:t>
            </a:r>
            <a:r>
              <a:rPr lang="zh-CN" altLang="en-US" sz="3600" spc="225" dirty="0" smtClean="0">
                <a:solidFill>
                  <a:schemeClr val="bg1"/>
                </a:solidFill>
                <a:cs typeface="+mn-ea"/>
                <a:sym typeface="+mn-lt"/>
              </a:rPr>
              <a:t>应用</a:t>
            </a:r>
            <a:endParaRPr lang="zh-CN" altLang="en-US" sz="3600" spc="225" dirty="0">
              <a:solidFill>
                <a:schemeClr val="bg1"/>
              </a:solidFill>
              <a:cs typeface="+mn-ea"/>
              <a:sym typeface="+mn-lt"/>
            </a:endParaRPr>
          </a:p>
        </p:txBody>
      </p:sp>
    </p:spTree>
    <p:extLst>
      <p:ext uri="{BB962C8B-B14F-4D97-AF65-F5344CB8AC3E}">
        <p14:creationId xmlns:p14="http://schemas.microsoft.com/office/powerpoint/2010/main" val="6745347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99351" y="271735"/>
            <a:ext cx="6253299"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人工智能开发框架以及如何</a:t>
            </a:r>
            <a:r>
              <a:rPr lang="zh-CN" altLang="en-US" sz="3200" spc="225" dirty="0" smtClean="0">
                <a:solidFill>
                  <a:schemeClr val="tx1">
                    <a:lumMod val="75000"/>
                    <a:lumOff val="25000"/>
                  </a:schemeClr>
                </a:solidFill>
                <a:cs typeface="+mn-ea"/>
                <a:sym typeface="+mn-lt"/>
              </a:rPr>
              <a:t>应用</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 y="1241781"/>
            <a:ext cx="12192000"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随着</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苹果</a:t>
            </a:r>
            <a:r>
              <a:rPr lang="en-US" altLang="zh-CN" kern="0" dirty="0">
                <a:latin typeface="Times New Roman" panose="02020603050405020304" pitchFamily="18" charset="0"/>
                <a:ea typeface="宋体" panose="02010600030101010101" pitchFamily="2" charset="-122"/>
              </a:rPr>
              <a:t>iphone5</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的发布，其中的</a:t>
            </a:r>
            <a:r>
              <a:rPr lang="en-US" altLang="zh-CN" kern="0" dirty="0">
                <a:solidFill>
                  <a:srgbClr val="FF0000"/>
                </a:solidFill>
                <a:latin typeface="Times New Roman" panose="02020603050405020304" pitchFamily="18" charset="0"/>
                <a:ea typeface="宋体" panose="02010600030101010101" pitchFamily="2" charset="-122"/>
              </a:rPr>
              <a:t>Siri</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语音助理</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无疑成为了其中的一大亮点。作为人工智能技术的一种现实应用，</a:t>
            </a:r>
            <a:r>
              <a:rPr lang="en-US" altLang="zh-CN" kern="0" dirty="0">
                <a:latin typeface="Times New Roman" panose="02020603050405020304" pitchFamily="18" charset="0"/>
                <a:ea typeface="宋体" panose="02010600030101010101" pitchFamily="2" charset="-122"/>
              </a:rPr>
              <a:t>Siri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实现了</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人机对话</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信息检索</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语音识别</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等只有在科幻电影里才出现的场景。在满足了用户对于人工智能技术的好奇心之后，各大平台仿效</a:t>
            </a:r>
            <a:r>
              <a:rPr lang="en-US" altLang="zh-CN" kern="0" dirty="0">
                <a:latin typeface="Times New Roman" panose="02020603050405020304" pitchFamily="18" charset="0"/>
                <a:ea typeface="宋体" panose="02010600030101010101" pitchFamily="2" charset="-122"/>
              </a:rPr>
              <a:t>Siri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的应用陆续放出。</a:t>
            </a:r>
            <a:endParaRPr lang="zh-CN" altLang="en-US" dirty="0"/>
          </a:p>
        </p:txBody>
      </p:sp>
      <p:sp>
        <p:nvSpPr>
          <p:cNvPr id="6" name="矩形 5"/>
          <p:cNvSpPr/>
          <p:nvPr/>
        </p:nvSpPr>
        <p:spPr>
          <a:xfrm>
            <a:off x="-2" y="2968058"/>
            <a:ext cx="12192001" cy="1200329"/>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这里</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主要涉及以下技术：</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语音识别技术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，负责将语音转化为文本；</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，负责组织一定形式的数据，便于机器人提取知识</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对于</a:t>
            </a:r>
            <a:r>
              <a:rPr lang="en-US" altLang="zh-CN" kern="0" dirty="0">
                <a:latin typeface="Times New Roman" panose="02020603050405020304" pitchFamily="18" charset="0"/>
                <a:ea typeface="宋体" panose="02010600030101010101" pitchFamily="2" charset="-122"/>
              </a:rPr>
              <a:t>Siri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来说，它的数据库并不在本地，而是</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分布式的云端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，通过</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云计算技术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（以</a:t>
            </a:r>
            <a:r>
              <a:rPr lang="en-US" altLang="zh-CN" kern="0" dirty="0">
                <a:latin typeface="Times New Roman" panose="02020603050405020304" pitchFamily="18" charset="0"/>
                <a:ea typeface="宋体" panose="02010600030101010101" pitchFamily="2" charset="-122"/>
              </a:rPr>
              <a:t>google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为代表的网页搜索技术</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en-US" altLang="zh-CN" kern="0" dirty="0" smtClean="0">
                <a:latin typeface="Cambria Math" panose="02040503050406030204" pitchFamily="18" charset="0"/>
                <a:ea typeface="宋体" panose="02010600030101010101" pitchFamily="2" charset="-122"/>
                <a:cs typeface="Times New Roman" panose="02020603050405020304" pitchFamily="18" charset="0"/>
              </a:rPr>
              <a:t>2</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以</a:t>
            </a:r>
            <a:r>
              <a:rPr lang="en-US" altLang="zh-CN" kern="0" dirty="0">
                <a:latin typeface="Times New Roman" panose="02020603050405020304" pitchFamily="18" charset="0"/>
                <a:ea typeface="宋体" panose="02010600030101010101" pitchFamily="2" charset="-122"/>
              </a:rPr>
              <a:t> </a:t>
            </a:r>
            <a:r>
              <a:rPr lang="en-US" altLang="zh-CN" kern="0" dirty="0">
                <a:solidFill>
                  <a:srgbClr val="FF0000"/>
                </a:solidFill>
                <a:latin typeface="Times New Roman" panose="02020603050405020304" pitchFamily="18" charset="0"/>
                <a:ea typeface="宋体" panose="02010600030101010101" pitchFamily="2" charset="-122"/>
              </a:rPr>
              <a:t>Wolfram Alpha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为代表的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知识搜索技术</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en-US" altLang="zh-CN" kern="0" dirty="0" smtClean="0">
                <a:latin typeface="Cambria Math" panose="02040503050406030204" pitchFamily="18" charset="0"/>
                <a:ea typeface="宋体" panose="02010600030101010101" pitchFamily="2" charset="-122"/>
                <a:cs typeface="Times New Roman" panose="02020603050405020304" pitchFamily="18" charset="0"/>
              </a:rPr>
              <a:t>3</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以</a:t>
            </a:r>
            <a:r>
              <a:rPr lang="en-US" altLang="zh-CN" kern="0" dirty="0">
                <a:solidFill>
                  <a:srgbClr val="FF0000"/>
                </a:solidFill>
                <a:latin typeface="Times New Roman" panose="02020603050405020304" pitchFamily="18" charset="0"/>
                <a:ea typeface="宋体" panose="02010600030101010101" pitchFamily="2" charset="-122"/>
              </a:rPr>
              <a:t>Wikipedia</a:t>
            </a:r>
            <a:r>
              <a:rPr lang="en-US" altLang="zh-CN" kern="0" dirty="0">
                <a:latin typeface="Times New Roman" panose="02020603050405020304" pitchFamily="18" charset="0"/>
                <a:ea typeface="宋体" panose="02010600030101010101" pitchFamily="2" charset="-122"/>
              </a:rPr>
              <a:t>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为代表的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知识库技术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（包括其他百科，如电影百科等）</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en-US" altLang="zh-CN" kern="0" dirty="0" smtClean="0">
                <a:latin typeface="Cambria Math" panose="02040503050406030204" pitchFamily="18" charset="0"/>
                <a:ea typeface="宋体" panose="02010600030101010101" pitchFamily="2" charset="-122"/>
                <a:cs typeface="Times New Roman" panose="02020603050405020304" pitchFamily="18" charset="0"/>
              </a:rPr>
              <a:t>4</a:t>
            </a:r>
            <a:r>
              <a:rPr lang="zh-CN" altLang="en-US" kern="0" dirty="0" smtClean="0">
                <a:latin typeface="Cambria Math" panose="020405030504060302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以</a:t>
            </a:r>
            <a:r>
              <a:rPr lang="en-US" altLang="zh-CN" kern="0" dirty="0">
                <a:solidFill>
                  <a:srgbClr val="FF0000"/>
                </a:solidFill>
                <a:latin typeface="Times New Roman" panose="02020603050405020304" pitchFamily="18" charset="0"/>
                <a:ea typeface="宋体" panose="02010600030101010101" pitchFamily="2" charset="-122"/>
              </a:rPr>
              <a:t>Yelp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为代表的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问答以及推荐技术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。），实现数据的整合和提取。</a:t>
            </a:r>
            <a:endParaRPr lang="zh-CN" altLang="en-US" dirty="0"/>
          </a:p>
        </p:txBody>
      </p:sp>
      <p:sp>
        <p:nvSpPr>
          <p:cNvPr id="8" name="矩形 7"/>
          <p:cNvSpPr/>
          <p:nvPr/>
        </p:nvSpPr>
        <p:spPr>
          <a:xfrm>
            <a:off x="-2" y="4971333"/>
            <a:ext cx="12192002"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人工神经网络</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是未来人工智能应用的新领域，未来智能计算机的构成，可能就是作为主机的冯</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诺依</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曼</a:t>
            </a:r>
            <a:r>
              <a:rPr lang="en-US" altLang="zh-CN" kern="0" dirty="0" smtClean="0">
                <a:latin typeface="Times New Roman" panose="02020603050405020304" pitchFamily="18" charset="0"/>
                <a:ea typeface="宋体" panose="02010600030101010101" pitchFamily="2" charset="-122"/>
              </a:rPr>
              <a:t> </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型</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机与作为智能外围的人工神经网络的结合。</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研究表明</a:t>
            </a:r>
            <a:r>
              <a:rPr lang="en-US" altLang="zh-CN" kern="0" dirty="0">
                <a:solidFill>
                  <a:srgbClr val="FF0000"/>
                </a:solidFill>
                <a:latin typeface="Times New Roman" panose="02020603050405020304" pitchFamily="18" charset="0"/>
                <a:ea typeface="宋体" panose="02010600030101010101" pitchFamily="2" charset="-122"/>
              </a:rPr>
              <a:t>:</a:t>
            </a:r>
            <a:r>
              <a:rPr lang="en-US" altLang="zh-CN" kern="0" dirty="0">
                <a:latin typeface="Times New Roman" panose="02020603050405020304" pitchFamily="18" charset="0"/>
                <a:ea typeface="宋体" panose="02010600030101010101" pitchFamily="2" charset="-122"/>
              </a:rPr>
              <a:t>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情感是智能的一部分，而不是与智能相分离的，因此人工智能领域的下一个突破可能在于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赋予计算机情感能力</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。情感能力对于计算机与人的自然交往至关重要。</a:t>
            </a:r>
            <a:endParaRPr lang="zh-CN" altLang="en-US" dirty="0"/>
          </a:p>
        </p:txBody>
      </p:sp>
    </p:spTree>
    <p:extLst>
      <p:ext uri="{BB962C8B-B14F-4D97-AF65-F5344CB8AC3E}">
        <p14:creationId xmlns:p14="http://schemas.microsoft.com/office/powerpoint/2010/main" val="113348850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99351" y="271735"/>
            <a:ext cx="6253299"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人工智能开发框架以及如何</a:t>
            </a:r>
            <a:r>
              <a:rPr lang="zh-CN" altLang="en-US" sz="3200" spc="225" dirty="0" smtClean="0">
                <a:solidFill>
                  <a:schemeClr val="tx1">
                    <a:lumMod val="75000"/>
                    <a:lumOff val="25000"/>
                  </a:schemeClr>
                </a:solidFill>
                <a:cs typeface="+mn-ea"/>
                <a:sym typeface="+mn-lt"/>
              </a:rPr>
              <a:t>应用</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615" y="1301066"/>
            <a:ext cx="12192000"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TensorFlow</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是人工智能领域最常用的框架，是一个使用数据流图进行数值计算的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开源软件</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，该框架</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允许在任何</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GPU</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上进行</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计算</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该框架使用</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作为编程语言，简单易学</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12615" y="2201414"/>
            <a:ext cx="12192000"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是一个用于科学和数值的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开源机器学习库</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，主要采用</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语言</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作为编程语言，它是基于</a:t>
            </a:r>
            <a:r>
              <a:rPr lang="en-US" altLang="zh-CN" kern="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Lua</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的库</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，提供大量的算法，易于深入学习研究，提高了效率和速度</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12615" y="3101762"/>
            <a:ext cx="12204613" cy="369332"/>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3.</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Keras</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是一个用</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编写</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开源的神经网络库</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，它是作为一个接口，提供高层次的抽象</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12615" y="3725111"/>
            <a:ext cx="12204614" cy="369332"/>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4.</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Caffe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是一个强大的深度学习框架，主要采用</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作为编程语言可以轻松地构建用于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图像分类的卷积神经网络</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12615" y="4348460"/>
            <a:ext cx="12204614"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5.</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CNTK</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是一款</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开源深度学习工具包</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，是一个提高</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模块化和维护分离计算网络</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，提供</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学习算法和模型描述的库</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主要使用</a:t>
            </a:r>
            <a:r>
              <a:rPr lang="en-US"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作为编程语言</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p:cNvSpPr/>
          <p:nvPr/>
        </p:nvSpPr>
        <p:spPr>
          <a:xfrm>
            <a:off x="-12615" y="5248808"/>
            <a:ext cx="12204614"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rPr>
              <a:t>6.</a:t>
            </a:r>
            <a:r>
              <a:rPr lang="en-US" altLang="zh-CN" kern="0" dirty="0" smtClean="0">
                <a:solidFill>
                  <a:srgbClr val="FF0000"/>
                </a:solidFill>
                <a:latin typeface="Times New Roman" panose="02020603050405020304" pitchFamily="18" charset="0"/>
                <a:ea typeface="宋体" panose="02010600030101010101" pitchFamily="2" charset="-122"/>
              </a:rPr>
              <a:t>Theano</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是一个强大的</a:t>
            </a:r>
            <a:r>
              <a:rPr lang="en-US" altLang="zh-CN" kern="0" dirty="0">
                <a:solidFill>
                  <a:srgbClr val="FF0000"/>
                </a:solidFill>
                <a:latin typeface="Times New Roman" panose="02020603050405020304" pitchFamily="18" charset="0"/>
                <a:ea typeface="宋体" panose="02010600030101010101" pitchFamily="2" charset="-122"/>
              </a:rPr>
              <a:t>Python</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库</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，该库使用</a:t>
            </a:r>
            <a:r>
              <a:rPr lang="en-US" altLang="zh-CN" kern="0" dirty="0">
                <a:solidFill>
                  <a:srgbClr val="FF0000"/>
                </a:solidFill>
                <a:latin typeface="Times New Roman" panose="02020603050405020304" pitchFamily="18" charset="0"/>
                <a:ea typeface="宋体" panose="02010600030101010101" pitchFamily="2" charset="-122"/>
              </a:rPr>
              <a:t>GPU</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来执行数据密集型计算</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效率很高，常被用于为大规模的计算密集型操作提供动力。</a:t>
            </a:r>
            <a:endParaRPr lang="zh-CN" altLang="en-US" dirty="0"/>
          </a:p>
        </p:txBody>
      </p:sp>
    </p:spTree>
    <p:extLst>
      <p:ext uri="{BB962C8B-B14F-4D97-AF65-F5344CB8AC3E}">
        <p14:creationId xmlns:p14="http://schemas.microsoft.com/office/powerpoint/2010/main" val="146925947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7" name="矩形 16"/>
          <p:cNvSpPr/>
          <p:nvPr/>
        </p:nvSpPr>
        <p:spPr>
          <a:xfrm>
            <a:off x="2843212" y="2209413"/>
            <a:ext cx="6506508" cy="1084912"/>
          </a:xfrm>
          <a:prstGeom prst="rect">
            <a:avLst/>
          </a:prstGeom>
        </p:spPr>
        <p:txBody>
          <a:bodyPr wrap="square" lIns="68580" tIns="34290" rIns="68580" bIns="34290">
            <a:spAutoFit/>
          </a:bodyPr>
          <a:lstStyle/>
          <a:p>
            <a:pPr algn="ctr">
              <a:defRPr/>
            </a:pPr>
            <a:r>
              <a:rPr lang="zh-CN" altLang="en-US" sz="6600" spc="225" dirty="0" smtClean="0">
                <a:solidFill>
                  <a:srgbClr val="6E8F9E"/>
                </a:solidFill>
                <a:latin typeface="方正粗谭黑简体" panose="02000000000000000000" pitchFamily="2" charset="-122"/>
                <a:ea typeface="方正粗谭黑简体" panose="02000000000000000000" pitchFamily="2" charset="-122"/>
                <a:cs typeface="+mn-ea"/>
                <a:sym typeface="+mn-lt"/>
              </a:rPr>
              <a:t>请批评</a:t>
            </a:r>
            <a:r>
              <a:rPr lang="zh-CN" altLang="en-US" sz="6600" spc="225" dirty="0">
                <a:solidFill>
                  <a:srgbClr val="6E8F9E"/>
                </a:solidFill>
                <a:latin typeface="方正粗谭黑简体" panose="02000000000000000000" pitchFamily="2" charset="-122"/>
                <a:ea typeface="方正粗谭黑简体" panose="02000000000000000000" pitchFamily="2" charset="-122"/>
                <a:cs typeface="+mn-ea"/>
                <a:sym typeface="+mn-lt"/>
              </a:rPr>
              <a:t>指正</a:t>
            </a:r>
          </a:p>
        </p:txBody>
      </p:sp>
      <p:sp>
        <p:nvSpPr>
          <p:cNvPr id="2" name="矩形 1"/>
          <p:cNvSpPr/>
          <p:nvPr/>
        </p:nvSpPr>
        <p:spPr>
          <a:xfrm>
            <a:off x="4966335" y="3505835"/>
            <a:ext cx="2259330" cy="622300"/>
          </a:xfrm>
          <a:prstGeom prst="rect">
            <a:avLst/>
          </a:prstGeom>
        </p:spPr>
        <p:txBody>
          <a:bodyPr wrap="square" lIns="68580" tIns="34290" rIns="68580" bIns="34290">
            <a:spAutoFit/>
          </a:bodyPr>
          <a:lstStyle/>
          <a:p>
            <a:pPr algn="dist">
              <a:defRPr/>
            </a:pPr>
            <a:r>
              <a:rPr lang="en-US" altLang="zh-CN" sz="3600" spc="225" dirty="0">
                <a:solidFill>
                  <a:srgbClr val="6E8F9E"/>
                </a:solidFill>
                <a:cs typeface="+mn-ea"/>
                <a:sym typeface="+mn-lt"/>
              </a:rPr>
              <a:t>THANKS</a:t>
            </a:r>
          </a:p>
        </p:txBody>
      </p:sp>
      <p:cxnSp>
        <p:nvCxnSpPr>
          <p:cNvPr id="5" name="直接连接符 4"/>
          <p:cNvCxnSpPr/>
          <p:nvPr/>
        </p:nvCxnSpPr>
        <p:spPr>
          <a:xfrm>
            <a:off x="356362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49935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rot="16200000" flipH="1" flipV="1">
            <a:off x="-427990" y="1787525"/>
            <a:ext cx="6845300" cy="327025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1951160" y="2705123"/>
            <a:ext cx="1945945" cy="1177245"/>
          </a:xfrm>
          <a:prstGeom prst="rect">
            <a:avLst/>
          </a:prstGeom>
        </p:spPr>
        <p:txBody>
          <a:bodyPr wrap="square" lIns="68580" tIns="34290" rIns="68580" bIns="34290">
            <a:spAutoFit/>
          </a:bodyPr>
          <a:lstStyle/>
          <a:p>
            <a:pPr algn="ctr">
              <a:defRPr/>
            </a:pPr>
            <a:r>
              <a:rPr lang="zh-CN" altLang="en-US" sz="3600" spc="225" dirty="0">
                <a:solidFill>
                  <a:schemeClr val="bg1"/>
                </a:solidFill>
                <a:cs typeface="+mn-ea"/>
                <a:sym typeface="+mn-lt"/>
              </a:rPr>
              <a:t>目录</a:t>
            </a:r>
            <a:endParaRPr lang="en-US" altLang="zh-CN" sz="3600" spc="225" dirty="0">
              <a:solidFill>
                <a:schemeClr val="bg1"/>
              </a:solidFill>
              <a:cs typeface="+mn-ea"/>
              <a:sym typeface="+mn-lt"/>
            </a:endParaRPr>
          </a:p>
          <a:p>
            <a:pPr algn="ctr">
              <a:defRPr/>
            </a:pPr>
            <a:r>
              <a:rPr lang="en-US" altLang="zh-CN" sz="3600" spc="225" dirty="0">
                <a:solidFill>
                  <a:schemeClr val="bg1"/>
                </a:solidFill>
                <a:cs typeface="+mn-ea"/>
                <a:sym typeface="+mn-lt"/>
              </a:rPr>
              <a:t>content</a:t>
            </a:r>
            <a:endParaRPr sz="3600" spc="225" dirty="0">
              <a:solidFill>
                <a:schemeClr val="bg1"/>
              </a:solidFill>
              <a:cs typeface="+mn-ea"/>
              <a:sym typeface="+mn-lt"/>
            </a:endParaRPr>
          </a:p>
        </p:txBody>
      </p:sp>
      <p:sp>
        <p:nvSpPr>
          <p:cNvPr id="31" name="矩形 30"/>
          <p:cNvSpPr/>
          <p:nvPr/>
        </p:nvSpPr>
        <p:spPr>
          <a:xfrm>
            <a:off x="345241" y="1895153"/>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p>
        </p:txBody>
      </p:sp>
      <p:sp>
        <p:nvSpPr>
          <p:cNvPr id="32" name="矩形 31"/>
          <p:cNvSpPr/>
          <p:nvPr/>
        </p:nvSpPr>
        <p:spPr>
          <a:xfrm>
            <a:off x="3632268" y="3790809"/>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cs typeface="+mn-ea"/>
                <a:sym typeface="+mn-lt"/>
              </a:rPr>
              <a:t>”</a:t>
            </a:r>
          </a:p>
        </p:txBody>
      </p:sp>
      <p:grpSp>
        <p:nvGrpSpPr>
          <p:cNvPr id="8" name="组合 7"/>
          <p:cNvGrpSpPr/>
          <p:nvPr/>
        </p:nvGrpSpPr>
        <p:grpSpPr>
          <a:xfrm>
            <a:off x="6168462" y="5226646"/>
            <a:ext cx="5961999" cy="1425392"/>
            <a:chOff x="6230001" y="6005237"/>
            <a:chExt cx="5961999" cy="1425392"/>
          </a:xfrm>
        </p:grpSpPr>
        <p:sp>
          <p:nvSpPr>
            <p:cNvPr id="34" name="矩形 33"/>
            <p:cNvSpPr/>
            <p:nvPr/>
          </p:nvSpPr>
          <p:spPr>
            <a:xfrm>
              <a:off x="7144943" y="6005237"/>
              <a:ext cx="1713623"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06</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35" name="矩形 34"/>
            <p:cNvSpPr/>
            <p:nvPr/>
          </p:nvSpPr>
          <p:spPr>
            <a:xfrm>
              <a:off x="7091244" y="6499605"/>
              <a:ext cx="5100756" cy="931024"/>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人工智能开发框架以及如何应用</a:t>
              </a:r>
              <a:endParaRPr sz="2800" spc="225" dirty="0">
                <a:solidFill>
                  <a:schemeClr val="tx1">
                    <a:lumMod val="75000"/>
                    <a:lumOff val="25000"/>
                  </a:schemeClr>
                </a:solidFill>
                <a:cs typeface="+mn-ea"/>
                <a:sym typeface="+mn-lt"/>
              </a:endParaRPr>
            </a:p>
          </p:txBody>
        </p:sp>
        <p:sp>
          <p:nvSpPr>
            <p:cNvPr id="37" name="Freeform 112"/>
            <p:cNvSpPr>
              <a:spLocks noEditPoints="1"/>
            </p:cNvSpPr>
            <p:nvPr/>
          </p:nvSpPr>
          <p:spPr bwMode="auto">
            <a:xfrm>
              <a:off x="6230001" y="643968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grpSp>
        <p:nvGrpSpPr>
          <p:cNvPr id="2" name="组合 1"/>
          <p:cNvGrpSpPr/>
          <p:nvPr/>
        </p:nvGrpSpPr>
        <p:grpSpPr>
          <a:xfrm>
            <a:off x="6168462" y="-68186"/>
            <a:ext cx="4309450" cy="998225"/>
            <a:chOff x="6176302" y="-68186"/>
            <a:chExt cx="4309450" cy="998225"/>
          </a:xfrm>
        </p:grpSpPr>
        <p:sp>
          <p:nvSpPr>
            <p:cNvPr id="40" name="矩形 39"/>
            <p:cNvSpPr/>
            <p:nvPr/>
          </p:nvSpPr>
          <p:spPr>
            <a:xfrm>
              <a:off x="7098394" y="-68186"/>
              <a:ext cx="1713623"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01</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41" name="矩形 40"/>
            <p:cNvSpPr/>
            <p:nvPr/>
          </p:nvSpPr>
          <p:spPr>
            <a:xfrm>
              <a:off x="7044695" y="426182"/>
              <a:ext cx="3441057"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人工智能概述</a:t>
              </a:r>
              <a:endParaRPr sz="2800" spc="225" dirty="0">
                <a:solidFill>
                  <a:schemeClr val="tx1">
                    <a:lumMod val="75000"/>
                    <a:lumOff val="25000"/>
                  </a:schemeClr>
                </a:solidFill>
                <a:cs typeface="+mn-ea"/>
                <a:sym typeface="+mn-lt"/>
              </a:endParaRPr>
            </a:p>
          </p:txBody>
        </p:sp>
        <p:sp>
          <p:nvSpPr>
            <p:cNvPr id="19" name="Freeform 112"/>
            <p:cNvSpPr>
              <a:spLocks noEditPoints="1"/>
            </p:cNvSpPr>
            <p:nvPr/>
          </p:nvSpPr>
          <p:spPr bwMode="auto">
            <a:xfrm>
              <a:off x="6176302" y="32798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grpSp>
        <p:nvGrpSpPr>
          <p:cNvPr id="4" name="组合 3"/>
          <p:cNvGrpSpPr/>
          <p:nvPr/>
        </p:nvGrpSpPr>
        <p:grpSpPr>
          <a:xfrm>
            <a:off x="6168462" y="993756"/>
            <a:ext cx="4935610" cy="994505"/>
            <a:chOff x="6182045" y="1352328"/>
            <a:chExt cx="4935610" cy="994505"/>
          </a:xfrm>
        </p:grpSpPr>
        <p:sp>
          <p:nvSpPr>
            <p:cNvPr id="42" name="矩形 41"/>
            <p:cNvSpPr/>
            <p:nvPr/>
          </p:nvSpPr>
          <p:spPr>
            <a:xfrm>
              <a:off x="7144943" y="1352328"/>
              <a:ext cx="1713623"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02</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43" name="矩形 42"/>
            <p:cNvSpPr/>
            <p:nvPr/>
          </p:nvSpPr>
          <p:spPr>
            <a:xfrm>
              <a:off x="7091244" y="1846696"/>
              <a:ext cx="4026411"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人工智能先进代表</a:t>
              </a:r>
              <a:endParaRPr sz="2800" spc="225" dirty="0">
                <a:solidFill>
                  <a:schemeClr val="tx1">
                    <a:lumMod val="75000"/>
                    <a:lumOff val="25000"/>
                  </a:schemeClr>
                </a:solidFill>
                <a:cs typeface="+mn-ea"/>
                <a:sym typeface="+mn-lt"/>
              </a:endParaRPr>
            </a:p>
          </p:txBody>
        </p:sp>
        <p:sp>
          <p:nvSpPr>
            <p:cNvPr id="20" name="Freeform 112"/>
            <p:cNvSpPr>
              <a:spLocks noEditPoints="1"/>
            </p:cNvSpPr>
            <p:nvPr/>
          </p:nvSpPr>
          <p:spPr bwMode="auto">
            <a:xfrm>
              <a:off x="6182045" y="1620846"/>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grpSp>
        <p:nvGrpSpPr>
          <p:cNvPr id="5" name="组合 4"/>
          <p:cNvGrpSpPr/>
          <p:nvPr/>
        </p:nvGrpSpPr>
        <p:grpSpPr>
          <a:xfrm>
            <a:off x="6168462" y="2051978"/>
            <a:ext cx="5926968" cy="994505"/>
            <a:chOff x="6168462" y="2683466"/>
            <a:chExt cx="5926968" cy="994505"/>
          </a:xfrm>
        </p:grpSpPr>
        <p:sp>
          <p:nvSpPr>
            <p:cNvPr id="44" name="矩形 43"/>
            <p:cNvSpPr/>
            <p:nvPr/>
          </p:nvSpPr>
          <p:spPr>
            <a:xfrm>
              <a:off x="7152093" y="2683466"/>
              <a:ext cx="1814487"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03</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45" name="矩形 44"/>
            <p:cNvSpPr/>
            <p:nvPr/>
          </p:nvSpPr>
          <p:spPr>
            <a:xfrm>
              <a:off x="7098394" y="3177834"/>
              <a:ext cx="4997036"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人工智能推进软件工程</a:t>
              </a:r>
              <a:endParaRPr sz="2800" spc="225" dirty="0">
                <a:solidFill>
                  <a:schemeClr val="tx1">
                    <a:lumMod val="75000"/>
                    <a:lumOff val="25000"/>
                  </a:schemeClr>
                </a:solidFill>
                <a:cs typeface="+mn-ea"/>
                <a:sym typeface="+mn-lt"/>
              </a:endParaRPr>
            </a:p>
          </p:txBody>
        </p:sp>
        <p:sp>
          <p:nvSpPr>
            <p:cNvPr id="21" name="Freeform 112"/>
            <p:cNvSpPr>
              <a:spLocks noEditPoints="1"/>
            </p:cNvSpPr>
            <p:nvPr/>
          </p:nvSpPr>
          <p:spPr bwMode="auto">
            <a:xfrm>
              <a:off x="6168462" y="304921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grpSp>
        <p:nvGrpSpPr>
          <p:cNvPr id="6" name="组合 5"/>
          <p:cNvGrpSpPr/>
          <p:nvPr/>
        </p:nvGrpSpPr>
        <p:grpSpPr>
          <a:xfrm>
            <a:off x="6168462" y="3110200"/>
            <a:ext cx="5926968" cy="994505"/>
            <a:chOff x="6179674" y="3866946"/>
            <a:chExt cx="5926968" cy="994505"/>
          </a:xfrm>
        </p:grpSpPr>
        <p:sp>
          <p:nvSpPr>
            <p:cNvPr id="22" name="矩形 21"/>
            <p:cNvSpPr/>
            <p:nvPr/>
          </p:nvSpPr>
          <p:spPr>
            <a:xfrm>
              <a:off x="7163305" y="3866946"/>
              <a:ext cx="1814487"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04</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23" name="矩形 22"/>
            <p:cNvSpPr/>
            <p:nvPr/>
          </p:nvSpPr>
          <p:spPr>
            <a:xfrm>
              <a:off x="7109606" y="4361314"/>
              <a:ext cx="4997036"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人工智能在中国的发展</a:t>
              </a:r>
              <a:endParaRPr sz="2800" spc="225" dirty="0">
                <a:solidFill>
                  <a:schemeClr val="tx1">
                    <a:lumMod val="75000"/>
                    <a:lumOff val="25000"/>
                  </a:schemeClr>
                </a:solidFill>
                <a:cs typeface="+mn-ea"/>
                <a:sym typeface="+mn-lt"/>
              </a:endParaRPr>
            </a:p>
          </p:txBody>
        </p:sp>
        <p:sp>
          <p:nvSpPr>
            <p:cNvPr id="24" name="Freeform 112"/>
            <p:cNvSpPr>
              <a:spLocks noEditPoints="1"/>
            </p:cNvSpPr>
            <p:nvPr/>
          </p:nvSpPr>
          <p:spPr bwMode="auto">
            <a:xfrm>
              <a:off x="6179674" y="423269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grpSp>
        <p:nvGrpSpPr>
          <p:cNvPr id="7" name="组合 6"/>
          <p:cNvGrpSpPr/>
          <p:nvPr/>
        </p:nvGrpSpPr>
        <p:grpSpPr>
          <a:xfrm>
            <a:off x="6168462" y="4168422"/>
            <a:ext cx="5926968" cy="994505"/>
            <a:chOff x="6179674" y="4964111"/>
            <a:chExt cx="5926968" cy="994505"/>
          </a:xfrm>
        </p:grpSpPr>
        <p:sp>
          <p:nvSpPr>
            <p:cNvPr id="25" name="矩形 24"/>
            <p:cNvSpPr/>
            <p:nvPr/>
          </p:nvSpPr>
          <p:spPr>
            <a:xfrm>
              <a:off x="7163305" y="4964111"/>
              <a:ext cx="1814487" cy="438582"/>
            </a:xfrm>
            <a:prstGeom prst="rect">
              <a:avLst/>
            </a:prstGeom>
          </p:spPr>
          <p:txBody>
            <a:bodyPr wrap="square" lIns="68580" tIns="34290" rIns="68580" bIns="34290">
              <a:spAutoFit/>
            </a:bodyPr>
            <a:lstStyle/>
            <a:p>
              <a:pPr>
                <a:defRPr/>
              </a:pPr>
              <a:r>
                <a:rPr lang="en-US" altLang="zh-CN" sz="2400" spc="225" dirty="0">
                  <a:gradFill>
                    <a:gsLst>
                      <a:gs pos="64000">
                        <a:srgbClr val="618695"/>
                      </a:gs>
                      <a:gs pos="0">
                        <a:schemeClr val="bg1">
                          <a:alpha val="38000"/>
                        </a:schemeClr>
                      </a:gs>
                    </a:gsLst>
                    <a:lin ang="5340000" scaled="0"/>
                  </a:gradFill>
                  <a:cs typeface="+mn-ea"/>
                  <a:sym typeface="+mn-lt"/>
                </a:rPr>
                <a:t>Part </a:t>
              </a:r>
              <a:r>
                <a:rPr lang="en-US" altLang="zh-CN" sz="2400" spc="225" dirty="0" smtClean="0">
                  <a:gradFill>
                    <a:gsLst>
                      <a:gs pos="64000">
                        <a:srgbClr val="618695"/>
                      </a:gs>
                      <a:gs pos="0">
                        <a:schemeClr val="bg1">
                          <a:alpha val="38000"/>
                        </a:schemeClr>
                      </a:gs>
                    </a:gsLst>
                    <a:lin ang="5340000" scaled="0"/>
                  </a:gradFill>
                  <a:cs typeface="+mn-ea"/>
                  <a:sym typeface="+mn-lt"/>
                </a:rPr>
                <a:t>05</a:t>
              </a:r>
              <a:endParaRPr lang="en-US" altLang="zh-CN" sz="2400" spc="225" dirty="0">
                <a:gradFill>
                  <a:gsLst>
                    <a:gs pos="64000">
                      <a:srgbClr val="618695"/>
                    </a:gs>
                    <a:gs pos="0">
                      <a:schemeClr val="bg1">
                        <a:alpha val="38000"/>
                      </a:schemeClr>
                    </a:gs>
                  </a:gsLst>
                  <a:lin ang="5340000" scaled="0"/>
                </a:gradFill>
                <a:cs typeface="+mn-ea"/>
                <a:sym typeface="+mn-lt"/>
              </a:endParaRPr>
            </a:p>
          </p:txBody>
        </p:sp>
        <p:sp>
          <p:nvSpPr>
            <p:cNvPr id="26" name="矩形 25"/>
            <p:cNvSpPr/>
            <p:nvPr/>
          </p:nvSpPr>
          <p:spPr>
            <a:xfrm>
              <a:off x="7109606" y="5458479"/>
              <a:ext cx="4997036" cy="500137"/>
            </a:xfrm>
            <a:prstGeom prst="rect">
              <a:avLst/>
            </a:prstGeom>
          </p:spPr>
          <p:txBody>
            <a:bodyPr wrap="square" lIns="68580" tIns="34290" rIns="68580" bIns="34290">
              <a:spAutoFit/>
            </a:bodyPr>
            <a:lstStyle/>
            <a:p>
              <a:pPr>
                <a:defRPr/>
              </a:pPr>
              <a:r>
                <a:rPr lang="zh-CN" altLang="en-US" sz="2800" spc="225" dirty="0" smtClean="0">
                  <a:solidFill>
                    <a:schemeClr val="tx1">
                      <a:lumMod val="75000"/>
                      <a:lumOff val="25000"/>
                    </a:schemeClr>
                  </a:solidFill>
                  <a:cs typeface="+mn-ea"/>
                  <a:sym typeface="+mn-lt"/>
                </a:rPr>
                <a:t>人工智能推进软件工程</a:t>
              </a:r>
              <a:endParaRPr sz="2800" spc="225" dirty="0">
                <a:solidFill>
                  <a:schemeClr val="tx1">
                    <a:lumMod val="75000"/>
                    <a:lumOff val="25000"/>
                  </a:schemeClr>
                </a:solidFill>
                <a:cs typeface="+mn-ea"/>
                <a:sym typeface="+mn-lt"/>
              </a:endParaRPr>
            </a:p>
          </p:txBody>
        </p:sp>
        <p:sp>
          <p:nvSpPr>
            <p:cNvPr id="28" name="Freeform 112"/>
            <p:cNvSpPr>
              <a:spLocks noEditPoints="1"/>
            </p:cNvSpPr>
            <p:nvPr/>
          </p:nvSpPr>
          <p:spPr bwMode="auto">
            <a:xfrm>
              <a:off x="6179674" y="5329859"/>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sz="1400" dirty="0">
                <a:solidFill>
                  <a:schemeClr val="tx2"/>
                </a:solidFill>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935"/>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1</a:t>
            </a:r>
            <a:endParaRPr sz="13800" spc="225" dirty="0">
              <a:solidFill>
                <a:schemeClr val="bg1"/>
              </a:solidFill>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cs typeface="+mn-ea"/>
                <a:sym typeface="+mn-lt"/>
              </a:rPr>
              <a:t>人工智能概述</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a:t>
            </a:r>
            <a:r>
              <a:rPr lang="zh-CN" altLang="en-US" sz="3200" spc="225" dirty="0" smtClean="0">
                <a:solidFill>
                  <a:schemeClr val="tx1">
                    <a:lumMod val="75000"/>
                    <a:lumOff val="25000"/>
                  </a:schemeClr>
                </a:solidFill>
                <a:cs typeface="+mn-ea"/>
                <a:sym typeface="+mn-lt"/>
              </a:rPr>
              <a:t>概述</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7214" y="1122374"/>
            <a:ext cx="12053300" cy="646331"/>
          </a:xfrm>
          <a:prstGeom prst="rect">
            <a:avLst/>
          </a:prstGeom>
        </p:spPr>
        <p:txBody>
          <a:bodyPr wrap="non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起源：</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人工智能在五六十年代时正式提出，</a:t>
            </a:r>
            <a:r>
              <a:rPr lang="en-US" altLang="zh-CN" kern="0" dirty="0">
                <a:solidFill>
                  <a:srgbClr val="FF0000"/>
                </a:solidFill>
                <a:latin typeface="Times New Roman" panose="02020603050405020304" pitchFamily="18" charset="0"/>
                <a:ea typeface="宋体" panose="02010600030101010101" pitchFamily="2" charset="-122"/>
              </a:rPr>
              <a:t>1950</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年</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马文</a:t>
            </a:r>
            <a:r>
              <a:rPr lang="en-US" altLang="zh-CN" kern="0" dirty="0">
                <a:solidFill>
                  <a:srgbClr val="FF0000"/>
                </a:solidFill>
                <a:latin typeface="Times New Roman" panose="02020603050405020304" pitchFamily="18" charset="0"/>
                <a:ea typeface="宋体" panose="02010600030101010101" pitchFamily="2" charset="-122"/>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明斯基</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邓恩</a:t>
            </a:r>
            <a:r>
              <a:rPr lang="en-US" altLang="zh-CN" kern="0" dirty="0">
                <a:solidFill>
                  <a:srgbClr val="FF0000"/>
                </a:solidFill>
                <a:latin typeface="Times New Roman" panose="02020603050405020304" pitchFamily="18" charset="0"/>
                <a:ea typeface="宋体" panose="02010600030101010101" pitchFamily="2" charset="-122"/>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埃德蒙</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一起，建造了世界上第一台</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神经网络</a:t>
            </a:r>
            <a:endPar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计算机</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。这</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也被看做是</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的一个</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起点</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矩形 3"/>
          <p:cNvSpPr/>
          <p:nvPr/>
        </p:nvSpPr>
        <p:spPr>
          <a:xfrm>
            <a:off x="-17214" y="1991747"/>
            <a:ext cx="12130244" cy="646331"/>
          </a:xfrm>
          <a:prstGeom prst="rect">
            <a:avLst/>
          </a:prstGeom>
        </p:spPr>
        <p:txBody>
          <a:bodyPr wrap="non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发展</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1956</a:t>
            </a:r>
            <a:r>
              <a:rPr lang="zh-CN" altLang="en-US"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年之后</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计算机被广泛应用于数学和自然语言领域，用来解决代数、几何和英语问题</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70</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年代，</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人工智能</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进入</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了一段痛苦而艰难岁月</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由于在</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人工智能的研究中对项目难度预估不足</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，导致计划失败</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7214" y="4876865"/>
            <a:ext cx="12036087" cy="646331"/>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cs typeface="Times New Roman" panose="02020603050405020304" pitchFamily="18" charset="0"/>
              </a:rPr>
              <a:t>5</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我国人工智能研究主要集中于</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应用技术领域</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，人工智能是一个学科系统，与其它学科相结合，进行跨学科研究会产生更大的作用。</a:t>
            </a:r>
            <a:endParaRPr lang="zh-CN" altLang="en-US" dirty="0"/>
          </a:p>
        </p:txBody>
      </p:sp>
      <p:sp>
        <p:nvSpPr>
          <p:cNvPr id="9" name="矩形 8"/>
          <p:cNvSpPr/>
          <p:nvPr/>
        </p:nvSpPr>
        <p:spPr>
          <a:xfrm>
            <a:off x="-17214" y="5746240"/>
            <a:ext cx="12053299" cy="646331"/>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西方</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经济发展水平相对较高的国家都开始</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展开</a:t>
            </a:r>
            <a:r>
              <a:rPr lang="en-US" altLang="zh-CN" kern="0" dirty="0">
                <a:solidFill>
                  <a:srgbClr val="FF0000"/>
                </a:solidFill>
                <a:latin typeface="Times New Roman" panose="02020603050405020304" pitchFamily="18" charset="0"/>
                <a:ea typeface="宋体" panose="02010600030101010101" pitchFamily="2" charset="-122"/>
              </a:rPr>
              <a:t>AI</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的战略布局</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，以期能够增强自身的竞争力，与此同时，各国政府也积极加快</a:t>
            </a:r>
            <a:r>
              <a:rPr lang="en-US" altLang="zh-CN" kern="0" dirty="0">
                <a:latin typeface="Times New Roman" panose="02020603050405020304" pitchFamily="18" charset="0"/>
                <a:ea typeface="宋体" panose="02010600030101010101" pitchFamily="2" charset="-122"/>
              </a:rPr>
              <a:t>AI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相关产业的发展进程。</a:t>
            </a:r>
            <a:endParaRPr lang="zh-CN" altLang="en-US" dirty="0"/>
          </a:p>
        </p:txBody>
      </p:sp>
      <p:sp>
        <p:nvSpPr>
          <p:cNvPr id="10" name="矩形 9"/>
          <p:cNvSpPr/>
          <p:nvPr/>
        </p:nvSpPr>
        <p:spPr>
          <a:xfrm>
            <a:off x="-17214" y="2861120"/>
            <a:ext cx="12036085"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人工智能</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面临的技术</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瓶颈主要</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是三个方面，</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第一</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计算机性能不足，很多程序无法得到应用；</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第二</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，问题的复杂性，</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能够解决</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的问题对象少，</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复杂性</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低，问题上升维度，程序立马就不堪重负了；</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第三</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，数据量严重缺失，</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没有</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足够大的数据库来支撑，容易导致机器</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无法</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读取足够量的数据进行智能化。</a:t>
            </a:r>
            <a:endParaRPr lang="zh-CN" altLang="en-US" dirty="0"/>
          </a:p>
        </p:txBody>
      </p:sp>
      <p:sp>
        <p:nvSpPr>
          <p:cNvPr id="11" name="矩形 10"/>
          <p:cNvSpPr/>
          <p:nvPr/>
        </p:nvSpPr>
        <p:spPr>
          <a:xfrm>
            <a:off x="-17214" y="4007492"/>
            <a:ext cx="12036084" cy="646331"/>
          </a:xfrm>
          <a:prstGeom prst="rect">
            <a:avLst/>
          </a:prstGeom>
        </p:spPr>
        <p:txBody>
          <a:bodyPr wrap="square">
            <a:spAutoFit/>
          </a:bodyPr>
          <a:lstStyle/>
          <a:p>
            <a:r>
              <a:rPr lang="en-US" altLang="zh-CN" kern="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上世纪九十年代</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中期</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开始，随着</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AI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技术的逐步发展，人们对</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AI</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抱有客观理性的认知，人工智能技术进入平稳发展时期。</a:t>
            </a: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2</a:t>
            </a:r>
            <a:endParaRPr sz="13800" spc="225" dirty="0">
              <a:solidFill>
                <a:schemeClr val="bg1"/>
              </a:solidFill>
              <a:cs typeface="+mn-ea"/>
              <a:sym typeface="+mn-lt"/>
            </a:endParaRPr>
          </a:p>
        </p:txBody>
      </p:sp>
      <p:sp>
        <p:nvSpPr>
          <p:cNvPr id="17" name="矩形 16"/>
          <p:cNvSpPr/>
          <p:nvPr/>
        </p:nvSpPr>
        <p:spPr>
          <a:xfrm>
            <a:off x="4912339" y="2564838"/>
            <a:ext cx="6471008" cy="992579"/>
          </a:xfrm>
          <a:prstGeom prst="rect">
            <a:avLst/>
          </a:prstGeom>
        </p:spPr>
        <p:txBody>
          <a:bodyPr wrap="square" lIns="68580" tIns="34290" rIns="68580" bIns="34290">
            <a:spAutoFit/>
          </a:bodyPr>
          <a:lstStyle/>
          <a:p>
            <a:pPr>
              <a:defRPr/>
            </a:pPr>
            <a:r>
              <a:rPr lang="zh-CN" altLang="en-US" sz="6000" spc="225" dirty="0">
                <a:solidFill>
                  <a:schemeClr val="bg1"/>
                </a:solidFill>
                <a:cs typeface="+mn-ea"/>
                <a:sym typeface="+mn-lt"/>
              </a:rPr>
              <a:t>人工智能先进</a:t>
            </a:r>
            <a:r>
              <a:rPr lang="zh-CN" altLang="en-US" sz="6000" spc="225" dirty="0" smtClean="0">
                <a:solidFill>
                  <a:schemeClr val="bg1"/>
                </a:solidFill>
                <a:cs typeface="+mn-ea"/>
                <a:sym typeface="+mn-lt"/>
              </a:rPr>
              <a:t>代表</a:t>
            </a:r>
            <a:endParaRPr lang="zh-CN" altLang="en-US" sz="6000" spc="225" dirty="0">
              <a:solidFill>
                <a:schemeClr val="bg1"/>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75888" y="271735"/>
            <a:ext cx="3714170"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人工智能先进</a:t>
            </a:r>
            <a:r>
              <a:rPr lang="zh-CN" altLang="en-US" sz="3200" spc="225" dirty="0" smtClean="0">
                <a:solidFill>
                  <a:schemeClr val="tx1">
                    <a:lumMod val="75000"/>
                    <a:lumOff val="25000"/>
                  </a:schemeClr>
                </a:solidFill>
                <a:cs typeface="+mn-ea"/>
                <a:sym typeface="+mn-lt"/>
              </a:rPr>
              <a:t>代表</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 y="1341945"/>
            <a:ext cx="12064483"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人工智能</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学术界最为大家熟悉的教授之一是</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吴恩达</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，他是机器学习领域的大师</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。吴</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恩</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达还</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曾在</a:t>
            </a:r>
            <a:r>
              <a:rPr lang="en-US" altLang="zh-CN" kern="0" dirty="0">
                <a:latin typeface="Times New Roman" panose="02020603050405020304" pitchFamily="18" charset="0"/>
                <a:ea typeface="宋体" panose="02010600030101010101" pitchFamily="2" charset="-122"/>
              </a:rPr>
              <a:t>Google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公司的</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谷歌大脑</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项目中担当要职，他与合作者用上万台计算机建立了全球最大的</a:t>
            </a:r>
            <a:r>
              <a:rPr lang="en-US" altLang="zh-CN" kern="0" dirty="0">
                <a:latin typeface="Times New Roman" panose="02020603050405020304" pitchFamily="18" charset="0"/>
                <a:ea typeface="宋体" panose="02010600030101010101" pitchFamily="2" charset="-122"/>
              </a:rPr>
              <a:t>“</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神经网络</a:t>
            </a:r>
            <a:r>
              <a:rPr lang="zh-CN" altLang="en-US"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实现</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了</a:t>
            </a:r>
            <a:r>
              <a:rPr lang="en-US" altLang="zh-CN" kern="0" dirty="0">
                <a:latin typeface="Times New Roman" panose="02020603050405020304" pitchFamily="18" charset="0"/>
                <a:ea typeface="宋体" panose="02010600030101010101" pitchFamily="2" charset="-122"/>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猫脸识别</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。这个项目的成功使得大家开始相信</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人工智能图像识别</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是有可能解决实际问题的。</a:t>
            </a:r>
            <a:endParaRPr lang="zh-CN" altLang="en-US" dirty="0"/>
          </a:p>
        </p:txBody>
      </p:sp>
      <p:sp>
        <p:nvSpPr>
          <p:cNvPr id="3" name="矩形 2"/>
          <p:cNvSpPr/>
          <p:nvPr/>
        </p:nvSpPr>
        <p:spPr>
          <a:xfrm>
            <a:off x="-2" y="2996585"/>
            <a:ext cx="12064481" cy="646331"/>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rPr>
              <a:t>2.05</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李飞飞</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也进入了斯坦福大学人工智能实验室，</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选择了</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计算机视觉图像识别</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研究方向。李</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飞飞建立了著名的</a:t>
            </a:r>
            <a:r>
              <a:rPr lang="en-US" altLang="zh-CN" kern="0" dirty="0" err="1">
                <a:latin typeface="Times New Roman" panose="02020603050405020304" pitchFamily="18" charset="0"/>
                <a:ea typeface="宋体" panose="02010600030101010101" pitchFamily="2" charset="-122"/>
              </a:rPr>
              <a:t>ImageNet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计算机视觉识别数据库</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，极</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大促进了</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人工智能图像识别领域</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的技术</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发展。</a:t>
            </a:r>
            <a:endParaRPr lang="zh-CN" altLang="en-US" dirty="0"/>
          </a:p>
        </p:txBody>
      </p:sp>
      <p:sp>
        <p:nvSpPr>
          <p:cNvPr id="4" name="矩形 3"/>
          <p:cNvSpPr/>
          <p:nvPr/>
        </p:nvSpPr>
        <p:spPr>
          <a:xfrm>
            <a:off x="-2" y="4374226"/>
            <a:ext cx="12064482" cy="923330"/>
          </a:xfrm>
          <a:prstGeom prst="rect">
            <a:avLst/>
          </a:prstGeom>
        </p:spPr>
        <p:txBody>
          <a:bodyPr wrap="square">
            <a:spAutoFit/>
          </a:bodyPr>
          <a:lstStyle/>
          <a:p>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贾</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扬清</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kern="0" dirty="0">
                <a:latin typeface="Times New Roman" panose="02020603050405020304" pitchFamily="18" charset="0"/>
                <a:ea typeface="宋体" panose="02010600030101010101" pitchFamily="2" charset="-122"/>
              </a:rPr>
              <a:t>Facebook</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的人工智能开源框架</a:t>
            </a:r>
            <a:r>
              <a:rPr lang="en-US" altLang="zh-CN" kern="0" dirty="0" err="1">
                <a:latin typeface="Times New Roman" panose="02020603050405020304" pitchFamily="18" charset="0"/>
                <a:ea typeface="宋体" panose="02010600030101010101" pitchFamily="2" charset="-122"/>
              </a:rPr>
              <a:t>Caffe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的作者，他是年轻一代的人工智能杰出人物</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0" dirty="0" smtClean="0">
                <a:latin typeface="Times New Roman" panose="02020603050405020304" pitchFamily="18" charset="0"/>
                <a:ea typeface="宋体" panose="02010600030101010101" pitchFamily="2" charset="-122"/>
              </a:rPr>
              <a:t>2013</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年，贾扬清加入谷歌，他也是谷歌大脑的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人工智能框架</a:t>
            </a:r>
            <a:r>
              <a:rPr lang="en-US" altLang="zh-CN" kern="0" dirty="0" err="1">
                <a:solidFill>
                  <a:srgbClr val="FF0000"/>
                </a:solidFill>
                <a:latin typeface="Times New Roman" panose="02020603050405020304" pitchFamily="18" charset="0"/>
                <a:ea typeface="宋体" panose="02010600030101010101" pitchFamily="2" charset="-122"/>
              </a:rPr>
              <a:t>TensorFlow</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的作者之一。</a:t>
            </a:r>
            <a:r>
              <a:rPr lang="en-US" altLang="zh-CN" kern="0" dirty="0">
                <a:latin typeface="Times New Roman" panose="02020603050405020304" pitchFamily="18" charset="0"/>
                <a:ea typeface="宋体" panose="02010600030101010101" pitchFamily="2" charset="-122"/>
              </a:rPr>
              <a:t>2016</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年</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，他构建</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了</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人工智能开源框架</a:t>
            </a:r>
            <a:r>
              <a:rPr lang="en-US" altLang="zh-CN" kern="0" dirty="0" err="1" smtClean="0">
                <a:solidFill>
                  <a:srgbClr val="FF0000"/>
                </a:solidFill>
                <a:latin typeface="Times New Roman" panose="02020603050405020304" pitchFamily="18" charset="0"/>
                <a:ea typeface="宋体" panose="02010600030101010101" pitchFamily="2" charset="-122"/>
              </a:rPr>
              <a:t>Caffe</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，迅速成为世界顶级人工智能科学家。</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3</a:t>
            </a:r>
            <a:endParaRPr sz="13800" spc="225" dirty="0">
              <a:solidFill>
                <a:schemeClr val="bg1"/>
              </a:solidFill>
              <a:cs typeface="+mn-ea"/>
              <a:sym typeface="+mn-lt"/>
            </a:endParaRPr>
          </a:p>
        </p:txBody>
      </p:sp>
      <p:sp>
        <p:nvSpPr>
          <p:cNvPr id="17" name="矩形 16"/>
          <p:cNvSpPr/>
          <p:nvPr/>
        </p:nvSpPr>
        <p:spPr>
          <a:xfrm>
            <a:off x="4577369" y="2555782"/>
            <a:ext cx="8043170" cy="900246"/>
          </a:xfrm>
          <a:prstGeom prst="rect">
            <a:avLst/>
          </a:prstGeom>
        </p:spPr>
        <p:txBody>
          <a:bodyPr wrap="square" lIns="68580" tIns="34290" rIns="68580" bIns="34290">
            <a:spAutoFit/>
          </a:bodyPr>
          <a:lstStyle/>
          <a:p>
            <a:pPr>
              <a:defRPr/>
            </a:pPr>
            <a:r>
              <a:rPr lang="zh-CN" altLang="en-US" sz="5400" spc="225" dirty="0">
                <a:solidFill>
                  <a:schemeClr val="bg1"/>
                </a:solidFill>
                <a:cs typeface="+mn-ea"/>
                <a:sym typeface="+mn-lt"/>
              </a:rPr>
              <a:t>人工智能推进软件工程</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68485" y="271735"/>
            <a:ext cx="4505979"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cs typeface="+mn-ea"/>
                <a:sym typeface="+mn-lt"/>
              </a:rPr>
              <a:t>人工智能推进</a:t>
            </a:r>
            <a:r>
              <a:rPr lang="zh-CN" altLang="en-US" sz="3200" spc="225" dirty="0" smtClean="0">
                <a:solidFill>
                  <a:schemeClr val="tx1">
                    <a:lumMod val="75000"/>
                    <a:lumOff val="25000"/>
                  </a:schemeClr>
                </a:solidFill>
                <a:cs typeface="+mn-ea"/>
                <a:sym typeface="+mn-lt"/>
              </a:rPr>
              <a:t>软件工程</a:t>
            </a:r>
            <a:endParaRPr lang="zh-CN" altLang="en-US" sz="3200" spc="225" dirty="0">
              <a:solidFill>
                <a:schemeClr val="tx1">
                  <a:lumMod val="75000"/>
                  <a:lumOff val="25000"/>
                </a:schemeClr>
              </a:solidFill>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 y="1695790"/>
            <a:ext cx="12068268" cy="923330"/>
          </a:xfrm>
          <a:prstGeom prst="rect">
            <a:avLst/>
          </a:prstGeom>
        </p:spPr>
        <p:txBody>
          <a:bodyPr wrap="square">
            <a:spAutoFit/>
          </a:bodyPr>
          <a:lstStyle/>
          <a:p>
            <a:r>
              <a:rPr lang="en-US"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0" dirty="0" smtClean="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kern="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软件工程</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技术与人工智能技术的联合发展</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，在全球化大背景下，我国经济呈现稳步上升趋势，国内市场需求巨大，智能化数据的时代已经到来</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而软件工程与人工智能的结合是以后软件开发需要面对的一个重要问题</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。针对</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智能变化较大的业务主要涉及到以下两点：</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设计时尽可能的覆盖，</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二是</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尽可能的进行细分，以降低二次研发的成本</a:t>
            </a:r>
            <a:r>
              <a:rPr lang="zh-CN" altLang="zh-CN" kern="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1" y="3337009"/>
            <a:ext cx="12068268" cy="1477328"/>
          </a:xfrm>
          <a:prstGeom prst="rect">
            <a:avLst/>
          </a:prstGeom>
        </p:spPr>
        <p:txBody>
          <a:bodyPr wrap="square">
            <a:spAutoFit/>
          </a:bodyPr>
          <a:lstStyle/>
          <a:p>
            <a:r>
              <a:rPr lang="en-US" altLang="zh-CN" kern="0" dirty="0">
                <a:solidFill>
                  <a:schemeClr val="tx1">
                    <a:lumMod val="95000"/>
                    <a:lumOff val="5000"/>
                  </a:schemeClr>
                </a:solidFill>
                <a:latin typeface="Times New Roman" panose="02020603050405020304" pitchFamily="18" charset="0"/>
                <a:ea typeface="宋体" panose="02010600030101010101" pitchFamily="2" charset="-122"/>
              </a:rPr>
              <a:t>2.</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软件工程与人工智能技术实际应用的前景展望：在日常生活和工作中，软件工程和人工智能技术相结合有着巨大的市场前景与效益，比如：</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日常生活工作实现人工智能自动化</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重大医疗诊断</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工厂生产流水线</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医疗信息的分析</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网络远程教育的智能化</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全球通讯数据分析和挖掘</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等等。在人工智能化的时代，软件的开发也应该与时俱进，改变市场上软件使用的通用模式，采用更先进的技术满足客户的个性化需求，并根据个性化的人工智能设置，为客户提供适合其自身需求的便利。软件工程的</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自适性</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精细化</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，也将更符合时代的发展。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cs typeface="+mn-ea"/>
                <a:sym typeface="+mn-lt"/>
              </a:rPr>
              <a:t>4</a:t>
            </a:r>
            <a:endParaRPr sz="13800" spc="225" dirty="0">
              <a:solidFill>
                <a:schemeClr val="bg1"/>
              </a:solidFill>
              <a:cs typeface="+mn-ea"/>
              <a:sym typeface="+mn-lt"/>
            </a:endParaRPr>
          </a:p>
        </p:txBody>
      </p:sp>
      <p:sp>
        <p:nvSpPr>
          <p:cNvPr id="17" name="矩形 16"/>
          <p:cNvSpPr/>
          <p:nvPr/>
        </p:nvSpPr>
        <p:spPr>
          <a:xfrm>
            <a:off x="4807385" y="2564838"/>
            <a:ext cx="7134136" cy="900246"/>
          </a:xfrm>
          <a:prstGeom prst="rect">
            <a:avLst/>
          </a:prstGeom>
        </p:spPr>
        <p:txBody>
          <a:bodyPr wrap="square" lIns="68580" tIns="34290" rIns="68580" bIns="34290">
            <a:spAutoFit/>
          </a:bodyPr>
          <a:lstStyle/>
          <a:p>
            <a:pPr>
              <a:defRPr/>
            </a:pPr>
            <a:r>
              <a:rPr lang="zh-CN" altLang="en-US" sz="5400" spc="225" dirty="0">
                <a:solidFill>
                  <a:schemeClr val="bg1"/>
                </a:solidFill>
                <a:cs typeface="+mn-ea"/>
                <a:sym typeface="+mn-lt"/>
              </a:rPr>
              <a:t>人工智能</a:t>
            </a:r>
            <a:r>
              <a:rPr lang="zh-CN" altLang="en-US" sz="4800" spc="225" dirty="0">
                <a:solidFill>
                  <a:schemeClr val="bg1"/>
                </a:solidFill>
                <a:cs typeface="+mn-ea"/>
                <a:sym typeface="+mn-lt"/>
              </a:rPr>
              <a:t>在中国的</a:t>
            </a:r>
            <a:r>
              <a:rPr lang="zh-CN" altLang="en-US" sz="4800" spc="225" dirty="0" smtClean="0">
                <a:solidFill>
                  <a:schemeClr val="bg1"/>
                </a:solidFill>
                <a:cs typeface="+mn-ea"/>
                <a:sym typeface="+mn-lt"/>
              </a:rPr>
              <a:t>发展</a:t>
            </a:r>
            <a:endParaRPr lang="zh-CN" altLang="en-US" sz="4800" spc="225" dirty="0">
              <a:solidFill>
                <a:schemeClr val="bg1"/>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xw2pnx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1857</Words>
  <Application>Microsoft Office PowerPoint</Application>
  <PresentationFormat>宽屏</PresentationFormat>
  <Paragraphs>89</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Agency FB</vt:lpstr>
      <vt:lpstr>等线</vt:lpstr>
      <vt:lpstr>方正粗谭黑简体</vt:lpstr>
      <vt:lpstr>汉仪大黑简</vt:lpstr>
      <vt:lpstr>宋体</vt:lpstr>
      <vt:lpstr>微软雅黑</vt:lpstr>
      <vt:lpstr>印品粗朗体</vt:lpstr>
      <vt:lpstr>Arial</vt:lpstr>
      <vt:lpstr>Calibri</vt:lpstr>
      <vt:lpstr>Cambria Math</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第一PPT</dc:creator>
  <cp:keywords>www.1ppt.com</cp:keywords>
  <dc:description>www.1ppt.com</dc:description>
  <cp:lastModifiedBy>Microsoft 帐户</cp:lastModifiedBy>
  <cp:revision>169</cp:revision>
  <dcterms:created xsi:type="dcterms:W3CDTF">2019-07-04T08:14:00Z</dcterms:created>
  <dcterms:modified xsi:type="dcterms:W3CDTF">2020-05-23T06:26:36Z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