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8" r:id="rId4"/>
    <p:sldId id="276" r:id="rId5"/>
    <p:sldId id="277" r:id="rId6"/>
    <p:sldId id="292" r:id="rId7"/>
    <p:sldId id="281" r:id="rId8"/>
    <p:sldId id="280" r:id="rId9"/>
    <p:sldId id="282" r:id="rId10"/>
    <p:sldId id="258" r:id="rId11"/>
    <p:sldId id="279" r:id="rId12"/>
    <p:sldId id="288" r:id="rId13"/>
    <p:sldId id="289" r:id="rId14"/>
    <p:sldId id="290" r:id="rId15"/>
    <p:sldId id="291" r:id="rId16"/>
    <p:sldId id="283" r:id="rId17"/>
    <p:sldId id="284" r:id="rId18"/>
    <p:sldId id="285" r:id="rId19"/>
    <p:sldId id="286" r:id="rId20"/>
    <p:sldId id="287" r:id="rId21"/>
    <p:sldId id="27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D5"/>
    <a:srgbClr val="2E3032"/>
    <a:srgbClr val="FCD6C1"/>
    <a:srgbClr val="EDEEE9"/>
    <a:srgbClr val="F9AB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86002" autoAdjust="0"/>
  </p:normalViewPr>
  <p:slideViewPr>
    <p:cSldViewPr snapToGrid="0" showGuides="1">
      <p:cViewPr>
        <p:scale>
          <a:sx n="75" d="100"/>
          <a:sy n="75" d="100"/>
        </p:scale>
        <p:origin x="1088" y="264"/>
      </p:cViewPr>
      <p:guideLst>
        <p:guide orient="horz" pos="1597"/>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9372E-6FE6-442E-9CC4-0C2B48B537AE}" type="datetimeFigureOut">
              <a:rPr lang="zh-CN" altLang="en-US" smtClean="0"/>
              <a:t>2020/6/18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78727-3F8D-4443-A339-1BF112340783}" type="slidenum">
              <a:rPr lang="zh-CN" altLang="en-US" smtClean="0"/>
              <a:t>‹#›</a:t>
            </a:fld>
            <a:endParaRPr lang="zh-CN" altLang="en-US"/>
          </a:p>
        </p:txBody>
      </p:sp>
    </p:spTree>
    <p:extLst>
      <p:ext uri="{BB962C8B-B14F-4D97-AF65-F5344CB8AC3E}">
        <p14:creationId xmlns:p14="http://schemas.microsoft.com/office/powerpoint/2010/main" val="343624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164228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342327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421995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70731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397940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331003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6159544" y="3352403"/>
            <a:ext cx="775136" cy="230832"/>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defTabSz="914400"/>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defTabSz="914400"/>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defTabSz="914400"/>
            <a:r>
              <a:rPr lang="en-US" altLang="zh-CN" sz="100" dirty="0">
                <a:solidFill>
                  <a:prstClr val="white"/>
                </a:solidFill>
                <a:latin typeface="Calibri"/>
                <a:ea typeface="宋体"/>
              </a:rPr>
              <a:t> </a:t>
            </a:r>
          </a:p>
        </p:txBody>
      </p:sp>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44528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177466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51701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83014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9EB60A66-BF7E-413C-84E6-448F0439E76D}" type="datetimeFigureOut">
              <a:rPr lang="zh-CN" altLang="en-US" smtClean="0"/>
              <a:t>2020/6/18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1354110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EE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EB60A66-BF7E-413C-84E6-448F0439E76D}" type="datetimeFigureOut">
              <a:rPr lang="zh-CN" altLang="en-US" smtClean="0"/>
              <a:t>2020/6/18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E19657D-319D-4FD3-89AD-D2930A2B6C63}" type="slidenum">
              <a:rPr lang="zh-CN" altLang="en-US" smtClean="0"/>
              <a:t>‹#›</a:t>
            </a:fld>
            <a:endParaRPr lang="zh-CN" altLang="en-US"/>
          </a:p>
        </p:txBody>
      </p:sp>
    </p:spTree>
    <p:extLst>
      <p:ext uri="{BB962C8B-B14F-4D97-AF65-F5344CB8AC3E}">
        <p14:creationId xmlns:p14="http://schemas.microsoft.com/office/powerpoint/2010/main" val="2715606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EE9"/>
        </a:solidFill>
        <a:effectLst/>
      </p:bgPr>
    </p:bg>
    <p:spTree>
      <p:nvGrpSpPr>
        <p:cNvPr id="1" name=""/>
        <p:cNvGrpSpPr/>
        <p:nvPr/>
      </p:nvGrpSpPr>
      <p:grpSpPr>
        <a:xfrm>
          <a:off x="0" y="0"/>
          <a:ext cx="0" cy="0"/>
          <a:chOff x="0" y="0"/>
          <a:chExt cx="0" cy="0"/>
        </a:xfrm>
      </p:grpSpPr>
      <p:sp>
        <p:nvSpPr>
          <p:cNvPr id="16" name="xiongmao">
            <a:extLst>
              <a:ext uri="{FF2B5EF4-FFF2-40B4-BE49-F238E27FC236}">
                <a16:creationId xmlns:a16="http://schemas.microsoft.com/office/drawing/2014/main" id="{554E8AD6-4A70-4F81-8F41-F09060797F65}"/>
              </a:ext>
            </a:extLst>
          </p:cNvPr>
          <p:cNvSpPr/>
          <p:nvPr/>
        </p:nvSpPr>
        <p:spPr>
          <a:xfrm>
            <a:off x="2741509" y="1658934"/>
            <a:ext cx="3644153" cy="1882588"/>
          </a:xfrm>
          <a:prstGeom prst="rect">
            <a:avLst/>
          </a:prstGeom>
          <a:solidFill>
            <a:srgbClr val="FCD6C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3529FF4-C6C1-40AE-AC34-592251A9A88B}"/>
              </a:ext>
            </a:extLst>
          </p:cNvPr>
          <p:cNvSpPr txBox="1"/>
          <p:nvPr/>
        </p:nvSpPr>
        <p:spPr>
          <a:xfrm>
            <a:off x="2222643" y="1997835"/>
            <a:ext cx="4698723" cy="769441"/>
          </a:xfrm>
          <a:prstGeom prst="rect">
            <a:avLst/>
          </a:prstGeom>
          <a:noFill/>
        </p:spPr>
        <p:txBody>
          <a:bodyPr wrap="none" rtlCol="0">
            <a:spAutoFit/>
          </a:bodyPr>
          <a:lstStyle/>
          <a:p>
            <a:pPr algn="ctr"/>
            <a:r>
              <a:rPr lang="zh-CN" altLang="en-US" sz="4400" dirty="0">
                <a:solidFill>
                  <a:srgbClr val="2E3032"/>
                </a:solidFill>
                <a:latin typeface="汉仪中圆简" panose="02010609000101010101" pitchFamily="49" charset="-122"/>
                <a:ea typeface="汉仪中圆简" panose="02010609000101010101" pitchFamily="49" charset="-122"/>
              </a:rPr>
              <a:t>微服务架构与软件</a:t>
            </a:r>
          </a:p>
        </p:txBody>
      </p:sp>
      <p:cxnSp>
        <p:nvCxnSpPr>
          <p:cNvPr id="18" name="直接连接符 17">
            <a:extLst>
              <a:ext uri="{FF2B5EF4-FFF2-40B4-BE49-F238E27FC236}">
                <a16:creationId xmlns:a16="http://schemas.microsoft.com/office/drawing/2014/main" id="{335F1A63-F67D-47B9-B7DF-5E0843141915}"/>
              </a:ext>
            </a:extLst>
          </p:cNvPr>
          <p:cNvCxnSpPr/>
          <p:nvPr/>
        </p:nvCxnSpPr>
        <p:spPr>
          <a:xfrm>
            <a:off x="3871063" y="2902761"/>
            <a:ext cx="1385047"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
        <p:nvSpPr>
          <p:cNvPr id="19" name="文本框 1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CDADE1AA-1807-4208-B871-EE516A9B015B}"/>
              </a:ext>
            </a:extLst>
          </p:cNvPr>
          <p:cNvSpPr txBox="1"/>
          <p:nvPr/>
        </p:nvSpPr>
        <p:spPr>
          <a:xfrm>
            <a:off x="3488784" y="3785945"/>
            <a:ext cx="5449528" cy="285399"/>
          </a:xfrm>
          <a:prstGeom prst="rect">
            <a:avLst/>
          </a:prstGeom>
          <a:noFill/>
        </p:spPr>
        <p:txBody>
          <a:bodyPr wrap="square" rtlCol="0">
            <a:spAutoFit/>
          </a:bodyPr>
          <a:lstStyle/>
          <a:p>
            <a:pPr algn="ctr">
              <a:lnSpc>
                <a:spcPct val="130000"/>
              </a:lnSpc>
            </a:pPr>
            <a:r>
              <a:rPr lang="zh-CN" altLang="en-US" sz="1050" b="1" dirty="0">
                <a:solidFill>
                  <a:srgbClr val="2E3032"/>
                </a:solidFill>
              </a:rPr>
              <a:t>小组成员：杨家旭、陈泽奇、郑琪、杨学康、温兴杨、吴凡丁</a:t>
            </a:r>
            <a:endParaRPr lang="en-US" altLang="zh-CN" sz="1050" b="1" dirty="0">
              <a:solidFill>
                <a:srgbClr val="2E3032"/>
              </a:solidFill>
            </a:endParaRPr>
          </a:p>
        </p:txBody>
      </p:sp>
    </p:spTree>
    <p:extLst>
      <p:ext uri="{BB962C8B-B14F-4D97-AF65-F5344CB8AC3E}">
        <p14:creationId xmlns:p14="http://schemas.microsoft.com/office/powerpoint/2010/main" val="160262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CA6C9B0-1C5C-4A58-A0DC-830203C110DE}"/>
              </a:ext>
            </a:extLst>
          </p:cNvPr>
          <p:cNvSpPr/>
          <p:nvPr/>
        </p:nvSpPr>
        <p:spPr>
          <a:xfrm>
            <a:off x="0" y="1465741"/>
            <a:ext cx="5177481" cy="1912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A912E62A-17AD-420B-B37E-36FB567297CA}"/>
              </a:ext>
            </a:extLst>
          </p:cNvPr>
          <p:cNvCxnSpPr>
            <a:cxnSpLocks/>
          </p:cNvCxnSpPr>
          <p:nvPr/>
        </p:nvCxnSpPr>
        <p:spPr>
          <a:xfrm>
            <a:off x="352002" y="2421854"/>
            <a:ext cx="747749"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4C5ECDE-A6BB-47C3-A617-4E896035E277}"/>
              </a:ext>
            </a:extLst>
          </p:cNvPr>
          <p:cNvSpPr/>
          <p:nvPr/>
        </p:nvSpPr>
        <p:spPr>
          <a:xfrm>
            <a:off x="248881" y="1815366"/>
            <a:ext cx="2577950" cy="584775"/>
          </a:xfrm>
          <a:prstGeom prst="rect">
            <a:avLst/>
          </a:prstGeom>
        </p:spPr>
        <p:txBody>
          <a:bodyPr wrap="none">
            <a:spAutoFit/>
          </a:bodyPr>
          <a:lstStyle/>
          <a:p>
            <a:r>
              <a:rPr lang="en-US" altLang="zh-CN" sz="3200" dirty="0">
                <a:latin typeface="+mj-ea"/>
                <a:ea typeface="+mj-ea"/>
              </a:rPr>
              <a:t>3.</a:t>
            </a:r>
            <a:r>
              <a:rPr lang="zh-CN" altLang="en-US" sz="3200" dirty="0">
                <a:latin typeface="+mj-ea"/>
                <a:ea typeface="+mj-ea"/>
              </a:rPr>
              <a:t>微服务实践</a:t>
            </a:r>
          </a:p>
        </p:txBody>
      </p:sp>
    </p:spTree>
    <p:extLst>
      <p:ext uri="{BB962C8B-B14F-4D97-AF65-F5344CB8AC3E}">
        <p14:creationId xmlns:p14="http://schemas.microsoft.com/office/powerpoint/2010/main" val="382064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6A33D6-16EF-4AA8-9409-5967CC1E211F}"/>
              </a:ext>
            </a:extLst>
          </p:cNvPr>
          <p:cNvSpPr>
            <a:spLocks noGrp="1"/>
          </p:cNvSpPr>
          <p:nvPr>
            <p:ph idx="1"/>
          </p:nvPr>
        </p:nvSpPr>
        <p:spPr>
          <a:xfrm>
            <a:off x="1915583" y="1089818"/>
            <a:ext cx="5312833" cy="2703249"/>
          </a:xfrm>
        </p:spPr>
        <p:txBody>
          <a:bodyPr/>
          <a:lstStyle/>
          <a:p>
            <a:pPr>
              <a:lnSpc>
                <a:spcPct val="150000"/>
              </a:lnSpc>
            </a:pPr>
            <a:r>
              <a:rPr lang="zh-CN" altLang="en-US" dirty="0">
                <a:latin typeface="+mn-ea"/>
              </a:rPr>
              <a:t>客户端如何访问这些服务？</a:t>
            </a:r>
          </a:p>
          <a:p>
            <a:pPr>
              <a:lnSpc>
                <a:spcPct val="150000"/>
              </a:lnSpc>
            </a:pPr>
            <a:r>
              <a:rPr lang="zh-CN" altLang="en-US" dirty="0">
                <a:latin typeface="+mn-ea"/>
              </a:rPr>
              <a:t>服务之间如何通信？</a:t>
            </a:r>
          </a:p>
          <a:p>
            <a:pPr>
              <a:lnSpc>
                <a:spcPct val="150000"/>
              </a:lnSpc>
            </a:pPr>
            <a:r>
              <a:rPr lang="zh-CN" altLang="en-US" dirty="0">
                <a:latin typeface="+mn-ea"/>
              </a:rPr>
              <a:t>这么多服务，怎么找</a:t>
            </a:r>
            <a:r>
              <a:rPr lang="en-US" altLang="zh-CN" dirty="0">
                <a:latin typeface="+mn-ea"/>
              </a:rPr>
              <a:t>?</a:t>
            </a:r>
          </a:p>
          <a:p>
            <a:pPr>
              <a:lnSpc>
                <a:spcPct val="150000"/>
              </a:lnSpc>
            </a:pPr>
            <a:r>
              <a:rPr lang="zh-CN" altLang="en-US" dirty="0">
                <a:latin typeface="+mn-ea"/>
              </a:rPr>
              <a:t>服务挂了怎么办？</a:t>
            </a:r>
          </a:p>
        </p:txBody>
      </p:sp>
    </p:spTree>
    <p:extLst>
      <p:ext uri="{BB962C8B-B14F-4D97-AF65-F5344CB8AC3E}">
        <p14:creationId xmlns:p14="http://schemas.microsoft.com/office/powerpoint/2010/main" val="498120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33C6D0-8420-45C0-853A-91AA84A93B1A}"/>
              </a:ext>
            </a:extLst>
          </p:cNvPr>
          <p:cNvSpPr>
            <a:spLocks noGrp="1"/>
          </p:cNvSpPr>
          <p:nvPr>
            <p:ph type="title"/>
          </p:nvPr>
        </p:nvSpPr>
        <p:spPr/>
        <p:txBody>
          <a:bodyPr>
            <a:normAutofit/>
          </a:bodyPr>
          <a:lstStyle/>
          <a:p>
            <a:r>
              <a:rPr lang="zh-CN" altLang="en-US" b="1" dirty="0">
                <a:latin typeface="+mn-ea"/>
                <a:ea typeface="+mn-ea"/>
              </a:rPr>
              <a:t>客户端如何访问这些服务？</a:t>
            </a:r>
            <a:endParaRPr lang="zh-CN" altLang="en-US" dirty="0">
              <a:latin typeface="+mn-ea"/>
              <a:ea typeface="+mn-ea"/>
            </a:endParaRPr>
          </a:p>
        </p:txBody>
      </p:sp>
      <p:pic>
        <p:nvPicPr>
          <p:cNvPr id="4" name="内容占位符 3">
            <a:extLst>
              <a:ext uri="{FF2B5EF4-FFF2-40B4-BE49-F238E27FC236}">
                <a16:creationId xmlns:a16="http://schemas.microsoft.com/office/drawing/2014/main" id="{D0DF582C-B645-4473-89DE-1D7E149E4BF5}"/>
              </a:ext>
            </a:extLst>
          </p:cNvPr>
          <p:cNvPicPr>
            <a:picLocks noGrp="1" noChangeAspect="1"/>
          </p:cNvPicPr>
          <p:nvPr>
            <p:ph idx="1"/>
          </p:nvPr>
        </p:nvPicPr>
        <p:blipFill>
          <a:blip r:embed="rId2"/>
          <a:stretch>
            <a:fillRect/>
          </a:stretch>
        </p:blipFill>
        <p:spPr>
          <a:xfrm>
            <a:off x="493184" y="1268016"/>
            <a:ext cx="7886700" cy="3223429"/>
          </a:xfrm>
          <a:prstGeom prst="rect">
            <a:avLst/>
          </a:prstGeom>
        </p:spPr>
      </p:pic>
    </p:spTree>
    <p:extLst>
      <p:ext uri="{BB962C8B-B14F-4D97-AF65-F5344CB8AC3E}">
        <p14:creationId xmlns:p14="http://schemas.microsoft.com/office/powerpoint/2010/main" val="194089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BA7C3-E04B-4F12-8807-BF84746C82A1}"/>
              </a:ext>
            </a:extLst>
          </p:cNvPr>
          <p:cNvSpPr>
            <a:spLocks noGrp="1"/>
          </p:cNvSpPr>
          <p:nvPr>
            <p:ph type="title"/>
          </p:nvPr>
        </p:nvSpPr>
        <p:spPr/>
        <p:txBody>
          <a:bodyPr/>
          <a:lstStyle/>
          <a:p>
            <a:r>
              <a:rPr lang="zh-CN" altLang="en-US" dirty="0">
                <a:latin typeface="+mn-ea"/>
                <a:ea typeface="+mn-ea"/>
              </a:rPr>
              <a:t>服务之间如何通信？</a:t>
            </a:r>
          </a:p>
        </p:txBody>
      </p:sp>
      <p:pic>
        <p:nvPicPr>
          <p:cNvPr id="4" name="内容占位符 3">
            <a:extLst>
              <a:ext uri="{FF2B5EF4-FFF2-40B4-BE49-F238E27FC236}">
                <a16:creationId xmlns:a16="http://schemas.microsoft.com/office/drawing/2014/main" id="{63D4AC03-1693-4371-8108-10FFFC8FB3BE}"/>
              </a:ext>
            </a:extLst>
          </p:cNvPr>
          <p:cNvPicPr>
            <a:picLocks noGrp="1" noChangeAspect="1"/>
          </p:cNvPicPr>
          <p:nvPr>
            <p:ph idx="1"/>
          </p:nvPr>
        </p:nvPicPr>
        <p:blipFill>
          <a:blip r:embed="rId2"/>
          <a:stretch>
            <a:fillRect/>
          </a:stretch>
        </p:blipFill>
        <p:spPr>
          <a:xfrm>
            <a:off x="3261365" y="1124479"/>
            <a:ext cx="5516869" cy="3262312"/>
          </a:xfrm>
          <a:prstGeom prst="rect">
            <a:avLst/>
          </a:prstGeom>
        </p:spPr>
      </p:pic>
      <p:sp>
        <p:nvSpPr>
          <p:cNvPr id="5" name="文本框 4">
            <a:extLst>
              <a:ext uri="{FF2B5EF4-FFF2-40B4-BE49-F238E27FC236}">
                <a16:creationId xmlns:a16="http://schemas.microsoft.com/office/drawing/2014/main" id="{AA961316-AD11-42CE-82B9-EC1051480FB9}"/>
              </a:ext>
            </a:extLst>
          </p:cNvPr>
          <p:cNvSpPr txBox="1"/>
          <p:nvPr/>
        </p:nvSpPr>
        <p:spPr>
          <a:xfrm>
            <a:off x="541867" y="1667933"/>
            <a:ext cx="2302933" cy="879472"/>
          </a:xfrm>
          <a:prstGeom prst="rect">
            <a:avLst/>
          </a:prstGeom>
          <a:noFill/>
        </p:spPr>
        <p:txBody>
          <a:bodyPr wrap="square" rtlCol="0">
            <a:spAutoFit/>
          </a:bodyPr>
          <a:lstStyle/>
          <a:p>
            <a:pPr>
              <a:lnSpc>
                <a:spcPct val="150000"/>
              </a:lnSpc>
            </a:pPr>
            <a:r>
              <a:rPr lang="zh-CN" altLang="en-US" dirty="0"/>
              <a:t>同步调用</a:t>
            </a:r>
            <a:endParaRPr lang="en-US" altLang="zh-CN" dirty="0"/>
          </a:p>
          <a:p>
            <a:pPr>
              <a:lnSpc>
                <a:spcPct val="150000"/>
              </a:lnSpc>
            </a:pPr>
            <a:r>
              <a:rPr lang="zh-CN" altLang="en-US" dirty="0"/>
              <a:t>异步消息调用</a:t>
            </a:r>
          </a:p>
        </p:txBody>
      </p:sp>
    </p:spTree>
    <p:extLst>
      <p:ext uri="{BB962C8B-B14F-4D97-AF65-F5344CB8AC3E}">
        <p14:creationId xmlns:p14="http://schemas.microsoft.com/office/powerpoint/2010/main" val="127109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34AB-CC52-4504-BAC3-CE1F4506220A}"/>
              </a:ext>
            </a:extLst>
          </p:cNvPr>
          <p:cNvSpPr>
            <a:spLocks noGrp="1"/>
          </p:cNvSpPr>
          <p:nvPr>
            <p:ph type="title"/>
          </p:nvPr>
        </p:nvSpPr>
        <p:spPr/>
        <p:txBody>
          <a:bodyPr>
            <a:normAutofit/>
          </a:bodyPr>
          <a:lstStyle/>
          <a:p>
            <a:r>
              <a:rPr lang="zh-CN" altLang="en-US" b="1" dirty="0">
                <a:latin typeface="+mn-ea"/>
                <a:ea typeface="+mn-ea"/>
              </a:rPr>
              <a:t>这么多服务怎么找？</a:t>
            </a:r>
            <a:endParaRPr lang="zh-CN" altLang="en-US" dirty="0">
              <a:latin typeface="+mn-ea"/>
              <a:ea typeface="+mn-ea"/>
            </a:endParaRPr>
          </a:p>
        </p:txBody>
      </p:sp>
      <p:pic>
        <p:nvPicPr>
          <p:cNvPr id="2050" name="Picture 2">
            <a:extLst>
              <a:ext uri="{FF2B5EF4-FFF2-40B4-BE49-F238E27FC236}">
                <a16:creationId xmlns:a16="http://schemas.microsoft.com/office/drawing/2014/main" id="{9C2B32F1-7815-4957-99E8-288D913792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9773" y="1031347"/>
            <a:ext cx="4997120" cy="326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0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EFD7B-BC46-42E6-8020-2CAD69748215}"/>
              </a:ext>
            </a:extLst>
          </p:cNvPr>
          <p:cNvSpPr>
            <a:spLocks noGrp="1"/>
          </p:cNvSpPr>
          <p:nvPr>
            <p:ph type="title"/>
          </p:nvPr>
        </p:nvSpPr>
        <p:spPr/>
        <p:txBody>
          <a:bodyPr>
            <a:normAutofit/>
          </a:bodyPr>
          <a:lstStyle/>
          <a:p>
            <a:r>
              <a:rPr lang="zh-CN" altLang="en-US" b="1" dirty="0"/>
              <a:t>这么多服务，服务挂了怎么办？</a:t>
            </a:r>
            <a:endParaRPr lang="zh-CN" altLang="en-US" dirty="0"/>
          </a:p>
        </p:txBody>
      </p:sp>
      <p:pic>
        <p:nvPicPr>
          <p:cNvPr id="3074" name="Picture 2">
            <a:extLst>
              <a:ext uri="{FF2B5EF4-FFF2-40B4-BE49-F238E27FC236}">
                <a16:creationId xmlns:a16="http://schemas.microsoft.com/office/drawing/2014/main" id="{1575CC0C-98DE-4170-995D-6B47D3D8AC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1305" y="1141413"/>
            <a:ext cx="5174045" cy="326231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82794EC2-38F8-41A8-BDDE-3D1446AEC732}"/>
              </a:ext>
            </a:extLst>
          </p:cNvPr>
          <p:cNvSpPr txBox="1"/>
          <p:nvPr/>
        </p:nvSpPr>
        <p:spPr>
          <a:xfrm>
            <a:off x="646186" y="1625600"/>
            <a:ext cx="2751667" cy="2125967"/>
          </a:xfrm>
          <a:prstGeom prst="rect">
            <a:avLst/>
          </a:prstGeom>
          <a:noFill/>
        </p:spPr>
        <p:txBody>
          <a:bodyPr wrap="square" rtlCol="0">
            <a:spAutoFit/>
          </a:bodyPr>
          <a:lstStyle/>
          <a:p>
            <a:pPr>
              <a:lnSpc>
                <a:spcPct val="150000"/>
              </a:lnSpc>
            </a:pPr>
            <a:r>
              <a:rPr lang="zh-CN" altLang="en-US" dirty="0"/>
              <a:t>重试机制</a:t>
            </a:r>
          </a:p>
          <a:p>
            <a:pPr>
              <a:lnSpc>
                <a:spcPct val="150000"/>
              </a:lnSpc>
            </a:pPr>
            <a:r>
              <a:rPr lang="zh-CN" altLang="en-US" dirty="0"/>
              <a:t>限流</a:t>
            </a:r>
          </a:p>
          <a:p>
            <a:pPr>
              <a:lnSpc>
                <a:spcPct val="150000"/>
              </a:lnSpc>
            </a:pPr>
            <a:r>
              <a:rPr lang="zh-CN" altLang="en-US" dirty="0"/>
              <a:t>熔断机制</a:t>
            </a:r>
          </a:p>
          <a:p>
            <a:pPr>
              <a:lnSpc>
                <a:spcPct val="150000"/>
              </a:lnSpc>
            </a:pPr>
            <a:r>
              <a:rPr lang="zh-CN" altLang="en-US" dirty="0"/>
              <a:t>负载均衡</a:t>
            </a:r>
          </a:p>
          <a:p>
            <a:pPr>
              <a:lnSpc>
                <a:spcPct val="150000"/>
              </a:lnSpc>
            </a:pPr>
            <a:r>
              <a:rPr lang="zh-CN" altLang="en-US" dirty="0"/>
              <a:t>降级（本地缓存）</a:t>
            </a:r>
          </a:p>
        </p:txBody>
      </p:sp>
    </p:spTree>
    <p:extLst>
      <p:ext uri="{BB962C8B-B14F-4D97-AF65-F5344CB8AC3E}">
        <p14:creationId xmlns:p14="http://schemas.microsoft.com/office/powerpoint/2010/main" val="352207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CA6C9B0-1C5C-4A58-A0DC-830203C110DE}"/>
              </a:ext>
            </a:extLst>
          </p:cNvPr>
          <p:cNvSpPr/>
          <p:nvPr/>
        </p:nvSpPr>
        <p:spPr>
          <a:xfrm>
            <a:off x="0" y="1465741"/>
            <a:ext cx="5177481" cy="1912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A912E62A-17AD-420B-B37E-36FB567297CA}"/>
              </a:ext>
            </a:extLst>
          </p:cNvPr>
          <p:cNvCxnSpPr>
            <a:cxnSpLocks/>
          </p:cNvCxnSpPr>
          <p:nvPr/>
        </p:nvCxnSpPr>
        <p:spPr>
          <a:xfrm>
            <a:off x="352002" y="2421854"/>
            <a:ext cx="747749"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4C5ECDE-A6BB-47C3-A617-4E896035E277}"/>
              </a:ext>
            </a:extLst>
          </p:cNvPr>
          <p:cNvSpPr/>
          <p:nvPr/>
        </p:nvSpPr>
        <p:spPr>
          <a:xfrm>
            <a:off x="248881" y="1815366"/>
            <a:ext cx="3398687" cy="584775"/>
          </a:xfrm>
          <a:prstGeom prst="rect">
            <a:avLst/>
          </a:prstGeom>
        </p:spPr>
        <p:txBody>
          <a:bodyPr wrap="none">
            <a:spAutoFit/>
          </a:bodyPr>
          <a:lstStyle/>
          <a:p>
            <a:r>
              <a:rPr lang="en-US" altLang="zh-CN" sz="3200" dirty="0">
                <a:latin typeface="+mj-ea"/>
                <a:ea typeface="+mj-ea"/>
              </a:rPr>
              <a:t>4.</a:t>
            </a:r>
            <a:r>
              <a:rPr lang="zh-CN" altLang="en-US" sz="3200" dirty="0">
                <a:latin typeface="+mj-ea"/>
                <a:ea typeface="+mj-ea"/>
              </a:rPr>
              <a:t>范例与开发框架</a:t>
            </a:r>
          </a:p>
        </p:txBody>
      </p:sp>
    </p:spTree>
    <p:extLst>
      <p:ext uri="{BB962C8B-B14F-4D97-AF65-F5344CB8AC3E}">
        <p14:creationId xmlns:p14="http://schemas.microsoft.com/office/powerpoint/2010/main" val="1647861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ADB7D-1033-47A3-B7DC-204BF6D2A5CB}"/>
              </a:ext>
            </a:extLst>
          </p:cNvPr>
          <p:cNvSpPr>
            <a:spLocks noGrp="1"/>
          </p:cNvSpPr>
          <p:nvPr>
            <p:ph type="title"/>
          </p:nvPr>
        </p:nvSpPr>
        <p:spPr/>
        <p:txBody>
          <a:bodyPr/>
          <a:lstStyle/>
          <a:p>
            <a:r>
              <a:rPr lang="en-US" altLang="zh-CN" dirty="0"/>
              <a:t>1.</a:t>
            </a:r>
            <a:r>
              <a:rPr lang="zh-CN" altLang="en-US" dirty="0"/>
              <a:t>蚂蚁金服微服务实践</a:t>
            </a:r>
          </a:p>
        </p:txBody>
      </p:sp>
      <p:pic>
        <p:nvPicPr>
          <p:cNvPr id="4" name="内容占位符 3">
            <a:extLst>
              <a:ext uri="{FF2B5EF4-FFF2-40B4-BE49-F238E27FC236}">
                <a16:creationId xmlns:a16="http://schemas.microsoft.com/office/drawing/2014/main" id="{65B91DD3-4390-44A1-95E5-3DC909B18FAF}"/>
              </a:ext>
            </a:extLst>
          </p:cNvPr>
          <p:cNvPicPr>
            <a:picLocks noGrp="1" noChangeAspect="1"/>
          </p:cNvPicPr>
          <p:nvPr>
            <p:ph idx="1"/>
          </p:nvPr>
        </p:nvPicPr>
        <p:blipFill>
          <a:blip r:embed="rId2"/>
          <a:stretch>
            <a:fillRect/>
          </a:stretch>
        </p:blipFill>
        <p:spPr>
          <a:xfrm>
            <a:off x="424312" y="1268016"/>
            <a:ext cx="3470354" cy="2486516"/>
          </a:xfrm>
          <a:prstGeom prst="rect">
            <a:avLst/>
          </a:prstGeom>
        </p:spPr>
      </p:pic>
      <p:sp>
        <p:nvSpPr>
          <p:cNvPr id="5" name="文本框 4">
            <a:extLst>
              <a:ext uri="{FF2B5EF4-FFF2-40B4-BE49-F238E27FC236}">
                <a16:creationId xmlns:a16="http://schemas.microsoft.com/office/drawing/2014/main" id="{C8C55338-E511-4AF4-AB05-0B16E75995B9}"/>
              </a:ext>
            </a:extLst>
          </p:cNvPr>
          <p:cNvSpPr txBox="1"/>
          <p:nvPr/>
        </p:nvSpPr>
        <p:spPr>
          <a:xfrm>
            <a:off x="1032933" y="4013200"/>
            <a:ext cx="2370667" cy="369332"/>
          </a:xfrm>
          <a:prstGeom prst="rect">
            <a:avLst/>
          </a:prstGeom>
          <a:noFill/>
        </p:spPr>
        <p:txBody>
          <a:bodyPr wrap="square" rtlCol="0">
            <a:spAutoFit/>
          </a:bodyPr>
          <a:lstStyle/>
          <a:p>
            <a:r>
              <a:rPr lang="zh-CN" altLang="en-US" dirty="0"/>
              <a:t>单应用模块化</a:t>
            </a:r>
          </a:p>
        </p:txBody>
      </p:sp>
      <p:pic>
        <p:nvPicPr>
          <p:cNvPr id="6" name="图片 5">
            <a:extLst>
              <a:ext uri="{FF2B5EF4-FFF2-40B4-BE49-F238E27FC236}">
                <a16:creationId xmlns:a16="http://schemas.microsoft.com/office/drawing/2014/main" id="{B9EBBC65-A9F0-4F6E-BFC8-DC0A61AA174B}"/>
              </a:ext>
            </a:extLst>
          </p:cNvPr>
          <p:cNvPicPr>
            <a:picLocks noChangeAspect="1"/>
          </p:cNvPicPr>
          <p:nvPr/>
        </p:nvPicPr>
        <p:blipFill>
          <a:blip r:embed="rId3"/>
          <a:stretch>
            <a:fillRect/>
          </a:stretch>
        </p:blipFill>
        <p:spPr>
          <a:xfrm>
            <a:off x="4469831" y="1139925"/>
            <a:ext cx="3470354" cy="2614607"/>
          </a:xfrm>
          <a:prstGeom prst="rect">
            <a:avLst/>
          </a:prstGeom>
        </p:spPr>
      </p:pic>
      <p:sp>
        <p:nvSpPr>
          <p:cNvPr id="7" name="文本框 6">
            <a:extLst>
              <a:ext uri="{FF2B5EF4-FFF2-40B4-BE49-F238E27FC236}">
                <a16:creationId xmlns:a16="http://schemas.microsoft.com/office/drawing/2014/main" id="{85DAD555-FF18-4E54-A90C-046AA67F7B43}"/>
              </a:ext>
            </a:extLst>
          </p:cNvPr>
          <p:cNvSpPr txBox="1"/>
          <p:nvPr/>
        </p:nvSpPr>
        <p:spPr>
          <a:xfrm>
            <a:off x="5654185" y="4013200"/>
            <a:ext cx="2286000" cy="369332"/>
          </a:xfrm>
          <a:prstGeom prst="rect">
            <a:avLst/>
          </a:prstGeom>
          <a:noFill/>
        </p:spPr>
        <p:txBody>
          <a:bodyPr wrap="square" rtlCol="0">
            <a:spAutoFit/>
          </a:bodyPr>
          <a:lstStyle/>
          <a:p>
            <a:r>
              <a:rPr lang="zh-CN" altLang="en-US" dirty="0"/>
              <a:t>微服务化</a:t>
            </a:r>
          </a:p>
        </p:txBody>
      </p:sp>
    </p:spTree>
    <p:extLst>
      <p:ext uri="{BB962C8B-B14F-4D97-AF65-F5344CB8AC3E}">
        <p14:creationId xmlns:p14="http://schemas.microsoft.com/office/powerpoint/2010/main" val="235865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840895-6F4C-410B-BD52-C6E278BE1957}"/>
              </a:ext>
            </a:extLst>
          </p:cNvPr>
          <p:cNvSpPr txBox="1"/>
          <p:nvPr/>
        </p:nvSpPr>
        <p:spPr>
          <a:xfrm>
            <a:off x="364067" y="465667"/>
            <a:ext cx="5147733" cy="369332"/>
          </a:xfrm>
          <a:prstGeom prst="rect">
            <a:avLst/>
          </a:prstGeom>
          <a:noFill/>
        </p:spPr>
        <p:txBody>
          <a:bodyPr wrap="square" rtlCol="0">
            <a:spAutoFit/>
          </a:bodyPr>
          <a:lstStyle/>
          <a:p>
            <a:r>
              <a:rPr lang="zh-CN" altLang="en-US" dirty="0"/>
              <a:t>同城多机房、单元化、三地五中心</a:t>
            </a:r>
            <a:r>
              <a:rPr lang="en-US" altLang="zh-CN" dirty="0"/>
              <a:t>…</a:t>
            </a:r>
            <a:endParaRPr lang="zh-CN" altLang="en-US" dirty="0"/>
          </a:p>
        </p:txBody>
      </p:sp>
      <p:pic>
        <p:nvPicPr>
          <p:cNvPr id="3" name="图片 2">
            <a:extLst>
              <a:ext uri="{FF2B5EF4-FFF2-40B4-BE49-F238E27FC236}">
                <a16:creationId xmlns:a16="http://schemas.microsoft.com/office/drawing/2014/main" id="{301B5E69-6D84-4F09-B918-8099090EAE2E}"/>
              </a:ext>
            </a:extLst>
          </p:cNvPr>
          <p:cNvPicPr>
            <a:picLocks noChangeAspect="1"/>
          </p:cNvPicPr>
          <p:nvPr/>
        </p:nvPicPr>
        <p:blipFill>
          <a:blip r:embed="rId2"/>
          <a:stretch>
            <a:fillRect/>
          </a:stretch>
        </p:blipFill>
        <p:spPr>
          <a:xfrm>
            <a:off x="508000" y="1250615"/>
            <a:ext cx="5511800" cy="3031738"/>
          </a:xfrm>
          <a:prstGeom prst="rect">
            <a:avLst/>
          </a:prstGeom>
        </p:spPr>
      </p:pic>
      <p:sp>
        <p:nvSpPr>
          <p:cNvPr id="4" name="文本框 3">
            <a:extLst>
              <a:ext uri="{FF2B5EF4-FFF2-40B4-BE49-F238E27FC236}">
                <a16:creationId xmlns:a16="http://schemas.microsoft.com/office/drawing/2014/main" id="{D4DCEB1E-B917-4C27-ADE3-145AE6CC588A}"/>
              </a:ext>
            </a:extLst>
          </p:cNvPr>
          <p:cNvSpPr txBox="1"/>
          <p:nvPr/>
        </p:nvSpPr>
        <p:spPr>
          <a:xfrm>
            <a:off x="2032000" y="4470400"/>
            <a:ext cx="1955800" cy="369332"/>
          </a:xfrm>
          <a:prstGeom prst="rect">
            <a:avLst/>
          </a:prstGeom>
          <a:noFill/>
        </p:spPr>
        <p:txBody>
          <a:bodyPr wrap="square" rtlCol="0">
            <a:spAutoFit/>
          </a:bodyPr>
          <a:lstStyle/>
          <a:p>
            <a:r>
              <a:rPr lang="zh-CN" altLang="en-US" dirty="0"/>
              <a:t>蚂蚁微服务架构</a:t>
            </a:r>
          </a:p>
        </p:txBody>
      </p:sp>
      <p:sp>
        <p:nvSpPr>
          <p:cNvPr id="5" name="文本框 4">
            <a:extLst>
              <a:ext uri="{FF2B5EF4-FFF2-40B4-BE49-F238E27FC236}">
                <a16:creationId xmlns:a16="http://schemas.microsoft.com/office/drawing/2014/main" id="{7410772E-ED8A-4AEF-BB01-1D59D2485739}"/>
              </a:ext>
            </a:extLst>
          </p:cNvPr>
          <p:cNvSpPr txBox="1"/>
          <p:nvPr/>
        </p:nvSpPr>
        <p:spPr>
          <a:xfrm>
            <a:off x="6502401" y="1556087"/>
            <a:ext cx="2641599" cy="1477328"/>
          </a:xfrm>
          <a:prstGeom prst="rect">
            <a:avLst/>
          </a:prstGeom>
          <a:noFill/>
        </p:spPr>
        <p:txBody>
          <a:bodyPr wrap="square" rtlCol="0">
            <a:spAutoFit/>
          </a:bodyPr>
          <a:lstStyle/>
          <a:p>
            <a:r>
              <a:rPr lang="zh-CN" altLang="en-US" dirty="0"/>
              <a:t>配置中心 </a:t>
            </a:r>
            <a:r>
              <a:rPr lang="en-US" altLang="zh-CN" dirty="0"/>
              <a:t>DRM</a:t>
            </a:r>
          </a:p>
          <a:p>
            <a:r>
              <a:rPr lang="zh-CN" altLang="en-US" dirty="0"/>
              <a:t>注册中心 </a:t>
            </a:r>
            <a:r>
              <a:rPr lang="en-US" altLang="zh-CN" dirty="0" err="1"/>
              <a:t>SOFARegistry</a:t>
            </a:r>
            <a:endParaRPr lang="en-US" altLang="zh-CN" dirty="0"/>
          </a:p>
          <a:p>
            <a:r>
              <a:rPr lang="zh-CN" altLang="en-US" dirty="0"/>
              <a:t>应用开发框架 </a:t>
            </a:r>
            <a:r>
              <a:rPr lang="en-US" altLang="zh-CN" dirty="0" err="1"/>
              <a:t>SOFABoot</a:t>
            </a:r>
            <a:endParaRPr lang="en-US" altLang="zh-CN" dirty="0"/>
          </a:p>
          <a:p>
            <a:r>
              <a:rPr lang="en-US" altLang="zh-CN" dirty="0"/>
              <a:t>RPC</a:t>
            </a:r>
            <a:r>
              <a:rPr lang="zh-CN" altLang="en-US" dirty="0"/>
              <a:t>框架</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598444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2E63E9-AFCF-4190-93BF-9AC0DDA07F2E}"/>
              </a:ext>
            </a:extLst>
          </p:cNvPr>
          <p:cNvSpPr>
            <a:spLocks noGrp="1"/>
          </p:cNvSpPr>
          <p:nvPr>
            <p:ph type="title"/>
          </p:nvPr>
        </p:nvSpPr>
        <p:spPr/>
        <p:txBody>
          <a:bodyPr/>
          <a:lstStyle/>
          <a:p>
            <a:r>
              <a:rPr lang="en-US" altLang="zh-CN" dirty="0"/>
              <a:t>2.</a:t>
            </a:r>
            <a:r>
              <a:rPr lang="zh-CN" altLang="en-US" dirty="0"/>
              <a:t>开发框架</a:t>
            </a:r>
          </a:p>
        </p:txBody>
      </p:sp>
      <p:pic>
        <p:nvPicPr>
          <p:cNvPr id="5" name="图片 4" descr="地图上有字&#10;&#10;描述已自动生成">
            <a:extLst>
              <a:ext uri="{FF2B5EF4-FFF2-40B4-BE49-F238E27FC236}">
                <a16:creationId xmlns:a16="http://schemas.microsoft.com/office/drawing/2014/main" id="{8D3027C2-650B-4183-854E-66EE3EB43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425973"/>
            <a:ext cx="3746387" cy="2817283"/>
          </a:xfrm>
          <a:prstGeom prst="rect">
            <a:avLst/>
          </a:prstGeom>
        </p:spPr>
      </p:pic>
      <p:pic>
        <p:nvPicPr>
          <p:cNvPr id="13" name="图片 12" descr="手机屏幕截图&#10;&#10;描述已自动生成">
            <a:extLst>
              <a:ext uri="{FF2B5EF4-FFF2-40B4-BE49-F238E27FC236}">
                <a16:creationId xmlns:a16="http://schemas.microsoft.com/office/drawing/2014/main" id="{66E777B2-559D-4557-93E2-A654E4B8F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768" y="1425972"/>
            <a:ext cx="3895245" cy="2817283"/>
          </a:xfrm>
          <a:prstGeom prst="rect">
            <a:avLst/>
          </a:prstGeom>
        </p:spPr>
      </p:pic>
    </p:spTree>
    <p:extLst>
      <p:ext uri="{BB962C8B-B14F-4D97-AF65-F5344CB8AC3E}">
        <p14:creationId xmlns:p14="http://schemas.microsoft.com/office/powerpoint/2010/main" val="309479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E444EF-188A-4158-91E2-6D05917D6D5E}"/>
              </a:ext>
            </a:extLst>
          </p:cNvPr>
          <p:cNvSpPr/>
          <p:nvPr/>
        </p:nvSpPr>
        <p:spPr>
          <a:xfrm>
            <a:off x="833717" y="0"/>
            <a:ext cx="2366682" cy="5143500"/>
          </a:xfrm>
          <a:prstGeom prst="rect">
            <a:avLst/>
          </a:prstGeom>
          <a:solidFill>
            <a:srgbClr val="FCD6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8D287C2-BA09-4E7D-93D7-D3F52ED80F76}"/>
              </a:ext>
            </a:extLst>
          </p:cNvPr>
          <p:cNvSpPr txBox="1"/>
          <p:nvPr/>
        </p:nvSpPr>
        <p:spPr>
          <a:xfrm>
            <a:off x="569385" y="1774637"/>
            <a:ext cx="2895344" cy="830997"/>
          </a:xfrm>
          <a:prstGeom prst="rect">
            <a:avLst/>
          </a:prstGeom>
          <a:noFill/>
        </p:spPr>
        <p:txBody>
          <a:bodyPr wrap="none" rtlCol="0">
            <a:spAutoFit/>
          </a:bodyPr>
          <a:lstStyle/>
          <a:p>
            <a:r>
              <a:rPr lang="en-US" altLang="zh-CN" sz="4800">
                <a:solidFill>
                  <a:srgbClr val="2E3032"/>
                </a:solidFill>
                <a:latin typeface="+mj-lt"/>
              </a:rPr>
              <a:t>Contents</a:t>
            </a:r>
            <a:endParaRPr lang="zh-CN" altLang="en-US" sz="4800">
              <a:solidFill>
                <a:srgbClr val="2E3032"/>
              </a:solidFill>
              <a:latin typeface="+mj-lt"/>
            </a:endParaRPr>
          </a:p>
        </p:txBody>
      </p:sp>
      <p:sp>
        <p:nvSpPr>
          <p:cNvPr id="29" name="矩形 2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9C5EF97A-414D-478C-9875-E0BBC3EF37E8}"/>
              </a:ext>
            </a:extLst>
          </p:cNvPr>
          <p:cNvSpPr/>
          <p:nvPr/>
        </p:nvSpPr>
        <p:spPr>
          <a:xfrm>
            <a:off x="5176344" y="979402"/>
            <a:ext cx="2371162" cy="461665"/>
          </a:xfrm>
          <a:prstGeom prst="rect">
            <a:avLst/>
          </a:prstGeom>
        </p:spPr>
        <p:txBody>
          <a:bodyPr wrap="none">
            <a:spAutoFit/>
          </a:bodyPr>
          <a:lstStyle/>
          <a:p>
            <a:pPr algn="ctr"/>
            <a:r>
              <a:rPr lang="en-US" altLang="zh-CN" sz="2400" dirty="0">
                <a:solidFill>
                  <a:srgbClr val="2E3032"/>
                </a:solidFill>
                <a:latin typeface="+mj-ea"/>
                <a:ea typeface="+mj-ea"/>
                <a:sym typeface="+mn-lt"/>
              </a:rPr>
              <a:t>01</a:t>
            </a:r>
            <a:r>
              <a:rPr lang="zh-CN" altLang="en-US" sz="2400" dirty="0">
                <a:solidFill>
                  <a:srgbClr val="2E3032"/>
                </a:solidFill>
                <a:latin typeface="+mj-ea"/>
                <a:ea typeface="+mj-ea"/>
                <a:sym typeface="+mn-lt"/>
              </a:rPr>
              <a:t>、微服务概述</a:t>
            </a:r>
          </a:p>
        </p:txBody>
      </p:sp>
      <p:sp>
        <p:nvSpPr>
          <p:cNvPr id="30" name="矩形 29"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67700043-14A9-4FD4-895D-C5496FAC640F}"/>
              </a:ext>
            </a:extLst>
          </p:cNvPr>
          <p:cNvSpPr/>
          <p:nvPr/>
        </p:nvSpPr>
        <p:spPr>
          <a:xfrm>
            <a:off x="5176344" y="2999477"/>
            <a:ext cx="2371162" cy="461665"/>
          </a:xfrm>
          <a:prstGeom prst="rect">
            <a:avLst/>
          </a:prstGeom>
        </p:spPr>
        <p:txBody>
          <a:bodyPr wrap="none">
            <a:spAutoFit/>
          </a:bodyPr>
          <a:lstStyle/>
          <a:p>
            <a:pPr algn="ctr"/>
            <a:r>
              <a:rPr lang="en-US" altLang="zh-CN" sz="2400" dirty="0">
                <a:solidFill>
                  <a:srgbClr val="2E3032"/>
                </a:solidFill>
                <a:latin typeface="+mj-ea"/>
                <a:ea typeface="+mj-ea"/>
                <a:sym typeface="+mn-lt"/>
              </a:rPr>
              <a:t>03</a:t>
            </a:r>
            <a:r>
              <a:rPr lang="zh-CN" altLang="en-US" sz="2400" dirty="0">
                <a:solidFill>
                  <a:srgbClr val="2E3032"/>
                </a:solidFill>
                <a:latin typeface="+mj-ea"/>
                <a:ea typeface="+mj-ea"/>
                <a:sym typeface="+mn-lt"/>
              </a:rPr>
              <a:t>、微服务实践</a:t>
            </a:r>
          </a:p>
        </p:txBody>
      </p:sp>
      <p:sp>
        <p:nvSpPr>
          <p:cNvPr id="31" name="矩形 3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57A477EE-D004-4AF7-B794-2D9380812301}"/>
              </a:ext>
            </a:extLst>
          </p:cNvPr>
          <p:cNvSpPr/>
          <p:nvPr/>
        </p:nvSpPr>
        <p:spPr>
          <a:xfrm>
            <a:off x="5176344" y="2041283"/>
            <a:ext cx="3602269" cy="461665"/>
          </a:xfrm>
          <a:prstGeom prst="rect">
            <a:avLst/>
          </a:prstGeom>
        </p:spPr>
        <p:txBody>
          <a:bodyPr wrap="none">
            <a:spAutoFit/>
          </a:bodyPr>
          <a:lstStyle/>
          <a:p>
            <a:pPr algn="ctr"/>
            <a:r>
              <a:rPr lang="en-US" altLang="zh-CN" sz="2400" dirty="0">
                <a:solidFill>
                  <a:srgbClr val="2E3032"/>
                </a:solidFill>
                <a:latin typeface="+mj-ea"/>
                <a:ea typeface="+mj-ea"/>
                <a:sym typeface="+mn-lt"/>
              </a:rPr>
              <a:t>02</a:t>
            </a:r>
            <a:r>
              <a:rPr lang="zh-CN" altLang="en-US" sz="2400" dirty="0">
                <a:solidFill>
                  <a:srgbClr val="2E3032"/>
                </a:solidFill>
                <a:latin typeface="+mj-ea"/>
                <a:ea typeface="+mj-ea"/>
                <a:sym typeface="+mn-lt"/>
              </a:rPr>
              <a:t>、代表人物与国内进展</a:t>
            </a:r>
          </a:p>
        </p:txBody>
      </p:sp>
      <p:sp>
        <p:nvSpPr>
          <p:cNvPr id="32" name="矩形 3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a:extLst>
              <a:ext uri="{FF2B5EF4-FFF2-40B4-BE49-F238E27FC236}">
                <a16:creationId xmlns:a16="http://schemas.microsoft.com/office/drawing/2014/main" id="{828B429F-3955-45CE-8E3E-3A202B81F46F}"/>
              </a:ext>
            </a:extLst>
          </p:cNvPr>
          <p:cNvSpPr/>
          <p:nvPr/>
        </p:nvSpPr>
        <p:spPr>
          <a:xfrm>
            <a:off x="5176344" y="4025278"/>
            <a:ext cx="3031599" cy="461665"/>
          </a:xfrm>
          <a:prstGeom prst="rect">
            <a:avLst/>
          </a:prstGeom>
        </p:spPr>
        <p:txBody>
          <a:bodyPr wrap="none">
            <a:spAutoFit/>
          </a:bodyPr>
          <a:lstStyle/>
          <a:p>
            <a:pPr algn="ctr"/>
            <a:r>
              <a:rPr lang="en-US" altLang="zh-CN" sz="2400" dirty="0">
                <a:solidFill>
                  <a:srgbClr val="2E3032"/>
                </a:solidFill>
                <a:latin typeface="+mj-ea"/>
                <a:ea typeface="+mj-ea"/>
                <a:sym typeface="+mn-lt"/>
              </a:rPr>
              <a:t>04</a:t>
            </a:r>
            <a:r>
              <a:rPr lang="zh-CN" altLang="en-US" sz="2400" dirty="0">
                <a:solidFill>
                  <a:srgbClr val="2E3032"/>
                </a:solidFill>
                <a:latin typeface="+mj-ea"/>
                <a:ea typeface="+mj-ea"/>
                <a:sym typeface="+mn-lt"/>
              </a:rPr>
              <a:t>、范例与开发框架</a:t>
            </a:r>
          </a:p>
        </p:txBody>
      </p:sp>
      <p:cxnSp>
        <p:nvCxnSpPr>
          <p:cNvPr id="33" name="直接连接符 32">
            <a:extLst>
              <a:ext uri="{FF2B5EF4-FFF2-40B4-BE49-F238E27FC236}">
                <a16:creationId xmlns:a16="http://schemas.microsoft.com/office/drawing/2014/main" id="{6F34FA51-4A34-4F92-BFD3-49D8ED82A1C4}"/>
              </a:ext>
            </a:extLst>
          </p:cNvPr>
          <p:cNvCxnSpPr/>
          <p:nvPr/>
        </p:nvCxnSpPr>
        <p:spPr>
          <a:xfrm>
            <a:off x="1324534" y="2656904"/>
            <a:ext cx="1385047"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55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手机屏幕截图&#10;&#10;描述已自动生成">
            <a:extLst>
              <a:ext uri="{FF2B5EF4-FFF2-40B4-BE49-F238E27FC236}">
                <a16:creationId xmlns:a16="http://schemas.microsoft.com/office/drawing/2014/main" id="{EBB66BD8-538B-44DA-BDD4-40E601C3D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07" y="232173"/>
            <a:ext cx="6736393" cy="4030793"/>
          </a:xfrm>
          <a:prstGeom prst="rect">
            <a:avLst/>
          </a:prstGeom>
        </p:spPr>
      </p:pic>
      <p:sp>
        <p:nvSpPr>
          <p:cNvPr id="4" name="文本框 3">
            <a:extLst>
              <a:ext uri="{FF2B5EF4-FFF2-40B4-BE49-F238E27FC236}">
                <a16:creationId xmlns:a16="http://schemas.microsoft.com/office/drawing/2014/main" id="{DF013C62-5716-493E-886A-50425AC93C06}"/>
              </a:ext>
            </a:extLst>
          </p:cNvPr>
          <p:cNvSpPr txBox="1"/>
          <p:nvPr/>
        </p:nvSpPr>
        <p:spPr>
          <a:xfrm>
            <a:off x="3149600" y="4461934"/>
            <a:ext cx="3911600" cy="369332"/>
          </a:xfrm>
          <a:prstGeom prst="rect">
            <a:avLst/>
          </a:prstGeom>
          <a:noFill/>
        </p:spPr>
        <p:txBody>
          <a:bodyPr wrap="square" rtlCol="0">
            <a:spAutoFit/>
          </a:bodyPr>
          <a:lstStyle/>
          <a:p>
            <a:r>
              <a:rPr lang="en-US" altLang="zh-CN" dirty="0"/>
              <a:t>Service Mesh</a:t>
            </a:r>
            <a:endParaRPr lang="zh-CN" altLang="en-US" dirty="0"/>
          </a:p>
        </p:txBody>
      </p:sp>
    </p:spTree>
    <p:extLst>
      <p:ext uri="{BB962C8B-B14F-4D97-AF65-F5344CB8AC3E}">
        <p14:creationId xmlns:p14="http://schemas.microsoft.com/office/powerpoint/2010/main" val="2850480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EE9"/>
        </a:solidFill>
        <a:effectLst/>
      </p:bgPr>
    </p:bg>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554E8AD6-4A70-4F81-8F41-F09060797F65}"/>
              </a:ext>
            </a:extLst>
          </p:cNvPr>
          <p:cNvSpPr/>
          <p:nvPr/>
        </p:nvSpPr>
        <p:spPr>
          <a:xfrm>
            <a:off x="2741509" y="1658934"/>
            <a:ext cx="3644153" cy="1882588"/>
          </a:xfrm>
          <a:prstGeom prst="rect">
            <a:avLst/>
          </a:prstGeom>
          <a:solidFill>
            <a:srgbClr val="FCD6C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Light"/>
              <a:cs typeface="+mn-cs"/>
            </a:endParaRPr>
          </a:p>
        </p:txBody>
      </p:sp>
      <p:sp>
        <p:nvSpPr>
          <p:cNvPr id="14" name="文本框 13">
            <a:extLst>
              <a:ext uri="{FF2B5EF4-FFF2-40B4-BE49-F238E27FC236}">
                <a16:creationId xmlns:a16="http://schemas.microsoft.com/office/drawing/2014/main" id="{93529FF4-C6C1-40AE-AC34-592251A9A88B}"/>
              </a:ext>
            </a:extLst>
          </p:cNvPr>
          <p:cNvSpPr txBox="1"/>
          <p:nvPr/>
        </p:nvSpPr>
        <p:spPr>
          <a:xfrm>
            <a:off x="2769262" y="1925643"/>
            <a:ext cx="3605475" cy="923330"/>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a:ln>
                  <a:noFill/>
                </a:ln>
                <a:solidFill>
                  <a:srgbClr val="2E3032"/>
                </a:solidFill>
                <a:effectLst/>
                <a:uLnTx/>
                <a:uFillTx/>
                <a:latin typeface="华文细黑"/>
                <a:ea typeface="微软雅黑 Light"/>
                <a:cs typeface="+mn-cs"/>
              </a:rPr>
              <a:t>T</a:t>
            </a:r>
            <a:r>
              <a:rPr lang="en-US" altLang="zh-CN" sz="5400">
                <a:solidFill>
                  <a:srgbClr val="2E3032"/>
                </a:solidFill>
                <a:latin typeface="华文细黑"/>
                <a:ea typeface="微软雅黑 Light"/>
              </a:rPr>
              <a:t>hank You</a:t>
            </a:r>
            <a:endParaRPr kumimoji="0" lang="zh-CN" altLang="en-US" sz="5400" b="0" i="0" u="none" strike="noStrike" kern="1200" cap="none" spc="0" normalizeH="0" baseline="0" noProof="0">
              <a:ln>
                <a:noFill/>
              </a:ln>
              <a:solidFill>
                <a:srgbClr val="2E3032"/>
              </a:solidFill>
              <a:effectLst/>
              <a:uLnTx/>
              <a:uFillTx/>
              <a:latin typeface="华文细黑"/>
              <a:ea typeface="微软雅黑 Light"/>
              <a:cs typeface="+mn-cs"/>
            </a:endParaRPr>
          </a:p>
        </p:txBody>
      </p:sp>
      <p:cxnSp>
        <p:nvCxnSpPr>
          <p:cNvPr id="18" name="直接连接符 17">
            <a:extLst>
              <a:ext uri="{FF2B5EF4-FFF2-40B4-BE49-F238E27FC236}">
                <a16:creationId xmlns:a16="http://schemas.microsoft.com/office/drawing/2014/main" id="{335F1A63-F67D-47B9-B7DF-5E0843141915}"/>
              </a:ext>
            </a:extLst>
          </p:cNvPr>
          <p:cNvCxnSpPr/>
          <p:nvPr/>
        </p:nvCxnSpPr>
        <p:spPr>
          <a:xfrm>
            <a:off x="3871063" y="2902761"/>
            <a:ext cx="1385047"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873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CA6C9B0-1C5C-4A58-A0DC-830203C110DE}"/>
              </a:ext>
            </a:extLst>
          </p:cNvPr>
          <p:cNvSpPr/>
          <p:nvPr/>
        </p:nvSpPr>
        <p:spPr>
          <a:xfrm>
            <a:off x="0" y="1465741"/>
            <a:ext cx="5177481" cy="1912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A912E62A-17AD-420B-B37E-36FB567297CA}"/>
              </a:ext>
            </a:extLst>
          </p:cNvPr>
          <p:cNvCxnSpPr>
            <a:cxnSpLocks/>
          </p:cNvCxnSpPr>
          <p:nvPr/>
        </p:nvCxnSpPr>
        <p:spPr>
          <a:xfrm>
            <a:off x="352002" y="2421854"/>
            <a:ext cx="747749"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4C5ECDE-A6BB-47C3-A617-4E896035E277}"/>
              </a:ext>
            </a:extLst>
          </p:cNvPr>
          <p:cNvSpPr/>
          <p:nvPr/>
        </p:nvSpPr>
        <p:spPr>
          <a:xfrm>
            <a:off x="248881" y="1815366"/>
            <a:ext cx="2577950" cy="584775"/>
          </a:xfrm>
          <a:prstGeom prst="rect">
            <a:avLst/>
          </a:prstGeom>
        </p:spPr>
        <p:txBody>
          <a:bodyPr wrap="none">
            <a:spAutoFit/>
          </a:bodyPr>
          <a:lstStyle/>
          <a:p>
            <a:r>
              <a:rPr lang="en-US" altLang="zh-CN" sz="3200" dirty="0">
                <a:latin typeface="+mj-ea"/>
                <a:ea typeface="+mj-ea"/>
              </a:rPr>
              <a:t>1.</a:t>
            </a:r>
            <a:r>
              <a:rPr lang="zh-CN" altLang="en-US" sz="3200" dirty="0">
                <a:latin typeface="+mj-ea"/>
                <a:ea typeface="+mj-ea"/>
              </a:rPr>
              <a:t>微服务概述</a:t>
            </a:r>
          </a:p>
        </p:txBody>
      </p:sp>
    </p:spTree>
    <p:extLst>
      <p:ext uri="{BB962C8B-B14F-4D97-AF65-F5344CB8AC3E}">
        <p14:creationId xmlns:p14="http://schemas.microsoft.com/office/powerpoint/2010/main" val="330933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A1609-3BCD-43A9-8417-B0D2B4A71FDC}"/>
              </a:ext>
            </a:extLst>
          </p:cNvPr>
          <p:cNvSpPr>
            <a:spLocks noGrp="1"/>
          </p:cNvSpPr>
          <p:nvPr>
            <p:ph type="title"/>
          </p:nvPr>
        </p:nvSpPr>
        <p:spPr/>
        <p:txBody>
          <a:bodyPr/>
          <a:lstStyle/>
          <a:p>
            <a:r>
              <a:rPr lang="en-US" altLang="zh-CN" dirty="0"/>
              <a:t>1.</a:t>
            </a:r>
            <a:r>
              <a:rPr lang="zh-CN" altLang="en-US" dirty="0"/>
              <a:t>什么是微服务</a:t>
            </a:r>
          </a:p>
        </p:txBody>
      </p:sp>
      <p:pic>
        <p:nvPicPr>
          <p:cNvPr id="5" name="图片 4" descr="手机屏幕的截图&#10;&#10;描述已自动生成">
            <a:extLst>
              <a:ext uri="{FF2B5EF4-FFF2-40B4-BE49-F238E27FC236}">
                <a16:creationId xmlns:a16="http://schemas.microsoft.com/office/drawing/2014/main" id="{596F0000-ED48-4072-B858-3A0E4CCF0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471" y="345026"/>
            <a:ext cx="3195862" cy="3944757"/>
          </a:xfrm>
          <a:prstGeom prst="rect">
            <a:avLst/>
          </a:prstGeom>
        </p:spPr>
      </p:pic>
      <p:sp>
        <p:nvSpPr>
          <p:cNvPr id="10" name="文本框 9">
            <a:extLst>
              <a:ext uri="{FF2B5EF4-FFF2-40B4-BE49-F238E27FC236}">
                <a16:creationId xmlns:a16="http://schemas.microsoft.com/office/drawing/2014/main" id="{C53A3CCE-2C56-489B-95C6-6BC530B5EE0F}"/>
              </a:ext>
            </a:extLst>
          </p:cNvPr>
          <p:cNvSpPr txBox="1"/>
          <p:nvPr/>
        </p:nvSpPr>
        <p:spPr>
          <a:xfrm>
            <a:off x="6324600" y="4491857"/>
            <a:ext cx="2489200" cy="369332"/>
          </a:xfrm>
          <a:prstGeom prst="rect">
            <a:avLst/>
          </a:prstGeom>
          <a:noFill/>
        </p:spPr>
        <p:txBody>
          <a:bodyPr wrap="square" rtlCol="0">
            <a:spAutoFit/>
          </a:bodyPr>
          <a:lstStyle/>
          <a:p>
            <a:r>
              <a:rPr lang="zh-CN" altLang="en-US" dirty="0"/>
              <a:t>传统</a:t>
            </a:r>
            <a:r>
              <a:rPr lang="en-US" altLang="zh-CN" dirty="0"/>
              <a:t>web</a:t>
            </a:r>
            <a:r>
              <a:rPr lang="zh-CN" altLang="en-US" dirty="0"/>
              <a:t>开发</a:t>
            </a:r>
          </a:p>
        </p:txBody>
      </p:sp>
      <p:sp>
        <p:nvSpPr>
          <p:cNvPr id="11" name="文本框 10">
            <a:extLst>
              <a:ext uri="{FF2B5EF4-FFF2-40B4-BE49-F238E27FC236}">
                <a16:creationId xmlns:a16="http://schemas.microsoft.com/office/drawing/2014/main" id="{47AF2C5A-45A4-4C48-AEF0-CE29D50C8E59}"/>
              </a:ext>
            </a:extLst>
          </p:cNvPr>
          <p:cNvSpPr txBox="1"/>
          <p:nvPr/>
        </p:nvSpPr>
        <p:spPr>
          <a:xfrm>
            <a:off x="628650" y="1440241"/>
            <a:ext cx="4307417" cy="2308324"/>
          </a:xfrm>
          <a:prstGeom prst="rect">
            <a:avLst/>
          </a:prstGeom>
          <a:noFill/>
        </p:spPr>
        <p:txBody>
          <a:bodyPr wrap="square" rtlCol="0">
            <a:spAutoFit/>
          </a:bodyPr>
          <a:lstStyle/>
          <a:p>
            <a:r>
              <a:rPr lang="en-US" altLang="zh-CN" dirty="0"/>
              <a:t>Monolithic</a:t>
            </a:r>
            <a:r>
              <a:rPr lang="zh-CN" altLang="en-US" dirty="0"/>
              <a:t>：</a:t>
            </a:r>
            <a:endParaRPr lang="en-US" altLang="zh-CN" dirty="0"/>
          </a:p>
          <a:p>
            <a:r>
              <a:rPr lang="zh-CN" altLang="en-US" dirty="0"/>
              <a:t>适合小项目</a:t>
            </a:r>
            <a:endParaRPr lang="en-US" altLang="zh-CN" dirty="0"/>
          </a:p>
          <a:p>
            <a:r>
              <a:rPr lang="zh-CN" altLang="en-US" dirty="0"/>
              <a:t>开发简单直接，集中式管理</a:t>
            </a:r>
          </a:p>
          <a:p>
            <a:r>
              <a:rPr lang="zh-CN" altLang="en-US" dirty="0"/>
              <a:t>基本不会重复开发</a:t>
            </a:r>
          </a:p>
          <a:p>
            <a:r>
              <a:rPr lang="zh-CN" altLang="en-US" dirty="0"/>
              <a:t>功能都在本地，没有分布式的管理开销和调用开销</a:t>
            </a:r>
            <a:endParaRPr lang="en-US" altLang="zh-CN" dirty="0"/>
          </a:p>
          <a:p>
            <a:endParaRPr lang="en-US" altLang="zh-CN" dirty="0"/>
          </a:p>
          <a:p>
            <a:r>
              <a:rPr lang="zh-CN" altLang="en-US" dirty="0"/>
              <a:t>效率、维护、部署、稳定、扩展？</a:t>
            </a:r>
          </a:p>
        </p:txBody>
      </p:sp>
    </p:spTree>
    <p:extLst>
      <p:ext uri="{BB962C8B-B14F-4D97-AF65-F5344CB8AC3E}">
        <p14:creationId xmlns:p14="http://schemas.microsoft.com/office/powerpoint/2010/main" val="382009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图片包含 游戏机, 钟表&#10;&#10;描述已自动生成">
            <a:extLst>
              <a:ext uri="{FF2B5EF4-FFF2-40B4-BE49-F238E27FC236}">
                <a16:creationId xmlns:a16="http://schemas.microsoft.com/office/drawing/2014/main" id="{5D202C22-B95C-4E87-B31D-F3DEBAD19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813" y="940594"/>
            <a:ext cx="6153172" cy="3262312"/>
          </a:xfrm>
          <a:prstGeom prst="rect">
            <a:avLst/>
          </a:prstGeom>
        </p:spPr>
      </p:pic>
      <p:sp>
        <p:nvSpPr>
          <p:cNvPr id="5" name="文本框 4">
            <a:extLst>
              <a:ext uri="{FF2B5EF4-FFF2-40B4-BE49-F238E27FC236}">
                <a16:creationId xmlns:a16="http://schemas.microsoft.com/office/drawing/2014/main" id="{9D7EE0F7-A9C5-4E06-AC5D-E121FF1D88B4}"/>
              </a:ext>
            </a:extLst>
          </p:cNvPr>
          <p:cNvSpPr txBox="1"/>
          <p:nvPr/>
        </p:nvSpPr>
        <p:spPr>
          <a:xfrm>
            <a:off x="279400" y="719667"/>
            <a:ext cx="2463800" cy="2126864"/>
          </a:xfrm>
          <a:prstGeom prst="rect">
            <a:avLst/>
          </a:prstGeom>
          <a:noFill/>
        </p:spPr>
        <p:txBody>
          <a:bodyPr wrap="square" rtlCol="0">
            <a:spAutoFit/>
          </a:bodyPr>
          <a:lstStyle/>
          <a:p>
            <a:pPr>
              <a:lnSpc>
                <a:spcPct val="150000"/>
              </a:lnSpc>
            </a:pPr>
            <a:r>
              <a:rPr lang="zh-CN" altLang="en-US" dirty="0"/>
              <a:t>微服务架构：</a:t>
            </a:r>
            <a:endParaRPr lang="en-US" altLang="zh-CN" dirty="0"/>
          </a:p>
          <a:p>
            <a:pPr>
              <a:lnSpc>
                <a:spcPct val="150000"/>
              </a:lnSpc>
            </a:pPr>
            <a:r>
              <a:rPr lang="zh-CN" altLang="en-US" b="1" dirty="0"/>
              <a:t>有效的拆分应用，实现敏捷开发和部署</a:t>
            </a:r>
            <a:endParaRPr lang="en-US" altLang="zh-CN" b="1" dirty="0"/>
          </a:p>
          <a:p>
            <a:pPr>
              <a:lnSpc>
                <a:spcPct val="150000"/>
              </a:lnSpc>
            </a:pPr>
            <a:endParaRPr lang="en-US" altLang="zh-CN" b="1" dirty="0"/>
          </a:p>
          <a:p>
            <a:pPr>
              <a:lnSpc>
                <a:spcPct val="150000"/>
              </a:lnSpc>
            </a:pPr>
            <a:endParaRPr lang="zh-CN" altLang="en-US" dirty="0"/>
          </a:p>
        </p:txBody>
      </p:sp>
    </p:spTree>
    <p:extLst>
      <p:ext uri="{BB962C8B-B14F-4D97-AF65-F5344CB8AC3E}">
        <p14:creationId xmlns:p14="http://schemas.microsoft.com/office/powerpoint/2010/main" val="27851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6F3FBA-F663-48DE-A4FE-0DEBA2732EB7}"/>
              </a:ext>
            </a:extLst>
          </p:cNvPr>
          <p:cNvSpPr txBox="1"/>
          <p:nvPr/>
        </p:nvSpPr>
        <p:spPr>
          <a:xfrm>
            <a:off x="546099" y="1016622"/>
            <a:ext cx="7933267" cy="2541465"/>
          </a:xfrm>
          <a:prstGeom prst="rect">
            <a:avLst/>
          </a:prstGeom>
          <a:noFill/>
        </p:spPr>
        <p:txBody>
          <a:bodyPr wrap="square" rtlCol="0">
            <a:spAutoFit/>
          </a:bodyPr>
          <a:lstStyle/>
          <a:p>
            <a:pPr>
              <a:lnSpc>
                <a:spcPct val="150000"/>
              </a:lnSpc>
            </a:pPr>
            <a:r>
              <a:rPr lang="zh-CN" altLang="en-US" dirty="0"/>
              <a:t>没有明确的定义，不同人在细节有不同的理解。</a:t>
            </a:r>
            <a:endParaRPr lang="en-US" altLang="zh-CN" dirty="0"/>
          </a:p>
          <a:p>
            <a:pPr>
              <a:lnSpc>
                <a:spcPct val="150000"/>
              </a:lnSpc>
            </a:pPr>
            <a:r>
              <a:rPr lang="en-US" altLang="zh-CN" b="1" dirty="0"/>
              <a:t>Martin Fowler</a:t>
            </a:r>
            <a:r>
              <a:rPr lang="zh-CN" altLang="en-US" b="1" dirty="0"/>
              <a:t>：</a:t>
            </a:r>
            <a:endParaRPr lang="en-US" altLang="zh-CN" b="1" dirty="0"/>
          </a:p>
          <a:p>
            <a:pPr>
              <a:lnSpc>
                <a:spcPct val="150000"/>
              </a:lnSpc>
              <a:buFont typeface="+mj-lt"/>
              <a:buAutoNum type="arabicPeriod"/>
            </a:pPr>
            <a:r>
              <a:rPr lang="zh-CN" altLang="en-US" dirty="0">
                <a:solidFill>
                  <a:srgbClr val="24292E"/>
                </a:solidFill>
                <a:latin typeface="-apple-system"/>
              </a:rPr>
              <a:t>一系列的独立的服务共同组成系统</a:t>
            </a:r>
          </a:p>
          <a:p>
            <a:pPr>
              <a:lnSpc>
                <a:spcPct val="150000"/>
              </a:lnSpc>
              <a:buFont typeface="+mj-lt"/>
              <a:buAutoNum type="arabicPeriod"/>
            </a:pPr>
            <a:r>
              <a:rPr lang="zh-CN" altLang="en-US" dirty="0">
                <a:solidFill>
                  <a:srgbClr val="24292E"/>
                </a:solidFill>
                <a:latin typeface="-apple-system"/>
              </a:rPr>
              <a:t>单独部署，跑在自己的进程里</a:t>
            </a:r>
          </a:p>
          <a:p>
            <a:pPr>
              <a:lnSpc>
                <a:spcPct val="150000"/>
              </a:lnSpc>
              <a:buFont typeface="+mj-lt"/>
              <a:buAutoNum type="arabicPeriod"/>
            </a:pPr>
            <a:r>
              <a:rPr lang="zh-CN" altLang="en-US" dirty="0">
                <a:solidFill>
                  <a:srgbClr val="24292E"/>
                </a:solidFill>
                <a:latin typeface="-apple-system"/>
              </a:rPr>
              <a:t>每个服务为独立的业务开发</a:t>
            </a:r>
          </a:p>
          <a:p>
            <a:pPr>
              <a:lnSpc>
                <a:spcPct val="150000"/>
              </a:lnSpc>
              <a:buFont typeface="+mj-lt"/>
              <a:buAutoNum type="arabicPeriod"/>
            </a:pPr>
            <a:r>
              <a:rPr lang="zh-CN" altLang="en-US" dirty="0">
                <a:solidFill>
                  <a:srgbClr val="24292E"/>
                </a:solidFill>
                <a:latin typeface="-apple-system"/>
              </a:rPr>
              <a:t>分布式的管理</a:t>
            </a:r>
          </a:p>
        </p:txBody>
      </p:sp>
    </p:spTree>
    <p:extLst>
      <p:ext uri="{BB962C8B-B14F-4D97-AF65-F5344CB8AC3E}">
        <p14:creationId xmlns:p14="http://schemas.microsoft.com/office/powerpoint/2010/main" val="338033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CA6C9B0-1C5C-4A58-A0DC-830203C110DE}"/>
              </a:ext>
            </a:extLst>
          </p:cNvPr>
          <p:cNvSpPr/>
          <p:nvPr/>
        </p:nvSpPr>
        <p:spPr>
          <a:xfrm>
            <a:off x="0" y="1465741"/>
            <a:ext cx="5177481" cy="1912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A912E62A-17AD-420B-B37E-36FB567297CA}"/>
              </a:ext>
            </a:extLst>
          </p:cNvPr>
          <p:cNvCxnSpPr>
            <a:cxnSpLocks/>
          </p:cNvCxnSpPr>
          <p:nvPr/>
        </p:nvCxnSpPr>
        <p:spPr>
          <a:xfrm>
            <a:off x="352002" y="2421854"/>
            <a:ext cx="747749" cy="0"/>
          </a:xfrm>
          <a:prstGeom prst="line">
            <a:avLst/>
          </a:prstGeom>
          <a:ln w="28575">
            <a:solidFill>
              <a:srgbClr val="2E3032"/>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4C5ECDE-A6BB-47C3-A617-4E896035E277}"/>
              </a:ext>
            </a:extLst>
          </p:cNvPr>
          <p:cNvSpPr/>
          <p:nvPr/>
        </p:nvSpPr>
        <p:spPr>
          <a:xfrm>
            <a:off x="248881" y="1815366"/>
            <a:ext cx="4219425" cy="584775"/>
          </a:xfrm>
          <a:prstGeom prst="rect">
            <a:avLst/>
          </a:prstGeom>
        </p:spPr>
        <p:txBody>
          <a:bodyPr wrap="none">
            <a:spAutoFit/>
          </a:bodyPr>
          <a:lstStyle/>
          <a:p>
            <a:r>
              <a:rPr lang="en-US" altLang="zh-CN" sz="3200" dirty="0">
                <a:latin typeface="+mj-ea"/>
                <a:ea typeface="+mj-ea"/>
              </a:rPr>
              <a:t>2.</a:t>
            </a:r>
            <a:r>
              <a:rPr lang="zh-CN" altLang="en-US" sz="3200" dirty="0">
                <a:latin typeface="+mj-ea"/>
                <a:ea typeface="+mj-ea"/>
              </a:rPr>
              <a:t>代表人物和国内进展</a:t>
            </a:r>
          </a:p>
        </p:txBody>
      </p:sp>
    </p:spTree>
    <p:extLst>
      <p:ext uri="{BB962C8B-B14F-4D97-AF65-F5344CB8AC3E}">
        <p14:creationId xmlns:p14="http://schemas.microsoft.com/office/powerpoint/2010/main" val="58555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2" y="0"/>
            <a:ext cx="9144000" cy="51435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482599"/>
            <a:ext cx="4023191" cy="203009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B3618D1B-7DA1-415A-A591-0B60991B3CE0}"/>
              </a:ext>
            </a:extLst>
          </p:cNvPr>
          <p:cNvPicPr>
            <a:picLocks noChangeAspect="1"/>
          </p:cNvPicPr>
          <p:nvPr/>
        </p:nvPicPr>
        <p:blipFill>
          <a:blip r:embed="rId2"/>
          <a:stretch>
            <a:fillRect/>
          </a:stretch>
        </p:blipFill>
        <p:spPr>
          <a:xfrm>
            <a:off x="723900" y="1151350"/>
            <a:ext cx="3540113" cy="690322"/>
          </a:xfrm>
          <a:prstGeom prst="rect">
            <a:avLst/>
          </a:prstGeom>
        </p:spPr>
      </p:pic>
      <p:sp>
        <p:nvSpPr>
          <p:cNvPr id="25" name="Rectangle 18">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6441" y="482599"/>
            <a:ext cx="4032605" cy="203009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2635884"/>
            <a:ext cx="4023191" cy="202755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A5AC9A59-DA74-4C3F-9224-84F8458E437E}"/>
              </a:ext>
            </a:extLst>
          </p:cNvPr>
          <p:cNvPicPr>
            <a:picLocks noChangeAspect="1"/>
          </p:cNvPicPr>
          <p:nvPr/>
        </p:nvPicPr>
        <p:blipFill>
          <a:blip r:embed="rId3"/>
          <a:stretch>
            <a:fillRect/>
          </a:stretch>
        </p:blipFill>
        <p:spPr>
          <a:xfrm>
            <a:off x="723900" y="3392386"/>
            <a:ext cx="3550487" cy="514820"/>
          </a:xfrm>
          <a:prstGeom prst="rect">
            <a:avLst/>
          </a:prstGeom>
        </p:spPr>
      </p:pic>
      <p:sp>
        <p:nvSpPr>
          <p:cNvPr id="23" name="Rectangle 22">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6441" y="2635884"/>
            <a:ext cx="4032605" cy="203009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a:extLst>
              <a:ext uri="{FF2B5EF4-FFF2-40B4-BE49-F238E27FC236}">
                <a16:creationId xmlns:a16="http://schemas.microsoft.com/office/drawing/2014/main" id="{4E97B9E4-5747-4369-94AC-99052C032928}"/>
              </a:ext>
            </a:extLst>
          </p:cNvPr>
          <p:cNvPicPr>
            <a:picLocks noChangeAspect="1"/>
          </p:cNvPicPr>
          <p:nvPr/>
        </p:nvPicPr>
        <p:blipFill>
          <a:blip r:embed="rId4"/>
          <a:stretch>
            <a:fillRect/>
          </a:stretch>
        </p:blipFill>
        <p:spPr>
          <a:xfrm>
            <a:off x="4747091" y="1265729"/>
            <a:ext cx="3550486" cy="461563"/>
          </a:xfrm>
          <a:prstGeom prst="rect">
            <a:avLst/>
          </a:prstGeom>
        </p:spPr>
      </p:pic>
      <p:pic>
        <p:nvPicPr>
          <p:cNvPr id="7" name="图片 6">
            <a:extLst>
              <a:ext uri="{FF2B5EF4-FFF2-40B4-BE49-F238E27FC236}">
                <a16:creationId xmlns:a16="http://schemas.microsoft.com/office/drawing/2014/main" id="{8D5197EC-D8D7-4D58-8493-D25E3A242487}"/>
              </a:ext>
            </a:extLst>
          </p:cNvPr>
          <p:cNvPicPr>
            <a:picLocks noChangeAspect="1"/>
          </p:cNvPicPr>
          <p:nvPr/>
        </p:nvPicPr>
        <p:blipFill>
          <a:blip r:embed="rId5"/>
          <a:stretch>
            <a:fillRect/>
          </a:stretch>
        </p:blipFill>
        <p:spPr>
          <a:xfrm>
            <a:off x="4864788" y="3274189"/>
            <a:ext cx="3550486" cy="603582"/>
          </a:xfrm>
          <a:prstGeom prst="rect">
            <a:avLst/>
          </a:prstGeom>
        </p:spPr>
      </p:pic>
    </p:spTree>
    <p:extLst>
      <p:ext uri="{BB962C8B-B14F-4D97-AF65-F5344CB8AC3E}">
        <p14:creationId xmlns:p14="http://schemas.microsoft.com/office/powerpoint/2010/main" val="110607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F0DD-F3E5-49A1-BFC5-58B40573CC7F}"/>
              </a:ext>
            </a:extLst>
          </p:cNvPr>
          <p:cNvSpPr>
            <a:spLocks noGrp="1"/>
          </p:cNvSpPr>
          <p:nvPr>
            <p:ph type="title"/>
          </p:nvPr>
        </p:nvSpPr>
        <p:spPr/>
        <p:txBody>
          <a:bodyPr/>
          <a:lstStyle/>
          <a:p>
            <a:r>
              <a:rPr lang="zh-CN" altLang="en-US" dirty="0"/>
              <a:t>国内进展</a:t>
            </a:r>
          </a:p>
        </p:txBody>
      </p:sp>
      <p:sp>
        <p:nvSpPr>
          <p:cNvPr id="4" name="Rectangle 1">
            <a:extLst>
              <a:ext uri="{FF2B5EF4-FFF2-40B4-BE49-F238E27FC236}">
                <a16:creationId xmlns:a16="http://schemas.microsoft.com/office/drawing/2014/main" id="{C0D7EF08-D66A-4B43-B4F9-D1855BBA6A4C}"/>
              </a:ext>
            </a:extLst>
          </p:cNvPr>
          <p:cNvSpPr>
            <a:spLocks noGrp="1" noChangeArrowheads="1"/>
          </p:cNvSpPr>
          <p:nvPr>
            <p:ph idx="1"/>
          </p:nvPr>
        </p:nvSpPr>
        <p:spPr bwMode="auto">
          <a:xfrm>
            <a:off x="628650" y="1044109"/>
            <a:ext cx="7033683" cy="3919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学术方面：</a:t>
            </a:r>
            <a:r>
              <a:rPr kumimoji="0" lang="zh-CN" altLang="zh-CN" sz="1600" b="0" i="0" u="none" strike="noStrike" cap="none" normalizeH="0" baseline="0" dirty="0">
                <a:ln>
                  <a:noFill/>
                </a:ln>
                <a:solidFill>
                  <a:srgbClr val="333333"/>
                </a:solidFill>
                <a:effectLst/>
                <a:latin typeface="Arial" panose="020B0604020202020204" pitchFamily="34" charset="0"/>
                <a:ea typeface="Open Sans"/>
              </a:rPr>
              <a:t>对于微服务的研究工作主要集中在利用微服务框架搭建新的服务系统或者将原有的服务系统微服务化，并分析服务系统的功能性需求和非功能性需求，解决微服务化过程中遇到的一些 问题。</a:t>
            </a:r>
            <a:r>
              <a:rPr kumimoji="0" lang="zh-CN" altLang="zh-CN" sz="800" b="0" i="0" u="none" strike="noStrike" cap="none" normalizeH="0" baseline="0" dirty="0">
                <a:ln>
                  <a:noFill/>
                </a:ln>
                <a:solidFill>
                  <a:schemeClr val="tx1"/>
                </a:solidFill>
                <a:effectLst/>
                <a:latin typeface="Arial" panose="020B0604020202020204" pitchFamily="34" charset="0"/>
              </a:rPr>
              <a:t> </a:t>
            </a:r>
            <a:endParaRPr kumimoji="0" lang="en-US"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600" dirty="0"/>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rPr>
              <a:t>框架：</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rPr>
              <a:t>阿里系的</a:t>
            </a:r>
            <a:r>
              <a:rPr kumimoji="0" lang="en-US" altLang="zh-CN" sz="1600" b="0" i="0" u="none" strike="noStrike" cap="none" normalizeH="0" baseline="0" dirty="0">
                <a:ln>
                  <a:noFill/>
                </a:ln>
                <a:solidFill>
                  <a:schemeClr val="tx1"/>
                </a:solidFill>
                <a:effectLst/>
                <a:latin typeface="Arial" panose="020B0604020202020204" pitchFamily="34" charset="0"/>
              </a:rPr>
              <a:t>Dubbo</a:t>
            </a:r>
            <a:r>
              <a:rPr kumimoji="0" lang="zh-CN" altLang="en-US" sz="1600" b="0" i="0" u="none" strike="noStrike" cap="none" normalizeH="0" baseline="0" dirty="0">
                <a:ln>
                  <a:noFill/>
                </a:ln>
                <a:solidFill>
                  <a:schemeClr val="tx1"/>
                </a:solidFill>
                <a:effectLst/>
                <a:latin typeface="Arial" panose="020B0604020202020204" pitchFamily="34" charset="0"/>
              </a:rPr>
              <a:t>，</a:t>
            </a:r>
            <a:r>
              <a:rPr kumimoji="0" lang="en-US" altLang="zh-CN" sz="1600" b="0" i="0" u="none" strike="noStrike" cap="none" normalizeH="0" baseline="0" dirty="0">
                <a:ln>
                  <a:noFill/>
                </a:ln>
                <a:solidFill>
                  <a:schemeClr val="tx1"/>
                </a:solidFill>
                <a:effectLst/>
                <a:latin typeface="Arial" panose="020B0604020202020204" pitchFamily="34" charset="0"/>
              </a:rPr>
              <a:t>Spring Cloud Alibaba</a:t>
            </a:r>
            <a:r>
              <a:rPr kumimoji="0" lang="zh-CN" altLang="en-US" sz="1600" b="0" i="0" u="none" strike="noStrike" cap="none" normalizeH="0" baseline="0" dirty="0">
                <a:ln>
                  <a:noFill/>
                </a:ln>
                <a:solidFill>
                  <a:schemeClr val="tx1"/>
                </a:solidFill>
                <a:effectLst/>
                <a:latin typeface="Arial" panose="020B0604020202020204" pitchFamily="34" charset="0"/>
              </a:rPr>
              <a:t>， </a:t>
            </a:r>
            <a:r>
              <a:rPr kumimoji="0" lang="en-US" altLang="zh-CN" sz="1600" b="0" i="0" u="none" strike="noStrike" cap="none" normalizeH="0" baseline="0" dirty="0" err="1">
                <a:ln>
                  <a:noFill/>
                </a:ln>
                <a:solidFill>
                  <a:schemeClr val="tx1"/>
                </a:solidFill>
                <a:effectLst/>
                <a:latin typeface="Arial" panose="020B0604020202020204" pitchFamily="34" charset="0"/>
              </a:rPr>
              <a:t>SOFAStack</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zh-CN" altLang="en-US" sz="1600" dirty="0"/>
              <a:t>腾讯</a:t>
            </a:r>
            <a:r>
              <a:rPr lang="en-US" altLang="zh-CN" sz="1600" dirty="0"/>
              <a:t>Tarsal</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rPr>
              <a:t>百度</a:t>
            </a:r>
            <a:r>
              <a:rPr kumimoji="0" lang="en-US" altLang="zh-CN" sz="1600" b="0" i="0" u="none" strike="noStrike" cap="none" normalizeH="0" baseline="0" dirty="0">
                <a:ln>
                  <a:noFill/>
                </a:ln>
                <a:solidFill>
                  <a:schemeClr val="tx1"/>
                </a:solidFill>
                <a:effectLst/>
                <a:latin typeface="Arial" panose="020B0604020202020204" pitchFamily="34" charset="0"/>
              </a:rPr>
              <a:t>Apache BRPC</a:t>
            </a:r>
          </a:p>
          <a:p>
            <a:pPr marL="0" marR="0" lvl="0" indent="0" algn="l" defTabSz="914400" rtl="0" eaLnBrk="0" fontAlgn="base" latinLnBrk="0" hangingPunct="0">
              <a:lnSpc>
                <a:spcPct val="150000"/>
              </a:lnSpc>
              <a:spcBef>
                <a:spcPct val="0"/>
              </a:spcBef>
              <a:spcAft>
                <a:spcPct val="0"/>
              </a:spcAft>
              <a:buClrTx/>
              <a:buSzTx/>
              <a:buFontTx/>
              <a:buNone/>
              <a:tabLst/>
            </a:pPr>
            <a:r>
              <a:rPr lang="zh-CN" altLang="en-US" sz="1600" dirty="0"/>
              <a:t>微博 </a:t>
            </a:r>
            <a:r>
              <a:rPr lang="en-US" altLang="zh-CN" sz="1600" dirty="0" err="1"/>
              <a:t>Motan</a:t>
            </a:r>
            <a:endParaRPr lang="en-US" altLang="zh-CN" sz="1600" dirty="0"/>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rPr>
              <a:t>应用：淘宝、蚂蚁金服、微博、网易云音乐</a:t>
            </a:r>
            <a:r>
              <a:rPr kumimoji="0" lang="en-US" altLang="zh-CN"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759705"/>
      </p:ext>
    </p:extLst>
  </p:cSld>
  <p:clrMapOvr>
    <a:masterClrMapping/>
  </p:clrMapOvr>
</p:sld>
</file>

<file path=ppt/theme/theme1.xml><?xml version="1.0" encoding="utf-8"?>
<a:theme xmlns:a="http://schemas.openxmlformats.org/drawingml/2006/main" name="第一PPT，www.1ppt.com​">
  <a:themeElements>
    <a:clrScheme name="藕粉">
      <a:dk1>
        <a:sysClr val="windowText" lastClr="000000"/>
      </a:dk1>
      <a:lt1>
        <a:sysClr val="window" lastClr="FFFFFF"/>
      </a:lt1>
      <a:dk2>
        <a:srgbClr val="44546A"/>
      </a:dk2>
      <a:lt2>
        <a:srgbClr val="E7E6E6"/>
      </a:lt2>
      <a:accent1>
        <a:srgbClr val="FCD6C1"/>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华文细黑">
      <a:majorFont>
        <a:latin typeface="华文细黑"/>
        <a:ea typeface="华文细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379</Words>
  <Application>Microsoft Office PowerPoint</Application>
  <PresentationFormat>全屏显示(16:9)</PresentationFormat>
  <Paragraphs>65</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-apple-system</vt:lpstr>
      <vt:lpstr>汉仪中圆简</vt:lpstr>
      <vt:lpstr>华文细黑</vt:lpstr>
      <vt:lpstr>微软雅黑 Light</vt:lpstr>
      <vt:lpstr>Arial</vt:lpstr>
      <vt:lpstr>Calibri</vt:lpstr>
      <vt:lpstr>Calibri Light</vt:lpstr>
      <vt:lpstr>第一PPT，www.1ppt.com​</vt:lpstr>
      <vt:lpstr>PowerPoint 演示文稿</vt:lpstr>
      <vt:lpstr>PowerPoint 演示文稿</vt:lpstr>
      <vt:lpstr>PowerPoint 演示文稿</vt:lpstr>
      <vt:lpstr>1.什么是微服务</vt:lpstr>
      <vt:lpstr>PowerPoint 演示文稿</vt:lpstr>
      <vt:lpstr>PowerPoint 演示文稿</vt:lpstr>
      <vt:lpstr>PowerPoint 演示文稿</vt:lpstr>
      <vt:lpstr>PowerPoint 演示文稿</vt:lpstr>
      <vt:lpstr>国内进展</vt:lpstr>
      <vt:lpstr>PowerPoint 演示文稿</vt:lpstr>
      <vt:lpstr>PowerPoint 演示文稿</vt:lpstr>
      <vt:lpstr>客户端如何访问这些服务？</vt:lpstr>
      <vt:lpstr>服务之间如何通信？</vt:lpstr>
      <vt:lpstr>这么多服务怎么找？</vt:lpstr>
      <vt:lpstr>这么多服务，服务挂了怎么办？</vt:lpstr>
      <vt:lpstr>PowerPoint 演示文稿</vt:lpstr>
      <vt:lpstr>1.蚂蚁金服微服务实践</vt:lpstr>
      <vt:lpstr>PowerPoint 演示文稿</vt:lpstr>
      <vt:lpstr>2.开发框架</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郑 琪</dc:creator>
  <cp:lastModifiedBy>郑 琪</cp:lastModifiedBy>
  <cp:revision>2</cp:revision>
  <dcterms:created xsi:type="dcterms:W3CDTF">2020-06-19T06:42:39Z</dcterms:created>
  <dcterms:modified xsi:type="dcterms:W3CDTF">2020-06-19T07:50:21Z</dcterms:modified>
</cp:coreProperties>
</file>