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504" r:id="rId3"/>
    <p:sldId id="829" r:id="rId4"/>
    <p:sldId id="830" r:id="rId5"/>
    <p:sldId id="828" r:id="rId6"/>
    <p:sldId id="802" r:id="rId7"/>
    <p:sldId id="803" r:id="rId8"/>
    <p:sldId id="804" r:id="rId9"/>
    <p:sldId id="80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7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3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18945"/>
            <a:ext cx="7301865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 dirty="0">
                <a:latin typeface="+mn-ea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zh-CN" altLang="en-US" dirty="0">
                <a:latin typeface="+mn-ea"/>
                <a:sym typeface="+mn-ea"/>
              </a:rPr>
              <a:t>姓名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牛晓鑫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zh-CN" altLang="zh-CN" dirty="0">
                <a:latin typeface="+mn-ea"/>
                <a:sym typeface="+mn-ea"/>
              </a:rPr>
              <a:t>职务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zh-CN" dirty="0">
                <a:latin typeface="+mn-ea"/>
                <a:sym typeface="+mn-ea"/>
              </a:rPr>
              <a:t>珠峰</a:t>
            </a:r>
            <a:r>
              <a:rPr lang="zh-CN" altLang="en-US" dirty="0">
                <a:latin typeface="+mn-ea"/>
                <a:sym typeface="+mn-ea"/>
              </a:rPr>
              <a:t>高级</a:t>
            </a:r>
            <a:r>
              <a:rPr lang="zh-CN" altLang="zh-CN" dirty="0">
                <a:latin typeface="+mn-ea"/>
                <a:sym typeface="+mn-ea"/>
              </a:rPr>
              <a:t>培训讲师</a:t>
            </a:r>
            <a:endParaRPr lang="zh-CN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+mn-ea"/>
                <a:sym typeface="+mn-ea"/>
              </a:rPr>
              <a:t>   联系方式</a:t>
            </a:r>
            <a:r>
              <a:rPr lang="en-US" altLang="zh-CN" dirty="0">
                <a:latin typeface="+mn-ea"/>
                <a:sym typeface="+mn-ea"/>
              </a:rPr>
              <a:t>: 400-180-6960</a:t>
            </a:r>
            <a:r>
              <a:rPr lang="zh-CN" altLang="en-US" dirty="0">
                <a:latin typeface="+mn-ea"/>
                <a:sym typeface="+mn-ea"/>
              </a:rPr>
              <a:t>           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微信</a:t>
            </a:r>
            <a:r>
              <a:rPr lang="en-US" altLang="zh-CN" dirty="0">
                <a:latin typeface="+mn-ea"/>
                <a:sym typeface="+mn-ea"/>
              </a:rPr>
              <a:t>:(</a:t>
            </a:r>
            <a:r>
              <a:rPr lang="zh-CN" altLang="en-US" dirty="0">
                <a:latin typeface="+mn-ea"/>
                <a:sym typeface="+mn-ea"/>
              </a:rPr>
              <a:t>扫描右侧二维码</a:t>
            </a:r>
            <a:r>
              <a:rPr lang="en-US" altLang="zh-CN" dirty="0">
                <a:latin typeface="+mn-ea"/>
                <a:sym typeface="+mn-ea"/>
              </a:rPr>
              <a:t>)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05" y="1917065"/>
            <a:ext cx="3821430" cy="3821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珠峰培训CSS从入门到精通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BC0F99-8C4F-403D-A190-3B10F97F7492}"/>
              </a:ext>
            </a:extLst>
          </p:cNvPr>
          <p:cNvSpPr/>
          <p:nvPr/>
        </p:nvSpPr>
        <p:spPr>
          <a:xfrm>
            <a:off x="3926175" y="3202784"/>
            <a:ext cx="433965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ea"/>
                <a:sym typeface="+mn-ea"/>
              </a:rPr>
              <a:t>- </a:t>
            </a:r>
            <a:r>
              <a:rPr lang="zh-CN" altLang="en-US" dirty="0">
                <a:latin typeface="+mn-ea"/>
                <a:sym typeface="+mn-ea"/>
              </a:rPr>
              <a:t>案例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字符串应用之</a:t>
            </a:r>
            <a:r>
              <a:rPr lang="en-US" altLang="zh-CN" dirty="0" err="1">
                <a:latin typeface="+mn-ea"/>
                <a:sym typeface="+mn-ea"/>
              </a:rPr>
              <a:t>queryURLParameter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</a:t>
            </a:r>
            <a:r>
              <a:rPr lang="en-US" altLang="zh-CN" b="1" dirty="0">
                <a:latin typeface="+mn-ea"/>
                <a:sym typeface="+mn-ea"/>
              </a:rPr>
              <a:t>·</a:t>
            </a:r>
            <a:r>
              <a:rPr lang="zh-CN" altLang="en-US" b="1" dirty="0">
                <a:latin typeface="+mn-ea"/>
                <a:sym typeface="+mn-ea"/>
              </a:rPr>
              <a:t>课程大纲</a:t>
            </a:r>
            <a:endParaRPr lang="zh-CN" altLang="en-US" b="1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zh-CN" altLang="en-US" dirty="0">
                <a:latin typeface="+mn-ea"/>
                <a:sym typeface="+mn-ea"/>
              </a:rPr>
              <a:t>第一周知识点的复习梳理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中获取元素的方法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中的节点和描述节点关系的属性</a:t>
            </a:r>
            <a:endParaRPr lang="en-US" altLang="zh-CN" dirty="0">
              <a:latin typeface="+mn-ea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的增删改操作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en-US" altLang="zh-CN" dirty="0">
                <a:latin typeface="+mn-ea"/>
                <a:sym typeface="+mn-ea"/>
              </a:rPr>
              <a:t>Math</a:t>
            </a:r>
            <a:r>
              <a:rPr lang="zh-CN" altLang="en-US" dirty="0">
                <a:latin typeface="+mn-ea"/>
                <a:sym typeface="+mn-ea"/>
              </a:rPr>
              <a:t>中的常用方法 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en-US" altLang="zh-CN" dirty="0">
                <a:latin typeface="+mn-ea"/>
                <a:sym typeface="+mn-ea"/>
              </a:rPr>
              <a:t>String</a:t>
            </a:r>
            <a:r>
              <a:rPr lang="zh-CN" altLang="en-US" dirty="0">
                <a:latin typeface="+mn-ea"/>
                <a:sym typeface="+mn-ea"/>
              </a:rPr>
              <a:t>中的常用方法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</a:t>
            </a:r>
            <a:r>
              <a:rPr lang="en-US" altLang="zh-CN" b="1" dirty="0">
                <a:latin typeface="+mn-ea"/>
                <a:sym typeface="+mn-ea"/>
              </a:rPr>
              <a:t>·</a:t>
            </a:r>
            <a:r>
              <a:rPr lang="zh-CN" altLang="en-US" b="1" dirty="0">
                <a:latin typeface="+mn-ea"/>
                <a:sym typeface="+mn-ea"/>
              </a:rPr>
              <a:t>课程大纲</a:t>
            </a:r>
            <a:endParaRPr lang="en-US" altLang="zh-CN" b="1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 - </a:t>
            </a:r>
            <a:r>
              <a:rPr lang="zh-CN" altLang="en-US" dirty="0">
                <a:latin typeface="+mn-ea"/>
                <a:sym typeface="+mn-ea"/>
              </a:rPr>
              <a:t>案例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随机验证码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 - </a:t>
            </a:r>
            <a:r>
              <a:rPr lang="zh-CN" altLang="en-US" dirty="0">
                <a:latin typeface="+mn-ea"/>
                <a:sym typeface="+mn-ea"/>
              </a:rPr>
              <a:t>案例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字符串应用之</a:t>
            </a:r>
            <a:r>
              <a:rPr lang="en-US" altLang="zh-CN" dirty="0" err="1">
                <a:latin typeface="+mn-ea"/>
                <a:sym typeface="+mn-ea"/>
              </a:rPr>
              <a:t>queryURLParameter</a:t>
            </a:r>
            <a:endParaRPr lang="zh-CN" altLang="en-US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Date</a:t>
            </a:r>
            <a:r>
              <a:rPr lang="zh-CN" altLang="en-US" dirty="0">
                <a:latin typeface="+mn-ea"/>
                <a:sym typeface="+mn-ea"/>
              </a:rPr>
              <a:t>日期操作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</a:t>
            </a:r>
            <a:r>
              <a:rPr lang="zh-CN" dirty="0">
                <a:latin typeface="+mn-ea"/>
                <a:sym typeface="+mn-ea"/>
              </a:rPr>
              <a:t>定时器基础讲解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</a:t>
            </a:r>
            <a:r>
              <a:rPr lang="zh-CN" dirty="0">
                <a:latin typeface="+mn-ea"/>
                <a:sym typeface="+mn-ea"/>
              </a:rPr>
              <a:t>案例：京东倒计时抢购</a:t>
            </a:r>
            <a:endParaRPr 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...</a:t>
            </a: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866900"/>
            <a:ext cx="10910570" cy="4462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+mn-ea"/>
                <a:sym typeface="+mn-ea"/>
              </a:rPr>
              <a:t>·</a:t>
            </a:r>
            <a:r>
              <a:rPr lang="zh-CN" altLang="en-US" sz="3200" b="1" dirty="0">
                <a:latin typeface="+mn-ea"/>
                <a:sym typeface="+mn-ea"/>
              </a:rPr>
              <a:t>数组方法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push   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pop   shift   unshift   splice   slice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concat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join  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toString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 sort  reverse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indexOf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lastIndexOf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forEach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map</a:t>
            </a: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  <a:sym typeface="+mn-ea"/>
              </a:rPr>
              <a:t> ·DOM</a:t>
            </a:r>
            <a:r>
              <a:rPr lang="zh-CN" altLang="en-US" b="1" dirty="0">
                <a:latin typeface="+mn-ea"/>
                <a:sym typeface="+mn-ea"/>
              </a:rPr>
              <a:t>获取元素的方法</a:t>
            </a:r>
            <a:r>
              <a:rPr lang="en-US" altLang="zh-CN" b="1" dirty="0">
                <a:latin typeface="+mn-ea"/>
                <a:sym typeface="+mn-ea"/>
              </a:rPr>
              <a:t>(8</a:t>
            </a:r>
            <a:r>
              <a:rPr lang="zh-CN" altLang="en-US" b="1" dirty="0">
                <a:latin typeface="+mn-ea"/>
                <a:sym typeface="+mn-ea"/>
              </a:rPr>
              <a:t>个</a:t>
            </a:r>
            <a:r>
              <a:rPr lang="en-US" altLang="zh-CN" b="1" dirty="0">
                <a:latin typeface="+mn-ea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getElementById</a:t>
            </a: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getElementsByTagName</a:t>
            </a: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getElementsByName</a:t>
            </a:r>
            <a:r>
              <a:rPr lang="en-US" altLang="zh-CN" dirty="0">
                <a:latin typeface="+mn-ea"/>
                <a:sym typeface="+mn-ea"/>
              </a:rPr>
              <a:t>  </a:t>
            </a:r>
            <a:r>
              <a:rPr lang="en-US" altLang="zh-CN" dirty="0" err="1">
                <a:latin typeface="+mn-ea"/>
                <a:sym typeface="+mn-ea"/>
              </a:rPr>
              <a:t>getElementsByClassName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document.documentElement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document.body</a:t>
            </a: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querySelector</a:t>
            </a: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querySelectorAll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81530"/>
            <a:ext cx="10910570" cy="4471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+mn-ea"/>
                <a:sym typeface="+mn-ea"/>
              </a:rPr>
              <a:t>·DOM</a:t>
            </a:r>
            <a:r>
              <a:rPr lang="zh-CN" altLang="en-US" sz="3200" b="1" dirty="0">
                <a:latin typeface="+mn-ea"/>
                <a:sym typeface="+mn-ea"/>
              </a:rPr>
              <a:t>节点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       </a:t>
            </a:r>
            <a:r>
              <a:rPr lang="en-US" altLang="zh-CN" b="1" dirty="0" err="1">
                <a:latin typeface="+mn-ea"/>
              </a:rPr>
              <a:t>nodeType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 err="1">
                <a:latin typeface="+mn-ea"/>
              </a:rPr>
              <a:t>nodeName</a:t>
            </a: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nodeValue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元素节点       </a:t>
            </a:r>
            <a:r>
              <a:rPr lang="en-US" altLang="zh-CN" dirty="0">
                <a:latin typeface="+mn-ea"/>
              </a:rPr>
              <a:t>1           </a:t>
            </a:r>
            <a:r>
              <a:rPr lang="zh-CN" altLang="en-US" dirty="0">
                <a:latin typeface="+mn-ea"/>
              </a:rPr>
              <a:t>标签名大写       </a:t>
            </a:r>
            <a:r>
              <a:rPr lang="en-US" altLang="zh-CN" dirty="0">
                <a:latin typeface="+mn-ea"/>
              </a:rPr>
              <a:t>null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文本节点       </a:t>
            </a:r>
            <a:r>
              <a:rPr lang="en-US" altLang="zh-CN" dirty="0">
                <a:latin typeface="+mn-ea"/>
              </a:rPr>
              <a:t>3           #text           </a:t>
            </a:r>
            <a:r>
              <a:rPr lang="zh-CN" altLang="en-US" dirty="0">
                <a:latin typeface="+mn-ea"/>
              </a:rPr>
              <a:t>文本内容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注释节点       </a:t>
            </a:r>
            <a:r>
              <a:rPr lang="en-US" altLang="zh-CN" dirty="0">
                <a:latin typeface="+mn-ea"/>
              </a:rPr>
              <a:t>8           #comment        </a:t>
            </a:r>
            <a:r>
              <a:rPr lang="zh-CN" altLang="en-US" dirty="0">
                <a:latin typeface="+mn-ea"/>
              </a:rPr>
              <a:t>注释内容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document       9           #document         null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809115"/>
            <a:ext cx="10910570" cy="4826000"/>
          </a:xfrm>
        </p:spPr>
        <p:txBody>
          <a:bodyPr/>
          <a:lstStyle/>
          <a:p>
            <a:r>
              <a:rPr lang="en-US" altLang="zh-CN" sz="3200" b="1" dirty="0">
                <a:latin typeface="+mn-ea"/>
                <a:sym typeface="+mn-ea"/>
              </a:rPr>
              <a:t>DOM</a:t>
            </a:r>
            <a:r>
              <a:rPr lang="zh-CN" altLang="en-US" sz="3200" b="1" dirty="0">
                <a:latin typeface="+mn-ea"/>
                <a:sym typeface="+mn-ea"/>
              </a:rPr>
              <a:t>节点关系属性</a:t>
            </a:r>
            <a:endParaRPr lang="zh-CN" altLang="en-US" sz="32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childNodes</a:t>
            </a:r>
            <a:r>
              <a:rPr lang="en-US" altLang="zh-CN" dirty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children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parentNode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previousSibling</a:t>
            </a:r>
            <a:r>
              <a:rPr lang="en-US" altLang="zh-CN" dirty="0">
                <a:latin typeface="+mn-ea"/>
              </a:rPr>
              <a:t>             </a:t>
            </a:r>
            <a:r>
              <a:rPr lang="en-US" altLang="zh-CN" dirty="0" err="1">
                <a:latin typeface="+mn-ea"/>
              </a:rPr>
              <a:t>nextSibling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  <a:sym typeface="+mn-ea"/>
              </a:rPr>
              <a:t>previous</a:t>
            </a:r>
            <a:r>
              <a:rPr lang="en-US" altLang="zh-CN" dirty="0" err="1">
                <a:latin typeface="+mn-ea"/>
              </a:rPr>
              <a:t>ElementSibling</a:t>
            </a:r>
            <a:r>
              <a:rPr lang="en-US" altLang="zh-CN" dirty="0">
                <a:latin typeface="+mn-ea"/>
              </a:rPr>
              <a:t>      </a:t>
            </a:r>
            <a:r>
              <a:rPr lang="en-US" altLang="zh-CN" dirty="0" err="1">
                <a:latin typeface="+mn-ea"/>
              </a:rPr>
              <a:t>nextElementSibling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firstChild</a:t>
            </a: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lastChild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firstElementChild</a:t>
            </a: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  <a:sym typeface="+mn-ea"/>
              </a:rPr>
              <a:t>last</a:t>
            </a:r>
            <a:r>
              <a:rPr lang="en-US" altLang="zh-CN" dirty="0" err="1">
                <a:latin typeface="+mn-ea"/>
              </a:rPr>
              <a:t>ElementChild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866900"/>
            <a:ext cx="10910570" cy="4462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+mn-ea"/>
                <a:sym typeface="+mn-ea"/>
              </a:rPr>
              <a:t>·DOM</a:t>
            </a:r>
            <a:r>
              <a:rPr lang="zh-CN" altLang="en-US" sz="3200" b="1" dirty="0">
                <a:latin typeface="+mn-ea"/>
                <a:sym typeface="+mn-ea"/>
              </a:rPr>
              <a:t>动态操作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createElement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appendChild</a:t>
            </a: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insertBefore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cloneNode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removeChild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replaceChild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get/set/</a:t>
            </a:r>
            <a:r>
              <a:rPr lang="en-US" altLang="zh-CN" dirty="0" err="1">
                <a:latin typeface="+mn-ea"/>
              </a:rPr>
              <a:t>removeAttribute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365</Words>
  <Application>Microsoft Office PowerPoint</Application>
  <PresentationFormat>宽屏</PresentationFormat>
  <Paragraphs>73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Adobe 仿宋 Std R</vt:lpstr>
      <vt:lpstr>仿宋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891</cp:revision>
  <dcterms:created xsi:type="dcterms:W3CDTF">2016-10-27T05:16:00Z</dcterms:created>
  <dcterms:modified xsi:type="dcterms:W3CDTF">2017-12-12T12:47:36Z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