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796" r:id="rId3"/>
    <p:sldId id="504" r:id="rId4"/>
    <p:sldId id="797" r:id="rId5"/>
    <p:sldId id="798" r:id="rId6"/>
    <p:sldId id="799" r:id="rId7"/>
    <p:sldId id="800" r:id="rId8"/>
    <p:sldId id="806" r:id="rId9"/>
    <p:sldId id="807" r:id="rId10"/>
    <p:sldId id="801" r:id="rId11"/>
    <p:sldId id="809" r:id="rId12"/>
    <p:sldId id="810" r:id="rId13"/>
    <p:sldId id="811" r:id="rId1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1841500" y="698500"/>
            <a:ext cx="9121775" cy="811213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1029335" y="1716405"/>
            <a:ext cx="9934575" cy="4524375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>
              <a:lnSpc>
                <a:spcPct val="140000"/>
              </a:lnSpc>
            </a:pPr>
            <a:endParaRPr lang="zh-CN" altLang="en-US" sz="2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485" y="1669415"/>
            <a:ext cx="11200130" cy="47523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>
                <a:latin typeface="+mn-ea"/>
                <a:sym typeface="+mn-ea"/>
              </a:rPr>
              <a:t> ·String(13</a:t>
            </a:r>
            <a:r>
              <a:rPr lang="zh-CN" altLang="en-US" b="1">
                <a:latin typeface="+mn-ea"/>
                <a:sym typeface="+mn-ea"/>
              </a:rPr>
              <a:t>个</a:t>
            </a:r>
            <a:r>
              <a:rPr lang="en-US" altLang="zh-CN" b="1">
                <a:latin typeface="+mn-ea"/>
                <a:sym typeface="+mn-ea"/>
              </a:rPr>
              <a:t>)</a:t>
            </a:r>
            <a:endParaRPr lang="zh-CN" altLang="en-US" b="1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+mn-ea"/>
                <a:sym typeface="+mn-ea"/>
              </a:rPr>
              <a:t>   charAt  charCodeAt  String.fromCharCode</a:t>
            </a:r>
            <a:endParaRPr lang="en-US" altLang="zh-CN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+mn-ea"/>
                <a:sym typeface="+mn-ea"/>
              </a:rPr>
              <a:t>   substr  substring  slice</a:t>
            </a:r>
            <a:endParaRPr lang="en-US" altLang="zh-CN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+mn-ea"/>
                <a:sym typeface="+mn-ea"/>
              </a:rPr>
              <a:t>   toUpperCase  toLowerCase</a:t>
            </a:r>
            <a:endParaRPr lang="en-US" altLang="zh-CN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+mn-ea"/>
                <a:sym typeface="+mn-ea"/>
              </a:rPr>
              <a:t>   indexOf  lastIndexOf</a:t>
            </a:r>
            <a:endParaRPr lang="en-US" altLang="zh-CN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+mn-ea"/>
                <a:sym typeface="+mn-ea"/>
              </a:rPr>
              <a:t>   split   replace   match</a:t>
            </a:r>
            <a:endParaRPr lang="en-US" altLang="zh-CN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+mn-ea"/>
                <a:sym typeface="+mn-ea"/>
              </a:rPr>
              <a:t>   ...</a:t>
            </a:r>
            <a:endParaRPr lang="en-US" altLang="zh-CN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74340" y="175895"/>
            <a:ext cx="7491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珠峰培训-JS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b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485" y="1539875"/>
            <a:ext cx="11200130" cy="47523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>
                <a:latin typeface="+mn-ea"/>
                <a:sym typeface="+mn-ea"/>
              </a:rPr>
              <a:t> ·</a:t>
            </a:r>
            <a:r>
              <a:rPr lang="zh-CN" altLang="en-US" sz="2400">
                <a:latin typeface="+mn-ea"/>
                <a:sym typeface="+mn-ea"/>
              </a:rPr>
              <a:t>真实项目中</a:t>
            </a:r>
            <a:r>
              <a:rPr lang="en-US" altLang="zh-CN" sz="2400">
                <a:latin typeface="+mn-ea"/>
                <a:sym typeface="+mn-ea"/>
              </a:rPr>
              <a:t>,</a:t>
            </a:r>
            <a:r>
              <a:rPr lang="zh-CN" altLang="en-US" sz="2400">
                <a:latin typeface="+mn-ea"/>
                <a:sym typeface="+mn-ea"/>
              </a:rPr>
              <a:t>我们经常操作字符串，需要掌握常用的一些字符串操作的方法 </a:t>
            </a:r>
            <a:r>
              <a:rPr lang="en-US" altLang="zh-CN" sz="2400">
                <a:latin typeface="+mn-ea"/>
                <a:sym typeface="+mn-ea"/>
              </a:rPr>
              <a:t>String.prototype;</a:t>
            </a:r>
          </a:p>
          <a:p>
            <a:pPr marL="0" indent="0">
              <a:buNone/>
            </a:pPr>
            <a:r>
              <a:rPr lang="en-US" altLang="zh-CN" sz="2400">
                <a:latin typeface="+mn-ea"/>
                <a:sym typeface="+mn-ea"/>
              </a:rPr>
              <a:t>- charAt(</a:t>
            </a:r>
            <a:r>
              <a:rPr lang="zh-CN" altLang="en-US" sz="2400">
                <a:latin typeface="+mn-ea"/>
                <a:sym typeface="+mn-ea"/>
              </a:rPr>
              <a:t>索引</a:t>
            </a:r>
            <a:r>
              <a:rPr lang="en-US" altLang="zh-CN" sz="2400">
                <a:latin typeface="+mn-ea"/>
                <a:sym typeface="+mn-ea"/>
              </a:rPr>
              <a:t>):</a:t>
            </a:r>
            <a:r>
              <a:rPr lang="zh-CN" altLang="en-US" sz="2400">
                <a:latin typeface="+mn-ea"/>
                <a:sym typeface="+mn-ea"/>
              </a:rPr>
              <a:t>返回指定索引位置的字符，和</a:t>
            </a:r>
            <a:r>
              <a:rPr lang="en-US" altLang="zh-CN" sz="2400">
                <a:latin typeface="+mn-ea"/>
                <a:sym typeface="+mn-ea"/>
              </a:rPr>
              <a:t>str[</a:t>
            </a:r>
            <a:r>
              <a:rPr lang="zh-CN" altLang="en-US" sz="2400">
                <a:latin typeface="+mn-ea"/>
                <a:sym typeface="+mn-ea"/>
              </a:rPr>
              <a:t>索引</a:t>
            </a:r>
            <a:r>
              <a:rPr lang="en-US" altLang="zh-CN" sz="2400">
                <a:latin typeface="+mn-ea"/>
                <a:sym typeface="+mn-ea"/>
              </a:rPr>
              <a:t>]</a:t>
            </a:r>
            <a:r>
              <a:rPr lang="zh-CN" altLang="en-US" sz="2400">
                <a:latin typeface="+mn-ea"/>
                <a:sym typeface="+mn-ea"/>
              </a:rPr>
              <a:t>的区别在于，当指定的索引不存在的时候</a:t>
            </a:r>
            <a:r>
              <a:rPr lang="en-US" altLang="zh-CN" sz="2400">
                <a:latin typeface="+mn-ea"/>
                <a:sym typeface="+mn-ea"/>
              </a:rPr>
              <a:t>,</a:t>
            </a:r>
            <a:r>
              <a:rPr lang="zh-CN" altLang="en-US" sz="2400">
                <a:latin typeface="+mn-ea"/>
                <a:sym typeface="+mn-ea"/>
              </a:rPr>
              <a:t>中括号的方式获取的是</a:t>
            </a:r>
            <a:r>
              <a:rPr lang="en-US" altLang="zh-CN" sz="2400">
                <a:latin typeface="+mn-ea"/>
                <a:sym typeface="+mn-ea"/>
              </a:rPr>
              <a:t>undefined,</a:t>
            </a:r>
            <a:r>
              <a:rPr lang="zh-CN" altLang="en-US" sz="2400">
                <a:latin typeface="+mn-ea"/>
                <a:sym typeface="+mn-ea"/>
              </a:rPr>
              <a:t>而</a:t>
            </a:r>
            <a:r>
              <a:rPr lang="en-US" altLang="zh-CN" sz="2400">
                <a:latin typeface="+mn-ea"/>
                <a:sym typeface="+mn-ea"/>
              </a:rPr>
              <a:t>charAt</a:t>
            </a:r>
            <a:r>
              <a:rPr lang="zh-CN" altLang="en-US" sz="2400">
                <a:latin typeface="+mn-ea"/>
                <a:sym typeface="+mn-ea"/>
              </a:rPr>
              <a:t>获取的是空字符串</a:t>
            </a:r>
            <a:r>
              <a:rPr lang="en-US" altLang="zh-CN" sz="2400">
                <a:latin typeface="+mn-ea"/>
                <a:sym typeface="+mn-ea"/>
              </a:rPr>
              <a:t>;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+mn-ea"/>
                <a:sym typeface="+mn-ea"/>
              </a:rPr>
              <a:t>- charCodeAt(</a:t>
            </a:r>
            <a:r>
              <a:rPr lang="zh-CN" altLang="en-US" sz="2400">
                <a:latin typeface="+mn-ea"/>
                <a:sym typeface="+mn-ea"/>
              </a:rPr>
              <a:t>索引</a:t>
            </a:r>
            <a:r>
              <a:rPr lang="en-US" altLang="zh-CN" sz="2400">
                <a:latin typeface="+mn-ea"/>
                <a:sym typeface="+mn-ea"/>
              </a:rPr>
              <a:t>):</a:t>
            </a:r>
            <a:r>
              <a:rPr lang="zh-CN" altLang="en-US" sz="2400">
                <a:latin typeface="+mn-ea"/>
                <a:sym typeface="+mn-ea"/>
              </a:rPr>
              <a:t>在</a:t>
            </a:r>
            <a:r>
              <a:rPr lang="en-US" altLang="zh-CN" sz="2400">
                <a:latin typeface="+mn-ea"/>
                <a:sym typeface="+mn-ea"/>
              </a:rPr>
              <a:t>charAt</a:t>
            </a:r>
            <a:r>
              <a:rPr lang="zh-CN" altLang="en-US" sz="2400">
                <a:latin typeface="+mn-ea"/>
                <a:sym typeface="+mn-ea"/>
              </a:rPr>
              <a:t>的基础上</a:t>
            </a:r>
            <a:r>
              <a:rPr lang="en-US" altLang="zh-CN" sz="2400">
                <a:latin typeface="+mn-ea"/>
                <a:sym typeface="+mn-ea"/>
              </a:rPr>
              <a:t>,</a:t>
            </a:r>
            <a:r>
              <a:rPr lang="zh-CN" altLang="en-US" sz="2400">
                <a:latin typeface="+mn-ea"/>
                <a:sym typeface="+mn-ea"/>
              </a:rPr>
              <a:t>把获取的字符变为</a:t>
            </a:r>
            <a:r>
              <a:rPr lang="en-US" altLang="zh-CN" sz="2400">
                <a:latin typeface="+mn-ea"/>
                <a:sym typeface="+mn-ea"/>
              </a:rPr>
              <a:t>unicode</a:t>
            </a:r>
            <a:r>
              <a:rPr lang="zh-CN" altLang="en-US" sz="2400">
                <a:latin typeface="+mn-ea"/>
                <a:sym typeface="+mn-ea"/>
              </a:rPr>
              <a:t>编码值</a:t>
            </a:r>
            <a:r>
              <a:rPr lang="en-US" altLang="zh-CN" sz="2400">
                <a:latin typeface="+mn-ea"/>
                <a:sym typeface="+mn-ea"/>
              </a:rPr>
              <a:t>(</a:t>
            </a:r>
            <a:r>
              <a:rPr lang="zh-CN" altLang="en-US" sz="2400">
                <a:latin typeface="+mn-ea"/>
                <a:sym typeface="+mn-ea"/>
              </a:rPr>
              <a:t>对应</a:t>
            </a:r>
            <a:r>
              <a:rPr lang="en-US" altLang="zh-CN" sz="2400">
                <a:latin typeface="+mn-ea"/>
                <a:sym typeface="+mn-ea"/>
              </a:rPr>
              <a:t>ASCII</a:t>
            </a:r>
            <a:r>
              <a:rPr lang="zh-CN" altLang="en-US" sz="2400">
                <a:latin typeface="+mn-ea"/>
                <a:sym typeface="+mn-ea"/>
              </a:rPr>
              <a:t>码表</a:t>
            </a:r>
            <a:r>
              <a:rPr lang="en-US" altLang="zh-CN" sz="2400">
                <a:latin typeface="+mn-ea"/>
                <a:sym typeface="+mn-ea"/>
              </a:rPr>
              <a:t>)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+mn-ea"/>
                <a:sym typeface="+mn-ea"/>
              </a:rPr>
              <a:t>48~57:0-9    65~90 A-Z    97~122:a-z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+mn-ea"/>
                <a:sym typeface="+mn-ea"/>
              </a:rPr>
              <a:t>- String.fromCharCode(</a:t>
            </a:r>
            <a:r>
              <a:rPr lang="zh-CN" altLang="en-US" sz="2400">
                <a:latin typeface="+mn-ea"/>
                <a:sym typeface="+mn-ea"/>
              </a:rPr>
              <a:t>十进制的</a:t>
            </a:r>
            <a:r>
              <a:rPr lang="en-US" altLang="zh-CN" sz="2400">
                <a:latin typeface="+mn-ea"/>
                <a:sym typeface="+mn-ea"/>
              </a:rPr>
              <a:t>unicode</a:t>
            </a:r>
            <a:r>
              <a:rPr lang="zh-CN" altLang="en-US" sz="2400">
                <a:latin typeface="+mn-ea"/>
                <a:sym typeface="+mn-ea"/>
              </a:rPr>
              <a:t>值</a:t>
            </a:r>
            <a:r>
              <a:rPr lang="en-US" altLang="zh-CN" sz="2400">
                <a:latin typeface="+mn-ea"/>
                <a:sym typeface="+mn-ea"/>
              </a:rPr>
              <a:t>):</a:t>
            </a:r>
            <a:r>
              <a:rPr lang="zh-CN" altLang="en-US" sz="2400">
                <a:latin typeface="+mn-ea"/>
                <a:sym typeface="+mn-ea"/>
              </a:rPr>
              <a:t>把值按照</a:t>
            </a:r>
            <a:r>
              <a:rPr lang="en-US" altLang="zh-CN" sz="2400">
                <a:latin typeface="+mn-ea"/>
                <a:sym typeface="+mn-ea"/>
              </a:rPr>
              <a:t>ASCII</a:t>
            </a:r>
            <a:r>
              <a:rPr lang="zh-CN" altLang="en-US" sz="2400">
                <a:latin typeface="+mn-ea"/>
                <a:sym typeface="+mn-ea"/>
              </a:rPr>
              <a:t>码表中的信息，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+mn-ea"/>
                <a:sym typeface="+mn-ea"/>
              </a:rPr>
              <a:t>转换为原有的字符，和</a:t>
            </a:r>
            <a:r>
              <a:rPr lang="en-US" altLang="zh-CN" sz="2400">
                <a:latin typeface="+mn-ea"/>
                <a:sym typeface="+mn-ea"/>
              </a:rPr>
              <a:t>charCodeAt</a:t>
            </a:r>
            <a:r>
              <a:rPr lang="zh-CN" altLang="en-US" sz="2400">
                <a:latin typeface="+mn-ea"/>
                <a:sym typeface="+mn-ea"/>
              </a:rPr>
              <a:t>正好对应</a:t>
            </a:r>
            <a:r>
              <a:rPr lang="en-US" altLang="zh-CN" sz="2400">
                <a:latin typeface="+mn-ea"/>
                <a:sym typeface="+mn-ea"/>
              </a:rPr>
              <a:t>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74340" y="175895"/>
            <a:ext cx="7491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珠峰培训-JS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b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485" y="1259205"/>
            <a:ext cx="11200130" cy="54724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>
                <a:latin typeface="+mn-ea"/>
                <a:sym typeface="+mn-ea"/>
              </a:rPr>
              <a:t> ·</a:t>
            </a:r>
            <a:r>
              <a:rPr lang="zh-CN" sz="2400" b="1">
                <a:latin typeface="+mn-ea"/>
                <a:sym typeface="+mn-ea"/>
              </a:rPr>
              <a:t>字符串截取</a:t>
            </a:r>
            <a:r>
              <a:rPr lang="en-US" altLang="zh-CN" sz="2400" b="1">
                <a:latin typeface="+mn-ea"/>
                <a:sym typeface="+mn-ea"/>
              </a:rPr>
              <a:t>:</a:t>
            </a:r>
          </a:p>
          <a:p>
            <a:pPr marL="0" indent="0">
              <a:buNone/>
            </a:pPr>
            <a:r>
              <a:rPr lang="en-US" altLang="zh-CN" sz="2400">
                <a:latin typeface="+mn-ea"/>
                <a:sym typeface="+mn-ea"/>
              </a:rPr>
              <a:t>- substr(n,m):</a:t>
            </a:r>
            <a:r>
              <a:rPr lang="zh-CN" altLang="en-US" sz="2400">
                <a:latin typeface="+mn-ea"/>
                <a:sym typeface="+mn-ea"/>
              </a:rPr>
              <a:t>从索引</a:t>
            </a:r>
            <a:r>
              <a:rPr lang="en-US" altLang="zh-CN" sz="2400">
                <a:latin typeface="+mn-ea"/>
                <a:sym typeface="+mn-ea"/>
              </a:rPr>
              <a:t>n</a:t>
            </a:r>
            <a:r>
              <a:rPr lang="zh-CN" altLang="en-US" sz="2400">
                <a:latin typeface="+mn-ea"/>
                <a:sym typeface="+mn-ea"/>
              </a:rPr>
              <a:t>开始</a:t>
            </a:r>
            <a:r>
              <a:rPr lang="en-US" altLang="zh-CN" sz="2400">
                <a:latin typeface="+mn-ea"/>
                <a:sym typeface="+mn-ea"/>
              </a:rPr>
              <a:t>,</a:t>
            </a:r>
            <a:r>
              <a:rPr lang="zh-CN" altLang="en-US" sz="2400">
                <a:latin typeface="+mn-ea"/>
                <a:sym typeface="+mn-ea"/>
              </a:rPr>
              <a:t>截取</a:t>
            </a:r>
            <a:r>
              <a:rPr lang="en-US" altLang="zh-CN" sz="2400">
                <a:latin typeface="+mn-ea"/>
                <a:sym typeface="+mn-ea"/>
              </a:rPr>
              <a:t>m</a:t>
            </a:r>
            <a:r>
              <a:rPr lang="zh-CN" altLang="en-US" sz="2400">
                <a:latin typeface="+mn-ea"/>
                <a:sym typeface="+mn-ea"/>
              </a:rPr>
              <a:t>个字符</a:t>
            </a:r>
            <a:r>
              <a:rPr lang="en-US" altLang="zh-CN" sz="2400">
                <a:latin typeface="+mn-ea"/>
                <a:sym typeface="+mn-ea"/>
              </a:rPr>
              <a:t>;</a:t>
            </a:r>
          </a:p>
          <a:p>
            <a:pPr marL="0" indent="0">
              <a:buNone/>
            </a:pPr>
            <a:r>
              <a:rPr lang="en-US" altLang="zh-CN" sz="2400">
                <a:latin typeface="+mn-ea"/>
                <a:sym typeface="+mn-ea"/>
              </a:rPr>
              <a:t>- substring(n,m):</a:t>
            </a:r>
            <a:r>
              <a:rPr lang="zh-CN" altLang="en-US" sz="2400">
                <a:latin typeface="+mn-ea"/>
                <a:sym typeface="+mn-ea"/>
              </a:rPr>
              <a:t>从索引</a:t>
            </a:r>
            <a:r>
              <a:rPr lang="en-US" altLang="zh-CN" sz="2400">
                <a:latin typeface="+mn-ea"/>
                <a:sym typeface="+mn-ea"/>
              </a:rPr>
              <a:t>n</a:t>
            </a:r>
            <a:r>
              <a:rPr lang="zh-CN" altLang="en-US" sz="2400">
                <a:latin typeface="+mn-ea"/>
                <a:sym typeface="+mn-ea"/>
              </a:rPr>
              <a:t>开始</a:t>
            </a:r>
            <a:r>
              <a:rPr lang="en-US" altLang="zh-CN" sz="2400">
                <a:latin typeface="+mn-ea"/>
                <a:sym typeface="+mn-ea"/>
              </a:rPr>
              <a:t>,</a:t>
            </a:r>
            <a:r>
              <a:rPr lang="zh-CN" altLang="en-US" sz="2400">
                <a:latin typeface="+mn-ea"/>
                <a:sym typeface="+mn-ea"/>
              </a:rPr>
              <a:t>截取到索引为</a:t>
            </a:r>
            <a:r>
              <a:rPr lang="en-US" altLang="zh-CN" sz="2400">
                <a:latin typeface="+mn-ea"/>
                <a:sym typeface="+mn-ea"/>
              </a:rPr>
              <a:t>m</a:t>
            </a:r>
            <a:r>
              <a:rPr lang="zh-CN" altLang="en-US" sz="2400">
                <a:latin typeface="+mn-ea"/>
                <a:sym typeface="+mn-ea"/>
              </a:rPr>
              <a:t>处</a:t>
            </a:r>
            <a:r>
              <a:rPr lang="en-US" altLang="zh-CN" sz="2400">
                <a:latin typeface="+mn-ea"/>
                <a:sym typeface="+mn-ea"/>
              </a:rPr>
              <a:t>(</a:t>
            </a:r>
            <a:r>
              <a:rPr lang="zh-CN" altLang="en-US" sz="2400">
                <a:latin typeface="+mn-ea"/>
                <a:sym typeface="+mn-ea"/>
              </a:rPr>
              <a:t>不包括</a:t>
            </a:r>
            <a:r>
              <a:rPr lang="en-US" altLang="zh-CN" sz="2400">
                <a:latin typeface="+mn-ea"/>
                <a:sym typeface="+mn-ea"/>
              </a:rPr>
              <a:t>m),</a:t>
            </a:r>
            <a:r>
              <a:rPr lang="zh-CN" altLang="en-US" sz="2400">
                <a:latin typeface="+mn-ea"/>
                <a:sym typeface="+mn-ea"/>
              </a:rPr>
              <a:t>把找到的部分截取</a:t>
            </a:r>
            <a:r>
              <a:rPr lang="en-US" altLang="zh-CN" sz="2400">
                <a:latin typeface="+mn-ea"/>
                <a:sym typeface="+mn-ea"/>
              </a:rPr>
              <a:t>;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+mn-ea"/>
                <a:sym typeface="+mn-ea"/>
              </a:rPr>
              <a:t>- slice(n,m):</a:t>
            </a:r>
            <a:r>
              <a:rPr lang="zh-CN" altLang="en-US" sz="2400">
                <a:latin typeface="+mn-ea"/>
                <a:sym typeface="+mn-ea"/>
              </a:rPr>
              <a:t>和</a:t>
            </a:r>
            <a:r>
              <a:rPr lang="en-US" altLang="zh-CN" sz="2400">
                <a:latin typeface="+mn-ea"/>
                <a:sym typeface="+mn-ea"/>
              </a:rPr>
              <a:t>substring</a:t>
            </a:r>
            <a:r>
              <a:rPr lang="zh-CN" altLang="en-US" sz="2400">
                <a:latin typeface="+mn-ea"/>
                <a:sym typeface="+mn-ea"/>
              </a:rPr>
              <a:t>语法一样</a:t>
            </a:r>
            <a:r>
              <a:rPr lang="en-US" altLang="zh-CN" sz="2400">
                <a:latin typeface="+mn-ea"/>
                <a:sym typeface="+mn-ea"/>
              </a:rPr>
              <a:t>,</a:t>
            </a:r>
            <a:r>
              <a:rPr lang="zh-CN" altLang="en-US" sz="2400">
                <a:latin typeface="+mn-ea"/>
                <a:sym typeface="+mn-ea"/>
              </a:rPr>
              <a:t>区别在于</a:t>
            </a:r>
            <a:r>
              <a:rPr lang="en-US" altLang="zh-CN" sz="2400">
                <a:latin typeface="+mn-ea"/>
                <a:sym typeface="+mn-ea"/>
              </a:rPr>
              <a:t>slice</a:t>
            </a:r>
            <a:r>
              <a:rPr lang="zh-CN" altLang="en-US" sz="2400">
                <a:latin typeface="+mn-ea"/>
                <a:sym typeface="+mn-ea"/>
              </a:rPr>
              <a:t>支持以负数做索引</a:t>
            </a:r>
            <a:r>
              <a:rPr lang="en-US" altLang="zh-CN" sz="2400">
                <a:latin typeface="+mn-ea"/>
                <a:sym typeface="+mn-ea"/>
              </a:rPr>
              <a:t>;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b="1">
                <a:latin typeface="+mn-ea"/>
                <a:sym typeface="+mn-ea"/>
              </a:rPr>
              <a:t> ·</a:t>
            </a:r>
            <a:r>
              <a:rPr lang="zh-CN" altLang="en-US" sz="2400" b="1">
                <a:latin typeface="+mn-ea"/>
                <a:sym typeface="+mn-ea"/>
              </a:rPr>
              <a:t>大小写的转换</a:t>
            </a:r>
            <a:r>
              <a:rPr lang="en-US" altLang="zh-CN" sz="2400" b="1">
                <a:latin typeface="+mn-ea"/>
                <a:sym typeface="+mn-ea"/>
              </a:rPr>
              <a:t>: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+mn-ea"/>
                <a:sym typeface="+mn-ea"/>
              </a:rPr>
              <a:t>- toUpperCase:</a:t>
            </a:r>
            <a:r>
              <a:rPr lang="zh-CN" altLang="en-US" sz="2400">
                <a:latin typeface="+mn-ea"/>
                <a:sym typeface="+mn-ea"/>
              </a:rPr>
              <a:t>把字母全部大写</a:t>
            </a:r>
            <a:r>
              <a:rPr lang="en-US" altLang="zh-CN" sz="2400">
                <a:latin typeface="+mn-ea"/>
                <a:sym typeface="+mn-ea"/>
              </a:rPr>
              <a:t>;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+mn-ea"/>
                <a:sym typeface="+mn-ea"/>
              </a:rPr>
              <a:t>- toLowerCase:</a:t>
            </a:r>
            <a:r>
              <a:rPr lang="zh-CN" altLang="en-US" sz="2400">
                <a:latin typeface="+mn-ea"/>
                <a:sym typeface="+mn-ea"/>
              </a:rPr>
              <a:t>把字母全部小写</a:t>
            </a:r>
            <a:r>
              <a:rPr lang="en-US" altLang="zh-CN" sz="2400">
                <a:latin typeface="+mn-ea"/>
                <a:sym typeface="+mn-ea"/>
              </a:rPr>
              <a:t>;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b="1">
                <a:latin typeface="+mn-ea"/>
                <a:sym typeface="+mn-ea"/>
              </a:rPr>
              <a:t>·</a:t>
            </a:r>
            <a:r>
              <a:rPr lang="zh-CN" altLang="en-US" sz="2400" b="1">
                <a:latin typeface="+mn-ea"/>
                <a:sym typeface="+mn-ea"/>
              </a:rPr>
              <a:t>获取出现位置的索引</a:t>
            </a:r>
            <a:r>
              <a:rPr lang="en-US" altLang="zh-CN" sz="2400" b="1">
                <a:latin typeface="+mn-ea"/>
                <a:sym typeface="+mn-ea"/>
              </a:rPr>
              <a:t>: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+mn-ea"/>
                <a:sym typeface="+mn-ea"/>
              </a:rPr>
              <a:t>- indexOf:</a:t>
            </a:r>
            <a:r>
              <a:rPr lang="zh-CN" altLang="en-US" sz="2400">
                <a:latin typeface="+mn-ea"/>
                <a:sym typeface="+mn-ea"/>
              </a:rPr>
              <a:t>获取当前字符在字符串中第一次出现位置的索引</a:t>
            </a:r>
            <a:r>
              <a:rPr lang="en-US" altLang="zh-CN" sz="2400">
                <a:latin typeface="+mn-ea"/>
                <a:sym typeface="+mn-ea"/>
              </a:rPr>
              <a:t>;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+mn-ea"/>
                <a:sym typeface="+mn-ea"/>
              </a:rPr>
              <a:t>- lastIndexOf:</a:t>
            </a:r>
            <a:r>
              <a:rPr lang="zh-CN" altLang="en-US" sz="2400">
                <a:latin typeface="+mn-ea"/>
                <a:sym typeface="+mn-ea"/>
              </a:rPr>
              <a:t>获取最后一次出现位置的索引</a:t>
            </a:r>
            <a:r>
              <a:rPr lang="en-US" altLang="zh-CN" sz="2400">
                <a:latin typeface="+mn-ea"/>
                <a:sym typeface="+mn-ea"/>
              </a:rPr>
              <a:t>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74340" y="175895"/>
            <a:ext cx="7491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珠峰培训-JS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b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485" y="1475105"/>
            <a:ext cx="11200130" cy="54724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latin typeface="+mn-ea"/>
                <a:sym typeface="+mn-ea"/>
              </a:rPr>
              <a:t>·</a:t>
            </a:r>
            <a:r>
              <a:rPr lang="zh-CN" sz="2400" b="1" dirty="0">
                <a:latin typeface="+mn-ea"/>
                <a:sym typeface="+mn-ea"/>
              </a:rPr>
              <a:t>字符串拆分</a:t>
            </a:r>
            <a:r>
              <a:rPr lang="en-US" altLang="zh-CN" sz="2400" b="1" dirty="0">
                <a:latin typeface="+mn-ea"/>
                <a:sym typeface="+mn-ea"/>
              </a:rPr>
              <a:t>:</a:t>
            </a:r>
          </a:p>
          <a:p>
            <a:pPr marL="0" indent="0">
              <a:buNone/>
            </a:pPr>
            <a:r>
              <a:rPr lang="en-US" altLang="zh-CN" sz="2400" dirty="0">
                <a:latin typeface="+mn-ea"/>
                <a:sym typeface="+mn-ea"/>
              </a:rPr>
              <a:t>- split:</a:t>
            </a:r>
            <a:r>
              <a:rPr lang="zh-CN" altLang="en-US" sz="2400" dirty="0">
                <a:latin typeface="+mn-ea"/>
                <a:sym typeface="+mn-ea"/>
              </a:rPr>
              <a:t>按照某一个字符把字符串拆分成数组中的某一项</a:t>
            </a:r>
            <a:r>
              <a:rPr lang="en-US" altLang="zh-CN" sz="2400" dirty="0">
                <a:latin typeface="+mn-ea"/>
                <a:sym typeface="+mn-ea"/>
              </a:rPr>
              <a:t>,</a:t>
            </a:r>
            <a:r>
              <a:rPr lang="zh-CN" altLang="en-US" sz="2400" dirty="0">
                <a:latin typeface="+mn-ea"/>
                <a:sym typeface="+mn-ea"/>
              </a:rPr>
              <a:t>和数组中的</a:t>
            </a:r>
            <a:r>
              <a:rPr lang="en-US" altLang="zh-CN" sz="2400" dirty="0">
                <a:latin typeface="+mn-ea"/>
                <a:sym typeface="+mn-ea"/>
              </a:rPr>
              <a:t>join</a:t>
            </a:r>
            <a:r>
              <a:rPr lang="zh-CN" altLang="en-US" sz="2400" dirty="0">
                <a:latin typeface="+mn-ea"/>
                <a:sym typeface="+mn-ea"/>
              </a:rPr>
              <a:t>方法是对应的</a:t>
            </a:r>
            <a:r>
              <a:rPr lang="en-US" altLang="zh-CN" sz="2400" dirty="0">
                <a:latin typeface="+mn-ea"/>
                <a:sym typeface="+mn-ea"/>
              </a:rPr>
              <a:t>;</a:t>
            </a:r>
          </a:p>
          <a:p>
            <a:pPr marL="0" indent="0">
              <a:buNone/>
            </a:pPr>
            <a:r>
              <a:rPr lang="en-US" altLang="zh-CN" sz="2400" b="1" dirty="0">
                <a:latin typeface="+mn-ea"/>
                <a:sym typeface="+mn-ea"/>
              </a:rPr>
              <a:t>·</a:t>
            </a:r>
            <a:r>
              <a:rPr lang="zh-CN" sz="2400" b="1" dirty="0">
                <a:latin typeface="+mn-ea"/>
                <a:sym typeface="+mn-ea"/>
              </a:rPr>
              <a:t>字符串替换</a:t>
            </a:r>
            <a:r>
              <a:rPr lang="en-US" altLang="zh-CN" sz="2400" b="1" dirty="0">
                <a:latin typeface="+mn-ea"/>
                <a:sym typeface="+mn-ea"/>
              </a:rPr>
              <a:t>:</a:t>
            </a:r>
          </a:p>
          <a:p>
            <a:pPr marL="0" indent="0">
              <a:buNone/>
            </a:pPr>
            <a:r>
              <a:rPr lang="en-US" altLang="zh-CN" sz="2400" dirty="0">
                <a:latin typeface="+mn-ea"/>
                <a:sym typeface="+mn-ea"/>
              </a:rPr>
              <a:t>- replace:</a:t>
            </a:r>
            <a:r>
              <a:rPr lang="zh-CN" altLang="en-US" sz="2400" dirty="0">
                <a:latin typeface="+mn-ea"/>
                <a:sym typeface="+mn-ea"/>
              </a:rPr>
              <a:t>实现字符的替换</a:t>
            </a:r>
            <a:r>
              <a:rPr lang="en-US" altLang="zh-CN" sz="2400" dirty="0">
                <a:latin typeface="+mn-ea"/>
                <a:sym typeface="+mn-ea"/>
              </a:rPr>
              <a:t>;</a:t>
            </a:r>
            <a:r>
              <a:rPr lang="zh-CN" altLang="en-US" sz="2400" dirty="0">
                <a:latin typeface="+mn-ea"/>
                <a:sym typeface="+mn-ea"/>
              </a:rPr>
              <a:t>执行一次</a:t>
            </a:r>
            <a:r>
              <a:rPr lang="en-US" altLang="zh-CN" sz="2400" dirty="0">
                <a:latin typeface="+mn-ea"/>
                <a:sym typeface="+mn-ea"/>
              </a:rPr>
              <a:t>replace</a:t>
            </a:r>
            <a:r>
              <a:rPr lang="zh-CN" altLang="en-US" sz="2400" dirty="0">
                <a:latin typeface="+mn-ea"/>
                <a:sym typeface="+mn-ea"/>
              </a:rPr>
              <a:t>只能替换一次</a:t>
            </a:r>
            <a:r>
              <a:rPr lang="en-US" altLang="zh-CN" sz="2400" dirty="0">
                <a:latin typeface="+mn-ea"/>
                <a:sym typeface="+mn-ea"/>
              </a:rPr>
              <a:t>,</a:t>
            </a:r>
            <a:r>
              <a:rPr lang="zh-CN" altLang="en-US" sz="2400" dirty="0">
                <a:latin typeface="+mn-ea"/>
                <a:sym typeface="+mn-ea"/>
              </a:rPr>
              <a:t>如果有好几个都需要替换</a:t>
            </a:r>
            <a:r>
              <a:rPr lang="en-US" altLang="zh-CN" sz="2400" dirty="0">
                <a:latin typeface="+mn-ea"/>
                <a:sym typeface="+mn-ea"/>
              </a:rPr>
              <a:t>,</a:t>
            </a:r>
            <a:r>
              <a:rPr lang="zh-CN" altLang="en-US" sz="2400" dirty="0">
                <a:latin typeface="+mn-ea"/>
                <a:sym typeface="+mn-ea"/>
              </a:rPr>
              <a:t>在不使用正则的情况下我们需要执行很多次</a:t>
            </a:r>
            <a:r>
              <a:rPr lang="en-US" altLang="zh-CN" sz="2400" dirty="0">
                <a:latin typeface="+mn-ea"/>
                <a:sym typeface="+mn-ea"/>
              </a:rPr>
              <a:t>replace;</a:t>
            </a:r>
          </a:p>
          <a:p>
            <a:pPr marL="0" indent="0">
              <a:buNone/>
            </a:pPr>
            <a:r>
              <a:rPr lang="en-US" altLang="zh-CN" sz="2400" b="1" dirty="0">
                <a:latin typeface="+mn-ea"/>
                <a:sym typeface="+mn-ea"/>
              </a:rPr>
              <a:t>·</a:t>
            </a:r>
            <a:r>
              <a:rPr lang="zh-CN" sz="2400" b="1" dirty="0">
                <a:latin typeface="+mn-ea"/>
                <a:sym typeface="+mn-ea"/>
              </a:rPr>
              <a:t>去除空格</a:t>
            </a:r>
            <a:r>
              <a:rPr lang="en-US" altLang="zh-CN" sz="2400" b="1" dirty="0">
                <a:latin typeface="+mn-ea"/>
                <a:sym typeface="+mn-ea"/>
              </a:rPr>
              <a:t>:</a:t>
            </a:r>
          </a:p>
          <a:p>
            <a:pPr marL="0" indent="0">
              <a:buNone/>
            </a:pPr>
            <a:r>
              <a:rPr lang="en-US" altLang="zh-CN" sz="2400" dirty="0">
                <a:latin typeface="+mn-ea"/>
                <a:sym typeface="+mn-ea"/>
              </a:rPr>
              <a:t>- </a:t>
            </a:r>
            <a:r>
              <a:rPr lang="en-US" altLang="zh-CN" sz="2400" dirty="0" err="1">
                <a:latin typeface="+mn-ea"/>
                <a:sym typeface="+mn-ea"/>
              </a:rPr>
              <a:t>trimLeft</a:t>
            </a:r>
            <a:r>
              <a:rPr lang="en-US" altLang="zh-CN" sz="2400" dirty="0">
                <a:latin typeface="+mn-ea"/>
                <a:sym typeface="+mn-ea"/>
              </a:rPr>
              <a:t>:</a:t>
            </a:r>
            <a:r>
              <a:rPr lang="zh-CN" altLang="en-US" sz="2400" dirty="0">
                <a:latin typeface="+mn-ea"/>
                <a:sym typeface="+mn-ea"/>
              </a:rPr>
              <a:t>去除字符串开始的空格</a:t>
            </a:r>
            <a:r>
              <a:rPr lang="en-US" altLang="zh-CN" sz="2400" dirty="0">
                <a:latin typeface="+mn-ea"/>
                <a:sym typeface="+mn-ea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latin typeface="+mn-ea"/>
                <a:sym typeface="+mn-ea"/>
              </a:rPr>
              <a:t>- </a:t>
            </a:r>
            <a:r>
              <a:rPr lang="en-US" altLang="zh-CN" sz="2400" dirty="0" err="1">
                <a:latin typeface="+mn-ea"/>
                <a:sym typeface="+mn-ea"/>
              </a:rPr>
              <a:t>trimRight</a:t>
            </a:r>
            <a:r>
              <a:rPr lang="en-US" altLang="zh-CN" sz="2400" dirty="0">
                <a:latin typeface="+mn-ea"/>
                <a:sym typeface="+mn-ea"/>
              </a:rPr>
              <a:t>:</a:t>
            </a:r>
            <a:r>
              <a:rPr lang="zh-CN" altLang="en-US" sz="2400" dirty="0">
                <a:latin typeface="+mn-ea"/>
                <a:sym typeface="+mn-ea"/>
              </a:rPr>
              <a:t>去除字符串结尾的空格</a:t>
            </a:r>
            <a:r>
              <a:rPr lang="en-US" altLang="zh-CN" sz="2400" dirty="0">
                <a:latin typeface="+mn-ea"/>
                <a:sym typeface="+mn-ea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latin typeface="+mn-ea"/>
                <a:sym typeface="+mn-ea"/>
              </a:rPr>
              <a:t>- trim:</a:t>
            </a:r>
            <a:r>
              <a:rPr lang="zh-CN" altLang="en-US" sz="2400" dirty="0">
                <a:latin typeface="+mn-ea"/>
                <a:sym typeface="+mn-ea"/>
              </a:rPr>
              <a:t>去除字符串首尾的空格</a:t>
            </a:r>
            <a:r>
              <a:rPr lang="en-US" altLang="zh-CN" sz="2400" dirty="0">
                <a:latin typeface="+mn-ea"/>
                <a:sym typeface="+mn-ea"/>
              </a:rPr>
              <a:t>;</a:t>
            </a:r>
          </a:p>
          <a:p>
            <a:pPr marL="0" indent="0">
              <a:buNone/>
            </a:pPr>
            <a:endParaRPr lang="en-US" altLang="zh-CN" sz="240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74340" y="175895"/>
            <a:ext cx="7491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珠峰培训-JS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b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6260" y="145415"/>
            <a:ext cx="749109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珠峰培训-JS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b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b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155" y="2545080"/>
            <a:ext cx="11629390" cy="3858260"/>
          </a:xfrm>
        </p:spPr>
        <p:txBody>
          <a:bodyPr/>
          <a:lstStyle/>
          <a:p>
            <a:pPr marL="0" indent="0" algn="ctr" fontAlgn="auto">
              <a:lnSpc>
                <a:spcPct val="130000"/>
              </a:lnSpc>
              <a:buNone/>
            </a:pPr>
            <a:r>
              <a:rPr lang="zh-CN" altLang="en-US" sz="8000" b="1">
                <a:latin typeface="+mn-ea"/>
                <a:sym typeface="+mn-ea"/>
              </a:rPr>
              <a:t>第一周第一天</a:t>
            </a:r>
          </a:p>
          <a:p>
            <a:pPr marL="0" indent="0" fontAlgn="auto">
              <a:lnSpc>
                <a:spcPct val="130000"/>
              </a:lnSpc>
              <a:buNone/>
            </a:pPr>
            <a:endParaRPr lang="zh-CN" sz="2400" b="1">
              <a:latin typeface="+mn-ea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+mn-ea"/>
                <a:sym typeface="+mn-ea"/>
              </a:rPr>
              <a:t>   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718945"/>
            <a:ext cx="7301865" cy="47523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 dirty="0">
                <a:latin typeface="+mn-ea"/>
                <a:sym typeface="+mn-ea"/>
              </a:rPr>
              <a:t>自我介绍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+mn-ea"/>
              </a:rPr>
              <a:t>   </a:t>
            </a:r>
            <a:r>
              <a:rPr lang="zh-CN" altLang="en-US" dirty="0">
                <a:latin typeface="+mn-ea"/>
                <a:sym typeface="+mn-ea"/>
              </a:rPr>
              <a:t>姓名</a:t>
            </a:r>
            <a:r>
              <a:rPr lang="en-US" altLang="zh-CN" dirty="0">
                <a:latin typeface="+mn-ea"/>
                <a:sym typeface="+mn-ea"/>
              </a:rPr>
              <a:t>:</a:t>
            </a:r>
            <a:r>
              <a:rPr lang="zh-CN" altLang="en-US" dirty="0">
                <a:latin typeface="+mn-ea"/>
                <a:sym typeface="+mn-ea"/>
              </a:rPr>
              <a:t>牛晓鑫</a:t>
            </a:r>
            <a:endParaRPr lang="en-US" altLang="zh-CN" dirty="0">
              <a:latin typeface="+mn-ea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+mn-ea"/>
                <a:sym typeface="+mn-ea"/>
              </a:rPr>
              <a:t>   </a:t>
            </a:r>
            <a:r>
              <a:rPr lang="zh-CN" altLang="zh-CN" dirty="0">
                <a:latin typeface="+mn-ea"/>
                <a:sym typeface="+mn-ea"/>
              </a:rPr>
              <a:t>职务</a:t>
            </a:r>
            <a:r>
              <a:rPr lang="en-US" altLang="zh-CN" dirty="0">
                <a:latin typeface="+mn-ea"/>
                <a:sym typeface="+mn-ea"/>
              </a:rPr>
              <a:t>:</a:t>
            </a:r>
            <a:r>
              <a:rPr lang="zh-CN" altLang="zh-CN" dirty="0">
                <a:latin typeface="+mn-ea"/>
                <a:sym typeface="+mn-ea"/>
              </a:rPr>
              <a:t>珠峰</a:t>
            </a:r>
            <a:r>
              <a:rPr lang="zh-CN" altLang="en-US" dirty="0">
                <a:latin typeface="+mn-ea"/>
                <a:sym typeface="+mn-ea"/>
              </a:rPr>
              <a:t>高级</a:t>
            </a:r>
            <a:r>
              <a:rPr lang="zh-CN" altLang="zh-CN" dirty="0">
                <a:latin typeface="+mn-ea"/>
                <a:sym typeface="+mn-ea"/>
              </a:rPr>
              <a:t>培训讲师</a:t>
            </a:r>
            <a:endParaRPr lang="zh-CN" altLang="zh-CN" dirty="0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 dirty="0">
                <a:latin typeface="+mn-ea"/>
                <a:sym typeface="+mn-ea"/>
              </a:rPr>
              <a:t>   联系方式</a:t>
            </a:r>
            <a:r>
              <a:rPr lang="en-US" altLang="zh-CN" dirty="0">
                <a:latin typeface="+mn-ea"/>
                <a:sym typeface="+mn-ea"/>
              </a:rPr>
              <a:t>: 400-180-6960</a:t>
            </a:r>
            <a:r>
              <a:rPr lang="zh-CN" altLang="en-US" dirty="0">
                <a:latin typeface="+mn-ea"/>
                <a:sym typeface="+mn-ea"/>
              </a:rPr>
              <a:t>           </a:t>
            </a:r>
            <a:endParaRPr lang="en-US" altLang="zh-CN" dirty="0">
              <a:latin typeface="+mn-ea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+mn-ea"/>
                <a:sym typeface="+mn-ea"/>
              </a:rPr>
              <a:t>   微信</a:t>
            </a:r>
            <a:r>
              <a:rPr lang="en-US" altLang="zh-CN" dirty="0">
                <a:latin typeface="+mn-ea"/>
                <a:sym typeface="+mn-ea"/>
              </a:rPr>
              <a:t>:(</a:t>
            </a:r>
            <a:r>
              <a:rPr lang="zh-CN" altLang="en-US" dirty="0">
                <a:latin typeface="+mn-ea"/>
                <a:sym typeface="+mn-ea"/>
              </a:rPr>
              <a:t>扫描右侧二维码</a:t>
            </a:r>
            <a:r>
              <a:rPr lang="en-US" altLang="zh-CN" dirty="0">
                <a:latin typeface="+mn-ea"/>
                <a:sym typeface="+mn-ea"/>
              </a:rPr>
              <a:t>)</a:t>
            </a:r>
            <a:r>
              <a:rPr lang="zh-CN" altLang="en-US" dirty="0">
                <a:latin typeface="+mn-ea"/>
                <a:sym typeface="+mn-ea"/>
              </a:rPr>
              <a:t>  </a:t>
            </a:r>
            <a:endParaRPr lang="zh-CN" altLang="en-US" dirty="0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 dirty="0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 dirty="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 dirty="0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309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805" y="1917065"/>
            <a:ext cx="3821430" cy="38214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74340" y="175895"/>
            <a:ext cx="7491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珠峰培训CSS从入门到精通</a:t>
            </a: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b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485" y="1669415"/>
            <a:ext cx="11200130" cy="47523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+mn-ea"/>
                <a:sym typeface="+mn-ea"/>
              </a:rPr>
              <a:t> </a:t>
            </a:r>
            <a:r>
              <a:rPr lang="en-US" altLang="zh-CN" b="1" dirty="0">
                <a:latin typeface="+mn-ea"/>
                <a:sym typeface="+mn-ea"/>
              </a:rPr>
              <a:t>·</a:t>
            </a:r>
            <a:r>
              <a:rPr lang="zh-CN" altLang="en-US" b="1" dirty="0">
                <a:latin typeface="+mn-ea"/>
                <a:sym typeface="+mn-ea"/>
              </a:rPr>
              <a:t>课程大纲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+mn-ea"/>
                <a:sym typeface="+mn-ea"/>
              </a:rPr>
              <a:t>   本次课程持续两周的时间，目的是让大家掌握</a:t>
            </a:r>
            <a:r>
              <a:rPr lang="en-US" altLang="zh-CN" dirty="0">
                <a:latin typeface="+mn-ea"/>
                <a:sym typeface="+mn-ea"/>
              </a:rPr>
              <a:t>JS</a:t>
            </a:r>
            <a:r>
              <a:rPr lang="zh-CN" altLang="en-US" dirty="0">
                <a:latin typeface="+mn-ea"/>
                <a:sym typeface="+mn-ea"/>
              </a:rPr>
              <a:t>的基础知识和一些常用的算法，在课程中会带着大家完成一些经典的案例以及给大家分享一些</a:t>
            </a:r>
            <a:r>
              <a:rPr lang="en-US" altLang="zh-CN" dirty="0">
                <a:latin typeface="+mn-ea"/>
                <a:sym typeface="+mn-ea"/>
              </a:rPr>
              <a:t>BAT</a:t>
            </a:r>
            <a:r>
              <a:rPr lang="zh-CN" altLang="en-US" dirty="0">
                <a:latin typeface="+mn-ea"/>
                <a:sym typeface="+mn-ea"/>
              </a:rPr>
              <a:t>等公司的基础面试题；</a:t>
            </a:r>
            <a:endParaRPr lang="zh-CN" altLang="en-US" dirty="0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+mn-ea"/>
                <a:sym typeface="+mn-ea"/>
              </a:rPr>
              <a:t>   为了让大家更好去掌握这些知识，我们也会给大家布置一些随堂练习题目以及课后作业；晚自习期间老师也会全程进行辅导；</a:t>
            </a:r>
            <a:r>
              <a:rPr lang="zh-CN" altLang="en-US" sz="3200" dirty="0">
                <a:latin typeface="Adobe 仿宋 Std R" panose="02020400000000000000" charset="-122"/>
                <a:ea typeface="Adobe 仿宋 Std R" panose="02020400000000000000" charset="-122"/>
                <a:sym typeface="+mn-ea"/>
              </a:rPr>
              <a:t>  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endParaRPr lang="en-US" altLang="zh-CN" sz="3200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 dirty="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 dirty="0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309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/>
          </a:p>
        </p:txBody>
      </p:sp>
      <p:sp>
        <p:nvSpPr>
          <p:cNvPr id="7" name="文本框 6"/>
          <p:cNvSpPr txBox="1"/>
          <p:nvPr/>
        </p:nvSpPr>
        <p:spPr>
          <a:xfrm>
            <a:off x="2974340" y="175895"/>
            <a:ext cx="7491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珠峰培训-JS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b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485" y="1669415"/>
            <a:ext cx="11200130" cy="47523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+mn-ea"/>
                <a:sym typeface="+mn-ea"/>
              </a:rPr>
              <a:t>  </a:t>
            </a:r>
            <a:r>
              <a:rPr lang="en-US" altLang="zh-CN" b="1" dirty="0">
                <a:latin typeface="+mn-ea"/>
                <a:sym typeface="+mn-ea"/>
              </a:rPr>
              <a:t>·</a:t>
            </a:r>
            <a:r>
              <a:rPr lang="zh-CN" altLang="en-US" b="1" dirty="0">
                <a:latin typeface="+mn-ea"/>
                <a:sym typeface="+mn-ea"/>
              </a:rPr>
              <a:t>课程大纲</a:t>
            </a:r>
            <a:endParaRPr lang="zh-CN" altLang="en-US" b="1" dirty="0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+mn-ea"/>
                <a:sym typeface="+mn-ea"/>
              </a:rPr>
              <a:t>   </a:t>
            </a:r>
            <a:r>
              <a:rPr lang="en-US" altLang="zh-CN" dirty="0">
                <a:latin typeface="+mn-ea"/>
                <a:sym typeface="+mn-ea"/>
              </a:rPr>
              <a:t>-</a:t>
            </a:r>
            <a:r>
              <a:rPr lang="en-US" dirty="0">
                <a:latin typeface="+mn-ea"/>
                <a:sym typeface="+mn-ea"/>
              </a:rPr>
              <a:t>  </a:t>
            </a:r>
            <a:r>
              <a:rPr lang="zh-CN" altLang="en-US" dirty="0">
                <a:latin typeface="+mn-ea"/>
                <a:sym typeface="+mn-ea"/>
              </a:rPr>
              <a:t>第一周知识点的复习梳理</a:t>
            </a:r>
            <a:endParaRPr lang="en-US" altLang="zh-CN" dirty="0">
              <a:latin typeface="+mn-ea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+mn-ea"/>
                <a:sym typeface="+mn-ea"/>
              </a:rPr>
              <a:t>   - DOM</a:t>
            </a:r>
            <a:r>
              <a:rPr lang="zh-CN" altLang="en-US" dirty="0">
                <a:latin typeface="+mn-ea"/>
                <a:sym typeface="+mn-ea"/>
              </a:rPr>
              <a:t>中获取元素的方法</a:t>
            </a:r>
            <a:endParaRPr lang="en-US" altLang="zh-CN" dirty="0">
              <a:latin typeface="+mn-ea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+mn-ea"/>
                <a:sym typeface="+mn-ea"/>
              </a:rPr>
              <a:t>   - DOM</a:t>
            </a:r>
            <a:r>
              <a:rPr lang="zh-CN" altLang="en-US" dirty="0">
                <a:latin typeface="+mn-ea"/>
                <a:sym typeface="+mn-ea"/>
              </a:rPr>
              <a:t>中的节点和描述节点关系的属性</a:t>
            </a:r>
            <a:endParaRPr lang="en-US" altLang="zh-CN" dirty="0">
              <a:latin typeface="+mn-ea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+mn-ea"/>
                <a:sym typeface="+mn-ea"/>
              </a:rPr>
              <a:t>   - DOM</a:t>
            </a:r>
            <a:r>
              <a:rPr lang="zh-CN" altLang="en-US" dirty="0">
                <a:latin typeface="+mn-ea"/>
                <a:sym typeface="+mn-ea"/>
              </a:rPr>
              <a:t>的增删改操作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+mn-ea"/>
                <a:sym typeface="+mn-ea"/>
              </a:rPr>
              <a:t>   -</a:t>
            </a:r>
            <a:r>
              <a:rPr lang="en-US" dirty="0">
                <a:latin typeface="+mn-ea"/>
                <a:sym typeface="+mn-ea"/>
              </a:rPr>
              <a:t>  </a:t>
            </a:r>
            <a:r>
              <a:rPr lang="en-US" altLang="zh-CN" dirty="0">
                <a:latin typeface="+mn-ea"/>
                <a:sym typeface="+mn-ea"/>
              </a:rPr>
              <a:t>Math</a:t>
            </a:r>
            <a:r>
              <a:rPr lang="zh-CN" altLang="en-US" dirty="0">
                <a:latin typeface="+mn-ea"/>
                <a:sym typeface="+mn-ea"/>
              </a:rPr>
              <a:t>中的常用方法   </a:t>
            </a:r>
            <a:endParaRPr lang="zh-CN" altLang="en-US" dirty="0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+mn-ea"/>
                <a:sym typeface="+mn-ea"/>
              </a:rPr>
              <a:t>   -</a:t>
            </a:r>
            <a:r>
              <a:rPr lang="en-US" dirty="0">
                <a:latin typeface="+mn-ea"/>
                <a:sym typeface="+mn-ea"/>
              </a:rPr>
              <a:t>  </a:t>
            </a:r>
            <a:r>
              <a:rPr lang="en-US" altLang="zh-CN" dirty="0">
                <a:latin typeface="+mn-ea"/>
                <a:sym typeface="+mn-ea"/>
              </a:rPr>
              <a:t>String</a:t>
            </a:r>
            <a:r>
              <a:rPr lang="zh-CN" altLang="en-US" dirty="0">
                <a:latin typeface="+mn-ea"/>
                <a:sym typeface="+mn-ea"/>
              </a:rPr>
              <a:t>中的常用方法  </a:t>
            </a:r>
            <a:endParaRPr lang="zh-CN" altLang="en-US" dirty="0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+mn-ea"/>
                <a:sym typeface="+mn-ea"/>
              </a:rPr>
              <a:t>   </a:t>
            </a:r>
            <a:endParaRPr lang="zh-CN" altLang="en-US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74340" y="175895"/>
            <a:ext cx="7491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珠峰培训-JS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b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485" y="1669415"/>
            <a:ext cx="11200130" cy="47523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+mn-ea"/>
                <a:sym typeface="+mn-ea"/>
              </a:rPr>
              <a:t>  </a:t>
            </a:r>
            <a:r>
              <a:rPr lang="en-US" altLang="zh-CN" b="1" dirty="0">
                <a:latin typeface="+mn-ea"/>
                <a:sym typeface="+mn-ea"/>
              </a:rPr>
              <a:t>·</a:t>
            </a:r>
            <a:r>
              <a:rPr lang="zh-CN" altLang="en-US" b="1" dirty="0">
                <a:latin typeface="+mn-ea"/>
                <a:sym typeface="+mn-ea"/>
              </a:rPr>
              <a:t>课程大纲</a:t>
            </a:r>
            <a:endParaRPr lang="en-US" altLang="zh-CN" b="1" dirty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  <a:sym typeface="+mn-ea"/>
              </a:rPr>
              <a:t>   - </a:t>
            </a:r>
            <a:r>
              <a:rPr lang="zh-CN" altLang="en-US" dirty="0">
                <a:latin typeface="+mn-ea"/>
                <a:sym typeface="+mn-ea"/>
              </a:rPr>
              <a:t>案例</a:t>
            </a:r>
            <a:r>
              <a:rPr lang="en-US" altLang="zh-CN" dirty="0">
                <a:latin typeface="+mn-ea"/>
                <a:sym typeface="+mn-ea"/>
              </a:rPr>
              <a:t>:</a:t>
            </a:r>
            <a:r>
              <a:rPr lang="zh-CN" altLang="en-US" dirty="0">
                <a:latin typeface="+mn-ea"/>
                <a:sym typeface="+mn-ea"/>
              </a:rPr>
              <a:t>随机验证码</a:t>
            </a:r>
            <a:endParaRPr lang="zh-CN" altLang="en-US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  <a:sym typeface="+mn-ea"/>
              </a:rPr>
              <a:t>   - </a:t>
            </a:r>
            <a:r>
              <a:rPr lang="zh-CN" altLang="en-US" dirty="0">
                <a:latin typeface="+mn-ea"/>
                <a:sym typeface="+mn-ea"/>
              </a:rPr>
              <a:t>案例</a:t>
            </a:r>
            <a:r>
              <a:rPr lang="en-US" altLang="zh-CN" dirty="0">
                <a:latin typeface="+mn-ea"/>
                <a:sym typeface="+mn-ea"/>
              </a:rPr>
              <a:t>:</a:t>
            </a:r>
            <a:r>
              <a:rPr lang="zh-CN" altLang="en-US" dirty="0">
                <a:latin typeface="+mn-ea"/>
                <a:sym typeface="+mn-ea"/>
              </a:rPr>
              <a:t>字符串应用之</a:t>
            </a:r>
            <a:r>
              <a:rPr lang="en-US" altLang="zh-CN" dirty="0" err="1">
                <a:latin typeface="+mn-ea"/>
                <a:sym typeface="+mn-ea"/>
              </a:rPr>
              <a:t>queryURLParameter</a:t>
            </a:r>
            <a:endParaRPr lang="zh-CN" altLang="en-US" dirty="0">
              <a:latin typeface="+mn-ea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+mn-ea"/>
                <a:sym typeface="+mn-ea"/>
              </a:rPr>
              <a:t>   - Date</a:t>
            </a:r>
            <a:r>
              <a:rPr lang="zh-CN" altLang="en-US" dirty="0">
                <a:latin typeface="+mn-ea"/>
                <a:sym typeface="+mn-ea"/>
              </a:rPr>
              <a:t>日期操作</a:t>
            </a:r>
            <a:endParaRPr lang="zh-CN" altLang="en-US" dirty="0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+mn-ea"/>
                <a:sym typeface="+mn-ea"/>
              </a:rPr>
              <a:t>   </a:t>
            </a:r>
            <a:r>
              <a:rPr lang="en-US" altLang="zh-CN" dirty="0">
                <a:latin typeface="+mn-ea"/>
                <a:sym typeface="+mn-ea"/>
              </a:rPr>
              <a:t>- </a:t>
            </a:r>
            <a:r>
              <a:rPr lang="zh-CN" dirty="0">
                <a:latin typeface="+mn-ea"/>
                <a:sym typeface="+mn-ea"/>
              </a:rPr>
              <a:t>定时器基础讲解</a:t>
            </a:r>
            <a:r>
              <a:rPr lang="zh-CN" altLang="en-US" dirty="0">
                <a:latin typeface="+mn-ea"/>
                <a:sym typeface="+mn-ea"/>
              </a:rPr>
              <a:t>  </a:t>
            </a:r>
            <a:endParaRPr lang="zh-CN" altLang="en-US" dirty="0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+mn-ea"/>
                <a:sym typeface="+mn-ea"/>
              </a:rPr>
              <a:t>   </a:t>
            </a:r>
            <a:r>
              <a:rPr lang="en-US" altLang="zh-CN" dirty="0">
                <a:latin typeface="+mn-ea"/>
                <a:sym typeface="+mn-ea"/>
              </a:rPr>
              <a:t>- </a:t>
            </a:r>
            <a:r>
              <a:rPr lang="zh-CN" dirty="0">
                <a:latin typeface="+mn-ea"/>
                <a:sym typeface="+mn-ea"/>
              </a:rPr>
              <a:t>案例：京东倒计时抢购</a:t>
            </a:r>
            <a:endParaRPr lang="zh-CN" dirty="0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+mn-ea"/>
                <a:sym typeface="+mn-ea"/>
              </a:rPr>
              <a:t>   </a:t>
            </a:r>
            <a:r>
              <a:rPr lang="en-US" altLang="zh-CN" dirty="0">
                <a:latin typeface="+mn-ea"/>
                <a:sym typeface="+mn-ea"/>
              </a:rPr>
              <a:t>- ...</a:t>
            </a:r>
            <a:endParaRPr lang="en-US" altLang="zh-CN" dirty="0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74340" y="175895"/>
            <a:ext cx="7491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珠峰培训-JS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b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485" y="1669415"/>
            <a:ext cx="11200130" cy="47523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+mn-ea"/>
                <a:sym typeface="+mn-ea"/>
              </a:rPr>
              <a:t> ·</a:t>
            </a:r>
            <a:r>
              <a:rPr lang="zh-CN" b="1" dirty="0">
                <a:latin typeface="+mn-ea"/>
                <a:sym typeface="+mn-ea"/>
              </a:rPr>
              <a:t>数据类型转换汇总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+mn-ea"/>
                <a:sym typeface="+mn-ea"/>
              </a:rPr>
              <a:t>  -  </a:t>
            </a:r>
            <a:r>
              <a:rPr lang="zh-CN" altLang="en-US" dirty="0">
                <a:latin typeface="+mn-ea"/>
                <a:sym typeface="+mn-ea"/>
              </a:rPr>
              <a:t>把其他数据类型转换为</a:t>
            </a:r>
            <a:r>
              <a:rPr lang="en-US" altLang="zh-CN" dirty="0">
                <a:latin typeface="+mn-ea"/>
                <a:sym typeface="+mn-ea"/>
              </a:rPr>
              <a:t>number</a:t>
            </a:r>
            <a:r>
              <a:rPr lang="zh-CN" altLang="en-US" dirty="0">
                <a:latin typeface="+mn-ea"/>
                <a:sym typeface="+mn-ea"/>
              </a:rPr>
              <a:t>类型 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+mn-ea"/>
                <a:sym typeface="+mn-ea"/>
              </a:rPr>
              <a:t>     </a:t>
            </a:r>
            <a:r>
              <a:rPr lang="en-US" altLang="zh-CN" dirty="0" err="1">
                <a:latin typeface="+mn-ea"/>
                <a:sym typeface="+mn-ea"/>
              </a:rPr>
              <a:t>isNaN</a:t>
            </a:r>
            <a:r>
              <a:rPr lang="en-US" altLang="zh-CN" dirty="0">
                <a:latin typeface="+mn-ea"/>
                <a:sym typeface="+mn-ea"/>
              </a:rPr>
              <a:t> Number </a:t>
            </a:r>
            <a:r>
              <a:rPr lang="en-US" altLang="zh-CN" dirty="0" err="1">
                <a:latin typeface="+mn-ea"/>
                <a:sym typeface="+mn-ea"/>
              </a:rPr>
              <a:t>parseInt</a:t>
            </a:r>
            <a:r>
              <a:rPr lang="en-US" altLang="zh-CN" dirty="0">
                <a:latin typeface="+mn-ea"/>
                <a:sym typeface="+mn-ea"/>
              </a:rPr>
              <a:t> </a:t>
            </a:r>
            <a:r>
              <a:rPr lang="en-US" altLang="zh-CN" dirty="0" err="1">
                <a:latin typeface="+mn-ea"/>
                <a:sym typeface="+mn-ea"/>
              </a:rPr>
              <a:t>parseFloat</a:t>
            </a:r>
            <a:r>
              <a:rPr lang="en-US" altLang="zh-CN" dirty="0">
                <a:latin typeface="+mn-ea"/>
                <a:sym typeface="+mn-ea"/>
              </a:rPr>
              <a:t>  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+mn-ea"/>
                <a:sym typeface="+mn-ea"/>
              </a:rPr>
              <a:t>     js</a:t>
            </a:r>
            <a:r>
              <a:rPr lang="zh-CN" altLang="en-US" dirty="0">
                <a:latin typeface="+mn-ea"/>
                <a:sym typeface="+mn-ea"/>
              </a:rPr>
              <a:t>数学运算</a:t>
            </a:r>
            <a:r>
              <a:rPr lang="en-US" altLang="zh-CN" dirty="0">
                <a:latin typeface="+mn-ea"/>
                <a:sym typeface="+mn-ea"/>
              </a:rPr>
              <a:t>"+</a:t>
            </a:r>
            <a:r>
              <a:rPr lang="zh-CN" altLang="en-US" dirty="0">
                <a:latin typeface="+mn-ea"/>
                <a:sym typeface="+mn-ea"/>
              </a:rPr>
              <a:t>、</a:t>
            </a:r>
            <a:r>
              <a:rPr lang="en-US" altLang="zh-CN" dirty="0">
                <a:latin typeface="+mn-ea"/>
                <a:sym typeface="+mn-ea"/>
              </a:rPr>
              <a:t> - </a:t>
            </a:r>
            <a:r>
              <a:rPr lang="zh-CN" altLang="en-US" dirty="0">
                <a:latin typeface="+mn-ea"/>
                <a:sym typeface="+mn-ea"/>
              </a:rPr>
              <a:t>、</a:t>
            </a:r>
            <a:r>
              <a:rPr lang="en-US" altLang="zh-CN" dirty="0">
                <a:latin typeface="+mn-ea"/>
                <a:sym typeface="+mn-ea"/>
              </a:rPr>
              <a:t>*</a:t>
            </a:r>
            <a:r>
              <a:rPr lang="zh-CN" altLang="en-US" dirty="0">
                <a:latin typeface="+mn-ea"/>
                <a:sym typeface="+mn-ea"/>
              </a:rPr>
              <a:t>、</a:t>
            </a:r>
            <a:r>
              <a:rPr lang="en-US" altLang="zh-CN" dirty="0">
                <a:latin typeface="+mn-ea"/>
                <a:sym typeface="+mn-ea"/>
              </a:rPr>
              <a:t> /"</a:t>
            </a:r>
            <a:r>
              <a:rPr lang="zh-CN" altLang="en-US" dirty="0">
                <a:latin typeface="+mn-ea"/>
                <a:sym typeface="+mn-ea"/>
              </a:rPr>
              <a:t>   加法的特殊性</a:t>
            </a:r>
            <a:endParaRPr lang="en-US" altLang="zh-CN" dirty="0">
              <a:latin typeface="+mn-ea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+mn-ea"/>
                <a:sym typeface="+mn-ea"/>
              </a:rPr>
              <a:t>  </a:t>
            </a:r>
            <a:r>
              <a:rPr lang="en-US" altLang="zh-CN" dirty="0">
                <a:latin typeface="+mn-ea"/>
                <a:sym typeface="+mn-ea"/>
              </a:rPr>
              <a:t> -  </a:t>
            </a:r>
            <a:r>
              <a:rPr lang="zh-CN" altLang="en-US" dirty="0">
                <a:latin typeface="+mn-ea"/>
                <a:sym typeface="+mn-ea"/>
              </a:rPr>
              <a:t>把其他数据类型转换为布尔类型 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+mn-ea"/>
                <a:sym typeface="+mn-ea"/>
              </a:rPr>
              <a:t>     </a:t>
            </a:r>
            <a:r>
              <a:rPr lang="en-US" altLang="zh-CN" dirty="0">
                <a:latin typeface="+mn-ea"/>
                <a:sym typeface="+mn-ea"/>
              </a:rPr>
              <a:t>Boolean</a:t>
            </a:r>
            <a:r>
              <a:rPr lang="zh-CN" altLang="en-US" dirty="0">
                <a:latin typeface="+mn-ea"/>
                <a:sym typeface="+mn-ea"/>
              </a:rPr>
              <a:t>、</a:t>
            </a:r>
            <a:r>
              <a:rPr lang="en-US" altLang="zh-CN" dirty="0">
                <a:latin typeface="+mn-ea"/>
                <a:sym typeface="+mn-ea"/>
              </a:rPr>
              <a:t> </a:t>
            </a:r>
            <a:r>
              <a:rPr lang="zh-CN" altLang="en-US" dirty="0">
                <a:latin typeface="+mn-ea"/>
                <a:sym typeface="+mn-ea"/>
              </a:rPr>
              <a:t>！、 ！！ 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+mn-ea"/>
                <a:sym typeface="+mn-ea"/>
              </a:rPr>
              <a:t>  -  </a:t>
            </a:r>
            <a:r>
              <a:rPr lang="zh-CN" altLang="en-US" dirty="0">
                <a:latin typeface="+mn-ea"/>
                <a:sym typeface="+mn-ea"/>
              </a:rPr>
              <a:t>等号的三种情况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74340" y="175895"/>
            <a:ext cx="7491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珠峰培训-JS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b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485" y="1669415"/>
            <a:ext cx="11200130" cy="47523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>
                <a:latin typeface="+mn-ea"/>
                <a:sym typeface="+mn-ea"/>
              </a:rPr>
              <a:t> ·Math </a:t>
            </a:r>
            <a:r>
              <a:rPr lang="zh-CN" altLang="en-US" b="1">
                <a:latin typeface="+mn-ea"/>
                <a:sym typeface="+mn-ea"/>
              </a:rPr>
              <a:t>数学函数</a:t>
            </a:r>
            <a:r>
              <a:rPr lang="en-US" altLang="zh-CN" b="1">
                <a:latin typeface="+mn-ea"/>
                <a:sym typeface="+mn-ea"/>
              </a:rPr>
              <a:t>(10</a:t>
            </a:r>
            <a:r>
              <a:rPr lang="zh-CN" altLang="en-US" b="1">
                <a:latin typeface="+mn-ea"/>
                <a:sym typeface="+mn-ea"/>
              </a:rPr>
              <a:t>个</a:t>
            </a:r>
            <a:r>
              <a:rPr lang="en-US" altLang="zh-CN" b="1">
                <a:latin typeface="+mn-ea"/>
                <a:sym typeface="+mn-ea"/>
              </a:rPr>
              <a:t>)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+mn-ea"/>
                <a:sym typeface="+mn-ea"/>
              </a:rPr>
              <a:t>   Math.abs    Math.ceil    Math.floor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+mn-ea"/>
                <a:sym typeface="+mn-ea"/>
              </a:rPr>
              <a:t>   Math.round  Math.random  </a:t>
            </a:r>
            <a:r>
              <a:rPr lang="zh-CN" altLang="en-US">
                <a:latin typeface="+mn-ea"/>
                <a:sym typeface="+mn-ea"/>
              </a:rPr>
              <a:t>获取</a:t>
            </a:r>
            <a:r>
              <a:rPr lang="en-US" altLang="zh-CN">
                <a:latin typeface="+mn-ea"/>
                <a:sym typeface="+mn-ea"/>
              </a:rPr>
              <a:t>[n-m]</a:t>
            </a:r>
            <a:r>
              <a:rPr lang="zh-CN" altLang="en-US">
                <a:latin typeface="+mn-ea"/>
                <a:sym typeface="+mn-ea"/>
              </a:rPr>
              <a:t>随机整数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+mn-ea"/>
                <a:sym typeface="+mn-ea"/>
              </a:rPr>
              <a:t>   </a:t>
            </a:r>
            <a:r>
              <a:rPr lang="en-US" altLang="zh-CN">
                <a:latin typeface="+mn-ea"/>
                <a:sym typeface="+mn-ea"/>
              </a:rPr>
              <a:t>Math.max    Math.min     Math.PI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+mn-ea"/>
                <a:sym typeface="+mn-ea"/>
              </a:rPr>
              <a:t>   Math.pow    Math.sqrt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+mn-ea"/>
                <a:sym typeface="+mn-ea"/>
              </a:rPr>
              <a:t>   ...</a:t>
            </a: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74340" y="175895"/>
            <a:ext cx="7491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珠峰培训-JS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b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30175" y="1414780"/>
            <a:ext cx="11666220" cy="55575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>
                <a:latin typeface="+mn-ea"/>
                <a:sym typeface="+mn-ea"/>
              </a:rPr>
              <a:t> ·Math(10</a:t>
            </a:r>
            <a:r>
              <a:rPr lang="zh-CN" altLang="en-US" b="1">
                <a:latin typeface="+mn-ea"/>
                <a:sym typeface="+mn-ea"/>
              </a:rPr>
              <a:t>个</a:t>
            </a:r>
            <a:r>
              <a:rPr lang="en-US" altLang="zh-CN" b="1">
                <a:latin typeface="+mn-ea"/>
                <a:sym typeface="+mn-ea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>
                <a:latin typeface="+mn-ea"/>
              </a:rPr>
              <a:t>   数学函数</a:t>
            </a:r>
            <a:r>
              <a:rPr lang="en-US" altLang="zh-CN" sz="2400">
                <a:latin typeface="+mn-ea"/>
              </a:rPr>
              <a:t>,</a:t>
            </a:r>
            <a:r>
              <a:rPr lang="zh-CN" altLang="en-US" sz="2400">
                <a:latin typeface="+mn-ea"/>
              </a:rPr>
              <a:t>但是它是对象数据类型的 </a:t>
            </a:r>
            <a:r>
              <a:rPr lang="en-US" altLang="zh-CN" sz="2400">
                <a:latin typeface="+mn-ea"/>
              </a:rPr>
              <a:t>typeof Math =&gt;"object"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latin typeface="+mn-ea"/>
              </a:rPr>
              <a:t>   Math</a:t>
            </a:r>
            <a:r>
              <a:rPr lang="zh-CN" altLang="en-US" sz="2400">
                <a:latin typeface="+mn-ea"/>
              </a:rPr>
              <a:t>对象中给我们提供了很多常用操作数字的方法</a:t>
            </a:r>
            <a:r>
              <a:rPr lang="en-US" altLang="zh-CN" sz="2400">
                <a:latin typeface="+mn-ea"/>
              </a:rPr>
              <a:t>console.dir(Math);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>
                <a:latin typeface="+mn-ea"/>
              </a:rPr>
              <a:t>   </a:t>
            </a:r>
            <a:r>
              <a:rPr lang="en-US" altLang="zh-CN" sz="2400">
                <a:latin typeface="+mn-ea"/>
                <a:sym typeface="+mn-ea"/>
              </a:rPr>
              <a:t>- Math.abs </a:t>
            </a:r>
            <a:r>
              <a:rPr lang="zh-CN" altLang="en-US" sz="2400">
                <a:latin typeface="+mn-ea"/>
                <a:sym typeface="+mn-ea"/>
              </a:rPr>
              <a:t>取绝对值 </a:t>
            </a:r>
            <a:r>
              <a:rPr lang="en-US" altLang="zh-CN" sz="2400">
                <a:latin typeface="+mn-ea"/>
                <a:sym typeface="+mn-ea"/>
              </a:rPr>
              <a:t>Math.ceil</a:t>
            </a:r>
            <a:r>
              <a:rPr lang="zh-CN" altLang="en-US" sz="2400">
                <a:latin typeface="+mn-ea"/>
                <a:sym typeface="+mn-ea"/>
              </a:rPr>
              <a:t>向上取整  </a:t>
            </a:r>
            <a:r>
              <a:rPr lang="en-US" altLang="zh-CN" sz="2400">
                <a:latin typeface="+mn-ea"/>
                <a:sym typeface="+mn-ea"/>
              </a:rPr>
              <a:t>Math.floor</a:t>
            </a:r>
            <a:r>
              <a:rPr lang="zh-CN" altLang="en-US" sz="2400">
                <a:latin typeface="+mn-ea"/>
                <a:sym typeface="+mn-ea"/>
              </a:rPr>
              <a:t>向下取整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latin typeface="+mn-ea"/>
                <a:sym typeface="+mn-ea"/>
              </a:rPr>
              <a:t>   - Math.round </a:t>
            </a:r>
            <a:r>
              <a:rPr lang="zh-CN" altLang="en-US" sz="2400">
                <a:latin typeface="+mn-ea"/>
                <a:sym typeface="+mn-ea"/>
              </a:rPr>
              <a:t>四舍五入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latin typeface="+mn-ea"/>
                <a:sym typeface="+mn-ea"/>
              </a:rPr>
              <a:t>   - Math.random </a:t>
            </a:r>
            <a:r>
              <a:rPr lang="zh-CN" altLang="en-US" sz="2400">
                <a:latin typeface="+mn-ea"/>
                <a:sym typeface="+mn-ea"/>
              </a:rPr>
              <a:t>获取</a:t>
            </a:r>
            <a:r>
              <a:rPr lang="en-US" altLang="zh-CN" sz="2400">
                <a:latin typeface="+mn-ea"/>
                <a:sym typeface="+mn-ea"/>
              </a:rPr>
              <a:t>[0,1)</a:t>
            </a:r>
            <a:r>
              <a:rPr lang="zh-CN" altLang="en-US" sz="2400">
                <a:latin typeface="+mn-ea"/>
                <a:sym typeface="+mn-ea"/>
              </a:rPr>
              <a:t>之间的随机小数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>
                <a:latin typeface="+mn-ea"/>
                <a:sym typeface="+mn-ea"/>
              </a:rPr>
              <a:t>   </a:t>
            </a:r>
            <a:r>
              <a:rPr lang="en-US" altLang="zh-CN" sz="2400">
                <a:latin typeface="+mn-ea"/>
                <a:sym typeface="+mn-ea"/>
              </a:rPr>
              <a:t>- [n,m]</a:t>
            </a:r>
            <a:r>
              <a:rPr lang="zh-CN" altLang="en-US" sz="2400">
                <a:latin typeface="+mn-ea"/>
                <a:sym typeface="+mn-ea"/>
              </a:rPr>
              <a:t>之间的随机整数 </a:t>
            </a:r>
            <a:r>
              <a:rPr lang="en-US" altLang="zh-CN" sz="2400">
                <a:latin typeface="+mn-ea"/>
                <a:sym typeface="+mn-ea"/>
              </a:rPr>
              <a:t>Math.round(Math.random()*(m-n)+n)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latin typeface="+mn-ea"/>
                <a:sym typeface="+mn-ea"/>
              </a:rPr>
              <a:t>   - Math.max </a:t>
            </a:r>
            <a:r>
              <a:rPr lang="zh-CN" altLang="en-US" sz="2400">
                <a:latin typeface="+mn-ea"/>
                <a:sym typeface="+mn-ea"/>
              </a:rPr>
              <a:t>取最大值      </a:t>
            </a:r>
            <a:r>
              <a:rPr lang="en-US" altLang="zh-CN" sz="2400">
                <a:latin typeface="+mn-ea"/>
                <a:sym typeface="+mn-ea"/>
              </a:rPr>
              <a:t>Math.min </a:t>
            </a:r>
            <a:r>
              <a:rPr lang="zh-CN" altLang="en-US" sz="2400">
                <a:latin typeface="+mn-ea"/>
                <a:sym typeface="+mn-ea"/>
              </a:rPr>
              <a:t>取最小值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latin typeface="+mn-ea"/>
                <a:sym typeface="+mn-ea"/>
              </a:rPr>
              <a:t>   - Math.PI </a:t>
            </a:r>
            <a:r>
              <a:rPr lang="zh-CN" altLang="en-US" sz="2400">
                <a:latin typeface="+mn-ea"/>
                <a:sym typeface="+mn-ea"/>
              </a:rPr>
              <a:t>获取圆周率</a:t>
            </a:r>
            <a:r>
              <a:rPr lang="en-US" altLang="zh-CN" sz="2400">
                <a:latin typeface="+mn-ea"/>
                <a:sym typeface="+mn-ea"/>
              </a:rPr>
              <a:t>π   Math.pow </a:t>
            </a:r>
            <a:r>
              <a:rPr lang="zh-CN" altLang="en-US" sz="2400">
                <a:latin typeface="+mn-ea"/>
                <a:sym typeface="+mn-ea"/>
              </a:rPr>
              <a:t>获取一个值的多少次幂</a:t>
            </a:r>
            <a:r>
              <a:rPr lang="en-US" altLang="zh-CN" sz="2400">
                <a:latin typeface="+mn-ea"/>
                <a:sym typeface="+mn-ea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latin typeface="+mn-ea"/>
                <a:sym typeface="+mn-ea"/>
              </a:rPr>
              <a:t>   - Math.sqrt </a:t>
            </a:r>
            <a:r>
              <a:rPr lang="zh-CN" altLang="en-US" sz="2400">
                <a:latin typeface="+mn-ea"/>
                <a:sym typeface="+mn-ea"/>
              </a:rPr>
              <a:t>开平方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74340" y="175895"/>
            <a:ext cx="7491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珠峰培训-JS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b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1013</Words>
  <Application>Microsoft Office PowerPoint</Application>
  <PresentationFormat>宽屏</PresentationFormat>
  <Paragraphs>107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Adobe 仿宋 Std R</vt:lpstr>
      <vt:lpstr>仿宋</vt:lpstr>
      <vt:lpstr>楷体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有名就别怕痛Mr</cp:lastModifiedBy>
  <cp:revision>887</cp:revision>
  <dcterms:created xsi:type="dcterms:W3CDTF">2016-10-27T05:16:00Z</dcterms:created>
  <dcterms:modified xsi:type="dcterms:W3CDTF">2017-12-12T12:47:46Z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