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0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7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56.xml"/>
  <Override ContentType="application/vnd.openxmlformats-officedocument.presentationml.slide+xml" PartName="/ppt/slides/slide24.xml"/>
  <Override ContentType="application/vnd.openxmlformats-officedocument.presentationml.slide+xml" PartName="/ppt/slides/slide61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68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78.xml"/>
  <Override ContentType="application/vnd.openxmlformats-officedocument.presentationml.slide+xml" PartName="/ppt/slides/slide44.xml"/>
  <Override ContentType="application/vnd.openxmlformats-officedocument.presentationml.slide+xml" PartName="/ppt/slides/slide72.xml"/>
  <Override ContentType="application/vnd.openxmlformats-officedocument.presentationml.slide+xml" PartName="/ppt/slides/slide46.xml"/>
  <Override ContentType="application/vnd.openxmlformats-officedocument.presentationml.slide+xml" PartName="/ppt/slides/slide71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74.xml"/>
  <Override ContentType="application/vnd.openxmlformats-officedocument.presentationml.slide+xml" PartName="/ppt/slides/slide5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73.xml"/>
  <Override ContentType="application/vnd.openxmlformats-officedocument.presentationml.slide+xml" PartName="/ppt/slides/slide49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22.xml"/>
  <Override ContentType="application/vnd.openxmlformats-officedocument.presentationml.slide+xml" PartName="/ppt/slides/slide75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62.xml"/>
  <Override ContentType="application/vnd.openxmlformats-officedocument.presentationml.slide+xml" PartName="/ppt/slides/slide69.xml"/>
  <Override ContentType="application/vnd.openxmlformats-officedocument.presentationml.slide+xml" PartName="/ppt/slides/slide65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67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54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60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57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64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6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76.xml"/>
  <Override ContentType="application/vnd.openxmlformats-officedocument.presentationml.slide+xml" PartName="/ppt/slides/slide59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5.xml"/>
  <Override ContentType="application/vnd.openxmlformats-officedocument.presentationml.slide+xml" PartName="/ppt/slides/slide5.xml"/>
  <Override ContentType="application/vnd.openxmlformats-officedocument.presentationml.slide+xml" PartName="/ppt/slides/slide63.xml"/>
  <Override ContentType="application/vnd.openxmlformats-officedocument.presentationml.tableStyles+xml" PartName="/ppt/tableStyles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71" Type="http://schemas.openxmlformats.org/officeDocument/2006/relationships/slide" Target="slides/slide66.xml"/><Relationship Id="rId34" Type="http://schemas.openxmlformats.org/officeDocument/2006/relationships/slide" Target="slides/slide29.xml"/><Relationship Id="rId70" Type="http://schemas.openxmlformats.org/officeDocument/2006/relationships/slide" Target="slides/slide65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1.xml"/><Relationship Id="rId41" Type="http://schemas.openxmlformats.org/officeDocument/2006/relationships/slide" Target="slides/slide36.xml"/><Relationship Id="rId3" Type="http://schemas.openxmlformats.org/officeDocument/2006/relationships/tableStyles" Target="tableStyles.xml"/><Relationship Id="rId42" Type="http://schemas.openxmlformats.org/officeDocument/2006/relationships/slide" Target="slides/slide37.xml"/><Relationship Id="rId80" Type="http://schemas.openxmlformats.org/officeDocument/2006/relationships/slide" Target="slides/slide75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82" Type="http://schemas.openxmlformats.org/officeDocument/2006/relationships/slide" Target="slides/slide77.xml"/><Relationship Id="rId45" Type="http://schemas.openxmlformats.org/officeDocument/2006/relationships/slide" Target="slides/slide40.xml"/><Relationship Id="rId81" Type="http://schemas.openxmlformats.org/officeDocument/2006/relationships/slide" Target="slides/slide76.xml"/><Relationship Id="rId46" Type="http://schemas.openxmlformats.org/officeDocument/2006/relationships/slide" Target="slides/slide41.xml"/><Relationship Id="rId83" Type="http://schemas.openxmlformats.org/officeDocument/2006/relationships/slide" Target="slides/slide78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69" Type="http://schemas.openxmlformats.org/officeDocument/2006/relationships/slide" Target="slides/slide64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60" Type="http://schemas.openxmlformats.org/officeDocument/2006/relationships/slide" Target="slides/slide55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800" u="none" cap="none" strike="noStrike"/>
              <a:t>Git prevents you from overwriting the central repository’s history by refusing push requests when they result in a non-fast-forward merge. So, if the remote history has diverged from your history, you need to pull the remote branch and merge it into your local one, then try pushing again. 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800" u="none" cap="none" strike="noStrike"/>
              <a:t>Git stores a branch as a reference to a commit. Whereas merges in SVN are done on a file-basis, Git lets you work on the more abstract level of commits.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800" u="none" cap="none" strike="noStrike"/>
              <a:t>Git stores a branch as a reference to a commit. Whereas merges in SVN are done on a file-basis, Git lets you work on the more abstract level of commits.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800" u="none" cap="none" strike="noStrike"/>
              <a:t>Git stores a branch as a reference to a commit. Whereas merges in SVN are done on a file-basis, Git lets you work on the more abstract level of commits.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800" u="none" cap="none" strike="noStrike"/>
              <a:t>Git stores a branch as a reference to a commit. Whereas merges in SVN are done on a file-basis, Git lets you work on the more abstract level of commits.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800" u="none" cap="none" strike="noStrike"/>
              <a:t>When invoked with a file path, git reset updates the </a:t>
            </a:r>
            <a:r>
              <a:rPr b="0" baseline="0" i="1" lang="en" sz="1800" u="none" cap="none" strike="noStrike"/>
              <a:t>staged snapshot</a:t>
            </a:r>
            <a:r>
              <a:rPr b="0" baseline="0" i="0" lang="en" sz="1800" u="none" cap="none" strike="noStrike"/>
              <a:t> to match the version from the specified commit.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800" u="none" cap="none" strike="noStrike"/>
              <a:t>The --soft, --mixed, and --hard flags do not have any effect on the file-level version of git reset, as the staged snapshot is </a:t>
            </a:r>
            <a:r>
              <a:rPr b="0" baseline="0" i="1" lang="en" sz="1800" u="none" cap="none" strike="noStrike"/>
              <a:t>always</a:t>
            </a:r>
            <a:r>
              <a:rPr b="0" baseline="0" i="0" lang="en" sz="1800" u="none" cap="none" strike="noStrike"/>
              <a:t>updated, and the working directory is </a:t>
            </a:r>
            <a:r>
              <a:rPr b="0" baseline="0" i="1" lang="en" sz="1800" u="none" cap="none" strike="noStrike"/>
              <a:t>never</a:t>
            </a:r>
            <a:r>
              <a:rPr b="0" baseline="0" i="0" lang="en" sz="1800" u="none" cap="none" strike="noStrike"/>
              <a:t> updated.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800" u="none" cap="none" strike="noStrike"/>
              <a:t>Checking out a file is similar to using git reset with a file path, except it updates the </a:t>
            </a:r>
            <a:r>
              <a:rPr b="0" baseline="0" i="1" lang="en" sz="1800" u="none" cap="none" strike="noStrike"/>
              <a:t>working directory</a:t>
            </a:r>
            <a:r>
              <a:rPr b="0" baseline="0" i="0" lang="en" sz="1800" u="none" cap="none" strike="noStrike"/>
              <a:t> instead of the stage.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hyperlink" Target="#slide=id.g99d1b9361_1_56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33.gif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9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27.png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7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23.png"/><Relationship Id="rId9" Type="http://schemas.openxmlformats.org/officeDocument/2006/relationships/image" Target="../media/image30.png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8" Type="http://schemas.openxmlformats.org/officeDocument/2006/relationships/image" Target="../media/image28.png"/><Relationship Id="rId7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41.png"/><Relationship Id="rId5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49.png"/></Relationships>
</file>

<file path=ppt/slides/_rels/slide4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37.png"/></Relationships>
</file>

<file path=ppt/slides/_rels/slide4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5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43.png"/></Relationships>
</file>

<file path=ppt/slides/_rels/slide5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44.png"/></Relationships>
</file>

<file path=ppt/slides/_rels/slide5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47.png"/></Relationships>
</file>

<file path=ppt/slides/_rels/slide5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48.png"/></Relationships>
</file>

<file path=ppt/slides/_rels/slide5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54.png"/></Relationships>
</file>

<file path=ppt/slides/_rels/slide5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Relationship Id="rId3" Type="http://schemas.openxmlformats.org/officeDocument/2006/relationships/image" Target="../media/image50.png"/><Relationship Id="rId5" Type="http://schemas.openxmlformats.org/officeDocument/2006/relationships/image" Target="../media/image51.png"/></Relationships>
</file>

<file path=ppt/slides/_rels/slide5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53.png"/></Relationships>
</file>

<file path=ppt/slides/_rels/slide5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5" Type="http://schemas.openxmlformats.org/officeDocument/2006/relationships/image" Target="../media/image57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zch49git01:8443/scm_sandbox" TargetMode="External"/></Relationships>
</file>

<file path=ppt/slides/_rels/slide6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Relationship Id="rId3" Type="http://schemas.openxmlformats.org/officeDocument/2006/relationships/image" Target="../media/image58.png"/></Relationships>
</file>

<file path=ppt/slides/_rels/slide6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59.png"/></Relationships>
</file>

<file path=ppt/slides/_rels/slide6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60.png"/></Relationships>
</file>

<file path=ppt/slides/_rels/slide6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61.png"/></Relationships>
</file>

<file path=ppt/slides/_rels/slide6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Relationship Id="rId3" Type="http://schemas.openxmlformats.org/officeDocument/2006/relationships/image" Target="../media/image62.png"/></Relationships>
</file>

<file path=ppt/slides/_rels/slide6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64.png"/></Relationships>
</file>

<file path=ppt/slides/_rels/slide6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65.png"/></Relationships>
</file>

<file path=ppt/slides/_rels/slide6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66.png"/></Relationships>
</file>

<file path=ppt/slides/_rels/slide6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6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86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7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76.png"/><Relationship Id="rId4" Type="http://schemas.openxmlformats.org/officeDocument/2006/relationships/image" Target="../media/image72.png"/><Relationship Id="rId11" Type="http://schemas.openxmlformats.org/officeDocument/2006/relationships/image" Target="../media/image87.png"/><Relationship Id="rId3" Type="http://schemas.openxmlformats.org/officeDocument/2006/relationships/image" Target="../media/image70.png"/><Relationship Id="rId9" Type="http://schemas.openxmlformats.org/officeDocument/2006/relationships/image" Target="../media/image75.png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/Relationships>
</file>

<file path=ppt/slides/_rels/slide7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6" Type="http://schemas.openxmlformats.org/officeDocument/2006/relationships/image" Target="../media/image79.png"/><Relationship Id="rId5" Type="http://schemas.openxmlformats.org/officeDocument/2006/relationships/image" Target="../media/image80.png"/></Relationships>
</file>

<file path=ppt/slides/_rels/slide7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Relationship Id="rId3" Type="http://schemas.openxmlformats.org/officeDocument/2006/relationships/image" Target="../media/image82.png"/><Relationship Id="rId6" Type="http://schemas.openxmlformats.org/officeDocument/2006/relationships/image" Target="../media/image83.png"/><Relationship Id="rId5" Type="http://schemas.openxmlformats.org/officeDocument/2006/relationships/image" Target="../media/image84.png"/><Relationship Id="rId7" Type="http://schemas.openxmlformats.org/officeDocument/2006/relationships/image" Target="../media/image81.png"/></Relationships>
</file>

<file path=ppt/slides/_rels/slide7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tackoverflow.com/questions/tagged/git" TargetMode="External"/><Relationship Id="rId3" Type="http://schemas.openxmlformats.org/officeDocument/2006/relationships/hyperlink" Target="http://git-scm.com/doc" TargetMode="External"/><Relationship Id="rId5" Type="http://schemas.openxmlformats.org/officeDocument/2006/relationships/hyperlink" Target="http://download.tortoisegit.org/" TargetMode="External"/></Relationships>
</file>

<file path=ppt/slides/_rels/slide7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stash.mot-solutions.com:7990" TargetMode="External"/></Relationships>
</file>

<file path=ppt/slides/_rels/slide7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89.png"/></Relationships>
</file>

<file path=ppt/slides/_rels/slide7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867775"/>
            <a:ext cx="8189699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Team Working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Adrian Yuan-XVM683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choice?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before pull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after pull/fetch+merge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after pull --rebase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752600"/>
            <a:ext cx="31051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2895600"/>
            <a:ext cx="27051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3962400"/>
            <a:ext cx="27051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Suggestion one: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1:git checkout -b ccmpdxxx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2: make changes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3: ready to commit; git stash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4: git pull --rebase;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5: git stash pop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merge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4E443C"/>
                </a:solidFill>
              </a:rPr>
              <a:t>git-merge - Join two or more development histories together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4E443C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git merge $from_branch $to_branch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git merge $tag1 $tag2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git merge $commit1 $commit2</a:t>
            </a:r>
          </a:p>
          <a:p>
            <a:pPr lvl="0" rtl="0">
              <a:lnSpc>
                <a:spcPct val="12272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14E32"/>
                </a:solidFill>
              </a:rPr>
              <a:t>git merge --no-commit dev_branch</a:t>
            </a:r>
          </a:p>
          <a:p>
            <a:pPr lvl="0" rtl="0">
              <a:lnSpc>
                <a:spcPct val="12272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14E32"/>
                </a:solidFill>
              </a:rPr>
              <a:t>git merge --no-ff branch_name</a:t>
            </a:r>
          </a:p>
          <a:p>
            <a:pPr lvl="0" rtl="0">
              <a:lnSpc>
                <a:spcPct val="122727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14E3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4E443C"/>
                </a:solidFill>
              </a:rPr>
              <a:t>merge setting: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4E443C"/>
                </a:solidFill>
              </a:rPr>
              <a:t>(1)merge.conflictstyle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4E443C"/>
                </a:solidFill>
              </a:rPr>
              <a:t>	merge(</a:t>
            </a:r>
            <a:r>
              <a:rPr lang="en" sz="1100">
                <a:solidFill>
                  <a:srgbClr val="F14E32"/>
                </a:solidFill>
              </a:rPr>
              <a:t>&lt;&lt;&lt;&lt;&lt;&lt;&lt;</a:t>
            </a:r>
            <a:r>
              <a:rPr lang="en" sz="1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100">
                <a:solidFill>
                  <a:srgbClr val="F14E32"/>
                </a:solidFill>
              </a:rPr>
              <a:t>=======</a:t>
            </a:r>
            <a:r>
              <a:rPr lang="en" sz="1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100">
                <a:solidFill>
                  <a:srgbClr val="F14E32"/>
                </a:solidFill>
              </a:rPr>
              <a:t>&gt;&gt;&gt;&gt;&gt;&gt;&gt;</a:t>
            </a:r>
            <a:r>
              <a:rPr lang="en" sz="1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b="1" lang="en" sz="1400">
                <a:solidFill>
                  <a:srgbClr val="4E443C"/>
                </a:solidFill>
              </a:rPr>
              <a:t>)/diff3(</a:t>
            </a:r>
            <a:r>
              <a:rPr lang="en" sz="1100">
                <a:solidFill>
                  <a:srgbClr val="F14E32"/>
                </a:solidFill>
              </a:rPr>
              <a:t>&lt;&lt;&lt;&lt;&lt;&lt;&lt;</a:t>
            </a:r>
            <a:r>
              <a:rPr lang="en" sz="1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|||||||</a:t>
            </a:r>
            <a:r>
              <a:rPr lang="en" sz="1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100">
                <a:solidFill>
                  <a:srgbClr val="F14E32"/>
                </a:solidFill>
              </a:rPr>
              <a:t>&gt;&gt;&gt;&gt;&gt;&gt;&gt;</a:t>
            </a:r>
            <a:r>
              <a:rPr b="1" lang="en" sz="1400">
                <a:solidFill>
                  <a:srgbClr val="4E443C"/>
                </a:solidFill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4E443C"/>
                </a:solidFill>
              </a:rPr>
              <a:t>(2)merge.tool</a:t>
            </a:r>
          </a:p>
          <a:p>
            <a:pPr>
              <a:spcBef>
                <a:spcPts val="0"/>
              </a:spcBef>
              <a:buNone/>
            </a:pPr>
            <a:r>
              <a:rPr b="1" lang="en" sz="1400">
                <a:solidFill>
                  <a:srgbClr val="4E443C"/>
                </a:solidFill>
              </a:rPr>
              <a:t>	kdiff3,tkdiff,gvimdiff,ecmerge,vimdiff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merge(type)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82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4E443C"/>
                </a:solidFill>
              </a:rPr>
              <a:t>Typical merge in ClearCase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400" u="sng">
              <a:solidFill>
                <a:srgbClr val="4E443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400" u="sng">
              <a:solidFill>
                <a:srgbClr val="4E443C"/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83125"/>
            <a:ext cx="3598724" cy="34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Fast forward merge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851050" y="1200150"/>
            <a:ext cx="3835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If Master has not diverged, instead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of creating a new commit, git will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just point master to the latest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commit of the feature branch.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150"/>
            <a:ext cx="4431599" cy="38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merge strategy 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/>
              <a:t>Default merge strategy: recursive</a:t>
            </a: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</a:rPr>
              <a:t>-s recursive -</a:t>
            </a:r>
            <a:r>
              <a:rPr lang="en" sz="1100">
                <a:solidFill>
                  <a:srgbClr val="F14E32"/>
                </a:solidFill>
              </a:rPr>
              <a:t>X theirs</a:t>
            </a:r>
            <a:r>
              <a:rPr lang="en" sz="1100">
                <a:solidFill>
                  <a:srgbClr val="000000"/>
                </a:solidFill>
              </a:rPr>
              <a:t> branch_name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/>
              <a:t>:create the new commit and keep content of from-branch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/>
              <a:t>-s recursive -X ours.(it’s totally different with -s ours)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/>
              <a:t>	:create the new commit and keep current content of current branch when there is any conflict. it’ll merge others into current branch if there is not any conflict.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rgbClr val="F14E32"/>
                </a:solidFill>
              </a:rPr>
              <a:t>ours</a:t>
            </a:r>
            <a:r>
              <a:rPr b="1" lang="en" sz="1100">
                <a:solidFill>
                  <a:srgbClr val="4E443C"/>
                </a:solidFill>
              </a:rPr>
              <a:t> </a:t>
            </a:r>
            <a:r>
              <a:rPr b="1" lang="en" sz="1100"/>
              <a:t>merge strategy</a:t>
            </a:r>
            <a:r>
              <a:rPr lang="en" sz="1100">
                <a:solidFill>
                  <a:srgbClr val="4E443C"/>
                </a:solidFill>
              </a:rPr>
              <a:t>:</a:t>
            </a:r>
            <a:r>
              <a:rPr lang="en" sz="1100">
                <a:solidFill>
                  <a:srgbClr val="F14E32"/>
                </a:solidFill>
              </a:rPr>
              <a:t>git merge -s ours ccmpd1123  </a:t>
            </a:r>
          </a:p>
          <a:p>
            <a:pPr lvl="0" rtl="0">
              <a:lnSpc>
                <a:spcPct val="122727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	create the new commit and keep current content of current branch, and ignore all changes from other branch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/>
              <a:t>octopus strategy: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/>
              <a:t>	merge the head from more than 2 branch. </a:t>
            </a:r>
            <a:r>
              <a:rPr lang="en" sz="1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100">
                <a:solidFill>
                  <a:srgbClr val="000000"/>
                </a:solidFill>
              </a:rPr>
              <a:t>but refuses to do a complex merge that needs manual resolution.</a:t>
            </a:r>
          </a:p>
          <a:p>
            <a:pPr rtl="0">
              <a:lnSpc>
                <a:spcPct val="122727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subtree strategy:</a:t>
            </a:r>
          </a:p>
          <a:p>
            <a:pPr lvl="0" rtl="0">
              <a:lnSpc>
                <a:spcPct val="122727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resolve strategy</a:t>
            </a:r>
            <a:r>
              <a:rPr lang="en" sz="1100">
                <a:solidFill>
                  <a:srgbClr val="000000"/>
                </a:solidFill>
              </a:rPr>
              <a:t>:This can only resolve two heads (i.e. the current branch and another branch you pulled from) using a 3-way merge algorithm</a:t>
            </a:r>
            <a:r>
              <a:rPr lang="en" sz="1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merge conflict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The area where a pair of conflicting changes happened is marked with markers </a:t>
            </a:r>
            <a:r>
              <a:rPr lang="en" sz="1400">
                <a:solidFill>
                  <a:srgbClr val="000000"/>
                </a:solidFill>
              </a:rPr>
              <a:t>&lt;&lt;&lt;&lt;&lt;&lt;&lt;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lang="en" sz="1400">
                <a:solidFill>
                  <a:srgbClr val="000000"/>
                </a:solidFill>
              </a:rPr>
              <a:t>=======</a:t>
            </a:r>
            <a:r>
              <a:rPr lang="en" sz="1400">
                <a:solidFill>
                  <a:srgbClr val="000000"/>
                </a:solidFill>
              </a:rPr>
              <a:t>, and </a:t>
            </a:r>
            <a:r>
              <a:rPr lang="en" sz="1400">
                <a:solidFill>
                  <a:srgbClr val="000000"/>
                </a:solidFill>
              </a:rPr>
              <a:t>&gt;&gt;&gt;&gt;&gt;&gt;&gt;</a:t>
            </a:r>
            <a:r>
              <a:rPr lang="en" sz="1400">
                <a:solidFill>
                  <a:srgbClr val="000000"/>
                </a:solidFill>
              </a:rPr>
              <a:t>. The part before the </a:t>
            </a:r>
            <a:r>
              <a:rPr lang="en" sz="1400">
                <a:solidFill>
                  <a:srgbClr val="000000"/>
                </a:solidFill>
              </a:rPr>
              <a:t>=======</a:t>
            </a:r>
            <a:r>
              <a:rPr lang="en" sz="1400">
                <a:solidFill>
                  <a:srgbClr val="000000"/>
                </a:solidFill>
              </a:rPr>
              <a:t> is typically your side, and the part afterwards is typically their side.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E443C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E443C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resolve the conflict: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option1: decide to cancel this merge.: git merge --abort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option2:  fix the conflict: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E443C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merge(tips)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Please use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 rebase</a:t>
            </a:r>
            <a:r>
              <a:rPr lang="en" sz="1400"/>
              <a:t> if you want to get the latest bug fixes and new feature added. and you know what’s the impact of rebase;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git merge can be used to :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/>
              <a:t>from developer branch into integration branch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/>
              <a:t>merge from one developer branch into another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/>
              <a:t>try your best to avoid the typical merge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rebase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/>
              <a:t>git rebase: Forward-port local commits to the updated upstream head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>
              <a:spcBef>
                <a:spcPts val="0"/>
              </a:spcBef>
              <a:buNone/>
            </a:pPr>
            <a:r>
              <a:rPr b="1" lang="en" sz="1800"/>
              <a:t>git rebase -i:  interactive rebase.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>
              <a:spcBef>
                <a:spcPts val="0"/>
              </a:spcBef>
              <a:buNone/>
            </a:pPr>
            <a:r>
              <a:rPr b="1" lang="en" sz="1800"/>
              <a:t>git rebase $from_branch $to_branch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/>
              <a:t>git rebase --onto &lt;newbase&gt;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/>
              <a:t>git rebase --continue (resolve the conflict, then continue to rebase)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/>
              <a:t>git rebase --skip (get the conflict, jump the current commit)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/>
              <a:t>git rebase --abort (get the conflict, cancel the rebase)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Redo-History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333500"/>
            <a:ext cx="7562850" cy="307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400"/>
              <a:t>Top 10 commands for team working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400"/>
              <a:t>Introduction Atlassian Stash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400"/>
              <a:t>Repeater Practices sharing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400"/>
              <a:t>Introduction Google Gerrit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repentance or clean the log?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S1: I was committed for any changes.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  but i want to combine the latest commits together;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sz="1400"/>
              <a:t>git reset --soft &lt;the last clearly commit point&gt;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...make the changes…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git add 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git commit -m “what was done”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775" y="1398624"/>
            <a:ext cx="456124" cy="4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S1 with rebase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git rebase -i HEAD~3: redo the latest 3 commits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 Commands:</a:t>
            </a:r>
          </a:p>
          <a:p>
            <a:pPr indent="17399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# p, pick = use commit</a:t>
            </a:r>
          </a:p>
          <a:p>
            <a:pPr indent="17399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# r, reword = use commit, but edit the commit message</a:t>
            </a:r>
          </a:p>
          <a:p>
            <a:pPr indent="17399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# e, edit = use commit, but stop for amending</a:t>
            </a:r>
          </a:p>
          <a:p>
            <a:pPr indent="17399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# s, squash = use commit, but meld into previous commit</a:t>
            </a:r>
          </a:p>
          <a:p>
            <a:pPr indent="17399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# f, fixup = like "squash", but discard this commit's log message</a:t>
            </a:r>
          </a:p>
          <a:p>
            <a:pPr indent="17399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# x, exec = run command (the rest of the line) using shell</a:t>
            </a:r>
          </a:p>
          <a:p>
            <a:pPr indent="17399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repentance or clean the log?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S2: i want to drop one commit point in history?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git reset --soft &lt;the last clearly commit point&gt;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git cherry-pick &lt;commit&gt;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...make the changes…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git add 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git commit -m “what was done”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Commit for team working(Tips)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Common Rule: 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The minimal function to commit, To avoid the big-bang commit and big-bang integration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keep the commit log clean and clearly;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one line commit message for team working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push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push : Update remote refs along with associated objects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Setup the upstream branch: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checkout -b zch49_xvm683_demo_remote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push -u origin master; # then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zch49_xvm683_demo_remote is the tracking branch of origin/master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Remove the remote branch: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push origin :zch49_xvm683_demo_remote  is same as 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push origin --delete zch49_xvm683_demo_remote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Push the tags into remote repo: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push --tags or </a:t>
            </a:r>
            <a:r>
              <a:rPr i="1" lang="en" sz="1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git push --all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push changes from GIT V2.0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git config --global push.default simple--only push current branch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before V2.0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git config --global push.default matching --push all matching branch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cherry-pick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git-cherry-pick - Apply the changes introduced by some existing commits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400"/>
              <a:t>git cherry-pick commit-id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git cherry-pick --continue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git cherry-pick --quit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git cherry-pick --abort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96428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Git log-git log for team working: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80925" y="1200150"/>
            <a:ext cx="8229600" cy="3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git log --no-merges: check the commit log what is not the merge operation.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..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To check what will be merge into master: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git log master..ccmpd: it’ll show the content what can be found on ccmpd branch , but not shown on master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git log master..ccmpd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git log ^master ccmpd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git log ccmpd --not master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To check what will be push into remote server: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git log origin/master..HEAD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…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git log --left-right ccmpd1...ccmpd2: it’ll show the content what can be found on one branch, but not on all of branch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bisect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git blame---get who did it/when did it;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git grep---get this defect was deployed;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git bisect---get where is the defect commit;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bisect start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bisect good commit-id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bisect bad commit-id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bisect reset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Tips(A)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how to list all branch on remote repository?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branch -r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how to create the branch from remote branch?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git checkout -b $new_branch_name origin/master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PCR Repeater Practices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30 minutes.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700" y="2009075"/>
            <a:ext cx="2920724" cy="25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basic workflow</a:t>
            </a:r>
          </a:p>
        </p:txBody>
      </p:sp>
      <p:sp>
        <p:nvSpPr>
          <p:cNvPr id="59" name="Shape 59"/>
          <p:cNvSpPr/>
          <p:nvPr/>
        </p:nvSpPr>
        <p:spPr>
          <a:xfrm>
            <a:off x="718425" y="1913525"/>
            <a:ext cx="820200" cy="343199"/>
          </a:xfrm>
          <a:prstGeom prst="flowChartAlternateProcess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pull</a:t>
            </a:r>
          </a:p>
        </p:txBody>
      </p:sp>
      <p:sp>
        <p:nvSpPr>
          <p:cNvPr id="60" name="Shape 60"/>
          <p:cNvSpPr/>
          <p:nvPr/>
        </p:nvSpPr>
        <p:spPr>
          <a:xfrm>
            <a:off x="1875375" y="1913525"/>
            <a:ext cx="820200" cy="343199"/>
          </a:xfrm>
          <a:prstGeom prst="flowChartAlternateProcess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branch</a:t>
            </a:r>
          </a:p>
        </p:txBody>
      </p:sp>
      <p:sp>
        <p:nvSpPr>
          <p:cNvPr id="61" name="Shape 61"/>
          <p:cNvSpPr/>
          <p:nvPr/>
        </p:nvSpPr>
        <p:spPr>
          <a:xfrm>
            <a:off x="2968725" y="1913525"/>
            <a:ext cx="820200" cy="343199"/>
          </a:xfrm>
          <a:prstGeom prst="flowChartAlternateProcess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commit</a:t>
            </a:r>
          </a:p>
        </p:txBody>
      </p:sp>
      <p:sp>
        <p:nvSpPr>
          <p:cNvPr id="62" name="Shape 62"/>
          <p:cNvSpPr/>
          <p:nvPr/>
        </p:nvSpPr>
        <p:spPr>
          <a:xfrm>
            <a:off x="4144850" y="1913525"/>
            <a:ext cx="820200" cy="343199"/>
          </a:xfrm>
          <a:prstGeom prst="flowChartAlternateProcess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  <p:sp>
        <p:nvSpPr>
          <p:cNvPr id="63" name="Shape 63"/>
          <p:cNvSpPr/>
          <p:nvPr/>
        </p:nvSpPr>
        <p:spPr>
          <a:xfrm>
            <a:off x="5365750" y="1913525"/>
            <a:ext cx="820200" cy="343199"/>
          </a:xfrm>
          <a:prstGeom prst="flowChartAlternateProcess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push</a:t>
            </a:r>
          </a:p>
        </p:txBody>
      </p:sp>
      <p:sp>
        <p:nvSpPr>
          <p:cNvPr id="64" name="Shape 64"/>
          <p:cNvSpPr/>
          <p:nvPr/>
        </p:nvSpPr>
        <p:spPr>
          <a:xfrm>
            <a:off x="1538625" y="2005825"/>
            <a:ext cx="336900" cy="954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689196" y="2005825"/>
            <a:ext cx="279599" cy="95400"/>
          </a:xfrm>
          <a:prstGeom prst="rightArrow">
            <a:avLst>
              <a:gd fmla="val 13207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782600" y="2037425"/>
            <a:ext cx="381300" cy="95400"/>
          </a:xfrm>
          <a:prstGeom prst="rightArrow">
            <a:avLst>
              <a:gd fmla="val 13207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977700" y="2037425"/>
            <a:ext cx="381300" cy="95400"/>
          </a:xfrm>
          <a:prstGeom prst="rightArrow">
            <a:avLst>
              <a:gd fmla="val 13207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ctrTitle"/>
          </p:nvPr>
        </p:nvSpPr>
        <p:spPr>
          <a:xfrm>
            <a:off x="685800" y="1400835"/>
            <a:ext cx="77724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600200"/>
            <a:ext cx="4408486" cy="157281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idx="1" type="subTitle"/>
          </p:nvPr>
        </p:nvSpPr>
        <p:spPr>
          <a:xfrm>
            <a:off x="685800" y="2720270"/>
            <a:ext cx="7772400" cy="58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baseline="0" i="0" lang="en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DGBV47</a:t>
            </a:r>
          </a:p>
          <a:p>
            <a:pPr indent="0" lvl="0" marL="0" marR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baseline="0" i="0" lang="en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CG569</a:t>
            </a:r>
          </a:p>
          <a:p>
            <a:pPr indent="0" lvl="0" marL="0" marR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baseline="0" i="0" lang="en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2015-4-23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a repository – init, clone</a:t>
            </a:r>
          </a:p>
        </p:txBody>
      </p:sp>
      <p:pic>
        <p:nvPicPr>
          <p:cNvPr id="252" name="Shape 2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886" y="1200150"/>
            <a:ext cx="4848225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a repository</a:t>
            </a:r>
          </a:p>
        </p:txBody>
      </p:sp>
      <p:pic>
        <p:nvPicPr>
          <p:cNvPr id="259" name="Shape 2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200150"/>
            <a:ext cx="3448049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 changes – add, commint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571750"/>
            <a:ext cx="6172199" cy="242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857250"/>
            <a:ext cx="466725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 changes</a:t>
            </a:r>
          </a:p>
        </p:txBody>
      </p:sp>
      <p:pic>
        <p:nvPicPr>
          <p:cNvPr id="274" name="Shape 2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475" y="1200150"/>
            <a:ext cx="3067049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Inspecting a repository – status, log</a:t>
            </a:r>
          </a:p>
        </p:txBody>
      </p:sp>
      <p:pic>
        <p:nvPicPr>
          <p:cNvPr id="281" name="Shape 28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812" y="1200150"/>
            <a:ext cx="7318375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Inspecting a repository – status, log</a:t>
            </a:r>
          </a:p>
        </p:txBody>
      </p:sp>
      <p:pic>
        <p:nvPicPr>
          <p:cNvPr id="288" name="Shape 2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5361" y="1200150"/>
            <a:ext cx="3459956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Viewing old commits - checkout</a:t>
            </a:r>
          </a:p>
        </p:txBody>
      </p:sp>
      <p:pic>
        <p:nvPicPr>
          <p:cNvPr id="295" name="Shape 2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7" y="1353740"/>
            <a:ext cx="6867525" cy="30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Viewing old commits - checkout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314450"/>
            <a:ext cx="3543300" cy="347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14400"/>
            <a:ext cx="3429000" cy="336351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basic team working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50" y="1200150"/>
            <a:ext cx="8309725" cy="39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Undoing Changes – revert, reset, clean</a:t>
            </a:r>
          </a:p>
        </p:txBody>
      </p:sp>
      <p:pic>
        <p:nvPicPr>
          <p:cNvPr id="310" name="Shape 3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1687115"/>
            <a:ext cx="6172199" cy="2421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Undoing Changes – revert, reset</a:t>
            </a:r>
          </a:p>
        </p:txBody>
      </p:sp>
      <p:pic>
        <p:nvPicPr>
          <p:cNvPr id="317" name="Shape 3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914400"/>
            <a:ext cx="4343400" cy="37718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Undoing Changes – revert</a:t>
            </a:r>
          </a:p>
        </p:txBody>
      </p:sp>
      <p:pic>
        <p:nvPicPr>
          <p:cNvPr id="324" name="Shape 3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7300"/>
            <a:ext cx="3340893" cy="339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999308"/>
            <a:ext cx="3429000" cy="85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257300"/>
            <a:ext cx="4410074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1200" y="2114550"/>
            <a:ext cx="2619375" cy="123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27487" y="3543300"/>
            <a:ext cx="5116511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5800"/>
            <a:ext cx="2970609" cy="291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428875"/>
            <a:ext cx="3257550" cy="322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4049315"/>
            <a:ext cx="2614611" cy="137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>
            <p:ph type="title"/>
          </p:nvPr>
        </p:nvSpPr>
        <p:spPr>
          <a:xfrm>
            <a:off x="381000" y="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Undoing Changes - reset</a:t>
            </a: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00" y="2914650"/>
            <a:ext cx="3505200" cy="120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1000" y="685800"/>
            <a:ext cx="2857499" cy="126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38800" y="1600200"/>
            <a:ext cx="3467099" cy="124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7975" y="4286250"/>
            <a:ext cx="5026025" cy="792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Shape 342"/>
          <p:cNvCxnSpPr/>
          <p:nvPr/>
        </p:nvCxnSpPr>
        <p:spPr>
          <a:xfrm flipH="1" rot="10800000">
            <a:off x="3657600" y="1543049"/>
            <a:ext cx="762000" cy="114300"/>
          </a:xfrm>
          <a:prstGeom prst="straightConnector1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3" name="Shape 343"/>
          <p:cNvCxnSpPr/>
          <p:nvPr/>
        </p:nvCxnSpPr>
        <p:spPr>
          <a:xfrm>
            <a:off x="6248400" y="1485900"/>
            <a:ext cx="685799" cy="228600"/>
          </a:xfrm>
          <a:prstGeom prst="straightConnector1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4" name="Shape 344"/>
          <p:cNvCxnSpPr/>
          <p:nvPr/>
        </p:nvCxnSpPr>
        <p:spPr>
          <a:xfrm>
            <a:off x="3505200" y="2971800"/>
            <a:ext cx="1219199" cy="342899"/>
          </a:xfrm>
          <a:prstGeom prst="straightConnector1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5" name="Shape 345"/>
          <p:cNvCxnSpPr/>
          <p:nvPr/>
        </p:nvCxnSpPr>
        <p:spPr>
          <a:xfrm flipH="1" rot="-5400000">
            <a:off x="7153275" y="3933824"/>
            <a:ext cx="628649" cy="762000"/>
          </a:xfrm>
          <a:prstGeom prst="straightConnector1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46" name="Shape 346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Undoing Changes - reset</a:t>
            </a:r>
          </a:p>
        </p:txBody>
      </p:sp>
      <p:pic>
        <p:nvPicPr>
          <p:cNvPr id="352" name="Shape 3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914400"/>
            <a:ext cx="2666999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1219200" y="1543050"/>
            <a:ext cx="2665411" cy="484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Reset Public History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Rewriting history – commit amend </a:t>
            </a:r>
          </a:p>
        </p:txBody>
      </p:sp>
      <p:pic>
        <p:nvPicPr>
          <p:cNvPr id="360" name="Shape 3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8636" y="1200150"/>
            <a:ext cx="3006724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87" y="914400"/>
            <a:ext cx="4214812" cy="247530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Rewriting history – commit amend </a:t>
            </a:r>
          </a:p>
        </p:txBody>
      </p:sp>
      <p:pic>
        <p:nvPicPr>
          <p:cNvPr id="368" name="Shape 36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14400"/>
            <a:ext cx="3424237" cy="339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2564606"/>
            <a:ext cx="3617911" cy="257889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Rewriting history - rebase</a:t>
            </a:r>
          </a:p>
        </p:txBody>
      </p:sp>
      <p:pic>
        <p:nvPicPr>
          <p:cNvPr id="376" name="Shape 3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086" y="1200150"/>
            <a:ext cx="4949825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Rewriting history – rebase -i</a:t>
            </a:r>
          </a:p>
        </p:txBody>
      </p:sp>
      <p:pic>
        <p:nvPicPr>
          <p:cNvPr id="383" name="Shape 3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325" y="1200150"/>
            <a:ext cx="5467350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1575" y="1028700"/>
            <a:ext cx="416242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Rewriting history – rebase</a:t>
            </a:r>
          </a:p>
        </p:txBody>
      </p:sp>
      <p:pic>
        <p:nvPicPr>
          <p:cNvPr id="391" name="Shape 39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71550"/>
            <a:ext cx="4343400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3800" y="2424112"/>
            <a:ext cx="5410200" cy="2719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Shape 393"/>
          <p:cNvCxnSpPr/>
          <p:nvPr/>
        </p:nvCxnSpPr>
        <p:spPr>
          <a:xfrm>
            <a:off x="4419600" y="1428750"/>
            <a:ext cx="533399" cy="1190"/>
          </a:xfrm>
          <a:prstGeom prst="straightConnector1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94" name="Shape 394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 10 Commands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git clone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remote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pull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fetch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merge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rebase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push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cherry-pick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log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bisect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Syncing - remote</a:t>
            </a:r>
          </a:p>
        </p:txBody>
      </p:sp>
      <p:pic>
        <p:nvPicPr>
          <p:cNvPr id="400" name="Shape 40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19250"/>
            <a:ext cx="8229600" cy="255627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Syncing - fetch</a:t>
            </a:r>
          </a:p>
        </p:txBody>
      </p:sp>
      <p:pic>
        <p:nvPicPr>
          <p:cNvPr id="407" name="Shape 4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25177"/>
            <a:ext cx="8229600" cy="294441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Syncing – pull</a:t>
            </a:r>
          </a:p>
        </p:txBody>
      </p:sp>
      <p:pic>
        <p:nvPicPr>
          <p:cNvPr id="414" name="Shape 4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562" y="1200150"/>
            <a:ext cx="1920875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Syncing - push</a:t>
            </a:r>
          </a:p>
        </p:txBody>
      </p:sp>
      <p:pic>
        <p:nvPicPr>
          <p:cNvPr id="421" name="Shape 4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700" y="1200150"/>
            <a:ext cx="2260599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Branches – branch, checkout, merge</a:t>
            </a:r>
          </a:p>
        </p:txBody>
      </p:sp>
      <p:pic>
        <p:nvPicPr>
          <p:cNvPr id="428" name="Shape 4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87" y="1200150"/>
            <a:ext cx="7388224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Branches – merge ( fast forward)</a:t>
            </a:r>
          </a:p>
        </p:txBody>
      </p:sp>
      <p:pic>
        <p:nvPicPr>
          <p:cNvPr id="435" name="Shape 4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0" y="1200150"/>
            <a:ext cx="3111500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Branches - merge</a:t>
            </a:r>
          </a:p>
        </p:txBody>
      </p:sp>
      <p:pic>
        <p:nvPicPr>
          <p:cNvPr id="442" name="Shape 4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150" y="1200150"/>
            <a:ext cx="3187699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Branches - merge</a:t>
            </a:r>
          </a:p>
        </p:txBody>
      </p:sp>
      <p:pic>
        <p:nvPicPr>
          <p:cNvPr id="449" name="Shape 4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1550"/>
            <a:ext cx="2849562" cy="2088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2400300"/>
            <a:ext cx="4525961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2900" y="1485900"/>
            <a:ext cx="4991099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Branches - merge</a:t>
            </a:r>
          </a:p>
        </p:txBody>
      </p:sp>
      <p:pic>
        <p:nvPicPr>
          <p:cNvPr id="458" name="Shape 4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20390"/>
            <a:ext cx="8229600" cy="335399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Merging vs. Rebasing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571750"/>
            <a:ext cx="3798887" cy="2312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Shape 46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1437" y="1200150"/>
            <a:ext cx="2438399" cy="125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800" y="2343150"/>
            <a:ext cx="4578349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clone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git clone: Clone a repository into a new directory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git clone $link-remote-repository $local-dir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clone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https://zch49git01:8443/scm_sandbox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clone ssh://XVM683@zch49git01:29418/scm_sandbox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clone ssh://xvm683@zch49view02/data/xvm683/demo1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clone /data/xvm683/demo1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other: ftp/rsync/...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clone -o cdc ssh://XVM683@zch49git01:29418/scm_sandbox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Merging vs. Rebasing</a:t>
            </a:r>
          </a:p>
        </p:txBody>
      </p:sp>
      <p:pic>
        <p:nvPicPr>
          <p:cNvPr id="474" name="Shape 4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511" y="1200150"/>
            <a:ext cx="5514975" cy="339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143000"/>
            <a:ext cx="2662236" cy="142874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Reset, Checkout, and Revert</a:t>
            </a:r>
          </a:p>
        </p:txBody>
      </p:sp>
      <p:pic>
        <p:nvPicPr>
          <p:cNvPr id="482" name="Shape 4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75" y="1200150"/>
            <a:ext cx="6394449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Checkout, and Revert</a:t>
            </a:r>
          </a:p>
        </p:txBody>
      </p:sp>
      <p:pic>
        <p:nvPicPr>
          <p:cNvPr id="489" name="Shape 4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450" y="1200150"/>
            <a:ext cx="2197100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Checkout, and Revert</a:t>
            </a:r>
          </a:p>
        </p:txBody>
      </p:sp>
      <p:pic>
        <p:nvPicPr>
          <p:cNvPr id="496" name="Shape 4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5" y="1200150"/>
            <a:ext cx="3357562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Reset, </a:t>
            </a:r>
            <a:r>
              <a:rPr b="0" baseline="0" i="0" lang="en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 Revert</a:t>
            </a:r>
          </a:p>
        </p:txBody>
      </p:sp>
      <p:pic>
        <p:nvPicPr>
          <p:cNvPr id="503" name="Shape 5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43000"/>
            <a:ext cx="3024187" cy="339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Shape 5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571750"/>
            <a:ext cx="2819400" cy="1747837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Reset, Checkout, and </a:t>
            </a:r>
            <a:r>
              <a:rPr b="0" baseline="0" i="0" lang="en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Revert</a:t>
            </a:r>
          </a:p>
        </p:txBody>
      </p:sp>
      <p:pic>
        <p:nvPicPr>
          <p:cNvPr id="511" name="Shape 5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736" y="1200150"/>
            <a:ext cx="3184524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- File-level Operations</a:t>
            </a:r>
          </a:p>
        </p:txBody>
      </p:sp>
      <p:pic>
        <p:nvPicPr>
          <p:cNvPr id="518" name="Shape 5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1200150"/>
            <a:ext cx="5257799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 - File-level Operations</a:t>
            </a:r>
          </a:p>
        </p:txBody>
      </p:sp>
      <p:pic>
        <p:nvPicPr>
          <p:cNvPr id="525" name="Shape 5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386" y="1200150"/>
            <a:ext cx="5229225" cy="33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Cherry pick</a:t>
            </a:r>
          </a:p>
        </p:txBody>
      </p:sp>
      <p:pic>
        <p:nvPicPr>
          <p:cNvPr id="532" name="Shape 5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8700"/>
            <a:ext cx="3450431" cy="339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Shape 5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9425" y="2864643"/>
            <a:ext cx="6124574" cy="227885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- blame</a:t>
            </a:r>
          </a:p>
        </p:txBody>
      </p:sp>
      <p:pic>
        <p:nvPicPr>
          <p:cNvPr id="540" name="Shape 5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8700"/>
            <a:ext cx="9183686" cy="41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remote	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remote - Manage set of tracked repositories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remote show origin: it’ll list all branch of origin repository.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remote -v: show current origin setting in your local repository.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remote add name-repository url: add new repository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75" y="2415800"/>
            <a:ext cx="48101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- bisect</a:t>
            </a:r>
          </a:p>
        </p:txBody>
      </p:sp>
      <p:pic>
        <p:nvPicPr>
          <p:cNvPr id="547" name="Shape 5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4350"/>
            <a:ext cx="1400174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Shape 5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893218"/>
            <a:ext cx="3848099" cy="225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914400"/>
            <a:ext cx="1868487" cy="14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4600" y="2778918"/>
            <a:ext cx="2733675" cy="236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24400" y="857250"/>
            <a:ext cx="1931986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24200" y="2286000"/>
            <a:ext cx="1095375" cy="50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48200" y="2764631"/>
            <a:ext cx="2495549" cy="237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200" y="2228850"/>
            <a:ext cx="1095375" cy="50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400" y="2343150"/>
            <a:ext cx="1095375" cy="50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Shape 5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96200" y="2228850"/>
            <a:ext cx="1095375" cy="50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Shape 55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72300" y="685800"/>
            <a:ext cx="2171700" cy="145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Shape 55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67550" y="2750343"/>
            <a:ext cx="2076449" cy="23931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9" name="Shape 559"/>
          <p:cNvCxnSpPr/>
          <p:nvPr/>
        </p:nvCxnSpPr>
        <p:spPr>
          <a:xfrm>
            <a:off x="1676400" y="1257300"/>
            <a:ext cx="762000" cy="1190"/>
          </a:xfrm>
          <a:prstGeom prst="straightConnector1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60" name="Shape 560"/>
          <p:cNvCxnSpPr/>
          <p:nvPr/>
        </p:nvCxnSpPr>
        <p:spPr>
          <a:xfrm>
            <a:off x="4267200" y="1200150"/>
            <a:ext cx="533399" cy="1190"/>
          </a:xfrm>
          <a:prstGeom prst="straightConnector1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61" name="Shape 561"/>
          <p:cNvCxnSpPr/>
          <p:nvPr/>
        </p:nvCxnSpPr>
        <p:spPr>
          <a:xfrm>
            <a:off x="6781800" y="1085850"/>
            <a:ext cx="457200" cy="1190"/>
          </a:xfrm>
          <a:prstGeom prst="straightConnector1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62" name="Shape 562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– stash</a:t>
            </a:r>
          </a:p>
        </p:txBody>
      </p:sp>
      <p:pic>
        <p:nvPicPr>
          <p:cNvPr id="568" name="Shape 5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14600"/>
            <a:ext cx="31083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742950"/>
            <a:ext cx="1285874" cy="52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Shape 5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3800" y="1371600"/>
            <a:ext cx="5011736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Shape 5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1371600"/>
            <a:ext cx="2666999" cy="1007268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– Compare </a:t>
            </a:r>
          </a:p>
        </p:txBody>
      </p:sp>
      <p:pic>
        <p:nvPicPr>
          <p:cNvPr id="578" name="Shape 5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8700"/>
            <a:ext cx="43434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Shape 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8950" y="3555206"/>
            <a:ext cx="2305050" cy="1588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Shape 5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489596"/>
            <a:ext cx="4097337" cy="265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Shape 5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0" y="3200400"/>
            <a:ext cx="2982912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Shape 5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3400" y="1028700"/>
            <a:ext cx="4610100" cy="1514474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http://git-scm.com/doc</a:t>
            </a:r>
            <a:br>
              <a:rPr b="0" baseline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http://stackoverflow.com/questions/tagged/git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http://download.tortoisegit.org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Stash</a:t>
            </a:r>
          </a:p>
        </p:txBody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400"/>
              <a:t>Introduction Atlassian Stash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71428"/>
              <a:buFont typeface="Arial"/>
              <a:buChar char="○"/>
            </a:pPr>
            <a:r>
              <a:rPr lang="en" sz="1400"/>
              <a:t>common setting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71428"/>
              <a:buFont typeface="Arial"/>
              <a:buChar char="○"/>
            </a:pPr>
            <a:r>
              <a:rPr lang="en" sz="1400"/>
              <a:t>manager code repository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71428"/>
              <a:buFont typeface="Arial"/>
              <a:buChar char="○"/>
            </a:pPr>
            <a:r>
              <a:rPr lang="en" sz="1400"/>
              <a:t>branch and code review workflow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71428"/>
              <a:buFont typeface="Arial"/>
              <a:buChar char="○"/>
            </a:pPr>
            <a:r>
              <a:rPr lang="en" sz="1400"/>
              <a:t>continue integration with Stash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Stash </a:t>
            </a:r>
          </a:p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MSI Stash website:</a:t>
            </a:r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http://stash.mot-solutions.com:7990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Funny</a:t>
            </a: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Funny for Gerrit VS Stash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with Continuous Integration</a:t>
            </a: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5" name="Shape 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99" y="1200150"/>
            <a:ext cx="8551300" cy="38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pull	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git pull： Fetch from and integrate with another repository or a local branch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pull $remote-repo $remote-branch:$local-branch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pull== git pull origin master $current_branch: it’ll get remote changes and integrate into local branch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pull --rebase:  fetch the remote objects. then rebase on local branch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Tracking branch:  the remote branch will be automatically mark as the tracking branch when we clone one remote repository. eg: master-&gt;remote/master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 pull =</a:t>
            </a:r>
            <a:r>
              <a:rPr lang="en" sz="1100">
                <a:solidFill>
                  <a:srgbClr val="F14E32"/>
                </a:solidFill>
              </a:rPr>
              <a:t>git fetch</a:t>
            </a:r>
            <a:r>
              <a:rPr lang="en" sz="1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rPr>
              <a:t> followed by </a:t>
            </a:r>
            <a:r>
              <a:rPr lang="en" sz="1100">
                <a:solidFill>
                  <a:srgbClr val="F14E32"/>
                </a:solidFill>
              </a:rPr>
              <a:t>git merge FETCH_HEAD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fetch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git fetch: Download objects and refs from another repository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git fetch $remote-repo-name $remote-branch</a:t>
            </a:r>
          </a:p>
          <a:p>
            <a:pPr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git fetch == git fetch origin master/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ServerID" pid="2">
    <vt:lpwstr>39a82eb6-1e4f-428c-8f1d-2c845380d46e</vt:lpwstr>
  </property>
  <property fmtid="{D5CDD505-2E9C-101B-9397-08002B2CF9AE}" name="Jive_VersionGuid" pid="3">
    <vt:lpwstr>099014fb-da6e-4244-8c0d-aed1ab294f79</vt:lpwstr>
  </property>
  <property fmtid="{D5CDD505-2E9C-101B-9397-08002B2CF9AE}" name="Offisync_ProviderInitializationData" pid="4">
    <vt:lpwstr>https://converge.motorolasolutions.com</vt:lpwstr>
  </property>
  <property fmtid="{D5CDD505-2E9C-101B-9397-08002B2CF9AE}" name="Offisync_UniqueId" pid="5">
    <vt:lpwstr>71365</vt:lpwstr>
  </property>
  <property fmtid="{D5CDD505-2E9C-101B-9397-08002B2CF9AE}" name="Jive_LatestUserAccountName" pid="6">
    <vt:lpwstr>QCH1545</vt:lpwstr>
  </property>
  <property fmtid="{D5CDD505-2E9C-101B-9397-08002B2CF9AE}" name="Offisync_UpdateToken" pid="7">
    <vt:lpwstr>1</vt:lpwstr>
  </property>
</Properties>
</file>