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49" Type="http://schemas.openxmlformats.org/officeDocument/2006/relationships/slide" Target="slides/slide4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Relationship Id="rId3" Type="http://schemas.openxmlformats.org/officeDocument/2006/relationships/hyperlink" Target="https://converge.motorolasolutions.com/groups/git-scm/projects/msi-git-deployment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yte" TargetMode="External"/><Relationship Id="rId3" Type="http://schemas.openxmlformats.org/officeDocument/2006/relationships/hyperlink" Target="http://en.wikipedia.org/wiki/Bit" TargetMode="External"/><Relationship Id="rId5" Type="http://schemas.openxmlformats.org/officeDocument/2006/relationships/hyperlink" Target="http://en.wikipedia.org/wiki/Hexadecimal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git/git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converge.motorolasolutions.com/community/government-solutions/core-engineering/core-engineering-scm/cdc-scm/git/blog/2015/04/15/gitignore" TargetMode="Externa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3" Type="http://schemas.openxmlformats.org/officeDocument/2006/relationships/hyperlink" Target="#slide=id.g989631afa_0_55" TargetMode="Externa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zh" TargetMode="External"/><Relationship Id="rId3" Type="http://schemas.openxmlformats.org/officeDocument/2006/relationships/hyperlink" Target="http://git-scm.com/book/en/Getting-Started" TargetMode="External"/><Relationship Id="rId6" Type="http://schemas.openxmlformats.org/officeDocument/2006/relationships/hyperlink" Target="http://zch49view01.ap.mot-solutions.com/SCM/git.html" TargetMode="External"/><Relationship Id="rId5" Type="http://schemas.openxmlformats.org/officeDocument/2006/relationships/hyperlink" Target="https://converge.motorolasolutions.com/groups/git-scm" TargetMode="External"/><Relationship Id="rId7" Type="http://schemas.openxmlformats.org/officeDocument/2006/relationships/hyperlink" Target="https://converge.motorolasolutions.com/community/government-solutions/core-engineering/core-engineering-scm/cdc-scm/git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Introduction and Solo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Adrian Yuan- XVM683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handle files in Repository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900"/>
            <a:ext cx="9144000" cy="40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MSI GIT deployment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Global tools team handle the Git deployment in MSI level.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Git as the open source VCS, are using for internal project version control.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Not any subscriber product line have been deployed Git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CDC SCM team take the task to learn Git and as the expert of Git in Global SCM team;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ASTRO have the draft plan to deploy GIT in product line from 7.17(starting)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TETRA transition from KRK to Asia. </a:t>
            </a:r>
            <a:r>
              <a:rPr b="1" i="1" lang="en" sz="1800" u="sng"/>
              <a:t>NO plan to migrate from manager team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PCR manager team are working for detail Plan.</a:t>
            </a:r>
          </a:p>
          <a:p>
            <a:pPr indent="4699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mirrors in MSI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Git infrastructure center server will be setup in US, each site will setup the Mirror server for data sync.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deployment group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0425"/>
            <a:ext cx="9144000" cy="32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repo infrastructure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3950"/>
            <a:ext cx="9144000" cy="40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7200" u="sng"/>
              <a:t>GIT Solo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 sz="7200" u="sng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concept in GIT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Repository: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bare, mirror and normal. all shared repo should be bare repository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data type</a:t>
            </a:r>
            <a:r>
              <a:rPr lang="en" sz="2400"/>
              <a:t>: blob and tree, commit, tag</a:t>
            </a:r>
            <a:r>
              <a:rPr lang="en" sz="800"/>
              <a:t>(git cat-file -t &lt;commit&gt;)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workspace</a:t>
            </a:r>
            <a:r>
              <a:rPr lang="en" sz="2400"/>
              <a:t>: staging area, working tree.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master,HEAD,tag,Branch,SHA1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HEAD/master/TAG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A head is a reference to a commit object.The “current head” is called HEAD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This results in a linear graph:  A  B  C  … HEAD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master </a:t>
            </a:r>
            <a:r>
              <a:rPr lang="en" sz="2400"/>
              <a:t>is the default branch for each repository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TAG</a:t>
            </a:r>
            <a:r>
              <a:rPr lang="en" sz="2400"/>
              <a:t>: lightweight tag,Annotated tags, tags with GPG</a:t>
            </a:r>
            <a:r>
              <a:rPr lang="en" sz="1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SHA1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52525"/>
                </a:solidFill>
              </a:rPr>
              <a:t>SHA-1 produces a 160-</a:t>
            </a:r>
            <a:r>
              <a:rPr lang="en" sz="1400">
                <a:solidFill>
                  <a:srgbClr val="0B0080"/>
                </a:solidFill>
                <a:hlinkClick r:id="rId3"/>
              </a:rPr>
              <a:t>bit</a:t>
            </a:r>
            <a:r>
              <a:rPr lang="en" sz="1400">
                <a:solidFill>
                  <a:srgbClr val="252525"/>
                </a:solidFill>
              </a:rPr>
              <a:t> (20-</a:t>
            </a:r>
            <a:r>
              <a:rPr lang="en" sz="1400">
                <a:solidFill>
                  <a:srgbClr val="0B0080"/>
                </a:solidFill>
                <a:hlinkClick r:id="rId4"/>
              </a:rPr>
              <a:t>byte</a:t>
            </a:r>
            <a:r>
              <a:rPr lang="en" sz="1400">
                <a:solidFill>
                  <a:srgbClr val="252525"/>
                </a:solidFill>
              </a:rPr>
              <a:t>) hash value. A SHA-1 hash value is typically rendered as a </a:t>
            </a:r>
            <a:r>
              <a:rPr lang="en" sz="1400">
                <a:solidFill>
                  <a:srgbClr val="0B0080"/>
                </a:solidFill>
                <a:hlinkClick r:id="rId5"/>
              </a:rPr>
              <a:t>hexadecimal</a:t>
            </a:r>
            <a:r>
              <a:rPr lang="en" sz="1400">
                <a:solidFill>
                  <a:srgbClr val="252525"/>
                </a:solidFill>
              </a:rPr>
              <a:t> number, 40 digits long.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25252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52525"/>
                </a:solidFill>
              </a:rPr>
              <a:t>normally. 7 digits long will be enough. GIT u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15621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15621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xvm683@zch49ts01.pts/1 ~ % printf xvm683|sha1sum</a:t>
            </a:r>
          </a:p>
          <a:p>
            <a:pPr indent="15621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</a:rPr>
              <a:t>28fa6d1455770412d5a99df2968f5c8d2f163739  -</a:t>
            </a:r>
          </a:p>
          <a:p>
            <a:pPr indent="15621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lifecycle of files in GIT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0" y="1158125"/>
            <a:ext cx="8914424" cy="37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Installation and basic configuration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1905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Unix: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https://github.com/git/git</a:t>
            </a:r>
            <a:r>
              <a:rPr lang="en" sz="24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Windows: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Install package: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\\zch49scm02\DeployArea\GIT\Git-1.9.5-preview20150319.exe  </a:t>
            </a:r>
            <a:r>
              <a:rPr lang="en" sz="18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SourceTree: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\\zch49scm02\DeployArea\GIT\SourceTreeSetup_1.6.14.exe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81000" y="1200150"/>
            <a:ext cx="8229600" cy="390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/>
              <a:t>GIT Introduction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GIT history and usage in industry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GIT advantage and disadvantage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GIT VS ClearCase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GIT deployment status in MSI(2015/4/15)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/>
              <a:t>GIT Solo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Basic concept in GIT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Installation and basic configuration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Top 10 commands for daily working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installation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79438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Unix installation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IT will handle the Unix side GIT installation and configuration 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Dependency libs: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yum install curl-devel expat-devel gettext-devel \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openssl-devel zlib-devel docbook-style-xsl xmlto \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ImageMagick-c++.x86_64 compat-gcc-34-c++.x86_64 \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gcc-c++.x86_64 gcc-objc++.x86_64 \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libstdc++.i686 libstdc++.x86_64 libstdc++-devel.i686 libstdc++-devel.x86_64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binary file with </a:t>
            </a:r>
            <a:r>
              <a:rPr b="1" lang="en" sz="1400">
                <a:solidFill>
                  <a:srgbClr val="000000"/>
                </a:solidFill>
              </a:rPr>
              <a:t>v2.4.0-rc1:</a:t>
            </a:r>
          </a:p>
          <a:p>
            <a:pPr indent="330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Configuration for GIT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3 levels config for GIT client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1800"/>
              <a:t>current repository level: Git config( default will update current repo)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b="1" lang="en" sz="1800"/>
              <a:t>current user level: git config --global(it’ll update ~/.gitconfig)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1800"/>
              <a:t>current system level: git config --system (you can’t do it if you are not root)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gitignore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This file will be used to limit which files will not add into repository.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template file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 alias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7272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333333"/>
                </a:solidFill>
              </a:rPr>
              <a:t>git config --global alias.ci commit -m </a:t>
            </a:r>
          </a:p>
          <a:p>
            <a:pPr lvl="0" rtl="0">
              <a:lnSpc>
                <a:spcPct val="177272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</a:rPr>
              <a:t>git config --global alias.co checkout</a:t>
            </a:r>
          </a:p>
          <a:p>
            <a:pPr lvl="0" rtl="0">
              <a:lnSpc>
                <a:spcPct val="177272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lvl="0" rtl="0">
              <a:lnSpc>
                <a:spcPct val="177272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333333"/>
                </a:solidFill>
              </a:rPr>
              <a:t>demo:</a:t>
            </a:r>
          </a:p>
          <a:p>
            <a:pPr lvl="0" rtl="0">
              <a:lnSpc>
                <a:spcPct val="177272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lvl="0" rtl="0">
              <a:lnSpc>
                <a:spcPct val="177272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" y="2435400"/>
            <a:ext cx="89971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Configuration for Windows user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0800" y="1200150"/>
            <a:ext cx="9174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Xming for GUI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the default editor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Change the default diff tool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Change the default merge tool.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Practice for configuration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1: Add the config file for each users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2: Rename the user email/ name. then fix the git line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3: Demo to use msysgit and source tree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workflow with GIT</a:t>
            </a:r>
          </a:p>
        </p:txBody>
      </p:sp>
      <p:sp>
        <p:nvSpPr>
          <p:cNvPr id="201" name="Shape 201"/>
          <p:cNvSpPr/>
          <p:nvPr/>
        </p:nvSpPr>
        <p:spPr>
          <a:xfrm>
            <a:off x="229450" y="2236750"/>
            <a:ext cx="1316099" cy="762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initial/Clone the repository </a:t>
            </a:r>
          </a:p>
        </p:txBody>
      </p:sp>
      <p:sp>
        <p:nvSpPr>
          <p:cNvPr id="202" name="Shape 202"/>
          <p:cNvSpPr/>
          <p:nvPr/>
        </p:nvSpPr>
        <p:spPr>
          <a:xfrm>
            <a:off x="1545550" y="2440200"/>
            <a:ext cx="6105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982850" y="2236750"/>
            <a:ext cx="1036499" cy="762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</a:t>
            </a:r>
          </a:p>
        </p:txBody>
      </p:sp>
      <p:sp>
        <p:nvSpPr>
          <p:cNvPr id="204" name="Shape 204"/>
          <p:cNvSpPr/>
          <p:nvPr/>
        </p:nvSpPr>
        <p:spPr>
          <a:xfrm>
            <a:off x="7675500" y="2211300"/>
            <a:ext cx="1316099" cy="762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push to Central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repository </a:t>
            </a:r>
          </a:p>
        </p:txBody>
      </p:sp>
      <p:sp>
        <p:nvSpPr>
          <p:cNvPr id="205" name="Shape 205"/>
          <p:cNvSpPr/>
          <p:nvPr/>
        </p:nvSpPr>
        <p:spPr>
          <a:xfrm>
            <a:off x="4107550" y="2236750"/>
            <a:ext cx="1227000" cy="762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to index</a:t>
            </a:r>
          </a:p>
        </p:txBody>
      </p:sp>
      <p:sp>
        <p:nvSpPr>
          <p:cNvPr id="206" name="Shape 206"/>
          <p:cNvSpPr/>
          <p:nvPr/>
        </p:nvSpPr>
        <p:spPr>
          <a:xfrm>
            <a:off x="2156050" y="2267775"/>
            <a:ext cx="1316099" cy="762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files/update files</a:t>
            </a:r>
          </a:p>
        </p:txBody>
      </p:sp>
      <p:sp>
        <p:nvSpPr>
          <p:cNvPr id="207" name="Shape 207"/>
          <p:cNvSpPr/>
          <p:nvPr/>
        </p:nvSpPr>
        <p:spPr>
          <a:xfrm>
            <a:off x="3472150" y="2420475"/>
            <a:ext cx="6105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334550" y="2420475"/>
            <a:ext cx="648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027200" y="2465650"/>
            <a:ext cx="648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824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basic commands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git init</a:t>
            </a:r>
            <a:r>
              <a:rPr lang="en" sz="2400"/>
              <a:t>-- initial the new repository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clone</a:t>
            </a:r>
            <a:r>
              <a:rPr lang="en" sz="2400"/>
              <a:t> -- clone the existing repository(git init+git fetch)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add</a:t>
            </a:r>
            <a:r>
              <a:rPr lang="en" sz="2400"/>
              <a:t> -- stage the file for commit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commit</a:t>
            </a:r>
            <a:r>
              <a:rPr lang="en" sz="2400"/>
              <a:t> -- commit the staged changes into  local repository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push</a:t>
            </a:r>
            <a:r>
              <a:rPr lang="en" sz="2400"/>
              <a:t> -- upload the local repo into remote repository.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commands 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Removing file.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rm delete.txt;git add ; git commit -m “remove file delete.txt” = git rm delete.txt git commit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Rename/move file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git mv file1.txt file2.txt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Introduction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GIT -- The distributed version control system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GIT -- The most widely adopted version control system for software development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GIT -- Everything is local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0" y="2847050"/>
            <a:ext cx="8534400" cy="2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10 Commands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/>
              <a:t>git status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pull/fetch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branch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checkout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grep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stash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diff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commit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reset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log</a:t>
            </a:r>
          </a:p>
          <a:p>
            <a:pPr rtl="0">
              <a:spcBef>
                <a:spcPts val="0"/>
              </a:spcBef>
              <a:buNone/>
            </a:pPr>
            <a:r>
              <a:rPr lang="en" sz="1100"/>
              <a:t>git rebase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Status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Check the current status: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status -s -b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-s the short show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-b current working branch name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pull/fetch+merge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git pull</a:t>
            </a:r>
            <a:r>
              <a:rPr lang="en"/>
              <a:t>: fetch and integration from remote repository to local branch.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git fetch</a:t>
            </a:r>
            <a:r>
              <a:rPr lang="en"/>
              <a:t>: download the remote objects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branch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create,list,remove branch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branch branch_name: create the branch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1800"/>
              <a:t>(git checkout branch_name to switch)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branch -d branch_name: remove the branch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branch -m &lt;old_name&gt; &lt;new_name&gt;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checkout -b branch_name: create the branch and switch on it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checkout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4000" y="1200150"/>
            <a:ext cx="8592900" cy="3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switch to one branch/commit/path in working tree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git checkout</a:t>
            </a:r>
            <a:r>
              <a:rPr lang="en"/>
              <a:t> -- filename: overwrite the file from stage area to work space.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git checkout</a:t>
            </a:r>
            <a:r>
              <a:rPr lang="en"/>
              <a:t> -- : overwrite all files from staged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git checkout</a:t>
            </a:r>
            <a:r>
              <a:rPr lang="en"/>
              <a:t> branch_name: switch to branch.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git checkout </a:t>
            </a:r>
            <a:r>
              <a:rPr lang="en"/>
              <a:t>&lt;commit&gt; filename: overwrite to specified commit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grep 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find the any info in repository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eg: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grep ‘zch49’ </a:t>
            </a:r>
            <a:r>
              <a:rPr lang="en" sz="2400"/>
              <a:t> origin/fl08_sr7_17_mackinaw_main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stash 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Store the changes in local working directory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: will save all changes and make working directory to HEAD.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pop: get back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show: list the stashed files.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stash clean clean all stashed files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diff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show different between commits, commit,working tree.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diff</a:t>
            </a:r>
            <a:r>
              <a:rPr lang="en" sz="2400"/>
              <a:t>: will show different between working tree and index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diff --cached/--staged</a:t>
            </a:r>
            <a:r>
              <a:rPr lang="en" sz="2400"/>
              <a:t>. it’ll show different between index with commit/HEAD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diff HEAD:</a:t>
            </a:r>
            <a:r>
              <a:rPr lang="en" sz="2400"/>
              <a:t> show different between working tree and HEAD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git diff branch_a branch_b: </a:t>
            </a:r>
            <a:r>
              <a:rPr lang="en" sz="1800"/>
              <a:t>show the different between 2 branch</a:t>
            </a:r>
          </a:p>
          <a:p>
            <a:pPr>
              <a:spcBef>
                <a:spcPts val="0"/>
              </a:spcBef>
              <a:buNone/>
            </a:pPr>
            <a:r>
              <a:rPr b="1" lang="en" sz="2400"/>
              <a:t>git diff SHA1 SHA2: </a:t>
            </a:r>
            <a:r>
              <a:rPr lang="en" sz="1800"/>
              <a:t>show the different between 2 commits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commit	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git commit -m </a:t>
            </a:r>
            <a:r>
              <a:rPr lang="en"/>
              <a:t>“comments” (comments message is very important for team working)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git commit --amend </a:t>
            </a:r>
            <a:r>
              <a:rPr lang="en"/>
              <a:t>. it’ll help to update the latest commit 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git commit -a</a:t>
            </a:r>
            <a:r>
              <a:rPr lang="en"/>
              <a:t> it’ll commit the all changes directly without git add (Don’t do that)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commit message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When you commit, you must provide a one-line message stating what you have done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example: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#fix defect:     id:ccmpd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#add feature:   id:ccmpd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#enhance:       id:ccmpd</a:t>
            </a:r>
          </a:p>
          <a:p>
            <a:pPr indent="4699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history 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9143999" cy="38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reset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Reset the current HEAD to specified state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reset to specified commit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reset -- filename cancel the change in stage area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reset --hard &lt;commit&gt; all back to commit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reset --soft &lt;commit&gt; HEAD to commit.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log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git log is very useful command to check the commit history: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git log --oneline  it’ll show each commit with oneline.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git log --graph simple tree for merge and branch.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git log --pretty=raw  it’ll show all detail info for each commit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log --oneline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900"/>
            <a:ext cx="9143999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 log --graph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8075"/>
            <a:ext cx="9143999" cy="39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log --pretty=raw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6575"/>
            <a:ext cx="9144001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Tips(A)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247950" y="1200150"/>
            <a:ext cx="8438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to get the GIT command with TAB?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command automation completion: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ASTRO and TETRA build server is ready.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&lt;TAB&gt; or git letter&lt;TAB&gt;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2952450"/>
            <a:ext cx="88868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Tips(B)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27450" y="1063375"/>
            <a:ext cx="9144000" cy="40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how to cancel the staged file: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git reset HEAD 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How to drop the specified one commit before the push?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1: git log to find the working commit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2: git reset to this commit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3: make change then git add 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Tips(B)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How to clean my repository to baseline version?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git reset --hard &lt;commit&gt;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Tips(C)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How to check the HEAD content: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git cat-file commit HEAD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Who make my code failed?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git blame will tell you true story.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eg :git blame -C -L 10,15 Makefile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Tips(D)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What kind of content will be push into central repo?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git log origin/master..HEAD 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how to list the removed files?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git clean -nd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usage in industry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33725"/>
            <a:ext cx="8382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Tips(E)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Interactive use git from git add -i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75" y="2092950"/>
            <a:ext cx="89154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Practice after the training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200150"/>
            <a:ext cx="8466600" cy="38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 Install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 on Windows</a:t>
            </a:r>
            <a:r>
              <a:rPr lang="en"/>
              <a:t>  and try to find the favorite GUI GIT for yourself.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 init/clone one project and add/update/rm file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 make five branches for different idea. then merge them together on master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 find the colleagues to share your repository and working together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181300" y="1200150"/>
            <a:ext cx="8505600" cy="388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Official GIT document </a:t>
            </a:r>
            <a:r>
              <a:rPr lang="en" sz="2400"/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git-scm-book</a:t>
            </a:r>
            <a:r>
              <a:rPr lang="en" sz="2400"/>
              <a:t>: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http://git-scm.com/book/en/Getting-Started</a:t>
            </a:r>
            <a:r>
              <a:rPr lang="en" sz="2400"/>
              <a:t> (Chinese: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http://git-scm.com/book/zh</a:t>
            </a:r>
            <a:r>
              <a:rPr lang="en" sz="2400"/>
              <a:t> 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git-command-manual:http://git-scm.com/docs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 MSI GIT group: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https://converge.motorolasolutions.com/groups/git-scm</a:t>
            </a:r>
            <a:r>
              <a:rPr lang="en" sz="2400"/>
              <a:t>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CDC GIT ebook: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http://zch49view01.ap.mot-solutions.com/SCM/git.html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chemeClr val="hlink"/>
                </a:solidFill>
                <a:hlinkClick r:id="rId7"/>
              </a:rPr>
              <a:t>CDC GIT coverage group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indent="4699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075" y="-291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ClearCase VS GIT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4800"/>
            <a:ext cx="9143999" cy="40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ClearCase handle files in VOB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8375"/>
            <a:ext cx="9143999" cy="39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ServerID" pid="2">
    <vt:lpwstr>39a82eb6-1e4f-428c-8f1d-2c845380d46e</vt:lpwstr>
  </property>
  <property fmtid="{D5CDD505-2E9C-101B-9397-08002B2CF9AE}" name="Offisync_UniqueId" pid="3">
    <vt:lpwstr>68892</vt:lpwstr>
  </property>
  <property fmtid="{D5CDD505-2E9C-101B-9397-08002B2CF9AE}" name="Offisync_ProviderInitializationData" pid="4">
    <vt:lpwstr>https://converge.motorolasolutions.com</vt:lpwstr>
  </property>
  <property fmtid="{D5CDD505-2E9C-101B-9397-08002B2CF9AE}" name="Jive_LatestUserAccountName" pid="5">
    <vt:lpwstr>QCH1545</vt:lpwstr>
  </property>
  <property fmtid="{D5CDD505-2E9C-101B-9397-08002B2CF9AE}" name="Offisync_UpdateToken" pid="6">
    <vt:lpwstr>1</vt:lpwstr>
  </property>
  <property fmtid="{D5CDD505-2E9C-101B-9397-08002B2CF9AE}" name="Jive_VersionGuid" pid="7">
    <vt:lpwstr>d5d494dd-aaeb-4e5c-939e-61a1bee7c10c</vt:lpwstr>
  </property>
</Properties>
</file>