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5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5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9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8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0C88-34D4-41CC-BA41-312BCBAE9383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989B-5D2C-440D-B612-96DDD276A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626" y="1004996"/>
            <a:ext cx="849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1.</a:t>
            </a:r>
            <a:r>
              <a:rPr lang="zh-CN" altLang="zh-CN" sz="3000" dirty="0"/>
              <a:t>对于准确结果为三千多的一个量</a:t>
            </a:r>
            <a:r>
              <a:rPr lang="zh-CN" altLang="zh-CN" sz="3000" dirty="0" smtClean="0"/>
              <a:t>，</a:t>
            </a:r>
            <a:r>
              <a:rPr lang="zh-CN" altLang="en-US" sz="3000" dirty="0" smtClean="0"/>
              <a:t>它</a:t>
            </a:r>
            <a:r>
              <a:rPr lang="zh-CN" altLang="zh-CN" sz="3000" dirty="0" smtClean="0"/>
              <a:t>至</a:t>
            </a:r>
            <a:r>
              <a:rPr lang="zh-CN" altLang="zh-CN" sz="3000" dirty="0"/>
              <a:t>少前几位有效数字是准确</a:t>
            </a:r>
            <a:r>
              <a:rPr lang="zh-CN" altLang="zh-CN" sz="3000" dirty="0" smtClean="0"/>
              <a:t>的（考虑</a:t>
            </a:r>
            <a:r>
              <a:rPr lang="en-US" altLang="zh-CN" sz="3000" dirty="0" smtClean="0"/>
              <a:t>“</a:t>
            </a:r>
            <a:r>
              <a:rPr lang="zh-CN" altLang="zh-CN" sz="3000" dirty="0"/>
              <a:t>四舍五入</a:t>
            </a:r>
            <a:r>
              <a:rPr lang="en-US" altLang="zh-CN" sz="3000" dirty="0" smtClean="0"/>
              <a:t>”</a:t>
            </a:r>
            <a:r>
              <a:rPr lang="zh-CN" altLang="zh-CN" sz="3000" dirty="0" smtClean="0"/>
              <a:t>）</a:t>
            </a:r>
            <a:r>
              <a:rPr lang="zh-CN" altLang="en-US" sz="3000" dirty="0" smtClean="0"/>
              <a:t>才一定</a:t>
            </a:r>
            <a:r>
              <a:rPr lang="zh-CN" altLang="zh-CN" sz="3000" dirty="0" smtClean="0"/>
              <a:t>使其误</a:t>
            </a:r>
            <a:r>
              <a:rPr lang="zh-CN" altLang="zh-CN" sz="3000" dirty="0"/>
              <a:t>差不超过</a:t>
            </a:r>
            <a:r>
              <a:rPr lang="en-US" altLang="zh-CN" sz="3000" dirty="0"/>
              <a:t>2</a:t>
            </a:r>
            <a:r>
              <a:rPr lang="en-US" altLang="zh-CN" sz="3000" dirty="0" smtClean="0"/>
              <a:t>%</a:t>
            </a:r>
            <a:r>
              <a:rPr lang="zh-CN" altLang="zh-CN" sz="3000" dirty="0" smtClean="0"/>
              <a:t>？</a:t>
            </a:r>
            <a:endParaRPr lang="en-US" altLang="zh-CN" sz="3000" dirty="0" smtClean="0"/>
          </a:p>
          <a:p>
            <a:pPr>
              <a:lnSpc>
                <a:spcPts val="2800"/>
              </a:lnSpc>
            </a:pPr>
            <a:endParaRPr lang="en-US" altLang="zh-CN" sz="3000" dirty="0"/>
          </a:p>
          <a:p>
            <a:r>
              <a:rPr lang="en-US" altLang="zh-CN" sz="3000" dirty="0" smtClean="0"/>
              <a:t>2.</a:t>
            </a:r>
            <a:r>
              <a:rPr lang="zh-CN" altLang="en-US" sz="3000" dirty="0"/>
              <a:t>一个值为三千多的计算结果，若已知误差不超</a:t>
            </a:r>
            <a:r>
              <a:rPr lang="zh-CN" altLang="en-US" sz="3000" dirty="0" smtClean="0"/>
              <a:t>过</a:t>
            </a:r>
            <a:r>
              <a:rPr lang="en-US" altLang="zh-CN" sz="3000" dirty="0" smtClean="0"/>
              <a:t>0.1%</a:t>
            </a:r>
            <a:r>
              <a:rPr lang="zh-CN" altLang="en-US" sz="3000" dirty="0"/>
              <a:t>，问它前几位有效数字一定</a:t>
            </a:r>
            <a:r>
              <a:rPr lang="zh-CN" altLang="en-US" sz="3000" dirty="0" smtClean="0"/>
              <a:t>是正确的（含“</a:t>
            </a:r>
            <a:r>
              <a:rPr lang="zh-CN" altLang="en-US" sz="3000" dirty="0"/>
              <a:t>四舍五入</a:t>
            </a:r>
            <a:r>
              <a:rPr lang="zh-CN" altLang="en-US" sz="3000" dirty="0" smtClean="0"/>
              <a:t>”后正确）？</a:t>
            </a:r>
            <a:endParaRPr lang="en-US" altLang="zh-CN" sz="3000" dirty="0" smtClean="0"/>
          </a:p>
          <a:p>
            <a:pPr>
              <a:lnSpc>
                <a:spcPts val="2800"/>
              </a:lnSpc>
            </a:pPr>
            <a:endParaRPr lang="en-US" altLang="zh-CN" sz="3000" dirty="0"/>
          </a:p>
          <a:p>
            <a:r>
              <a:rPr lang="en-US" altLang="zh-CN" sz="3000" dirty="0" smtClean="0"/>
              <a:t>3.</a:t>
            </a:r>
            <a:r>
              <a:rPr lang="zh-CN" altLang="en-US" sz="3000" dirty="0"/>
              <a:t>半精度浮点数有</a:t>
            </a:r>
            <a:r>
              <a:rPr lang="en-US" altLang="zh-CN" sz="3000" dirty="0"/>
              <a:t>16</a:t>
            </a:r>
            <a:r>
              <a:rPr lang="zh-CN" altLang="en-US" sz="3000" dirty="0"/>
              <a:t>个二进制位，其中尾数长度</a:t>
            </a:r>
            <a:r>
              <a:rPr lang="en-US" altLang="zh-CN" sz="3000" dirty="0"/>
              <a:t>p=11, </a:t>
            </a:r>
            <a:r>
              <a:rPr lang="zh-CN" altLang="en-US" sz="3000" dirty="0"/>
              <a:t>请问将一个实数</a:t>
            </a:r>
            <a:r>
              <a:rPr lang="en-US" altLang="zh-CN" sz="3000" dirty="0"/>
              <a:t>x</a:t>
            </a:r>
            <a:r>
              <a:rPr lang="zh-CN" altLang="en-US" sz="3000" dirty="0" smtClean="0"/>
              <a:t>用</a:t>
            </a:r>
            <a:r>
              <a:rPr lang="zh-CN" altLang="en-US" sz="3000" dirty="0"/>
              <a:t>半</a:t>
            </a:r>
            <a:r>
              <a:rPr lang="zh-CN" altLang="en-US" sz="3000" dirty="0" smtClean="0"/>
              <a:t>精</a:t>
            </a:r>
            <a:r>
              <a:rPr lang="zh-CN" altLang="en-US" sz="3000" dirty="0"/>
              <a:t>度浮点数表示产生的相对误差上限是多大</a:t>
            </a:r>
            <a:r>
              <a:rPr lang="zh-CN" altLang="en-US" sz="3000" dirty="0" smtClean="0"/>
              <a:t>？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至少前</a:t>
            </a:r>
            <a:r>
              <a:rPr lang="zh-CN" altLang="en-US" sz="3000" dirty="0"/>
              <a:t>几位十进制有效数字正</a:t>
            </a:r>
            <a:r>
              <a:rPr lang="zh-CN" altLang="en-US" sz="3000" smtClean="0"/>
              <a:t>确（含“</a:t>
            </a:r>
            <a:r>
              <a:rPr lang="zh-CN" altLang="en-US" sz="3000" dirty="0"/>
              <a:t>四舍五入”后正确）？</a:t>
            </a:r>
            <a:endParaRPr lang="zh-CN" altLang="zh-CN" sz="30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626" y="285134"/>
            <a:ext cx="841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Week 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626" y="1004996"/>
            <a:ext cx="3780085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1.</a:t>
            </a:r>
            <a:r>
              <a:rPr lang="zh-CN" altLang="en-US" sz="3000" dirty="0" smtClean="0"/>
              <a:t>用算法</a:t>
            </a:r>
            <a:r>
              <a:rPr lang="en-US" altLang="zh-CN" sz="3000" dirty="0" smtClean="0"/>
              <a:t>2.1</a:t>
            </a:r>
            <a:r>
              <a:rPr lang="zh-CN" altLang="en-US" sz="3000" dirty="0" smtClean="0"/>
              <a:t>描述的二分法解一个非线性方程，</a:t>
            </a:r>
            <a:r>
              <a:rPr lang="zh-CN" altLang="en-US" sz="3000" dirty="0"/>
              <a:t>输</a:t>
            </a:r>
            <a:r>
              <a:rPr lang="zh-CN" altLang="en-US" sz="3000" dirty="0" smtClean="0"/>
              <a:t>入的初始有根区间为</a:t>
            </a:r>
            <a:r>
              <a:rPr lang="en-US" altLang="zh-CN" sz="3000" dirty="0" smtClean="0"/>
              <a:t>[1030, 1040]</a:t>
            </a:r>
            <a:r>
              <a:rPr lang="zh-CN" altLang="en-US" sz="3000" dirty="0" smtClean="0"/>
              <a:t>。请问循环判停阈值</a:t>
            </a:r>
            <a:r>
              <a:rPr lang="zh-CN" altLang="en-US" sz="3000" dirty="0" smtClean="0">
                <a:sym typeface="Symbol" panose="05050102010706020507" pitchFamily="18" charset="2"/>
              </a:rPr>
              <a:t>小于多少会造成死循环？如果不死循环，该算法最多执行多少步迭代？（假设用</a:t>
            </a:r>
            <a:r>
              <a:rPr lang="en-US" altLang="zh-CN" sz="3000" dirty="0" smtClean="0">
                <a:sym typeface="Symbol" panose="05050102010706020507" pitchFamily="18" charset="2"/>
              </a:rPr>
              <a:t>IEEE</a:t>
            </a:r>
            <a:r>
              <a:rPr lang="zh-CN" altLang="en-US" sz="3000" dirty="0" smtClean="0">
                <a:sym typeface="Symbol" panose="05050102010706020507" pitchFamily="18" charset="2"/>
              </a:rPr>
              <a:t>双精度浮点数）</a:t>
            </a:r>
            <a:endParaRPr lang="en-US" altLang="zh-CN" sz="3000" dirty="0" smtClean="0"/>
          </a:p>
          <a:p>
            <a:pPr>
              <a:lnSpc>
                <a:spcPts val="2800"/>
              </a:lnSpc>
            </a:pPr>
            <a:endParaRPr lang="en-US" altLang="zh-CN" sz="30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626" y="285134"/>
            <a:ext cx="841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Week 4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87" y="1119631"/>
            <a:ext cx="4768036" cy="497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6194" y="1004997"/>
                <a:ext cx="8416413" cy="460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smtClean="0"/>
                  <a:t>1.</a:t>
                </a:r>
                <a:r>
                  <a:rPr lang="zh-CN" altLang="en-US" sz="30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3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3000" dirty="0" smtClean="0"/>
                  <a:t>的</a:t>
                </a:r>
                <a:r>
                  <a:rPr lang="en-US" altLang="zh-CN" sz="3000" dirty="0" err="1" smtClean="0"/>
                  <a:t>Frobenius</a:t>
                </a:r>
                <a:r>
                  <a:rPr lang="zh-CN" altLang="en-US" sz="3000" dirty="0" smtClean="0"/>
                  <a:t>范数的定义为：</a:t>
                </a:r>
                <a:endParaRPr lang="en-US" altLang="zh-CN" sz="3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zh-CN" sz="3000" dirty="0" smtClean="0"/>
              </a:p>
              <a:p>
                <a:r>
                  <a:rPr lang="zh-CN" altLang="en-US" sz="3000" dirty="0" smtClean="0"/>
                  <a:t>试证明：</a:t>
                </a:r>
                <a:endParaRPr lang="en-US" altLang="zh-CN" sz="3000" dirty="0" smtClean="0"/>
              </a:p>
              <a:p>
                <a:pPr lvl="0"/>
                <a:r>
                  <a:rPr lang="en-US" altLang="zh-CN" sz="3000" dirty="0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zh-CN" altLang="zh-CN" sz="3000">
                        <a:latin typeface="Cambria Math" panose="02040503050406030204" pitchFamily="18" charset="0"/>
                      </a:rPr>
                      <m:t>当且仅当</m:t>
                    </m:r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zh-CN" altLang="zh-CN" sz="3000">
                        <a:latin typeface="Cambria Math" panose="02040503050406030204" pitchFamily="18" charset="0"/>
                      </a:rPr>
                      <m:t>时，</m:t>
                    </m:r>
                    <m:sSub>
                      <m:sSubPr>
                        <m:ctrlPr>
                          <a:rPr lang="en-US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zh-CN" altLang="zh-CN" sz="3000" dirty="0"/>
              </a:p>
              <a:p>
                <a:pPr lvl="0"/>
                <a:r>
                  <a:rPr lang="en-US" altLang="zh-CN" sz="3000" dirty="0" smtClean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3000" dirty="0"/>
                  <a:t>;</a:t>
                </a:r>
                <a:endParaRPr lang="zh-CN" altLang="zh-CN" sz="3000" dirty="0"/>
              </a:p>
              <a:p>
                <a:pPr lvl="0"/>
                <a:r>
                  <a:rPr lang="en-US" altLang="zh-CN" sz="3000" dirty="0" smtClean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3000" dirty="0"/>
                  <a:t>; </a:t>
                </a:r>
                <a:endParaRPr lang="zh-CN" altLang="zh-CN" sz="3000" dirty="0"/>
              </a:p>
              <a:p>
                <a:pPr lvl="0"/>
                <a:r>
                  <a:rPr lang="en-US" altLang="zh-CN" sz="3000" dirty="0" smtClean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3000" dirty="0"/>
                  <a:t>.</a:t>
                </a:r>
              </a:p>
              <a:p>
                <a:pPr lvl="0"/>
                <a:r>
                  <a:rPr lang="en-US" altLang="zh-CN" sz="3000" dirty="0"/>
                  <a:t>(</a:t>
                </a:r>
                <a:r>
                  <a:rPr lang="en-US" altLang="zh-CN" sz="3000" dirty="0" smtClean="0"/>
                  <a:t>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en-US" altLang="zh-CN" sz="3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4" y="1004997"/>
                <a:ext cx="8416413" cy="4600875"/>
              </a:xfrm>
              <a:prstGeom prst="rect">
                <a:avLst/>
              </a:prstGeom>
              <a:blipFill>
                <a:blip r:embed="rId2"/>
                <a:stretch>
                  <a:fillRect l="-1739" t="-1589" b="-3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3626" y="285134"/>
            <a:ext cx="841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/>
              <a:t>Week 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08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6194" y="1004997"/>
                <a:ext cx="8416413" cy="242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smtClean="0"/>
                  <a:t>1.</a:t>
                </a:r>
                <a:r>
                  <a:rPr lang="zh-CN" altLang="en-US" sz="3000" dirty="0" smtClean="0"/>
                  <a:t>对下面的矩阵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000" dirty="0" smtClean="0"/>
                  <a:t>做部分主元</a:t>
                </a:r>
                <a:r>
                  <a:rPr lang="en-US" altLang="zh-CN" sz="3000" dirty="0" smtClean="0"/>
                  <a:t>LU</a:t>
                </a:r>
                <a:r>
                  <a:rPr lang="zh-CN" altLang="en-US" sz="3000" dirty="0" smtClean="0"/>
                  <a:t>分解</a:t>
                </a:r>
                <a:endParaRPr lang="en-US" altLang="zh-CN" sz="3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3000" dirty="0" smtClean="0"/>
              </a:p>
              <a:p>
                <a:r>
                  <a:rPr lang="zh-CN" altLang="en-US" sz="3000" dirty="0" smtClean="0"/>
                  <a:t>求结果矩阵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3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3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altLang="zh-CN" sz="300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4" y="1004997"/>
                <a:ext cx="8416413" cy="2426498"/>
              </a:xfrm>
              <a:prstGeom prst="rect">
                <a:avLst/>
              </a:prstGeom>
              <a:blipFill>
                <a:blip r:embed="rId2"/>
                <a:stretch>
                  <a:fillRect l="-1739" t="-2261" b="-5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3626" y="285134"/>
            <a:ext cx="841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Week 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02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6194" y="1004997"/>
                <a:ext cx="8416413" cy="3158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3000" dirty="0" smtClean="0"/>
                  <a:t>1.</a:t>
                </a:r>
                <a:r>
                  <a:rPr lang="zh-CN" altLang="zh-CN" sz="3000" dirty="0" smtClean="0"/>
                  <a:t> 用</a:t>
                </a:r>
                <a:r>
                  <a:rPr lang="zh-CN" altLang="zh-CN" sz="3000" dirty="0"/>
                  <a:t>牛顿法解非线性方程</a:t>
                </a:r>
                <a:r>
                  <a:rPr lang="zh-CN" altLang="zh-CN" sz="3000" dirty="0" smtClean="0"/>
                  <a:t>组</a:t>
                </a:r>
                <a:r>
                  <a:rPr lang="en-US" altLang="zh-CN" sz="3000" dirty="0" smtClean="0"/>
                  <a:t>:</a:t>
                </a:r>
                <a:endParaRPr lang="zh-CN" altLang="zh-CN" sz="30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1"/>
                        <m:t>𝒇</m:t>
                      </m:r>
                      <m:d>
                        <m:dPr>
                          <m:ctrlPr>
                            <a:rPr lang="zh-CN" altLang="zh-CN" sz="3000" i="1"/>
                          </m:ctrlPr>
                        </m:dPr>
                        <m:e>
                          <m:r>
                            <a:rPr lang="en-US" altLang="zh-CN" sz="3000" b="1" i="1"/>
                            <m:t>𝒙</m:t>
                          </m:r>
                        </m:e>
                      </m:d>
                      <m:r>
                        <a:rPr lang="en-US" altLang="zh-CN" sz="30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30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0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sz="3000" i="1"/>
                                    </m:ctrlPr>
                                  </m:sSubSup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3000" i="1"/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3000" i="1"/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sz="3000" i="1"/>
                                    </m:ctrlPr>
                                  </m:sSubSup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3000" i="1"/>
                                      <m:t>3</m:t>
                                    </m:r>
                                  </m:sup>
                                </m:sSubSup>
                                <m:r>
                                  <a:rPr lang="en-US" altLang="zh-CN" sz="3000" i="1"/>
                                  <m:t>+10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i="1"/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+5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i="1"/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+5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+6</m:t>
                                </m:r>
                                <m:sSub>
                                  <m:sSubPr>
                                    <m:ctrlPr>
                                      <a:rPr lang="zh-CN" altLang="zh-CN" sz="3000" i="1"/>
                                    </m:ctrlPr>
                                  </m:sSubPr>
                                  <m:e>
                                    <m:r>
                                      <a:rPr lang="en-US" altLang="zh-CN" sz="30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000" i="1"/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000" i="1"/>
                                  <m:t>+16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00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30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000" i="1"/>
                              </m:ctrlPr>
                            </m:mPr>
                            <m:mr>
                              <m:e>
                                <m:r>
                                  <a:rPr lang="en-US" altLang="zh-CN" sz="30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i="1"/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000" i="1"/>
                        <m:t>.</m:t>
                      </m:r>
                    </m:oMath>
                  </m:oMathPara>
                </a14:m>
                <a:endParaRPr lang="zh-CN" altLang="zh-CN" sz="30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3000" dirty="0" smtClean="0"/>
                  <a:t>请</a:t>
                </a:r>
                <a:r>
                  <a:rPr lang="zh-CN" altLang="zh-CN" sz="3000" dirty="0" smtClean="0"/>
                  <a:t>列出迭</a:t>
                </a:r>
                <a:r>
                  <a:rPr lang="zh-CN" altLang="zh-CN" sz="3000" dirty="0"/>
                  <a:t>代计算公</a:t>
                </a:r>
                <a:r>
                  <a:rPr lang="zh-CN" altLang="zh-CN" sz="3000" dirty="0" smtClean="0"/>
                  <a:t>式</a:t>
                </a:r>
                <a:r>
                  <a:rPr lang="zh-CN" altLang="en-US" sz="3000" dirty="0" smtClean="0"/>
                  <a:t>，</a:t>
                </a:r>
                <a:r>
                  <a:rPr lang="zh-CN" altLang="zh-CN" sz="3000" dirty="0"/>
                  <a:t>即写出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000" b="1" i="1"/>
                        </m:ctrlPr>
                      </m:sSupPr>
                      <m:e>
                        <m:r>
                          <a:rPr lang="en-US" altLang="zh-CN" sz="3000" b="1" i="1"/>
                          <m:t>𝒙</m:t>
                        </m:r>
                      </m:e>
                      <m:sup>
                        <m:r>
                          <a:rPr lang="en-US" altLang="zh-CN" sz="3000" b="1" i="1"/>
                          <m:t>(</m:t>
                        </m:r>
                        <m:r>
                          <a:rPr lang="en-US" altLang="zh-CN" sz="3000" i="1"/>
                          <m:t>𝑘</m:t>
                        </m:r>
                        <m:r>
                          <a:rPr lang="en-US" altLang="zh-CN" sz="3000" i="1"/>
                          <m:t>+1</m:t>
                        </m:r>
                        <m:r>
                          <a:rPr lang="en-US" altLang="zh-CN" sz="3000" b="1" i="1"/>
                          <m:t>)</m:t>
                        </m:r>
                      </m:sup>
                    </m:sSup>
                  </m:oMath>
                </a14:m>
                <a:r>
                  <a:rPr lang="zh-CN" altLang="zh-CN" sz="3000" dirty="0"/>
                  <a:t>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000" b="1" i="1"/>
                        </m:ctrlPr>
                      </m:sSupPr>
                      <m:e>
                        <m:r>
                          <a:rPr lang="en-US" altLang="zh-CN" sz="3000" b="1" i="1"/>
                          <m:t>𝒙</m:t>
                        </m:r>
                      </m:e>
                      <m:sup>
                        <m:r>
                          <a:rPr lang="en-US" altLang="zh-CN" sz="3000" b="1" i="1"/>
                          <m:t>(</m:t>
                        </m:r>
                        <m:r>
                          <a:rPr lang="en-US" altLang="zh-CN" sz="3000" i="1"/>
                          <m:t>𝑘</m:t>
                        </m:r>
                        <m:r>
                          <a:rPr lang="en-US" altLang="zh-CN" sz="3000" b="1" i="1"/>
                          <m:t>)</m:t>
                        </m:r>
                      </m:sup>
                    </m:sSup>
                  </m:oMath>
                </a14:m>
                <a:r>
                  <a:rPr lang="zh-CN" altLang="zh-CN" sz="3000" dirty="0"/>
                  <a:t>的</a:t>
                </a:r>
                <a:r>
                  <a:rPr lang="en-US" altLang="zh-CN" sz="3000" dirty="0"/>
                  <a:t>3</a:t>
                </a:r>
                <a:r>
                  <a:rPr lang="zh-CN" altLang="zh-CN" sz="3000" dirty="0"/>
                  <a:t>个分量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000" b="1" i="1"/>
                        </m:ctrlPr>
                      </m:sSubSupPr>
                      <m:e>
                        <m:r>
                          <a:rPr lang="en-US" altLang="zh-CN" sz="3000" i="1"/>
                          <m:t>𝑥</m:t>
                        </m:r>
                      </m:e>
                      <m:sub>
                        <m:r>
                          <a:rPr lang="en-US" altLang="zh-CN" sz="3000" i="1"/>
                          <m:t>1</m:t>
                        </m:r>
                      </m:sub>
                      <m:sup>
                        <m:d>
                          <m:dPr>
                            <m:ctrlPr>
                              <a:rPr lang="zh-CN" altLang="zh-CN" sz="3000" b="1" i="1"/>
                            </m:ctrlPr>
                          </m:dPr>
                          <m:e>
                            <m:r>
                              <a:rPr lang="en-US" altLang="zh-CN" sz="3000" i="1"/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sz="3000" i="1"/>
                      <m:t>, </m:t>
                    </m:r>
                    <m:sSubSup>
                      <m:sSubSupPr>
                        <m:ctrlPr>
                          <a:rPr lang="zh-CN" altLang="zh-CN" sz="3000" b="1" i="1"/>
                        </m:ctrlPr>
                      </m:sSubSupPr>
                      <m:e>
                        <m:r>
                          <a:rPr lang="en-US" altLang="zh-CN" sz="3000" i="1"/>
                          <m:t>𝑥</m:t>
                        </m:r>
                      </m:e>
                      <m:sub>
                        <m:r>
                          <a:rPr lang="en-US" altLang="zh-CN" sz="3000" i="1"/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zh-CN" sz="3000" b="1" i="1"/>
                            </m:ctrlPr>
                          </m:dPr>
                          <m:e>
                            <m:r>
                              <a:rPr lang="en-US" altLang="zh-CN" sz="3000" i="1"/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sz="3000" i="1"/>
                      <m:t>, </m:t>
                    </m:r>
                    <m:sSubSup>
                      <m:sSubSupPr>
                        <m:ctrlPr>
                          <a:rPr lang="zh-CN" altLang="zh-CN" sz="3000" b="1" i="1"/>
                        </m:ctrlPr>
                      </m:sSubSupPr>
                      <m:e>
                        <m:r>
                          <a:rPr lang="en-US" altLang="zh-CN" sz="3000" i="1"/>
                          <m:t>𝑥</m:t>
                        </m:r>
                      </m:e>
                      <m:sub>
                        <m:r>
                          <a:rPr lang="en-US" altLang="zh-CN" sz="3000" i="1"/>
                          <m:t>3</m:t>
                        </m:r>
                      </m:sub>
                      <m:sup>
                        <m:d>
                          <m:dPr>
                            <m:ctrlPr>
                              <a:rPr lang="zh-CN" altLang="zh-CN" sz="3000" b="1" i="1"/>
                            </m:ctrlPr>
                          </m:dPr>
                          <m:e>
                            <m:r>
                              <a:rPr lang="en-US" altLang="zh-CN" sz="3000" i="1"/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sz="3000" dirty="0"/>
                  <a:t>的表达式。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4" y="1004997"/>
                <a:ext cx="8416413" cy="3158172"/>
              </a:xfrm>
              <a:prstGeom prst="rect">
                <a:avLst/>
              </a:prstGeom>
              <a:blipFill>
                <a:blip r:embed="rId2"/>
                <a:stretch>
                  <a:fillRect l="-1739" t="-2510" b="-4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3626" y="285134"/>
            <a:ext cx="841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Week </a:t>
            </a: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1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334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ywj</dc:creator>
  <cp:lastModifiedBy>ywj</cp:lastModifiedBy>
  <cp:revision>18</cp:revision>
  <dcterms:created xsi:type="dcterms:W3CDTF">2019-02-28T06:19:54Z</dcterms:created>
  <dcterms:modified xsi:type="dcterms:W3CDTF">2019-04-09T12:35:11Z</dcterms:modified>
</cp:coreProperties>
</file>