
<file path=[Content_Types].xml><?xml version="1.0" encoding="utf-8"?>
<Types xmlns="http://schemas.openxmlformats.org/package/2006/content-types">
  <Default Extension="png" ContentType="image/png"/>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tags/tag2.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63" r:id="rId3"/>
    <p:sldId id="261"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60" r:id="rId31"/>
  </p:sldIdLst>
  <p:sldSz cx="9144000" cy="6858000" type="screen4x3"/>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984" y="-96"/>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51CB6-B1E1-4D18-AC1B-B9F89CB36E05}" type="datetimeFigureOut">
              <a:rPr lang="zh-CN" altLang="en-US" smtClean="0"/>
              <a:t>2016/8/27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4D8174-1906-437C-B9B4-8430A381E279}" type="slidenum">
              <a:rPr lang="zh-CN" altLang="en-US" smtClean="0"/>
              <a:t>‹#›</a:t>
            </a:fld>
            <a:endParaRPr lang="zh-CN" altLang="en-US"/>
          </a:p>
        </p:txBody>
      </p:sp>
    </p:spTree>
    <p:extLst>
      <p:ext uri="{BB962C8B-B14F-4D97-AF65-F5344CB8AC3E}">
        <p14:creationId xmlns:p14="http://schemas.microsoft.com/office/powerpoint/2010/main" val="3351924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0ACEF9-E6C4-4CBD-BEC6-A925588997D0}" type="slidenum">
              <a:rPr lang="zh-CN" altLang="en-US" smtClean="0"/>
              <a:t>11</a:t>
            </a:fld>
            <a:endParaRPr lang="zh-CN" altLang="en-US"/>
          </a:p>
        </p:txBody>
      </p:sp>
    </p:spTree>
    <p:extLst>
      <p:ext uri="{BB962C8B-B14F-4D97-AF65-F5344CB8AC3E}">
        <p14:creationId xmlns:p14="http://schemas.microsoft.com/office/powerpoint/2010/main" val="3244577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0ACEF9-E6C4-4CBD-BEC6-A925588997D0}" type="slidenum">
              <a:rPr lang="zh-CN" altLang="en-US" smtClean="0"/>
              <a:t>18</a:t>
            </a:fld>
            <a:endParaRPr lang="zh-CN" altLang="en-US"/>
          </a:p>
        </p:txBody>
      </p:sp>
    </p:spTree>
    <p:extLst>
      <p:ext uri="{BB962C8B-B14F-4D97-AF65-F5344CB8AC3E}">
        <p14:creationId xmlns:p14="http://schemas.microsoft.com/office/powerpoint/2010/main" val="1504692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0ACEF9-E6C4-4CBD-BEC6-A925588997D0}" type="slidenum">
              <a:rPr lang="zh-CN" altLang="en-US" smtClean="0"/>
              <a:t>23</a:t>
            </a:fld>
            <a:endParaRPr lang="zh-CN" altLang="en-US"/>
          </a:p>
        </p:txBody>
      </p:sp>
    </p:spTree>
    <p:extLst>
      <p:ext uri="{BB962C8B-B14F-4D97-AF65-F5344CB8AC3E}">
        <p14:creationId xmlns:p14="http://schemas.microsoft.com/office/powerpoint/2010/main" val="713777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0ACEF9-E6C4-4CBD-BEC6-A925588997D0}" type="slidenum">
              <a:rPr lang="zh-CN" altLang="en-US" smtClean="0"/>
              <a:t>28</a:t>
            </a:fld>
            <a:endParaRPr lang="zh-CN" altLang="en-US"/>
          </a:p>
        </p:txBody>
      </p:sp>
    </p:spTree>
    <p:extLst>
      <p:ext uri="{BB962C8B-B14F-4D97-AF65-F5344CB8AC3E}">
        <p14:creationId xmlns:p14="http://schemas.microsoft.com/office/powerpoint/2010/main" val="713777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p:sp>
      <p:sp>
        <p:nvSpPr>
          <p:cNvPr id="7171" name="备注占位符 2"/>
          <p:cNvSpPr>
            <a:spLocks noGrp="1"/>
          </p:cNvSpPr>
          <p:nvPr>
            <p:ph type="body" idx="1"/>
          </p:nvPr>
        </p:nvSpPr>
        <p:spPr>
          <a:noFill/>
        </p:spPr>
        <p:txBody>
          <a:bodyPr/>
          <a:lstStyle/>
          <a:p>
            <a:endParaRPr lang="zh-CN" altLang="en-US" smtClean="0"/>
          </a:p>
        </p:txBody>
      </p:sp>
      <p:sp>
        <p:nvSpPr>
          <p:cNvPr id="7172"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None/>
            </a:pPr>
            <a:fld id="{A3DF5170-8A0D-43AE-A108-EB1D46CE06DD}" type="slidenum">
              <a:rPr lang="zh-CN" altLang="en-US"/>
              <a:pPr eaLnBrk="1" hangingPunct="1">
                <a:buFontTx/>
                <a:buNone/>
              </a:pPr>
              <a:t>30</a:t>
            </a:fld>
            <a:endParaRPr lang="en-US" altLang="zh-CN"/>
          </a:p>
        </p:txBody>
      </p:sp>
    </p:spTree>
    <p:extLst>
      <p:ext uri="{BB962C8B-B14F-4D97-AF65-F5344CB8AC3E}">
        <p14:creationId xmlns:p14="http://schemas.microsoft.com/office/powerpoint/2010/main" val="21216763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0" y="-1"/>
            <a:ext cx="9140780" cy="6858001"/>
          </a:xfrm>
          <a:prstGeom prst="rect">
            <a:avLst/>
          </a:prstGeom>
        </p:spPr>
      </p:pic>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2016/8/27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15493323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2016/8/27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3955519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AA88397-7984-4816-A3BC-987D45041CB5}" type="datetimeFigureOut">
              <a:rPr lang="zh-CN" altLang="en-US" smtClean="0"/>
              <a:t>2016/8/27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9"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2133745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AA88397-7984-4816-A3BC-987D45041CB5}" type="datetimeFigureOut">
              <a:rPr lang="zh-CN" altLang="en-US" smtClean="0"/>
              <a:t>2016/8/27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11"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7849918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AA88397-7984-4816-A3BC-987D45041CB5}" type="datetimeFigureOut">
              <a:rPr lang="zh-CN" altLang="en-US" smtClean="0"/>
              <a:t>2016/8/27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6"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4251241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2016/8/27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59474092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2" y="0"/>
            <a:ext cx="9146352" cy="6858000"/>
          </a:xfrm>
          <a:prstGeom prst="rect">
            <a:avLst/>
          </a:prstGeom>
        </p:spPr>
      </p:pic>
    </p:spTree>
    <p:extLst>
      <p:ext uri="{BB962C8B-B14F-4D97-AF65-F5344CB8AC3E}">
        <p14:creationId xmlns:p14="http://schemas.microsoft.com/office/powerpoint/2010/main" val="31135472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29887452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88397-7984-4816-A3BC-987D45041CB5}" type="datetimeFigureOut">
              <a:rPr lang="zh-CN" altLang="en-US" smtClean="0"/>
              <a:t>2016/8/27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2012484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70" r:id="rId6"/>
    <p:sldLayoutId id="2147483673" r:id="rId7"/>
    <p:sldLayoutId id="2147483675"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8.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403648" y="2374631"/>
            <a:ext cx="6470041" cy="1082348"/>
          </a:xfrm>
          <a:prstGeom prst="rect">
            <a:avLst/>
          </a:prstGeom>
          <a:noFill/>
        </p:spPr>
        <p:txBody>
          <a:bodyPr wrap="none" rtlCol="0" anchor="ctr">
            <a:spAutoFit/>
          </a:bodyPr>
          <a:lstStyle/>
          <a:p>
            <a:pPr fontAlgn="base">
              <a:lnSpc>
                <a:spcPct val="150000"/>
              </a:lnSpc>
              <a:spcBef>
                <a:spcPct val="0"/>
              </a:spcBef>
              <a:spcAft>
                <a:spcPct val="0"/>
              </a:spcAft>
              <a:buFont typeface="Arial" charset="0"/>
              <a:buNone/>
            </a:pPr>
            <a:r>
              <a:rPr lang="zh-CN" altLang="en-US" sz="4800" b="1">
                <a:solidFill>
                  <a:schemeClr val="bg1"/>
                </a:solidFill>
                <a:latin typeface="微软雅黑" pitchFamily="34" charset="-122"/>
                <a:ea typeface="微软雅黑" pitchFamily="34" charset="-122"/>
                <a:sym typeface="微软雅黑" pitchFamily="34" charset="-122"/>
              </a:rPr>
              <a:t>单元</a:t>
            </a:r>
            <a:r>
              <a:rPr lang="en-US" altLang="zh-CN" sz="4800" b="1">
                <a:solidFill>
                  <a:schemeClr val="bg1"/>
                </a:solidFill>
                <a:latin typeface="微软雅黑" pitchFamily="34" charset="-122"/>
                <a:ea typeface="微软雅黑" pitchFamily="34" charset="-122"/>
                <a:sym typeface="微软雅黑" pitchFamily="34" charset="-122"/>
              </a:rPr>
              <a:t>2 </a:t>
            </a:r>
            <a:r>
              <a:rPr lang="zh-CN" altLang="en-US" sz="4800" b="1">
                <a:solidFill>
                  <a:schemeClr val="bg1"/>
                </a:solidFill>
                <a:latin typeface="微软雅黑" pitchFamily="34" charset="-122"/>
                <a:ea typeface="微软雅黑" pitchFamily="34" charset="-122"/>
                <a:sym typeface="微软雅黑" pitchFamily="34" charset="-122"/>
              </a:rPr>
              <a:t> </a:t>
            </a:r>
            <a:r>
              <a:rPr lang="zh-CN" altLang="zh-CN" sz="4800" b="1">
                <a:solidFill>
                  <a:schemeClr val="bg1"/>
                </a:solidFill>
                <a:ea typeface="微软雅黑" pitchFamily="34" charset="-122"/>
              </a:rPr>
              <a:t>文本类网页设计</a:t>
            </a:r>
            <a:endParaRPr lang="zh-CN" altLang="en-US" sz="4800" b="1" dirty="0">
              <a:solidFill>
                <a:schemeClr val="bg1"/>
              </a:solidFill>
              <a:ea typeface="微软雅黑" pitchFamily="34" charset="-122"/>
              <a:sym typeface="微软雅黑" pitchFamily="34"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999" y="5361507"/>
            <a:ext cx="1028044" cy="1285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4500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388" y="974429"/>
            <a:ext cx="2387192" cy="583108"/>
          </a:xfrm>
          <a:prstGeom prst="rect">
            <a:avLst/>
          </a:prstGeom>
        </p:spPr>
        <p:txBody>
          <a:bodyPr wrap="none">
            <a:spAutoFit/>
          </a:bodyPr>
          <a:lstStyle/>
          <a:p>
            <a:pPr marL="342900" indent="-342900">
              <a:lnSpc>
                <a:spcPct val="150000"/>
              </a:lnSpc>
              <a:spcBef>
                <a:spcPct val="20000"/>
              </a:spcBef>
              <a:buFontTx/>
              <a:buChar char="•"/>
              <a:defRPr/>
            </a:pPr>
            <a:r>
              <a:rPr lang="zh-CN" altLang="zh-CN" sz="2400" b="1" smtClean="0">
                <a:solidFill>
                  <a:srgbClr val="0567A2"/>
                </a:solidFill>
              </a:rPr>
              <a:t>软</a:t>
            </a:r>
            <a:r>
              <a:rPr lang="zh-CN" altLang="zh-CN" sz="2400" b="1">
                <a:solidFill>
                  <a:srgbClr val="0567A2"/>
                </a:solidFill>
              </a:rPr>
              <a:t>文推广页面</a:t>
            </a:r>
            <a:endParaRPr lang="en-US" altLang="zh-CN" sz="2400" b="1" dirty="0">
              <a:solidFill>
                <a:srgbClr val="0567A2"/>
              </a:solidFill>
            </a:endParaRPr>
          </a:p>
        </p:txBody>
      </p:sp>
      <p:sp>
        <p:nvSpPr>
          <p:cNvPr id="6" name="椭圆 5"/>
          <p:cNvSpPr/>
          <p:nvPr/>
        </p:nvSpPr>
        <p:spPr bwMode="auto">
          <a:xfrm rot="574600">
            <a:off x="927223" y="4641717"/>
            <a:ext cx="362543" cy="362530"/>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pPr>
            <a:endParaRPr lang="zh-CN" altLang="en-US" dirty="0">
              <a:solidFill>
                <a:schemeClr val="bg1"/>
              </a:solidFill>
              <a:latin typeface="Arial" charset="0"/>
              <a:ea typeface="宋体" pitchFamily="2" charset="-122"/>
            </a:endParaRPr>
          </a:p>
        </p:txBody>
      </p:sp>
      <p:sp>
        <p:nvSpPr>
          <p:cNvPr id="7" name="TextBox 6"/>
          <p:cNvSpPr txBox="1"/>
          <p:nvPr/>
        </p:nvSpPr>
        <p:spPr>
          <a:xfrm>
            <a:off x="936663" y="4647059"/>
            <a:ext cx="348172" cy="369332"/>
          </a:xfrm>
          <a:prstGeom prst="rect">
            <a:avLst/>
          </a:prstGeom>
          <a:noFill/>
        </p:spPr>
        <p:txBody>
          <a:bodyPr wrap="none" rtlCol="0">
            <a:spAutoFit/>
          </a:bodyPr>
          <a:lstStyle/>
          <a:p>
            <a:r>
              <a:rPr lang="en-US" altLang="zh-CN"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1</a:t>
            </a:r>
            <a:endParaRPr lang="zh-CN" altLang="en-US" b="1" dirty="0">
              <a:solidFill>
                <a:schemeClr val="bg1"/>
              </a:solidFill>
              <a:latin typeface="Verdana" panose="020B0604030504040204" pitchFamily="34" charset="0"/>
              <a:cs typeface="Verdana" panose="020B0604030504040204" pitchFamily="34" charset="0"/>
            </a:endParaRPr>
          </a:p>
        </p:txBody>
      </p:sp>
      <p:cxnSp>
        <p:nvCxnSpPr>
          <p:cNvPr id="8" name="直接连接符 7"/>
          <p:cNvCxnSpPr/>
          <p:nvPr/>
        </p:nvCxnSpPr>
        <p:spPr>
          <a:xfrm>
            <a:off x="1108494" y="4987085"/>
            <a:ext cx="699189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323578" y="4656245"/>
            <a:ext cx="1151277" cy="345094"/>
          </a:xfrm>
          <a:prstGeom prst="rect">
            <a:avLst/>
          </a:prstGeom>
        </p:spPr>
        <p:txBody>
          <a:bodyPr wrap="square">
            <a:spAutoFit/>
          </a:bodyPr>
          <a:lstStyle/>
          <a:p>
            <a:pPr>
              <a:lnSpc>
                <a:spcPct val="130000"/>
              </a:lnSpc>
              <a:spcAft>
                <a:spcPts val="300"/>
              </a:spcAft>
            </a:pPr>
            <a:r>
              <a:rPr lang="zh-CN" altLang="en-US" sz="1400" b="1" smtClean="0">
                <a:solidFill>
                  <a:srgbClr val="0567A2"/>
                </a:solidFill>
                <a:latin typeface="微软雅黑" pitchFamily="34" charset="-122"/>
                <a:ea typeface="微软雅黑" pitchFamily="34" charset="-122"/>
              </a:rPr>
              <a:t>页面展示：</a:t>
            </a:r>
            <a:endParaRPr lang="en-US" altLang="zh-CN" sz="1200" dirty="0">
              <a:solidFill>
                <a:srgbClr val="0567A2"/>
              </a:solidFill>
              <a:latin typeface="微软雅黑" pitchFamily="34" charset="-122"/>
              <a:ea typeface="微软雅黑" pitchFamily="34" charset="-122"/>
            </a:endParaRPr>
          </a:p>
        </p:txBody>
      </p:sp>
      <p:sp>
        <p:nvSpPr>
          <p:cNvPr id="20" name="矩形 19"/>
          <p:cNvSpPr/>
          <p:nvPr/>
        </p:nvSpPr>
        <p:spPr>
          <a:xfrm>
            <a:off x="2483768" y="4383807"/>
            <a:ext cx="5616624" cy="549061"/>
          </a:xfrm>
          <a:prstGeom prst="rect">
            <a:avLst/>
          </a:prstGeom>
        </p:spPr>
        <p:txBody>
          <a:bodyPr wrap="square">
            <a:spAutoFit/>
          </a:bodyPr>
          <a:lstStyle/>
          <a:p>
            <a:pPr>
              <a:lnSpc>
                <a:spcPct val="130000"/>
              </a:lnSpc>
              <a:spcAft>
                <a:spcPts val="300"/>
              </a:spcAft>
            </a:pPr>
            <a:r>
              <a:rPr lang="zh-CN" altLang="zh-CN" sz="1200">
                <a:solidFill>
                  <a:schemeClr val="tx1">
                    <a:lumMod val="65000"/>
                    <a:lumOff val="35000"/>
                  </a:schemeClr>
                </a:solidFill>
                <a:latin typeface="微软雅黑" pitchFamily="34" charset="-122"/>
                <a:ea typeface="微软雅黑" pitchFamily="34" charset="-122"/>
              </a:rPr>
              <a:t>广告软文是一种企业网站推广的表现形式，其精美的外观和精简的内容信息很容易被用户所接受</a:t>
            </a:r>
            <a:r>
              <a:rPr lang="zh-CN" altLang="zh-CN" sz="1200" smtClean="0">
                <a:solidFill>
                  <a:schemeClr val="tx1">
                    <a:lumMod val="65000"/>
                    <a:lumOff val="35000"/>
                  </a:schemeClr>
                </a:solidFill>
                <a:latin typeface="微软雅黑" pitchFamily="34" charset="-122"/>
                <a:ea typeface="微软雅黑" pitchFamily="34" charset="-122"/>
              </a:rPr>
              <a:t>，本</a:t>
            </a:r>
            <a:r>
              <a:rPr lang="zh-CN" altLang="zh-CN" sz="1200">
                <a:solidFill>
                  <a:schemeClr val="tx1">
                    <a:lumMod val="65000"/>
                    <a:lumOff val="35000"/>
                  </a:schemeClr>
                </a:solidFill>
                <a:latin typeface="微软雅黑" pitchFamily="34" charset="-122"/>
                <a:ea typeface="微软雅黑" pitchFamily="34" charset="-122"/>
              </a:rPr>
              <a:t>项目将实现一个软文推广页面</a:t>
            </a:r>
            <a:r>
              <a:rPr lang="zh-CN" altLang="zh-CN" sz="1200" smtClean="0">
                <a:solidFill>
                  <a:schemeClr val="tx1">
                    <a:lumMod val="65000"/>
                    <a:lumOff val="35000"/>
                  </a:schemeClr>
                </a:solidFill>
                <a:latin typeface="微软雅黑" pitchFamily="34" charset="-122"/>
                <a:ea typeface="微软雅黑" pitchFamily="34" charset="-122"/>
              </a:rPr>
              <a:t>。</a:t>
            </a:r>
            <a:endParaRPr lang="zh-CN" altLang="zh-CN" sz="1200">
              <a:solidFill>
                <a:schemeClr val="tx1">
                  <a:lumMod val="65000"/>
                  <a:lumOff val="35000"/>
                </a:schemeClr>
              </a:solidFill>
              <a:latin typeface="微软雅黑" pitchFamily="34" charset="-122"/>
              <a:ea typeface="微软雅黑" pitchFamily="34" charset="-122"/>
            </a:endParaRPr>
          </a:p>
        </p:txBody>
      </p:sp>
      <p:sp>
        <p:nvSpPr>
          <p:cNvPr id="31" name="椭圆 30"/>
          <p:cNvSpPr/>
          <p:nvPr/>
        </p:nvSpPr>
        <p:spPr bwMode="auto">
          <a:xfrm rot="574600">
            <a:off x="927223" y="6009869"/>
            <a:ext cx="362543" cy="362530"/>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pPr>
            <a:endParaRPr lang="zh-CN" altLang="en-US" dirty="0">
              <a:solidFill>
                <a:schemeClr val="bg1"/>
              </a:solidFill>
              <a:latin typeface="Arial" charset="0"/>
              <a:ea typeface="宋体" pitchFamily="2" charset="-122"/>
            </a:endParaRPr>
          </a:p>
        </p:txBody>
      </p:sp>
      <p:sp>
        <p:nvSpPr>
          <p:cNvPr id="32" name="TextBox 31"/>
          <p:cNvSpPr txBox="1"/>
          <p:nvPr/>
        </p:nvSpPr>
        <p:spPr>
          <a:xfrm>
            <a:off x="936663" y="6015211"/>
            <a:ext cx="348172" cy="369332"/>
          </a:xfrm>
          <a:prstGeom prst="rect">
            <a:avLst/>
          </a:prstGeom>
          <a:noFill/>
        </p:spPr>
        <p:txBody>
          <a:bodyPr wrap="none" rtlCol="0">
            <a:spAutoFit/>
          </a:bodyPr>
          <a:lstStyle/>
          <a:p>
            <a:r>
              <a:rPr lang="en-US" altLang="zh-CN" b="1" dirty="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zh-CN" altLang="en-US" b="1" dirty="0">
              <a:solidFill>
                <a:schemeClr val="bg1"/>
              </a:solidFill>
              <a:latin typeface="Verdana" panose="020B0604030504040204" pitchFamily="34" charset="0"/>
              <a:cs typeface="Verdana" panose="020B0604030504040204" pitchFamily="34" charset="0"/>
            </a:endParaRPr>
          </a:p>
        </p:txBody>
      </p:sp>
      <p:cxnSp>
        <p:nvCxnSpPr>
          <p:cNvPr id="33" name="直接连接符 32"/>
          <p:cNvCxnSpPr/>
          <p:nvPr/>
        </p:nvCxnSpPr>
        <p:spPr>
          <a:xfrm>
            <a:off x="1108494" y="6355237"/>
            <a:ext cx="699189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323578" y="6024397"/>
            <a:ext cx="1151277" cy="345094"/>
          </a:xfrm>
          <a:prstGeom prst="rect">
            <a:avLst/>
          </a:prstGeom>
        </p:spPr>
        <p:txBody>
          <a:bodyPr wrap="square">
            <a:spAutoFit/>
          </a:bodyPr>
          <a:lstStyle/>
          <a:p>
            <a:pPr>
              <a:lnSpc>
                <a:spcPct val="130000"/>
              </a:lnSpc>
              <a:spcAft>
                <a:spcPts val="300"/>
              </a:spcAft>
            </a:pPr>
            <a:r>
              <a:rPr lang="zh-CN" altLang="en-US" sz="1400" b="1" smtClean="0">
                <a:solidFill>
                  <a:srgbClr val="0567A2"/>
                </a:solidFill>
                <a:latin typeface="微软雅黑" pitchFamily="34" charset="-122"/>
                <a:ea typeface="微软雅黑" pitchFamily="34" charset="-122"/>
              </a:rPr>
              <a:t>技术要点：</a:t>
            </a:r>
            <a:endParaRPr lang="en-US" altLang="zh-CN" sz="1200" dirty="0">
              <a:solidFill>
                <a:srgbClr val="0567A2"/>
              </a:solidFill>
              <a:latin typeface="微软雅黑" pitchFamily="34" charset="-122"/>
              <a:ea typeface="微软雅黑" pitchFamily="34" charset="-122"/>
            </a:endParaRPr>
          </a:p>
        </p:txBody>
      </p:sp>
      <p:sp>
        <p:nvSpPr>
          <p:cNvPr id="35" name="矩形 34"/>
          <p:cNvSpPr/>
          <p:nvPr/>
        </p:nvSpPr>
        <p:spPr>
          <a:xfrm>
            <a:off x="2483768" y="5106991"/>
            <a:ext cx="2387192" cy="1168012"/>
          </a:xfrm>
          <a:prstGeom prst="rect">
            <a:avLst/>
          </a:prstGeom>
        </p:spPr>
        <p:txBody>
          <a:bodyPr wrap="none">
            <a:spAutoFit/>
          </a:bodyPr>
          <a:lstStyle/>
          <a:p>
            <a:pPr marL="228600" indent="-228600">
              <a:lnSpc>
                <a:spcPct val="130000"/>
              </a:lnSpc>
              <a:spcAft>
                <a:spcPts val="300"/>
              </a:spcAft>
              <a:buFont typeface="+mj-ea"/>
              <a:buAutoNum type="circleNumDbPlain"/>
            </a:pPr>
            <a:r>
              <a:rPr lang="en-US" altLang="zh-CN" sz="1200">
                <a:solidFill>
                  <a:schemeClr val="tx1">
                    <a:lumMod val="65000"/>
                    <a:lumOff val="35000"/>
                  </a:schemeClr>
                </a:solidFill>
                <a:latin typeface="微软雅黑" pitchFamily="34" charset="-122"/>
                <a:ea typeface="微软雅黑" pitchFamily="34" charset="-122"/>
              </a:rPr>
              <a:t>CSS</a:t>
            </a:r>
            <a:r>
              <a:rPr lang="zh-CN" altLang="zh-CN" sz="1200">
                <a:solidFill>
                  <a:schemeClr val="tx1">
                    <a:lumMod val="65000"/>
                    <a:lumOff val="35000"/>
                  </a:schemeClr>
                </a:solidFill>
                <a:latin typeface="微软雅黑" pitchFamily="34" charset="-122"/>
                <a:ea typeface="微软雅黑" pitchFamily="34" charset="-122"/>
              </a:rPr>
              <a:t>文本外观</a:t>
            </a:r>
            <a:r>
              <a:rPr lang="zh-CN" altLang="zh-CN" sz="1200" smtClean="0">
                <a:solidFill>
                  <a:schemeClr val="tx1">
                    <a:lumMod val="65000"/>
                    <a:lumOff val="35000"/>
                  </a:schemeClr>
                </a:solidFill>
                <a:latin typeface="微软雅黑" pitchFamily="34" charset="-122"/>
                <a:ea typeface="微软雅黑" pitchFamily="34" charset="-122"/>
              </a:rPr>
              <a:t>属性</a:t>
            </a:r>
            <a:endParaRPr lang="en-US" altLang="zh-CN" sz="1200">
              <a:solidFill>
                <a:schemeClr val="tx1">
                  <a:lumMod val="65000"/>
                  <a:lumOff val="35000"/>
                </a:schemeClr>
              </a:solidFill>
              <a:latin typeface="微软雅黑" pitchFamily="34" charset="-122"/>
              <a:ea typeface="微软雅黑" pitchFamily="34" charset="-122"/>
            </a:endParaRPr>
          </a:p>
          <a:p>
            <a:pPr marL="228600" indent="-228600">
              <a:lnSpc>
                <a:spcPct val="130000"/>
              </a:lnSpc>
              <a:spcAft>
                <a:spcPts val="300"/>
              </a:spcAft>
              <a:buFont typeface="+mj-ea"/>
              <a:buAutoNum type="circleNumDbPlain"/>
            </a:pPr>
            <a:r>
              <a:rPr lang="en-US" altLang="zh-CN" sz="1200">
                <a:solidFill>
                  <a:schemeClr val="tx1">
                    <a:lumMod val="65000"/>
                    <a:lumOff val="35000"/>
                  </a:schemeClr>
                </a:solidFill>
                <a:latin typeface="微软雅黑" pitchFamily="34" charset="-122"/>
                <a:ea typeface="微软雅黑" pitchFamily="34" charset="-122"/>
              </a:rPr>
              <a:t>CSS</a:t>
            </a:r>
            <a:r>
              <a:rPr lang="zh-CN" altLang="zh-CN" sz="1200">
                <a:solidFill>
                  <a:schemeClr val="tx1">
                    <a:lumMod val="65000"/>
                    <a:lumOff val="35000"/>
                  </a:schemeClr>
                </a:solidFill>
                <a:latin typeface="微软雅黑" pitchFamily="34" charset="-122"/>
                <a:ea typeface="微软雅黑" pitchFamily="34" charset="-122"/>
              </a:rPr>
              <a:t>层叠性、继承性和</a:t>
            </a:r>
            <a:r>
              <a:rPr lang="zh-CN" altLang="zh-CN" sz="1200" smtClean="0">
                <a:solidFill>
                  <a:schemeClr val="tx1">
                    <a:lumMod val="65000"/>
                    <a:lumOff val="35000"/>
                  </a:schemeClr>
                </a:solidFill>
                <a:latin typeface="微软雅黑" pitchFamily="34" charset="-122"/>
                <a:ea typeface="微软雅黑" pitchFamily="34" charset="-122"/>
              </a:rPr>
              <a:t>重要性</a:t>
            </a:r>
            <a:endParaRPr lang="en-US" altLang="zh-CN" sz="1200">
              <a:solidFill>
                <a:schemeClr val="tx1">
                  <a:lumMod val="65000"/>
                  <a:lumOff val="35000"/>
                </a:schemeClr>
              </a:solidFill>
              <a:latin typeface="微软雅黑" pitchFamily="34" charset="-122"/>
              <a:ea typeface="微软雅黑" pitchFamily="34" charset="-122"/>
            </a:endParaRPr>
          </a:p>
          <a:p>
            <a:pPr marL="228600" indent="-228600">
              <a:lnSpc>
                <a:spcPct val="130000"/>
              </a:lnSpc>
              <a:spcAft>
                <a:spcPts val="300"/>
              </a:spcAft>
              <a:buFont typeface="+mj-ea"/>
              <a:buAutoNum type="circleNumDbPlain"/>
            </a:pPr>
            <a:r>
              <a:rPr lang="en-US" altLang="zh-CN" sz="1200">
                <a:solidFill>
                  <a:schemeClr val="tx1">
                    <a:lumMod val="65000"/>
                    <a:lumOff val="35000"/>
                  </a:schemeClr>
                </a:solidFill>
                <a:latin typeface="微软雅黑" pitchFamily="34" charset="-122"/>
                <a:ea typeface="微软雅黑" pitchFamily="34" charset="-122"/>
              </a:rPr>
              <a:t>CSS</a:t>
            </a:r>
            <a:r>
              <a:rPr lang="zh-CN" altLang="zh-CN" sz="1200">
                <a:solidFill>
                  <a:schemeClr val="tx1">
                    <a:lumMod val="65000"/>
                    <a:lumOff val="35000"/>
                  </a:schemeClr>
                </a:solidFill>
                <a:latin typeface="微软雅黑" pitchFamily="34" charset="-122"/>
                <a:ea typeface="微软雅黑" pitchFamily="34" charset="-122"/>
              </a:rPr>
              <a:t>优先级</a:t>
            </a:r>
            <a:endParaRPr lang="en-US" altLang="zh-CN" sz="1200">
              <a:solidFill>
                <a:schemeClr val="tx1">
                  <a:lumMod val="65000"/>
                  <a:lumOff val="35000"/>
                </a:schemeClr>
              </a:solidFill>
              <a:latin typeface="微软雅黑" pitchFamily="34" charset="-122"/>
              <a:ea typeface="微软雅黑" pitchFamily="34" charset="-122"/>
            </a:endParaRPr>
          </a:p>
          <a:p>
            <a:pPr marL="228600" indent="-228600">
              <a:lnSpc>
                <a:spcPct val="130000"/>
              </a:lnSpc>
              <a:spcAft>
                <a:spcPts val="300"/>
              </a:spcAft>
              <a:buFont typeface="+mj-ea"/>
              <a:buAutoNum type="circleNumDbPlain"/>
            </a:pPr>
            <a:r>
              <a:rPr lang="en-US" altLang="zh-CN" sz="1200">
                <a:solidFill>
                  <a:schemeClr val="tx1">
                    <a:lumMod val="65000"/>
                    <a:lumOff val="35000"/>
                  </a:schemeClr>
                </a:solidFill>
                <a:latin typeface="微软雅黑" pitchFamily="34" charset="-122"/>
                <a:ea typeface="微软雅黑" pitchFamily="34" charset="-122"/>
              </a:rPr>
              <a:t>Web</a:t>
            </a:r>
            <a:r>
              <a:rPr lang="zh-CN" altLang="zh-CN" sz="1200">
                <a:solidFill>
                  <a:schemeClr val="tx1">
                    <a:lumMod val="65000"/>
                    <a:lumOff val="35000"/>
                  </a:schemeClr>
                </a:solidFill>
                <a:latin typeface="微软雅黑" pitchFamily="34" charset="-122"/>
                <a:ea typeface="微软雅黑" pitchFamily="34" charset="-122"/>
              </a:rPr>
              <a:t>字体</a:t>
            </a:r>
            <a:r>
              <a:rPr lang="zh-CN" altLang="zh-CN" sz="1200" smtClean="0">
                <a:solidFill>
                  <a:schemeClr val="tx1">
                    <a:lumMod val="65000"/>
                    <a:lumOff val="35000"/>
                  </a:schemeClr>
                </a:solidFill>
                <a:latin typeface="微软雅黑" pitchFamily="34" charset="-122"/>
                <a:ea typeface="微软雅黑" pitchFamily="34" charset="-122"/>
              </a:rPr>
              <a:t>图标</a:t>
            </a:r>
            <a:endParaRPr lang="zh-CN" altLang="zh-CN" sz="1200">
              <a:solidFill>
                <a:schemeClr val="tx1">
                  <a:lumMod val="65000"/>
                  <a:lumOff val="35000"/>
                </a:schemeClr>
              </a:solidFill>
              <a:latin typeface="微软雅黑" pitchFamily="34" charset="-122"/>
              <a:ea typeface="微软雅黑" pitchFamily="34" charset="-122"/>
            </a:endParaRPr>
          </a:p>
        </p:txBody>
      </p:sp>
      <p:pic>
        <p:nvPicPr>
          <p:cNvPr id="36" name="图片 35"/>
          <p:cNvPicPr/>
          <p:nvPr/>
        </p:nvPicPr>
        <p:blipFill>
          <a:blip r:embed="rId2"/>
          <a:stretch>
            <a:fillRect/>
          </a:stretch>
        </p:blipFill>
        <p:spPr>
          <a:xfrm>
            <a:off x="1934845" y="1614503"/>
            <a:ext cx="5274310" cy="2692400"/>
          </a:xfrm>
          <a:prstGeom prst="rect">
            <a:avLst/>
          </a:prstGeom>
        </p:spPr>
      </p:pic>
      <p:sp>
        <p:nvSpPr>
          <p:cNvPr id="16" name="标题 1"/>
          <p:cNvSpPr>
            <a:spLocks noChangeArrowheads="1"/>
          </p:cNvSpPr>
          <p:nvPr/>
        </p:nvSpPr>
        <p:spPr bwMode="auto">
          <a:xfrm>
            <a:off x="1635852" y="199119"/>
            <a:ext cx="7544659"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r>
              <a:rPr lang="zh-CN" altLang="en-US" sz="3600" b="1" smtClean="0">
                <a:solidFill>
                  <a:srgbClr val="0567A2"/>
                </a:solidFill>
                <a:latin typeface="微软雅黑" pitchFamily="34" charset="-122"/>
                <a:ea typeface="微软雅黑" pitchFamily="34" charset="-122"/>
                <a:sym typeface="宋体" charset="-122"/>
              </a:rPr>
              <a:t>项目</a:t>
            </a:r>
            <a:r>
              <a:rPr lang="en-US" altLang="zh-CN" sz="3600" b="1" smtClean="0">
                <a:solidFill>
                  <a:srgbClr val="0567A2"/>
                </a:solidFill>
                <a:latin typeface="微软雅黑" pitchFamily="34" charset="-122"/>
                <a:ea typeface="微软雅黑" pitchFamily="34" charset="-122"/>
                <a:sym typeface="宋体" charset="-122"/>
              </a:rPr>
              <a:t>2-2-</a:t>
            </a:r>
            <a:r>
              <a:rPr lang="zh-CN" altLang="en-US" sz="3600" b="1" smtClean="0">
                <a:solidFill>
                  <a:srgbClr val="0567A2"/>
                </a:solidFill>
                <a:latin typeface="微软雅黑" pitchFamily="34" charset="-122"/>
                <a:ea typeface="微软雅黑" pitchFamily="34" charset="-122"/>
                <a:sym typeface="宋体" charset="-122"/>
              </a:rPr>
              <a:t>项目描述</a:t>
            </a:r>
            <a:endParaRPr lang="zh-CN" altLang="en-US" sz="3600" b="1">
              <a:solidFill>
                <a:srgbClr val="0567A2"/>
              </a:solidFill>
              <a:latin typeface="微软雅黑" pitchFamily="34" charset="-122"/>
              <a:ea typeface="微软雅黑" pitchFamily="34" charset="-122"/>
              <a:sym typeface="宋体" charset="-122"/>
            </a:endParaRPr>
          </a:p>
        </p:txBody>
      </p:sp>
    </p:spTree>
    <p:extLst>
      <p:ext uri="{BB962C8B-B14F-4D97-AF65-F5344CB8AC3E}">
        <p14:creationId xmlns:p14="http://schemas.microsoft.com/office/powerpoint/2010/main" val="224927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up)">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left)">
                                      <p:cBhvr>
                                        <p:cTn id="29" dur="500"/>
                                        <p:tgtEl>
                                          <p:spTgt spid="3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500"/>
                                        <p:tgtEl>
                                          <p:spTgt spid="31"/>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wipe(left)">
                                      <p:cBhvr>
                                        <p:cTn id="38" dur="500"/>
                                        <p:tgtEl>
                                          <p:spTgt spid="34"/>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left)">
                                      <p:cBhvr>
                                        <p:cTn id="4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5" grpId="0"/>
      <p:bldP spid="20" grpId="0"/>
      <p:bldP spid="31" grpId="0" animBg="1"/>
      <p:bldP spid="32" grpId="0"/>
      <p:bldP spid="34"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4294967295"/>
          </p:nvPr>
        </p:nvSpPr>
        <p:spPr bwMode="auto">
          <a:xfrm>
            <a:off x="179512" y="860476"/>
            <a:ext cx="8424936" cy="116009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742950" lvl="1" indent="-285750" eaLnBrk="0" fontAlgn="base" hangingPunct="0">
              <a:lnSpc>
                <a:spcPct val="150000"/>
              </a:lnSpc>
              <a:spcBef>
                <a:spcPct val="20000"/>
              </a:spcBef>
              <a:spcAft>
                <a:spcPct val="0"/>
              </a:spcAft>
              <a:buChar char="–"/>
              <a:defRPr/>
            </a:pPr>
            <a:r>
              <a:rPr lang="en-US" altLang="zh-CN" sz="1800" kern="0">
                <a:latin typeface="微软雅黑" panose="020B0503020204020204" pitchFamily="34" charset="-122"/>
                <a:ea typeface="微软雅黑" panose="020B0503020204020204" pitchFamily="34" charset="-122"/>
              </a:rPr>
              <a:t>CSS</a:t>
            </a:r>
            <a:r>
              <a:rPr lang="zh-CN" altLang="zh-CN" sz="1800" kern="0">
                <a:latin typeface="微软雅黑" panose="020B0503020204020204" pitchFamily="34" charset="-122"/>
                <a:ea typeface="微软雅黑" panose="020B0503020204020204" pitchFamily="34" charset="-122"/>
              </a:rPr>
              <a:t>的文本外观属性用于设置颜色、字间距 、字母间距、水平对齐、文本装饰 、阴影等</a:t>
            </a:r>
            <a:r>
              <a:rPr lang="zh-CN" altLang="en-US" sz="1800" kern="0">
                <a:latin typeface="微软雅黑" panose="020B0503020204020204" pitchFamily="34" charset="-122"/>
                <a:ea typeface="微软雅黑" panose="020B0503020204020204" pitchFamily="34" charset="-122"/>
              </a:rPr>
              <a:t>。</a:t>
            </a:r>
            <a:endParaRPr lang="en-US" altLang="zh-CN" sz="1800" kern="0" dirty="0">
              <a:latin typeface="微软雅黑" panose="020B0503020204020204" pitchFamily="34" charset="-122"/>
              <a:ea typeface="微软雅黑" panose="020B0503020204020204" pitchFamily="34" charset="-122"/>
            </a:endParaRPr>
          </a:p>
        </p:txBody>
      </p:sp>
      <p:graphicFrame>
        <p:nvGraphicFramePr>
          <p:cNvPr id="32" name="表格 31"/>
          <p:cNvGraphicFramePr>
            <a:graphicFrameLocks noGrp="1"/>
          </p:cNvGraphicFramePr>
          <p:nvPr>
            <p:extLst>
              <p:ext uri="{D42A27DB-BD31-4B8C-83A1-F6EECF244321}">
                <p14:modId xmlns:p14="http://schemas.microsoft.com/office/powerpoint/2010/main" val="4094776046"/>
              </p:ext>
            </p:extLst>
          </p:nvPr>
        </p:nvGraphicFramePr>
        <p:xfrm>
          <a:off x="560388" y="1752322"/>
          <a:ext cx="3075508" cy="4636968"/>
        </p:xfrm>
        <a:graphic>
          <a:graphicData uri="http://schemas.openxmlformats.org/drawingml/2006/table">
            <a:tbl>
              <a:tblPr firstRow="1" firstCol="1" lastRow="1" lastCol="1" bandRow="1" bandCol="1"/>
              <a:tblGrid>
                <a:gridCol w="1275308"/>
                <a:gridCol w="1800200"/>
              </a:tblGrid>
              <a:tr h="331385">
                <a:tc>
                  <a:txBody>
                    <a:bodyPr/>
                    <a:lstStyle/>
                    <a:p>
                      <a:pPr marL="0" indent="-266700" algn="l" defTabSz="914400" rtl="0" eaLnBrk="1" latinLnBrk="0" hangingPunct="1">
                        <a:spcAft>
                          <a:spcPts val="0"/>
                        </a:spcAft>
                        <a:tabLst>
                          <a:tab pos="356235" algn="l"/>
                        </a:tabLst>
                      </a:pPr>
                      <a:r>
                        <a:rPr lang="zh-CN" altLang="zh-CN" sz="1400" b="1" kern="100" smtClean="0">
                          <a:solidFill>
                            <a:schemeClr val="dk1"/>
                          </a:solidFill>
                          <a:effectLst/>
                          <a:latin typeface="微软雅黑" panose="020B0503020204020204" pitchFamily="34" charset="-122"/>
                          <a:ea typeface="微软雅黑" panose="020B0503020204020204" pitchFamily="34" charset="-122"/>
                          <a:cs typeface="+mn-cs"/>
                        </a:rPr>
                        <a:t>属性</a:t>
                      </a:r>
                      <a:endParaRPr lang="zh-CN" sz="1400" b="1"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indent="-266700" algn="l" defTabSz="914400" rtl="0" eaLnBrk="1" latinLnBrk="0" hangingPunct="1">
                        <a:spcAft>
                          <a:spcPts val="0"/>
                        </a:spcAft>
                        <a:tabLst>
                          <a:tab pos="356235" algn="l"/>
                        </a:tabLst>
                      </a:pPr>
                      <a:r>
                        <a:rPr lang="en-US" altLang="zh-CN" sz="1400" b="1" kern="100" smtClean="0">
                          <a:solidFill>
                            <a:schemeClr val="dk1"/>
                          </a:solidFill>
                          <a:effectLst/>
                          <a:latin typeface="微软雅黑" panose="020B0503020204020204" pitchFamily="34" charset="-122"/>
                          <a:ea typeface="微软雅黑" panose="020B0503020204020204" pitchFamily="34" charset="-122"/>
                          <a:cs typeface="+mn-cs"/>
                        </a:rPr>
                        <a:t>    </a:t>
                      </a:r>
                      <a:r>
                        <a:rPr lang="zh-CN" sz="1400" b="1" kern="100" smtClean="0">
                          <a:solidFill>
                            <a:schemeClr val="dk1"/>
                          </a:solidFill>
                          <a:effectLst/>
                          <a:latin typeface="微软雅黑" panose="020B0503020204020204" pitchFamily="34" charset="-122"/>
                          <a:ea typeface="微软雅黑" panose="020B0503020204020204" pitchFamily="34" charset="-122"/>
                          <a:cs typeface="+mn-cs"/>
                        </a:rPr>
                        <a:t>描述</a:t>
                      </a:r>
                      <a:endParaRPr lang="zh-CN" sz="1400" b="1"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391867">
                <a:tc>
                  <a:txBody>
                    <a:bodyPr/>
                    <a:lstStyle/>
                    <a:p>
                      <a:pPr marL="0" algn="l" defTabSz="914400" rtl="0" eaLnBrk="1" latinLnBrk="0" hangingPunct="1">
                        <a:spcAft>
                          <a:spcPts val="0"/>
                        </a:spcAft>
                      </a:pPr>
                      <a:r>
                        <a:rPr lang="en-US" altLang="zh-CN" sz="1100" b="1" kern="100" smtClean="0">
                          <a:solidFill>
                            <a:schemeClr val="dk1"/>
                          </a:solidFill>
                          <a:effectLst/>
                          <a:latin typeface="微软雅黑" panose="020B0503020204020204" pitchFamily="34" charset="-122"/>
                          <a:ea typeface="微软雅黑" panose="020B0503020204020204" pitchFamily="34" charset="-122"/>
                          <a:cs typeface="+mn-cs"/>
                        </a:rPr>
                        <a:t>color</a:t>
                      </a:r>
                      <a:endParaRPr lang="zh-CN" sz="1100" b="1"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algn="l" defTabSz="914400" rtl="0" eaLnBrk="1" latinLnBrk="0" hangingPunct="1">
                        <a:spcAft>
                          <a:spcPts val="0"/>
                        </a:spcAft>
                      </a:pPr>
                      <a:r>
                        <a:rPr lang="en-US" altLang="zh-CN" sz="1100" b="0" kern="100" smtClean="0">
                          <a:solidFill>
                            <a:prstClr val="black"/>
                          </a:solidFill>
                          <a:latin typeface="微软雅黑" panose="020B0503020204020204" pitchFamily="34" charset="-122"/>
                          <a:ea typeface="微软雅黑" panose="020B0503020204020204" pitchFamily="34" charset="-122"/>
                          <a:cs typeface="+mn-cs"/>
                        </a:rPr>
                        <a:t>   </a:t>
                      </a:r>
                      <a:r>
                        <a:rPr lang="zh-CN" altLang="zh-CN" sz="1100" b="0" kern="100" smtClean="0">
                          <a:solidFill>
                            <a:prstClr val="black"/>
                          </a:solidFill>
                          <a:latin typeface="微软雅黑" panose="020B0503020204020204" pitchFamily="34" charset="-122"/>
                          <a:ea typeface="微软雅黑" panose="020B0503020204020204" pitchFamily="34" charset="-122"/>
                          <a:cs typeface="+mn-cs"/>
                        </a:rPr>
                        <a:t>文本颜色</a:t>
                      </a:r>
                      <a:endParaRPr lang="zh-CN" sz="1100" b="0" kern="100">
                        <a:solidFill>
                          <a:prstClr val="black"/>
                        </a:solidFill>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91867">
                <a:tc>
                  <a:txBody>
                    <a:bodyPr/>
                    <a:lstStyle/>
                    <a:p>
                      <a:pPr marL="0" algn="l" defTabSz="914400" rtl="0" eaLnBrk="1" latinLnBrk="0" hangingPunct="1">
                        <a:spcAft>
                          <a:spcPts val="0"/>
                        </a:spcAft>
                      </a:pPr>
                      <a:r>
                        <a:rPr lang="en-US" altLang="zh-CN" sz="1100" b="1" kern="100" smtClean="0">
                          <a:solidFill>
                            <a:schemeClr val="dk1"/>
                          </a:solidFill>
                          <a:effectLst/>
                          <a:latin typeface="微软雅黑" panose="020B0503020204020204" pitchFamily="34" charset="-122"/>
                          <a:ea typeface="微软雅黑" panose="020B0503020204020204" pitchFamily="34" charset="-122"/>
                          <a:cs typeface="+mn-cs"/>
                        </a:rPr>
                        <a:t>letter-spacing</a:t>
                      </a:r>
                      <a:endParaRPr lang="zh-CN" sz="1100" b="1"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algn="l" defTabSz="914400" rtl="0" eaLnBrk="1" latinLnBrk="0" hangingPunct="1">
                        <a:spcAft>
                          <a:spcPts val="0"/>
                        </a:spcAft>
                      </a:pPr>
                      <a:r>
                        <a:rPr lang="en-US" altLang="zh-CN" sz="1100" b="0" kern="100" smtClean="0">
                          <a:solidFill>
                            <a:prstClr val="black"/>
                          </a:solidFill>
                          <a:latin typeface="微软雅黑" panose="020B0503020204020204" pitchFamily="34" charset="-122"/>
                          <a:ea typeface="微软雅黑" panose="020B0503020204020204" pitchFamily="34" charset="-122"/>
                          <a:cs typeface="+mn-cs"/>
                        </a:rPr>
                        <a:t>     </a:t>
                      </a:r>
                      <a:r>
                        <a:rPr lang="zh-CN" altLang="zh-CN" sz="1100" b="0" kern="100" smtClean="0">
                          <a:solidFill>
                            <a:prstClr val="black"/>
                          </a:solidFill>
                          <a:latin typeface="微软雅黑" panose="020B0503020204020204" pitchFamily="34" charset="-122"/>
                          <a:ea typeface="微软雅黑" panose="020B0503020204020204" pitchFamily="34" charset="-122"/>
                          <a:cs typeface="+mn-cs"/>
                        </a:rPr>
                        <a:t>字间距</a:t>
                      </a:r>
                      <a:endParaRPr lang="zh-CN" sz="1100" b="0" kern="100">
                        <a:solidFill>
                          <a:prstClr val="black"/>
                        </a:solidFill>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4132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kern="100" smtClean="0">
                          <a:solidFill>
                            <a:prstClr val="black"/>
                          </a:solidFill>
                          <a:latin typeface="微软雅黑" panose="020B0503020204020204" pitchFamily="34" charset="-122"/>
                          <a:ea typeface="微软雅黑" panose="020B0503020204020204" pitchFamily="34" charset="-122"/>
                        </a:rPr>
                        <a:t>word-spacing</a:t>
                      </a:r>
                      <a:endParaRPr lang="zh-CN" altLang="zh-CN" sz="1100" b="1" kern="100" smtClean="0">
                        <a:solidFill>
                          <a:prstClr val="black"/>
                        </a:solidFill>
                        <a:latin typeface="微软雅黑" panose="020B0503020204020204" pitchFamily="34" charset="-122"/>
                        <a:ea typeface="微软雅黑" panose="020B0503020204020204" pitchFamily="34"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indent="266700" algn="l" defTabSz="914400" rtl="0" eaLnBrk="1" latinLnBrk="0" hangingPunct="1">
                        <a:spcAft>
                          <a:spcPts val="0"/>
                        </a:spcAft>
                      </a:pPr>
                      <a:r>
                        <a:rPr lang="zh-CN" altLang="en-US" sz="1100" b="0" kern="100" smtClean="0">
                          <a:solidFill>
                            <a:prstClr val="black"/>
                          </a:solidFill>
                          <a:latin typeface="微软雅黑" panose="020B0503020204020204" pitchFamily="34" charset="-122"/>
                          <a:ea typeface="微软雅黑" panose="020B0503020204020204" pitchFamily="34" charset="-122"/>
                          <a:cs typeface="+mn-cs"/>
                        </a:rPr>
                        <a:t>单词间距</a:t>
                      </a:r>
                      <a:endParaRPr lang="zh-CN" sz="1100" b="0" kern="100">
                        <a:solidFill>
                          <a:prstClr val="black"/>
                        </a:solidFill>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13286">
                <a:tc>
                  <a:txBody>
                    <a:bodyPr/>
                    <a:lstStyle/>
                    <a:p>
                      <a:pPr marL="0" algn="l" defTabSz="914400" rtl="0" eaLnBrk="1" latinLnBrk="0" hangingPunct="1">
                        <a:spcAft>
                          <a:spcPts val="0"/>
                        </a:spcAft>
                      </a:pPr>
                      <a:r>
                        <a:rPr lang="en-US" altLang="zh-CN" sz="1100" b="1" kern="100" smtClean="0">
                          <a:solidFill>
                            <a:schemeClr val="dk1"/>
                          </a:solidFill>
                          <a:effectLst/>
                          <a:latin typeface="微软雅黑" panose="020B0503020204020204" pitchFamily="34" charset="-122"/>
                          <a:ea typeface="微软雅黑" panose="020B0503020204020204" pitchFamily="34" charset="-122"/>
                          <a:cs typeface="+mn-cs"/>
                        </a:rPr>
                        <a:t>line-height</a:t>
                      </a:r>
                      <a:endParaRPr lang="zh-CN" sz="1100" b="1"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indent="266700" algn="l" defTabSz="914400" rtl="0" eaLnBrk="1" latinLnBrk="0" hangingPunct="1">
                        <a:spcAft>
                          <a:spcPts val="0"/>
                        </a:spcAft>
                      </a:pPr>
                      <a:r>
                        <a:rPr lang="zh-CN" altLang="zh-CN" sz="1100" b="0" kern="100" smtClean="0">
                          <a:solidFill>
                            <a:prstClr val="black"/>
                          </a:solidFill>
                          <a:latin typeface="微软雅黑" panose="020B0503020204020204" pitchFamily="34" charset="-122"/>
                          <a:ea typeface="微软雅黑" panose="020B0503020204020204" pitchFamily="34" charset="-122"/>
                          <a:cs typeface="+mn-cs"/>
                        </a:rPr>
                        <a:t>行间距</a:t>
                      </a:r>
                      <a:endParaRPr lang="zh-CN" altLang="zh-CN" sz="1100" b="0" kern="100">
                        <a:solidFill>
                          <a:prstClr val="black"/>
                        </a:solidFill>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413286">
                <a:tc>
                  <a:txBody>
                    <a:bodyPr/>
                    <a:lstStyle/>
                    <a:p>
                      <a:pPr marL="0" algn="l" defTabSz="914400" rtl="0" eaLnBrk="1" latinLnBrk="0" hangingPunct="1">
                        <a:spcAft>
                          <a:spcPts val="0"/>
                        </a:spcAft>
                      </a:pPr>
                      <a:r>
                        <a:rPr lang="en-US" altLang="zh-CN" sz="1100" b="1" kern="100" smtClean="0">
                          <a:solidFill>
                            <a:schemeClr val="dk1"/>
                          </a:solidFill>
                          <a:effectLst/>
                          <a:latin typeface="微软雅黑" panose="020B0503020204020204" pitchFamily="34" charset="-122"/>
                          <a:ea typeface="微软雅黑" panose="020B0503020204020204" pitchFamily="34" charset="-122"/>
                          <a:cs typeface="+mn-cs"/>
                        </a:rPr>
                        <a:t>text-transform</a:t>
                      </a:r>
                      <a:endParaRPr lang="zh-CN" sz="1100" b="1"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266700" algn="l" defTabSz="914400" rtl="0" eaLnBrk="1" fontAlgn="auto" latinLnBrk="0" hangingPunct="1">
                        <a:lnSpc>
                          <a:spcPct val="100000"/>
                        </a:lnSpc>
                        <a:spcBef>
                          <a:spcPts val="0"/>
                        </a:spcBef>
                        <a:spcAft>
                          <a:spcPts val="0"/>
                        </a:spcAft>
                        <a:buClrTx/>
                        <a:buSzTx/>
                        <a:buFontTx/>
                        <a:buNone/>
                        <a:tabLst/>
                        <a:defRPr/>
                      </a:pPr>
                      <a:r>
                        <a:rPr lang="zh-CN" altLang="zh-CN" sz="1100" b="0" kern="100" smtClean="0">
                          <a:solidFill>
                            <a:prstClr val="black"/>
                          </a:solidFill>
                          <a:latin typeface="微软雅黑" panose="020B0503020204020204" pitchFamily="34" charset="-122"/>
                          <a:ea typeface="微软雅黑" panose="020B0503020204020204" pitchFamily="34" charset="-122"/>
                          <a:cs typeface="+mn-cs"/>
                        </a:rPr>
                        <a:t>英文文本转换</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22630">
                <a:tc>
                  <a:txBody>
                    <a:bodyPr/>
                    <a:lstStyle/>
                    <a:p>
                      <a:pPr marL="0" algn="l" defTabSz="914400" rtl="0" eaLnBrk="1" latinLnBrk="0" hangingPunct="1">
                        <a:spcAft>
                          <a:spcPts val="0"/>
                        </a:spcAft>
                      </a:pPr>
                      <a:r>
                        <a:rPr lang="en-US" altLang="zh-CN" sz="1100" b="1" kern="100" smtClean="0">
                          <a:solidFill>
                            <a:schemeClr val="dk1"/>
                          </a:solidFill>
                          <a:effectLst/>
                          <a:latin typeface="微软雅黑" panose="020B0503020204020204" pitchFamily="34" charset="-122"/>
                          <a:ea typeface="微软雅黑" panose="020B0503020204020204" pitchFamily="34" charset="-122"/>
                          <a:cs typeface="+mn-cs"/>
                        </a:rPr>
                        <a:t>text-decoration</a:t>
                      </a:r>
                      <a:endParaRPr lang="zh-CN" sz="1100" b="1"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indent="266700" algn="l" defTabSz="914400" rtl="0" eaLnBrk="1" fontAlgn="auto" latinLnBrk="0" hangingPunct="1">
                        <a:lnSpc>
                          <a:spcPct val="100000"/>
                        </a:lnSpc>
                        <a:spcBef>
                          <a:spcPts val="0"/>
                        </a:spcBef>
                        <a:spcAft>
                          <a:spcPts val="0"/>
                        </a:spcAft>
                        <a:buClrTx/>
                        <a:buSzTx/>
                        <a:buFontTx/>
                        <a:buNone/>
                        <a:tabLst/>
                        <a:defRPr/>
                      </a:pPr>
                      <a:r>
                        <a:rPr lang="zh-CN" altLang="zh-CN" sz="1100" b="0" kern="100" smtClean="0">
                          <a:solidFill>
                            <a:prstClr val="black"/>
                          </a:solidFill>
                          <a:latin typeface="微软雅黑" panose="020B0503020204020204" pitchFamily="34" charset="-122"/>
                          <a:ea typeface="微软雅黑" panose="020B0503020204020204" pitchFamily="34" charset="-122"/>
                          <a:cs typeface="+mn-cs"/>
                        </a:rPr>
                        <a:t>文本装饰</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423950">
                <a:tc>
                  <a:txBody>
                    <a:bodyPr/>
                    <a:lstStyle/>
                    <a:p>
                      <a:pPr marL="0" algn="l" defTabSz="914400" rtl="0" eaLnBrk="1" latinLnBrk="0" hangingPunct="1">
                        <a:spcAft>
                          <a:spcPts val="0"/>
                        </a:spcAft>
                      </a:pPr>
                      <a:r>
                        <a:rPr lang="en-US" altLang="zh-CN" sz="1100" b="1" kern="100" smtClean="0">
                          <a:solidFill>
                            <a:schemeClr val="dk1"/>
                          </a:solidFill>
                          <a:effectLst/>
                          <a:latin typeface="微软雅黑" panose="020B0503020204020204" pitchFamily="34" charset="-122"/>
                          <a:ea typeface="微软雅黑" panose="020B0503020204020204" pitchFamily="34" charset="-122"/>
                          <a:cs typeface="+mn-cs"/>
                        </a:rPr>
                        <a:t>text-align</a:t>
                      </a:r>
                      <a:endParaRPr lang="zh-CN" sz="1100" b="1"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0" kern="100" smtClean="0">
                          <a:solidFill>
                            <a:prstClr val="black"/>
                          </a:solidFill>
                          <a:latin typeface="微软雅黑" panose="020B0503020204020204" pitchFamily="34" charset="-122"/>
                          <a:ea typeface="微软雅黑" panose="020B0503020204020204" pitchFamily="34" charset="-122"/>
                          <a:cs typeface="+mn-cs"/>
                        </a:rPr>
                        <a:t>      </a:t>
                      </a:r>
                      <a:r>
                        <a:rPr lang="zh-CN" altLang="zh-CN" sz="1100" b="0" kern="100" smtClean="0">
                          <a:solidFill>
                            <a:prstClr val="black"/>
                          </a:solidFill>
                          <a:latin typeface="微软雅黑" panose="020B0503020204020204" pitchFamily="34" charset="-122"/>
                          <a:ea typeface="微软雅黑" panose="020B0503020204020204" pitchFamily="34" charset="-122"/>
                          <a:cs typeface="+mn-cs"/>
                        </a:rPr>
                        <a:t>水平对齐方式</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516609">
                <a:tc>
                  <a:txBody>
                    <a:bodyPr/>
                    <a:lstStyle/>
                    <a:p>
                      <a:pPr marL="0" algn="l" defTabSz="914400" rtl="0" eaLnBrk="1" latinLnBrk="0" hangingPunct="1">
                        <a:spcAft>
                          <a:spcPts val="0"/>
                        </a:spcAft>
                      </a:pPr>
                      <a:r>
                        <a:rPr lang="en-US" altLang="zh-CN" sz="1100" b="1" kern="100" smtClean="0">
                          <a:solidFill>
                            <a:schemeClr val="dk1"/>
                          </a:solidFill>
                          <a:effectLst/>
                          <a:latin typeface="微软雅黑" panose="020B0503020204020204" pitchFamily="34" charset="-122"/>
                          <a:ea typeface="微软雅黑" panose="020B0503020204020204" pitchFamily="34" charset="-122"/>
                          <a:cs typeface="+mn-cs"/>
                        </a:rPr>
                        <a:t>text-indent</a:t>
                      </a:r>
                      <a:endParaRPr lang="zh-CN" sz="1100" b="1"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indent="266700" algn="l" defTabSz="914400" rtl="0" eaLnBrk="1" fontAlgn="auto" latinLnBrk="0" hangingPunct="1">
                        <a:lnSpc>
                          <a:spcPct val="100000"/>
                        </a:lnSpc>
                        <a:spcBef>
                          <a:spcPts val="0"/>
                        </a:spcBef>
                        <a:spcAft>
                          <a:spcPts val="0"/>
                        </a:spcAft>
                        <a:buClrTx/>
                        <a:buSzTx/>
                        <a:buFontTx/>
                        <a:buNone/>
                        <a:tabLst/>
                        <a:defRPr/>
                      </a:pPr>
                      <a:r>
                        <a:rPr lang="zh-CN" altLang="zh-CN" sz="1100" b="0" kern="100" smtClean="0">
                          <a:solidFill>
                            <a:prstClr val="black"/>
                          </a:solidFill>
                          <a:latin typeface="微软雅黑" panose="020B0503020204020204" pitchFamily="34" charset="-122"/>
                          <a:ea typeface="微软雅黑" panose="020B0503020204020204" pitchFamily="34" charset="-122"/>
                          <a:cs typeface="+mn-cs"/>
                        </a:rPr>
                        <a:t>首行缩进</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393986">
                <a:tc>
                  <a:txBody>
                    <a:bodyPr/>
                    <a:lstStyle/>
                    <a:p>
                      <a:pPr marL="0" algn="l" defTabSz="914400" rtl="0" eaLnBrk="1" latinLnBrk="0" hangingPunct="1">
                        <a:spcAft>
                          <a:spcPts val="0"/>
                        </a:spcAft>
                      </a:pPr>
                      <a:r>
                        <a:rPr lang="en-US" altLang="zh-CN" sz="1100" b="1" kern="100" smtClean="0">
                          <a:solidFill>
                            <a:schemeClr val="dk1"/>
                          </a:solidFill>
                          <a:effectLst/>
                          <a:latin typeface="微软雅黑" panose="020B0503020204020204" pitchFamily="34" charset="-122"/>
                          <a:ea typeface="微软雅黑" panose="020B0503020204020204" pitchFamily="34" charset="-122"/>
                          <a:cs typeface="+mn-cs"/>
                        </a:rPr>
                        <a:t>white-space</a:t>
                      </a:r>
                      <a:endParaRPr lang="zh-CN" sz="1100" b="1"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algn="l" defTabSz="914400" rtl="0" eaLnBrk="1" latinLnBrk="0" hangingPunct="1">
                        <a:spcAft>
                          <a:spcPts val="0"/>
                        </a:spcAft>
                      </a:pPr>
                      <a:r>
                        <a:rPr lang="en-US" altLang="zh-CN" sz="1100" b="0" kern="100" smtClean="0">
                          <a:solidFill>
                            <a:prstClr val="black"/>
                          </a:solidFill>
                          <a:latin typeface="微软雅黑" panose="020B0503020204020204" pitchFamily="34" charset="-122"/>
                          <a:ea typeface="微软雅黑" panose="020B0503020204020204" pitchFamily="34" charset="-122"/>
                          <a:cs typeface="+mn-cs"/>
                        </a:rPr>
                        <a:t>     </a:t>
                      </a:r>
                      <a:r>
                        <a:rPr lang="zh-CN" altLang="zh-CN" sz="1100" b="0" kern="100" smtClean="0">
                          <a:solidFill>
                            <a:prstClr val="black"/>
                          </a:solidFill>
                          <a:latin typeface="微软雅黑" panose="020B0503020204020204" pitchFamily="34" charset="-122"/>
                          <a:ea typeface="微软雅黑" panose="020B0503020204020204" pitchFamily="34" charset="-122"/>
                          <a:cs typeface="+mn-cs"/>
                        </a:rPr>
                        <a:t>空白符处理</a:t>
                      </a:r>
                      <a:endParaRPr lang="zh-CN" sz="1100" b="0" kern="100">
                        <a:solidFill>
                          <a:prstClr val="black"/>
                        </a:solidFill>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5248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1" kern="100" smtClean="0">
                          <a:solidFill>
                            <a:schemeClr val="dk1"/>
                          </a:solidFill>
                          <a:effectLst/>
                          <a:latin typeface="微软雅黑" panose="020B0503020204020204" pitchFamily="34" charset="-122"/>
                          <a:ea typeface="微软雅黑" panose="020B0503020204020204" pitchFamily="34" charset="-122"/>
                          <a:cs typeface="+mn-cs"/>
                        </a:rPr>
                        <a:t>text-overflow</a:t>
                      </a:r>
                      <a:endParaRPr lang="zh-CN" altLang="zh-CN" sz="1100" b="1" kern="100" smtClean="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algn="l" defTabSz="914400" rtl="0" eaLnBrk="1" latinLnBrk="0" hangingPunct="1">
                        <a:spcAft>
                          <a:spcPts val="0"/>
                        </a:spcAft>
                      </a:pPr>
                      <a:r>
                        <a:rPr lang="en-US" altLang="zh-CN" sz="1100" b="0" kern="100" smtClean="0">
                          <a:solidFill>
                            <a:prstClr val="black"/>
                          </a:solidFill>
                          <a:latin typeface="微软雅黑" panose="020B0503020204020204" pitchFamily="34" charset="-122"/>
                          <a:ea typeface="微软雅黑" panose="020B0503020204020204" pitchFamily="34" charset="-122"/>
                          <a:cs typeface="+mn-cs"/>
                        </a:rPr>
                        <a:t>     </a:t>
                      </a:r>
                      <a:r>
                        <a:rPr lang="zh-CN" altLang="zh-CN" sz="1100" b="0" kern="100" smtClean="0">
                          <a:solidFill>
                            <a:prstClr val="black"/>
                          </a:solidFill>
                          <a:latin typeface="微软雅黑" panose="020B0503020204020204" pitchFamily="34" charset="-122"/>
                          <a:ea typeface="微软雅黑" panose="020B0503020204020204" pitchFamily="34" charset="-122"/>
                          <a:cs typeface="+mn-cs"/>
                        </a:rPr>
                        <a:t>标示对象内溢出文本</a:t>
                      </a:r>
                      <a:endParaRPr lang="zh-CN" sz="1100" b="0" kern="100">
                        <a:solidFill>
                          <a:prstClr val="black"/>
                        </a:solidFill>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20000"/>
                        <a:lumOff val="80000"/>
                      </a:schemeClr>
                    </a:solidFill>
                  </a:tcPr>
                </a:tc>
              </a:tr>
            </a:tbl>
          </a:graphicData>
        </a:graphic>
      </p:graphicFrame>
      <p:sp>
        <p:nvSpPr>
          <p:cNvPr id="11" name="矩形标注 10"/>
          <p:cNvSpPr/>
          <p:nvPr/>
        </p:nvSpPr>
        <p:spPr>
          <a:xfrm>
            <a:off x="4860032" y="1420738"/>
            <a:ext cx="4032448" cy="1944216"/>
          </a:xfrm>
          <a:prstGeom prst="wedgeRectCallout">
            <a:avLst>
              <a:gd name="adj1" fmla="val -88533"/>
              <a:gd name="adj2" fmla="val -5421"/>
            </a:avLst>
          </a:prstGeom>
          <a:solidFill>
            <a:schemeClr val="bg1"/>
          </a:solidFill>
          <a:ln w="19050">
            <a:solidFill>
              <a:schemeClr val="bg2">
                <a:lumMod val="50000"/>
              </a:schemeClr>
            </a:solidFill>
          </a:ln>
        </p:spPr>
        <p:txBody>
          <a:bodyPr wrap="square" rtlCol="0" anchor="ctr">
            <a:spAutoFit/>
          </a:bodyPr>
          <a:lstStyle/>
          <a:p>
            <a:pPr algn="ctr"/>
            <a:endParaRPr lang="zh-CN" altLang="en-US" dirty="0">
              <a:ea typeface="宋体" pitchFamily="2" charset="-122"/>
            </a:endParaRPr>
          </a:p>
        </p:txBody>
      </p:sp>
      <p:graphicFrame>
        <p:nvGraphicFramePr>
          <p:cNvPr id="37" name="表格 36"/>
          <p:cNvGraphicFramePr>
            <a:graphicFrameLocks noGrp="1"/>
          </p:cNvGraphicFramePr>
          <p:nvPr>
            <p:extLst>
              <p:ext uri="{D42A27DB-BD31-4B8C-83A1-F6EECF244321}">
                <p14:modId xmlns:p14="http://schemas.microsoft.com/office/powerpoint/2010/main" val="2075856190"/>
              </p:ext>
            </p:extLst>
          </p:nvPr>
        </p:nvGraphicFramePr>
        <p:xfrm>
          <a:off x="4932040" y="1492746"/>
          <a:ext cx="3888432" cy="1800200"/>
        </p:xfrm>
        <a:graphic>
          <a:graphicData uri="http://schemas.openxmlformats.org/drawingml/2006/table">
            <a:tbl>
              <a:tblPr firstRow="1" firstCol="1" lastRow="1" lastCol="1" bandRow="1" bandCol="1"/>
              <a:tblGrid>
                <a:gridCol w="1612400"/>
                <a:gridCol w="2276032"/>
              </a:tblGrid>
              <a:tr h="290814">
                <a:tc>
                  <a:txBody>
                    <a:bodyPr/>
                    <a:lstStyle/>
                    <a:p>
                      <a:pPr algn="ctr">
                        <a:spcAft>
                          <a:spcPts val="0"/>
                        </a:spcAft>
                      </a:pPr>
                      <a:r>
                        <a:rPr lang="zh-CN" sz="1050" b="1" kern="100">
                          <a:effectLst/>
                          <a:latin typeface="Calibri"/>
                          <a:ea typeface="宋体"/>
                          <a:cs typeface="Times New Roman"/>
                        </a:rPr>
                        <a:t>允许取值</a:t>
                      </a:r>
                      <a:endParaRPr lang="zh-CN" sz="105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zh-CN" sz="1050" b="1" kern="100">
                          <a:effectLst/>
                          <a:latin typeface="Calibri"/>
                          <a:ea typeface="宋体"/>
                          <a:cs typeface="Times New Roman"/>
                        </a:rPr>
                        <a:t>描述</a:t>
                      </a:r>
                      <a:endParaRPr lang="zh-CN" sz="105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343891">
                <a:tc>
                  <a:txBody>
                    <a:bodyPr/>
                    <a:lstStyle/>
                    <a:p>
                      <a:pPr algn="l">
                        <a:spcAft>
                          <a:spcPts val="0"/>
                        </a:spcAft>
                      </a:pPr>
                      <a:r>
                        <a:rPr lang="en-US" sz="1050" kern="100">
                          <a:effectLst/>
                          <a:latin typeface="Times New Roman"/>
                          <a:ea typeface="宋体"/>
                          <a:cs typeface="Times New Roman"/>
                        </a:rPr>
                        <a:t>red</a:t>
                      </a:r>
                      <a:r>
                        <a:rPr lang="zh-CN" sz="1050" kern="100">
                          <a:effectLst/>
                          <a:latin typeface="Times New Roman"/>
                          <a:ea typeface="宋体"/>
                          <a:cs typeface="Times New Roman"/>
                        </a:rPr>
                        <a:t>，</a:t>
                      </a:r>
                      <a:r>
                        <a:rPr lang="en-US" sz="1050" kern="100">
                          <a:effectLst/>
                          <a:latin typeface="Times New Roman"/>
                          <a:ea typeface="宋体"/>
                          <a:cs typeface="Times New Roman"/>
                        </a:rPr>
                        <a:t>green</a:t>
                      </a:r>
                      <a:r>
                        <a:rPr lang="zh-CN" sz="1050" kern="100">
                          <a:effectLst/>
                          <a:latin typeface="Times New Roman"/>
                          <a:ea typeface="宋体"/>
                          <a:cs typeface="Times New Roman"/>
                        </a:rPr>
                        <a:t>，</a:t>
                      </a:r>
                      <a:r>
                        <a:rPr lang="en-US" sz="1050" kern="100">
                          <a:effectLst/>
                          <a:latin typeface="Times New Roman"/>
                          <a:ea typeface="宋体"/>
                          <a:cs typeface="Times New Roman"/>
                        </a:rPr>
                        <a:t>blue</a:t>
                      </a:r>
                      <a:endParaRPr lang="zh-CN" sz="105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a:spcAft>
                          <a:spcPts val="0"/>
                        </a:spcAft>
                      </a:pPr>
                      <a:r>
                        <a:rPr lang="zh-CN" sz="1050" kern="100">
                          <a:effectLst/>
                          <a:latin typeface="Times New Roman"/>
                          <a:ea typeface="宋体"/>
                          <a:cs typeface="Times New Roman"/>
                        </a:rPr>
                        <a:t>预定义的颜色值。</a:t>
                      </a:r>
                      <a:endParaRPr lang="zh-CN" sz="105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88498">
                <a:tc>
                  <a:txBody>
                    <a:bodyPr/>
                    <a:lstStyle/>
                    <a:p>
                      <a:pPr algn="l">
                        <a:spcAft>
                          <a:spcPts val="0"/>
                        </a:spcAft>
                      </a:pPr>
                      <a:r>
                        <a:rPr lang="en-US" sz="1050" kern="100">
                          <a:effectLst/>
                          <a:latin typeface="Times New Roman"/>
                          <a:ea typeface="宋体"/>
                          <a:cs typeface="Times New Roman"/>
                        </a:rPr>
                        <a:t>#FF0000</a:t>
                      </a:r>
                      <a:r>
                        <a:rPr lang="zh-CN" sz="1050" kern="100">
                          <a:effectLst/>
                          <a:latin typeface="Times New Roman"/>
                          <a:ea typeface="宋体"/>
                          <a:cs typeface="Times New Roman"/>
                        </a:rPr>
                        <a:t>，</a:t>
                      </a:r>
                      <a:r>
                        <a:rPr lang="en-US" sz="1050" kern="100">
                          <a:effectLst/>
                          <a:latin typeface="Times New Roman"/>
                          <a:ea typeface="宋体"/>
                          <a:cs typeface="Times New Roman"/>
                        </a:rPr>
                        <a:t>#FF6600</a:t>
                      </a:r>
                      <a:r>
                        <a:rPr lang="zh-CN" sz="1050" kern="100">
                          <a:effectLst/>
                          <a:latin typeface="Times New Roman"/>
                          <a:ea typeface="宋体"/>
                          <a:cs typeface="Times New Roman"/>
                        </a:rPr>
                        <a:t>，</a:t>
                      </a:r>
                      <a:r>
                        <a:rPr lang="en-US" sz="1050" kern="100">
                          <a:effectLst/>
                          <a:latin typeface="Times New Roman"/>
                          <a:ea typeface="宋体"/>
                          <a:cs typeface="Times New Roman"/>
                        </a:rPr>
                        <a:t>#29D794</a:t>
                      </a:r>
                      <a:endParaRPr lang="zh-CN" sz="105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indent="266700">
                        <a:spcAft>
                          <a:spcPts val="0"/>
                        </a:spcAft>
                      </a:pPr>
                      <a:r>
                        <a:rPr lang="zh-CN" sz="1050" kern="100">
                          <a:effectLst/>
                          <a:latin typeface="Times New Roman"/>
                          <a:ea typeface="宋体"/>
                          <a:cs typeface="Times New Roman"/>
                        </a:rPr>
                        <a:t>十六进制颜色值，也是最常用的定义颜色的方式。</a:t>
                      </a:r>
                      <a:endParaRPr lang="zh-CN" sz="105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776997">
                <a:tc>
                  <a:txBody>
                    <a:bodyPr/>
                    <a:lstStyle/>
                    <a:p>
                      <a:pPr algn="l">
                        <a:spcAft>
                          <a:spcPts val="0"/>
                        </a:spcAft>
                      </a:pPr>
                      <a:r>
                        <a:rPr lang="en-US" sz="1050" kern="100" smtClean="0">
                          <a:effectLst/>
                          <a:latin typeface="Times New Roman"/>
                          <a:ea typeface="宋体"/>
                          <a:cs typeface="Times New Roman"/>
                        </a:rPr>
                        <a:t>rgba(255,0,0,0.5)</a:t>
                      </a:r>
                      <a:r>
                        <a:rPr lang="zh-CN" sz="1050" kern="100" smtClean="0">
                          <a:effectLst/>
                          <a:latin typeface="Times New Roman"/>
                          <a:ea typeface="宋体"/>
                          <a:cs typeface="Times New Roman"/>
                        </a:rPr>
                        <a:t>或</a:t>
                      </a:r>
                      <a:r>
                        <a:rPr lang="en-US" sz="1050" kern="100" smtClean="0">
                          <a:effectLst/>
                          <a:latin typeface="Times New Roman"/>
                          <a:ea typeface="宋体"/>
                          <a:cs typeface="Times New Roman"/>
                        </a:rPr>
                        <a:t>rgba(100%,0%,0%,0.5)</a:t>
                      </a:r>
                      <a:endParaRPr lang="zh-CN" sz="105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266700">
                        <a:spcAft>
                          <a:spcPts val="0"/>
                        </a:spcAft>
                      </a:pPr>
                      <a:r>
                        <a:rPr lang="en-US" sz="1050" kern="100" smtClean="0">
                          <a:effectLst/>
                          <a:latin typeface="Times New Roman"/>
                          <a:ea typeface="宋体"/>
                          <a:cs typeface="Times New Roman"/>
                        </a:rPr>
                        <a:t>r</a:t>
                      </a:r>
                      <a:r>
                        <a:rPr lang="zh-CN" sz="1050" kern="100" smtClean="0">
                          <a:effectLst/>
                          <a:latin typeface="Times New Roman"/>
                          <a:ea typeface="宋体"/>
                          <a:cs typeface="Times New Roman"/>
                        </a:rPr>
                        <a:t>：红色值；</a:t>
                      </a:r>
                      <a:r>
                        <a:rPr lang="en-US" sz="1050" kern="100" smtClean="0">
                          <a:effectLst/>
                          <a:latin typeface="Times New Roman"/>
                          <a:ea typeface="宋体"/>
                          <a:cs typeface="Times New Roman"/>
                        </a:rPr>
                        <a:t>g</a:t>
                      </a:r>
                      <a:r>
                        <a:rPr lang="zh-CN" sz="1050" kern="100" smtClean="0">
                          <a:effectLst/>
                          <a:latin typeface="Times New Roman"/>
                          <a:ea typeface="宋体"/>
                          <a:cs typeface="Times New Roman"/>
                        </a:rPr>
                        <a:t>：绿色值；</a:t>
                      </a:r>
                      <a:r>
                        <a:rPr lang="en-US" sz="1050" kern="100" smtClean="0">
                          <a:effectLst/>
                          <a:latin typeface="Times New Roman"/>
                          <a:ea typeface="宋体"/>
                          <a:cs typeface="Times New Roman"/>
                        </a:rPr>
                        <a:t>b</a:t>
                      </a:r>
                      <a:r>
                        <a:rPr lang="zh-CN" sz="1050" kern="100" smtClean="0">
                          <a:effectLst/>
                          <a:latin typeface="Times New Roman"/>
                          <a:ea typeface="宋体"/>
                          <a:cs typeface="Times New Roman"/>
                        </a:rPr>
                        <a:t>：蓝色值，</a:t>
                      </a:r>
                      <a:r>
                        <a:rPr lang="en-US" sz="1050" kern="100" smtClean="0">
                          <a:effectLst/>
                          <a:latin typeface="Times New Roman"/>
                          <a:ea typeface="宋体"/>
                          <a:cs typeface="Times New Roman"/>
                        </a:rPr>
                        <a:t>rgb</a:t>
                      </a:r>
                      <a:r>
                        <a:rPr lang="zh-CN" sz="1050" kern="100" smtClean="0">
                          <a:effectLst/>
                          <a:latin typeface="Times New Roman"/>
                          <a:ea typeface="宋体"/>
                          <a:cs typeface="Times New Roman"/>
                        </a:rPr>
                        <a:t>的取值可以是正整数也可以是百分数。</a:t>
                      </a:r>
                      <a:r>
                        <a:rPr lang="en-US" sz="1050" kern="100" smtClean="0">
                          <a:effectLst/>
                          <a:latin typeface="Times New Roman"/>
                          <a:ea typeface="宋体"/>
                          <a:cs typeface="Times New Roman"/>
                        </a:rPr>
                        <a:t>a</a:t>
                      </a:r>
                      <a:r>
                        <a:rPr lang="zh-CN" sz="1050" kern="100" smtClean="0">
                          <a:effectLst/>
                          <a:latin typeface="Times New Roman"/>
                          <a:ea typeface="宋体"/>
                          <a:cs typeface="Times New Roman"/>
                        </a:rPr>
                        <a:t>：透明度，取值</a:t>
                      </a:r>
                      <a:r>
                        <a:rPr lang="en-US" sz="1050" kern="100" smtClean="0">
                          <a:effectLst/>
                          <a:latin typeface="Times New Roman"/>
                          <a:ea typeface="宋体"/>
                          <a:cs typeface="Times New Roman"/>
                        </a:rPr>
                        <a:t>0~1</a:t>
                      </a:r>
                      <a:r>
                        <a:rPr lang="zh-CN" sz="1050" kern="100" smtClean="0">
                          <a:effectLst/>
                          <a:latin typeface="Times New Roman"/>
                          <a:ea typeface="宋体"/>
                          <a:cs typeface="Times New Roman"/>
                        </a:rPr>
                        <a:t>之间。</a:t>
                      </a:r>
                      <a:endParaRPr lang="zh-CN" sz="105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
        <p:nvSpPr>
          <p:cNvPr id="41" name="矩形标注 40"/>
          <p:cNvSpPr/>
          <p:nvPr/>
        </p:nvSpPr>
        <p:spPr>
          <a:xfrm>
            <a:off x="4860032" y="2212826"/>
            <a:ext cx="4032448" cy="1224136"/>
          </a:xfrm>
          <a:prstGeom prst="wedgeRectCallout">
            <a:avLst>
              <a:gd name="adj1" fmla="val -88533"/>
              <a:gd name="adj2" fmla="val -5421"/>
            </a:avLst>
          </a:prstGeom>
          <a:solidFill>
            <a:schemeClr val="bg1"/>
          </a:solidFill>
          <a:ln w="19050">
            <a:solidFill>
              <a:schemeClr val="bg2">
                <a:lumMod val="50000"/>
              </a:schemeClr>
            </a:solidFill>
          </a:ln>
        </p:spPr>
        <p:txBody>
          <a:bodyPr wrap="square" rtlCol="0" anchor="ctr">
            <a:noAutofit/>
          </a:bodyPr>
          <a:lstStyle/>
          <a:p>
            <a:pPr algn="ctr"/>
            <a:endParaRPr lang="zh-CN" altLang="en-US" dirty="0">
              <a:ea typeface="宋体" pitchFamily="2" charset="-122"/>
            </a:endParaRPr>
          </a:p>
        </p:txBody>
      </p:sp>
      <p:graphicFrame>
        <p:nvGraphicFramePr>
          <p:cNvPr id="42" name="表格 41"/>
          <p:cNvGraphicFramePr>
            <a:graphicFrameLocks noGrp="1"/>
          </p:cNvGraphicFramePr>
          <p:nvPr>
            <p:extLst>
              <p:ext uri="{D42A27DB-BD31-4B8C-83A1-F6EECF244321}">
                <p14:modId xmlns:p14="http://schemas.microsoft.com/office/powerpoint/2010/main" val="167781316"/>
              </p:ext>
            </p:extLst>
          </p:nvPr>
        </p:nvGraphicFramePr>
        <p:xfrm>
          <a:off x="4932040" y="2284834"/>
          <a:ext cx="3888432" cy="1067811"/>
        </p:xfrm>
        <a:graphic>
          <a:graphicData uri="http://schemas.openxmlformats.org/drawingml/2006/table">
            <a:tbl>
              <a:tblPr firstRow="1" firstCol="1" lastRow="1" lastCol="1" bandRow="1" bandCol="1"/>
              <a:tblGrid>
                <a:gridCol w="936104"/>
                <a:gridCol w="2952328"/>
              </a:tblGrid>
              <a:tr h="290814">
                <a:tc>
                  <a:txBody>
                    <a:bodyPr/>
                    <a:lstStyle/>
                    <a:p>
                      <a:pPr algn="ctr">
                        <a:spcAft>
                          <a:spcPts val="0"/>
                        </a:spcAft>
                      </a:pPr>
                      <a:r>
                        <a:rPr lang="zh-CN" sz="1050" b="1" kern="100">
                          <a:effectLst/>
                          <a:latin typeface="Calibri"/>
                          <a:ea typeface="宋体"/>
                          <a:cs typeface="Times New Roman"/>
                        </a:rPr>
                        <a:t>允许取值</a:t>
                      </a:r>
                      <a:endParaRPr lang="zh-CN" sz="105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zh-CN" sz="1050" b="1" kern="100">
                          <a:effectLst/>
                          <a:latin typeface="Calibri"/>
                          <a:ea typeface="宋体"/>
                          <a:cs typeface="Times New Roman"/>
                        </a:rPr>
                        <a:t>描述</a:t>
                      </a:r>
                      <a:endParaRPr lang="zh-CN" sz="105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776997">
                <a:tc>
                  <a:txBody>
                    <a:bodyPr/>
                    <a:lstStyle/>
                    <a:p>
                      <a:pPr indent="266700" algn="just">
                        <a:spcAft>
                          <a:spcPts val="0"/>
                        </a:spcAft>
                      </a:pPr>
                      <a:r>
                        <a:rPr lang="en-US" sz="1050" kern="100">
                          <a:effectLst/>
                          <a:latin typeface="Times New Roman"/>
                          <a:ea typeface="宋体"/>
                        </a:rPr>
                        <a:t>normal</a:t>
                      </a:r>
                      <a:r>
                        <a:rPr lang="zh-CN" sz="1050" kern="100">
                          <a:effectLst/>
                          <a:latin typeface="Times New Roman"/>
                          <a:ea typeface="宋体"/>
                        </a:rPr>
                        <a:t>，</a:t>
                      </a:r>
                      <a:r>
                        <a:rPr lang="en-US" sz="1050" kern="100">
                          <a:effectLst/>
                          <a:latin typeface="Times New Roman"/>
                          <a:ea typeface="宋体"/>
                        </a:rPr>
                        <a:t>0.5em</a:t>
                      </a:r>
                      <a:r>
                        <a:rPr lang="zh-CN" sz="1050" kern="100">
                          <a:effectLst/>
                          <a:latin typeface="Times New Roman"/>
                          <a:ea typeface="宋体"/>
                        </a:rPr>
                        <a:t>，</a:t>
                      </a:r>
                      <a:r>
                        <a:rPr lang="en-US" sz="1050" kern="100">
                          <a:effectLst/>
                          <a:latin typeface="Times New Roman"/>
                          <a:ea typeface="宋体"/>
                        </a:rPr>
                        <a:t>30px</a:t>
                      </a:r>
                      <a:endParaRPr lang="zh-CN" sz="105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266700" algn="just">
                        <a:spcAft>
                          <a:spcPts val="0"/>
                        </a:spcAft>
                      </a:pPr>
                      <a:r>
                        <a:rPr lang="zh-CN" sz="1050" kern="100">
                          <a:effectLst/>
                          <a:latin typeface="Times New Roman"/>
                          <a:ea typeface="宋体"/>
                        </a:rPr>
                        <a:t>用于定义字符与字符之间的空白，</a:t>
                      </a:r>
                      <a:r>
                        <a:rPr lang="en-US" sz="1050" kern="100">
                          <a:effectLst/>
                          <a:latin typeface="Times New Roman"/>
                          <a:ea typeface="宋体"/>
                        </a:rPr>
                        <a:t>normal</a:t>
                      </a:r>
                      <a:r>
                        <a:rPr lang="zh-CN" sz="1050" kern="100">
                          <a:effectLst/>
                          <a:latin typeface="Times New Roman"/>
                          <a:ea typeface="宋体"/>
                        </a:rPr>
                        <a:t>为默认值，其属性值可为不同单位的数值，允许使用负值。</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
        <p:nvSpPr>
          <p:cNvPr id="43" name="矩形标注 42"/>
          <p:cNvSpPr/>
          <p:nvPr/>
        </p:nvSpPr>
        <p:spPr>
          <a:xfrm>
            <a:off x="4860032" y="2572866"/>
            <a:ext cx="4032448" cy="1224136"/>
          </a:xfrm>
          <a:prstGeom prst="wedgeRectCallout">
            <a:avLst>
              <a:gd name="adj1" fmla="val -88533"/>
              <a:gd name="adj2" fmla="val -5421"/>
            </a:avLst>
          </a:prstGeom>
          <a:solidFill>
            <a:schemeClr val="bg1"/>
          </a:solidFill>
          <a:ln w="19050">
            <a:solidFill>
              <a:schemeClr val="bg2">
                <a:lumMod val="50000"/>
              </a:schemeClr>
            </a:solidFill>
          </a:ln>
        </p:spPr>
        <p:txBody>
          <a:bodyPr wrap="square" rtlCol="0" anchor="ctr">
            <a:noAutofit/>
          </a:bodyPr>
          <a:lstStyle/>
          <a:p>
            <a:pPr algn="ctr"/>
            <a:endParaRPr lang="zh-CN" altLang="en-US" dirty="0">
              <a:ea typeface="宋体" pitchFamily="2" charset="-122"/>
            </a:endParaRPr>
          </a:p>
        </p:txBody>
      </p:sp>
      <p:graphicFrame>
        <p:nvGraphicFramePr>
          <p:cNvPr id="44" name="表格 43"/>
          <p:cNvGraphicFramePr>
            <a:graphicFrameLocks noGrp="1"/>
          </p:cNvGraphicFramePr>
          <p:nvPr>
            <p:extLst>
              <p:ext uri="{D42A27DB-BD31-4B8C-83A1-F6EECF244321}">
                <p14:modId xmlns:p14="http://schemas.microsoft.com/office/powerpoint/2010/main" val="1598959810"/>
              </p:ext>
            </p:extLst>
          </p:nvPr>
        </p:nvGraphicFramePr>
        <p:xfrm>
          <a:off x="4932040" y="2644874"/>
          <a:ext cx="3888432" cy="1067811"/>
        </p:xfrm>
        <a:graphic>
          <a:graphicData uri="http://schemas.openxmlformats.org/drawingml/2006/table">
            <a:tbl>
              <a:tblPr firstRow="1" firstCol="1" lastRow="1" lastCol="1" bandRow="1" bandCol="1"/>
              <a:tblGrid>
                <a:gridCol w="936104"/>
                <a:gridCol w="2952328"/>
              </a:tblGrid>
              <a:tr h="290814">
                <a:tc>
                  <a:txBody>
                    <a:bodyPr/>
                    <a:lstStyle/>
                    <a:p>
                      <a:pPr algn="ctr">
                        <a:spcAft>
                          <a:spcPts val="0"/>
                        </a:spcAft>
                      </a:pPr>
                      <a:r>
                        <a:rPr lang="zh-CN" sz="1050" b="1" kern="100">
                          <a:effectLst/>
                          <a:latin typeface="Calibri"/>
                          <a:ea typeface="宋体"/>
                          <a:cs typeface="Times New Roman"/>
                        </a:rPr>
                        <a:t>允许取值</a:t>
                      </a:r>
                      <a:endParaRPr lang="zh-CN" sz="105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zh-CN" sz="1050" b="1" kern="100">
                          <a:effectLst/>
                          <a:latin typeface="Calibri"/>
                          <a:ea typeface="宋体"/>
                          <a:cs typeface="Times New Roman"/>
                        </a:rPr>
                        <a:t>描述</a:t>
                      </a:r>
                      <a:endParaRPr lang="zh-CN" sz="105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776997">
                <a:tc>
                  <a:txBody>
                    <a:bodyPr/>
                    <a:lstStyle/>
                    <a:p>
                      <a:pPr algn="l">
                        <a:spcAft>
                          <a:spcPts val="0"/>
                        </a:spcAft>
                      </a:pPr>
                      <a:r>
                        <a:rPr lang="en-US" sz="1050" kern="100">
                          <a:effectLst/>
                          <a:latin typeface="Times New Roman"/>
                          <a:ea typeface="宋体"/>
                          <a:cs typeface="Times New Roman"/>
                        </a:rPr>
                        <a:t>normal</a:t>
                      </a:r>
                      <a:r>
                        <a:rPr lang="zh-CN" sz="1050" kern="100">
                          <a:effectLst/>
                          <a:latin typeface="Times New Roman"/>
                          <a:ea typeface="宋体"/>
                          <a:cs typeface="Times New Roman"/>
                        </a:rPr>
                        <a:t>，</a:t>
                      </a:r>
                      <a:r>
                        <a:rPr lang="en-US" sz="1050" kern="100">
                          <a:effectLst/>
                          <a:latin typeface="Times New Roman"/>
                          <a:ea typeface="宋体"/>
                          <a:cs typeface="Times New Roman"/>
                        </a:rPr>
                        <a:t>0.5em</a:t>
                      </a:r>
                      <a:r>
                        <a:rPr lang="zh-CN" sz="1050" kern="100">
                          <a:effectLst/>
                          <a:latin typeface="Times New Roman"/>
                          <a:ea typeface="宋体"/>
                          <a:cs typeface="Times New Roman"/>
                        </a:rPr>
                        <a:t>，</a:t>
                      </a:r>
                      <a:r>
                        <a:rPr lang="en-US" sz="1050" kern="100">
                          <a:effectLst/>
                          <a:latin typeface="Times New Roman"/>
                          <a:ea typeface="宋体"/>
                          <a:cs typeface="Times New Roman"/>
                        </a:rPr>
                        <a:t>30px</a:t>
                      </a:r>
                      <a:endParaRPr lang="zh-CN" sz="105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a:spcAft>
                          <a:spcPts val="0"/>
                        </a:spcAft>
                      </a:pPr>
                      <a:r>
                        <a:rPr lang="zh-CN" sz="1050" kern="100">
                          <a:effectLst/>
                          <a:latin typeface="Times New Roman"/>
                          <a:ea typeface="宋体"/>
                          <a:cs typeface="Times New Roman"/>
                        </a:rPr>
                        <a:t>用于增加或减少单词间的空白（即字间隔）。默认值</a:t>
                      </a:r>
                      <a:r>
                        <a:rPr lang="en-US" sz="1050" kern="100">
                          <a:effectLst/>
                          <a:latin typeface="Times New Roman"/>
                          <a:ea typeface="宋体"/>
                          <a:cs typeface="Times New Roman"/>
                        </a:rPr>
                        <a:t>normal</a:t>
                      </a:r>
                      <a:r>
                        <a:rPr lang="zh-CN" sz="1050" kern="100">
                          <a:effectLst/>
                          <a:latin typeface="Times New Roman"/>
                          <a:ea typeface="宋体"/>
                          <a:cs typeface="Times New Roman"/>
                        </a:rPr>
                        <a:t>，其属性值可为不同单位的数值，允许使用负值。</a:t>
                      </a:r>
                      <a:endParaRPr lang="zh-CN" sz="105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
        <p:nvSpPr>
          <p:cNvPr id="45" name="矩形标注 44"/>
          <p:cNvSpPr/>
          <p:nvPr/>
        </p:nvSpPr>
        <p:spPr>
          <a:xfrm>
            <a:off x="4860032" y="3004914"/>
            <a:ext cx="4032448" cy="1224136"/>
          </a:xfrm>
          <a:prstGeom prst="wedgeRectCallout">
            <a:avLst>
              <a:gd name="adj1" fmla="val -88533"/>
              <a:gd name="adj2" fmla="val -5421"/>
            </a:avLst>
          </a:prstGeom>
          <a:solidFill>
            <a:schemeClr val="bg1"/>
          </a:solidFill>
          <a:ln w="19050">
            <a:solidFill>
              <a:schemeClr val="bg2">
                <a:lumMod val="50000"/>
              </a:schemeClr>
            </a:solidFill>
          </a:ln>
        </p:spPr>
        <p:txBody>
          <a:bodyPr wrap="square" rtlCol="0" anchor="ctr">
            <a:noAutofit/>
          </a:bodyPr>
          <a:lstStyle/>
          <a:p>
            <a:pPr algn="ctr"/>
            <a:endParaRPr lang="zh-CN" altLang="en-US" dirty="0">
              <a:ea typeface="宋体" pitchFamily="2" charset="-122"/>
            </a:endParaRPr>
          </a:p>
        </p:txBody>
      </p:sp>
      <p:graphicFrame>
        <p:nvGraphicFramePr>
          <p:cNvPr id="46" name="表格 45"/>
          <p:cNvGraphicFramePr>
            <a:graphicFrameLocks noGrp="1"/>
          </p:cNvGraphicFramePr>
          <p:nvPr>
            <p:extLst>
              <p:ext uri="{D42A27DB-BD31-4B8C-83A1-F6EECF244321}">
                <p14:modId xmlns:p14="http://schemas.microsoft.com/office/powerpoint/2010/main" val="1083030240"/>
              </p:ext>
            </p:extLst>
          </p:nvPr>
        </p:nvGraphicFramePr>
        <p:xfrm>
          <a:off x="4932040" y="3076922"/>
          <a:ext cx="3888432" cy="1067811"/>
        </p:xfrm>
        <a:graphic>
          <a:graphicData uri="http://schemas.openxmlformats.org/drawingml/2006/table">
            <a:tbl>
              <a:tblPr firstRow="1" firstCol="1" lastRow="1" lastCol="1" bandRow="1" bandCol="1"/>
              <a:tblGrid>
                <a:gridCol w="936104"/>
                <a:gridCol w="2952328"/>
              </a:tblGrid>
              <a:tr h="290814">
                <a:tc>
                  <a:txBody>
                    <a:bodyPr/>
                    <a:lstStyle/>
                    <a:p>
                      <a:pPr algn="ctr">
                        <a:spcAft>
                          <a:spcPts val="0"/>
                        </a:spcAft>
                      </a:pPr>
                      <a:r>
                        <a:rPr lang="zh-CN" sz="1050" b="1" kern="100">
                          <a:effectLst/>
                          <a:latin typeface="Calibri"/>
                          <a:ea typeface="宋体"/>
                          <a:cs typeface="Times New Roman"/>
                        </a:rPr>
                        <a:t>允许取值</a:t>
                      </a:r>
                      <a:endParaRPr lang="zh-CN" sz="105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zh-CN" sz="1050" b="1" kern="100">
                          <a:effectLst/>
                          <a:latin typeface="Calibri"/>
                          <a:ea typeface="宋体"/>
                          <a:cs typeface="Times New Roman"/>
                        </a:rPr>
                        <a:t>描述</a:t>
                      </a:r>
                      <a:endParaRPr lang="zh-CN" sz="105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776997">
                <a:tc>
                  <a:txBody>
                    <a:bodyPr/>
                    <a:lstStyle/>
                    <a:p>
                      <a:pPr indent="266700" algn="just">
                        <a:spcAft>
                          <a:spcPts val="0"/>
                        </a:spcAft>
                      </a:pPr>
                      <a:r>
                        <a:rPr lang="en-US" sz="1050" kern="100">
                          <a:effectLst/>
                          <a:latin typeface="Times New Roman"/>
                          <a:ea typeface="宋体"/>
                        </a:rPr>
                        <a:t>5px</a:t>
                      </a:r>
                      <a:r>
                        <a:rPr lang="zh-CN" sz="1050" kern="100">
                          <a:effectLst/>
                          <a:latin typeface="Times New Roman"/>
                          <a:ea typeface="宋体"/>
                        </a:rPr>
                        <a:t>，</a:t>
                      </a:r>
                      <a:r>
                        <a:rPr lang="en-US" sz="1050" kern="100">
                          <a:effectLst/>
                          <a:latin typeface="Times New Roman"/>
                          <a:ea typeface="宋体"/>
                        </a:rPr>
                        <a:t>3em</a:t>
                      </a:r>
                      <a:r>
                        <a:rPr lang="zh-CN" sz="1050" kern="100">
                          <a:effectLst/>
                          <a:latin typeface="Times New Roman"/>
                          <a:ea typeface="宋体"/>
                        </a:rPr>
                        <a:t>，</a:t>
                      </a:r>
                      <a:r>
                        <a:rPr lang="en-US" sz="1050" kern="100">
                          <a:effectLst/>
                          <a:latin typeface="Times New Roman"/>
                          <a:ea typeface="宋体"/>
                        </a:rPr>
                        <a:t>150%</a:t>
                      </a:r>
                      <a:endParaRPr lang="zh-CN" sz="105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266700">
                        <a:spcAft>
                          <a:spcPts val="0"/>
                        </a:spcAft>
                      </a:pPr>
                      <a:r>
                        <a:rPr lang="zh-CN" sz="1050" kern="100">
                          <a:effectLst/>
                          <a:latin typeface="Times New Roman"/>
                          <a:ea typeface="宋体"/>
                          <a:cs typeface="Times New Roman"/>
                        </a:rPr>
                        <a:t>用于定义行与行之间的距离，属性值单位有三种，分别为像素</a:t>
                      </a:r>
                      <a:r>
                        <a:rPr lang="en-US" sz="1050" kern="100">
                          <a:effectLst/>
                          <a:latin typeface="Times New Roman"/>
                          <a:ea typeface="宋体"/>
                          <a:cs typeface="Times New Roman"/>
                        </a:rPr>
                        <a:t>px</a:t>
                      </a:r>
                      <a:r>
                        <a:rPr lang="zh-CN" sz="1050" kern="100">
                          <a:effectLst/>
                          <a:latin typeface="Times New Roman"/>
                          <a:ea typeface="宋体"/>
                          <a:cs typeface="Times New Roman"/>
                        </a:rPr>
                        <a:t>，相对值</a:t>
                      </a:r>
                      <a:r>
                        <a:rPr lang="en-US" sz="1050" kern="100">
                          <a:effectLst/>
                          <a:latin typeface="Times New Roman"/>
                          <a:ea typeface="宋体"/>
                          <a:cs typeface="Times New Roman"/>
                        </a:rPr>
                        <a:t>em</a:t>
                      </a:r>
                      <a:r>
                        <a:rPr lang="zh-CN" sz="1050" kern="100">
                          <a:effectLst/>
                          <a:latin typeface="Times New Roman"/>
                          <a:ea typeface="宋体"/>
                          <a:cs typeface="Times New Roman"/>
                        </a:rPr>
                        <a:t>和百分比</a:t>
                      </a:r>
                      <a:r>
                        <a:rPr lang="en-US" sz="1050" kern="100">
                          <a:effectLst/>
                          <a:latin typeface="Times New Roman"/>
                          <a:ea typeface="宋体"/>
                          <a:cs typeface="Times New Roman"/>
                        </a:rPr>
                        <a:t>%</a:t>
                      </a:r>
                      <a:r>
                        <a:rPr lang="zh-CN" sz="1050" kern="100">
                          <a:effectLst/>
                          <a:latin typeface="Times New Roman"/>
                          <a:ea typeface="宋体"/>
                          <a:cs typeface="Times New Roman"/>
                        </a:rPr>
                        <a:t>，实际工作中使用最多的是像素</a:t>
                      </a:r>
                      <a:r>
                        <a:rPr lang="en-US" sz="1050" kern="100">
                          <a:effectLst/>
                          <a:latin typeface="Times New Roman"/>
                          <a:ea typeface="宋体"/>
                          <a:cs typeface="Times New Roman"/>
                        </a:rPr>
                        <a:t>px</a:t>
                      </a:r>
                      <a:r>
                        <a:rPr lang="zh-CN" sz="1050" kern="100">
                          <a:effectLst/>
                          <a:latin typeface="Times New Roman"/>
                          <a:ea typeface="宋体"/>
                          <a:cs typeface="Times New Roman"/>
                        </a:rPr>
                        <a:t>。</a:t>
                      </a:r>
                      <a:endParaRPr lang="zh-CN" sz="105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
        <p:nvSpPr>
          <p:cNvPr id="47" name="矩形标注 46"/>
          <p:cNvSpPr/>
          <p:nvPr/>
        </p:nvSpPr>
        <p:spPr>
          <a:xfrm>
            <a:off x="4860032" y="3105894"/>
            <a:ext cx="4032448" cy="1411188"/>
          </a:xfrm>
          <a:prstGeom prst="wedgeRectCallout">
            <a:avLst>
              <a:gd name="adj1" fmla="val -90422"/>
              <a:gd name="adj2" fmla="val -926"/>
            </a:avLst>
          </a:prstGeom>
          <a:solidFill>
            <a:schemeClr val="bg1"/>
          </a:solidFill>
          <a:ln w="19050">
            <a:solidFill>
              <a:schemeClr val="bg2">
                <a:lumMod val="50000"/>
              </a:schemeClr>
            </a:solidFill>
          </a:ln>
        </p:spPr>
        <p:txBody>
          <a:bodyPr wrap="square" rtlCol="0" anchor="ctr">
            <a:noAutofit/>
          </a:bodyPr>
          <a:lstStyle/>
          <a:p>
            <a:pPr algn="ctr"/>
            <a:endParaRPr lang="zh-CN" altLang="en-US" dirty="0">
              <a:ea typeface="宋体" pitchFamily="2" charset="-122"/>
            </a:endParaRPr>
          </a:p>
        </p:txBody>
      </p:sp>
      <p:graphicFrame>
        <p:nvGraphicFramePr>
          <p:cNvPr id="48" name="表格 47"/>
          <p:cNvGraphicFramePr>
            <a:graphicFrameLocks noGrp="1"/>
          </p:cNvGraphicFramePr>
          <p:nvPr>
            <p:extLst>
              <p:ext uri="{D42A27DB-BD31-4B8C-83A1-F6EECF244321}">
                <p14:modId xmlns:p14="http://schemas.microsoft.com/office/powerpoint/2010/main" val="3202917146"/>
              </p:ext>
            </p:extLst>
          </p:nvPr>
        </p:nvGraphicFramePr>
        <p:xfrm>
          <a:off x="4932040" y="3121499"/>
          <a:ext cx="3888432" cy="1323575"/>
        </p:xfrm>
        <a:graphic>
          <a:graphicData uri="http://schemas.openxmlformats.org/drawingml/2006/table">
            <a:tbl>
              <a:tblPr firstRow="1" firstCol="1" lastRow="1" lastCol="1" bandRow="1" bandCol="1"/>
              <a:tblGrid>
                <a:gridCol w="1612400"/>
                <a:gridCol w="2276032"/>
              </a:tblGrid>
              <a:tr h="290814">
                <a:tc>
                  <a:txBody>
                    <a:bodyPr/>
                    <a:lstStyle/>
                    <a:p>
                      <a:pPr algn="ctr">
                        <a:spcAft>
                          <a:spcPts val="0"/>
                        </a:spcAft>
                      </a:pPr>
                      <a:r>
                        <a:rPr lang="zh-CN" sz="1050" b="1" kern="100">
                          <a:effectLst/>
                          <a:latin typeface="Calibri"/>
                          <a:ea typeface="宋体"/>
                          <a:cs typeface="Times New Roman"/>
                        </a:rPr>
                        <a:t>允许取值</a:t>
                      </a:r>
                      <a:endParaRPr lang="zh-CN" sz="105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zh-CN" sz="1050" b="1" kern="100">
                          <a:effectLst/>
                          <a:latin typeface="Calibri"/>
                          <a:ea typeface="宋体"/>
                          <a:cs typeface="Times New Roman"/>
                        </a:rPr>
                        <a:t>描述</a:t>
                      </a:r>
                      <a:endParaRPr lang="zh-CN" sz="105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56278">
                <a:tc>
                  <a:txBody>
                    <a:bodyPr/>
                    <a:lstStyle/>
                    <a:p>
                      <a:pPr indent="266700">
                        <a:spcAft>
                          <a:spcPts val="0"/>
                        </a:spcAft>
                      </a:pPr>
                      <a:r>
                        <a:rPr lang="en-US" sz="1050" kern="100">
                          <a:effectLst/>
                          <a:latin typeface="Times New Roman"/>
                          <a:ea typeface="宋体"/>
                          <a:cs typeface="Times New Roman"/>
                        </a:rPr>
                        <a:t>none</a:t>
                      </a:r>
                      <a:endParaRPr lang="zh-CN" sz="1050" kern="100">
                        <a:effectLst/>
                        <a:latin typeface="Times New Roman"/>
                        <a:ea typeface="宋体"/>
                        <a:cs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266700">
                        <a:spcAft>
                          <a:spcPts val="0"/>
                        </a:spcAft>
                      </a:pPr>
                      <a:r>
                        <a:rPr lang="zh-CN" sz="1050" kern="100">
                          <a:effectLst/>
                          <a:latin typeface="Times New Roman"/>
                          <a:ea typeface="宋体"/>
                          <a:cs typeface="Times New Roman"/>
                        </a:rPr>
                        <a:t>不转换（默认值）。</a:t>
                      </a:r>
                      <a:endParaRPr lang="zh-CN" sz="105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272427">
                <a:tc>
                  <a:txBody>
                    <a:bodyPr/>
                    <a:lstStyle/>
                    <a:p>
                      <a:pPr indent="266700">
                        <a:spcAft>
                          <a:spcPts val="0"/>
                        </a:spcAft>
                      </a:pPr>
                      <a:r>
                        <a:rPr lang="en-US" sz="1050" kern="100" smtClean="0">
                          <a:effectLst/>
                          <a:latin typeface="Times New Roman"/>
                          <a:ea typeface="宋体"/>
                          <a:cs typeface="Times New Roman"/>
                        </a:rPr>
                        <a:t>capitalize</a:t>
                      </a:r>
                      <a:endParaRPr lang="zh-CN" sz="1050" kern="100">
                        <a:effectLst/>
                        <a:latin typeface="Times New Roman"/>
                        <a:ea typeface="宋体"/>
                        <a:cs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indent="266700">
                        <a:spcAft>
                          <a:spcPts val="0"/>
                        </a:spcAft>
                      </a:pPr>
                      <a:r>
                        <a:rPr lang="zh-CN" sz="1050" kern="100">
                          <a:effectLst/>
                          <a:latin typeface="Times New Roman"/>
                          <a:ea typeface="宋体"/>
                          <a:cs typeface="Times New Roman"/>
                        </a:rPr>
                        <a:t>首字母大写。</a:t>
                      </a:r>
                      <a:endParaRPr lang="zh-CN" sz="105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16024">
                <a:tc>
                  <a:txBody>
                    <a:bodyPr/>
                    <a:lstStyle/>
                    <a:p>
                      <a:pPr indent="266700">
                        <a:spcAft>
                          <a:spcPts val="0"/>
                        </a:spcAft>
                      </a:pPr>
                      <a:r>
                        <a:rPr lang="en-US" sz="1050" kern="100">
                          <a:effectLst/>
                          <a:latin typeface="Times New Roman"/>
                          <a:ea typeface="宋体"/>
                          <a:cs typeface="Times New Roman"/>
                        </a:rPr>
                        <a:t>uppercase</a:t>
                      </a:r>
                      <a:endParaRPr lang="zh-CN" sz="1050" kern="100">
                        <a:effectLst/>
                        <a:latin typeface="Times New Roman"/>
                        <a:ea typeface="宋体"/>
                        <a:cs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266700">
                        <a:spcAft>
                          <a:spcPts val="0"/>
                        </a:spcAft>
                      </a:pPr>
                      <a:r>
                        <a:rPr lang="zh-CN" sz="1050" kern="100">
                          <a:effectLst/>
                          <a:latin typeface="Times New Roman"/>
                          <a:ea typeface="宋体"/>
                          <a:cs typeface="Times New Roman"/>
                        </a:rPr>
                        <a:t>全部字符转换为大写。</a:t>
                      </a:r>
                      <a:endParaRPr lang="zh-CN" sz="105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288032">
                <a:tc>
                  <a:txBody>
                    <a:bodyPr/>
                    <a:lstStyle/>
                    <a:p>
                      <a:pPr indent="266700">
                        <a:spcAft>
                          <a:spcPts val="0"/>
                        </a:spcAft>
                      </a:pPr>
                      <a:r>
                        <a:rPr lang="en-US" sz="1050" kern="100">
                          <a:effectLst/>
                          <a:latin typeface="Times New Roman"/>
                          <a:ea typeface="宋体"/>
                          <a:cs typeface="Times New Roman"/>
                        </a:rPr>
                        <a:t>lowercase</a:t>
                      </a:r>
                      <a:endParaRPr lang="zh-CN" sz="1050" kern="100">
                        <a:effectLst/>
                        <a:latin typeface="Times New Roman"/>
                        <a:ea typeface="宋体"/>
                        <a:cs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indent="266700">
                        <a:spcAft>
                          <a:spcPts val="0"/>
                        </a:spcAft>
                      </a:pPr>
                      <a:r>
                        <a:rPr lang="zh-CN" sz="1050" kern="100">
                          <a:effectLst/>
                          <a:latin typeface="Times New Roman"/>
                          <a:ea typeface="宋体"/>
                          <a:cs typeface="Times New Roman"/>
                        </a:rPr>
                        <a:t>全部字符转换为小写。</a:t>
                      </a:r>
                      <a:endParaRPr lang="zh-CN" sz="105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20000"/>
                        <a:lumOff val="80000"/>
                      </a:schemeClr>
                    </a:solidFill>
                  </a:tcPr>
                </a:tc>
              </a:tr>
            </a:tbl>
          </a:graphicData>
        </a:graphic>
      </p:graphicFrame>
      <p:sp>
        <p:nvSpPr>
          <p:cNvPr id="50" name="矩形标注 49"/>
          <p:cNvSpPr/>
          <p:nvPr/>
        </p:nvSpPr>
        <p:spPr>
          <a:xfrm>
            <a:off x="4860032" y="3619636"/>
            <a:ext cx="4032448" cy="1473510"/>
          </a:xfrm>
          <a:prstGeom prst="wedgeRectCallout">
            <a:avLst>
              <a:gd name="adj1" fmla="val -90422"/>
              <a:gd name="adj2" fmla="val -926"/>
            </a:avLst>
          </a:prstGeom>
          <a:solidFill>
            <a:schemeClr val="bg1"/>
          </a:solidFill>
          <a:ln w="19050">
            <a:solidFill>
              <a:schemeClr val="bg2">
                <a:lumMod val="50000"/>
              </a:schemeClr>
            </a:solidFill>
          </a:ln>
        </p:spPr>
        <p:txBody>
          <a:bodyPr wrap="square" rtlCol="0" anchor="ctr">
            <a:noAutofit/>
          </a:bodyPr>
          <a:lstStyle/>
          <a:p>
            <a:pPr algn="ctr"/>
            <a:endParaRPr lang="zh-CN" altLang="en-US" dirty="0">
              <a:ea typeface="宋体" pitchFamily="2" charset="-122"/>
            </a:endParaRPr>
          </a:p>
        </p:txBody>
      </p:sp>
      <p:graphicFrame>
        <p:nvGraphicFramePr>
          <p:cNvPr id="51" name="表格 50"/>
          <p:cNvGraphicFramePr>
            <a:graphicFrameLocks noGrp="1"/>
          </p:cNvGraphicFramePr>
          <p:nvPr>
            <p:extLst>
              <p:ext uri="{D42A27DB-BD31-4B8C-83A1-F6EECF244321}">
                <p14:modId xmlns:p14="http://schemas.microsoft.com/office/powerpoint/2010/main" val="2615046936"/>
              </p:ext>
            </p:extLst>
          </p:nvPr>
        </p:nvGraphicFramePr>
        <p:xfrm>
          <a:off x="4932040" y="3697563"/>
          <a:ext cx="3888432" cy="1323575"/>
        </p:xfrm>
        <a:graphic>
          <a:graphicData uri="http://schemas.openxmlformats.org/drawingml/2006/table">
            <a:tbl>
              <a:tblPr firstRow="1" firstCol="1" lastRow="1" lastCol="1" bandRow="1" bandCol="1"/>
              <a:tblGrid>
                <a:gridCol w="1612400"/>
                <a:gridCol w="2276032"/>
              </a:tblGrid>
              <a:tr h="290814">
                <a:tc>
                  <a:txBody>
                    <a:bodyPr/>
                    <a:lstStyle/>
                    <a:p>
                      <a:pPr algn="ctr">
                        <a:spcAft>
                          <a:spcPts val="0"/>
                        </a:spcAft>
                      </a:pPr>
                      <a:r>
                        <a:rPr lang="zh-CN" sz="1050" b="1" kern="100">
                          <a:effectLst/>
                          <a:latin typeface="Calibri"/>
                          <a:ea typeface="宋体"/>
                          <a:cs typeface="Times New Roman"/>
                        </a:rPr>
                        <a:t>允许取值</a:t>
                      </a:r>
                      <a:endParaRPr lang="zh-CN" sz="105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zh-CN" sz="1050" b="1" kern="100">
                          <a:effectLst/>
                          <a:latin typeface="Calibri"/>
                          <a:ea typeface="宋体"/>
                          <a:cs typeface="Times New Roman"/>
                        </a:rPr>
                        <a:t>描述</a:t>
                      </a:r>
                      <a:endParaRPr lang="zh-CN" sz="105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56278">
                <a:tc>
                  <a:txBody>
                    <a:bodyPr/>
                    <a:lstStyle/>
                    <a:p>
                      <a:pPr indent="266700">
                        <a:spcAft>
                          <a:spcPts val="0"/>
                        </a:spcAft>
                      </a:pPr>
                      <a:r>
                        <a:rPr lang="en-US" sz="1050" kern="100">
                          <a:effectLst/>
                          <a:latin typeface="Times New Roman"/>
                          <a:ea typeface="宋体"/>
                          <a:cs typeface="Times New Roman"/>
                        </a:rPr>
                        <a:t>none</a:t>
                      </a:r>
                      <a:endParaRPr lang="zh-CN" sz="1050" kern="100">
                        <a:effectLst/>
                        <a:latin typeface="Times New Roman"/>
                        <a:ea typeface="宋体"/>
                        <a:cs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266700">
                        <a:spcAft>
                          <a:spcPts val="0"/>
                        </a:spcAft>
                      </a:pPr>
                      <a:r>
                        <a:rPr lang="zh-CN" sz="1050" kern="100">
                          <a:effectLst/>
                          <a:latin typeface="Times New Roman"/>
                          <a:ea typeface="宋体"/>
                          <a:cs typeface="Times New Roman"/>
                        </a:rPr>
                        <a:t>没有装饰（正常文本默认值）。</a:t>
                      </a:r>
                      <a:endParaRPr lang="zh-CN" sz="105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272427">
                <a:tc>
                  <a:txBody>
                    <a:bodyPr/>
                    <a:lstStyle/>
                    <a:p>
                      <a:pPr indent="266700">
                        <a:spcAft>
                          <a:spcPts val="0"/>
                        </a:spcAft>
                      </a:pPr>
                      <a:r>
                        <a:rPr lang="en-US" sz="1050" kern="100">
                          <a:effectLst/>
                          <a:latin typeface="Times New Roman"/>
                          <a:ea typeface="宋体"/>
                          <a:cs typeface="Times New Roman"/>
                        </a:rPr>
                        <a:t>underline</a:t>
                      </a:r>
                      <a:endParaRPr lang="zh-CN" sz="1050" kern="100">
                        <a:effectLst/>
                        <a:latin typeface="Times New Roman"/>
                        <a:ea typeface="宋体"/>
                        <a:cs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indent="266700">
                        <a:spcAft>
                          <a:spcPts val="0"/>
                        </a:spcAft>
                      </a:pPr>
                      <a:r>
                        <a:rPr lang="zh-CN" sz="1050" kern="100">
                          <a:effectLst/>
                          <a:latin typeface="Times New Roman"/>
                          <a:ea typeface="宋体"/>
                          <a:cs typeface="Times New Roman"/>
                        </a:rPr>
                        <a:t>设置文本下划线。</a:t>
                      </a:r>
                      <a:endParaRPr lang="zh-CN" sz="105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16024">
                <a:tc>
                  <a:txBody>
                    <a:bodyPr/>
                    <a:lstStyle/>
                    <a:p>
                      <a:pPr indent="266700">
                        <a:spcAft>
                          <a:spcPts val="0"/>
                        </a:spcAft>
                      </a:pPr>
                      <a:r>
                        <a:rPr lang="en-US" sz="1050" kern="100">
                          <a:effectLst/>
                          <a:latin typeface="Times New Roman"/>
                          <a:ea typeface="宋体"/>
                          <a:cs typeface="Times New Roman"/>
                        </a:rPr>
                        <a:t>overline</a:t>
                      </a:r>
                      <a:endParaRPr lang="zh-CN" sz="1050" kern="100">
                        <a:effectLst/>
                        <a:latin typeface="Times New Roman"/>
                        <a:ea typeface="宋体"/>
                        <a:cs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266700">
                        <a:spcAft>
                          <a:spcPts val="0"/>
                        </a:spcAft>
                      </a:pPr>
                      <a:r>
                        <a:rPr lang="zh-CN" sz="1050" kern="100">
                          <a:effectLst/>
                          <a:latin typeface="Times New Roman"/>
                          <a:ea typeface="宋体"/>
                          <a:cs typeface="Times New Roman"/>
                        </a:rPr>
                        <a:t>设置文本上划线。</a:t>
                      </a:r>
                      <a:endParaRPr lang="zh-CN" sz="105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288032">
                <a:tc>
                  <a:txBody>
                    <a:bodyPr/>
                    <a:lstStyle/>
                    <a:p>
                      <a:pPr indent="266700">
                        <a:spcAft>
                          <a:spcPts val="0"/>
                        </a:spcAft>
                      </a:pPr>
                      <a:r>
                        <a:rPr lang="en-US" sz="1050" kern="100">
                          <a:effectLst/>
                          <a:latin typeface="Times New Roman"/>
                          <a:ea typeface="宋体"/>
                          <a:cs typeface="Times New Roman"/>
                        </a:rPr>
                        <a:t>line-through </a:t>
                      </a:r>
                      <a:endParaRPr lang="zh-CN" sz="1050" kern="100">
                        <a:effectLst/>
                        <a:latin typeface="Times New Roman"/>
                        <a:ea typeface="宋体"/>
                        <a:cs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indent="266700">
                        <a:spcAft>
                          <a:spcPts val="0"/>
                        </a:spcAft>
                      </a:pPr>
                      <a:r>
                        <a:rPr lang="zh-CN" sz="1050" kern="100">
                          <a:effectLst/>
                          <a:latin typeface="Times New Roman"/>
                          <a:ea typeface="宋体"/>
                          <a:cs typeface="Times New Roman"/>
                        </a:rPr>
                        <a:t>设置文本删除线。</a:t>
                      </a:r>
                      <a:endParaRPr lang="zh-CN" sz="105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20000"/>
                        <a:lumOff val="80000"/>
                      </a:schemeClr>
                    </a:solidFill>
                  </a:tcPr>
                </a:tc>
              </a:tr>
            </a:tbl>
          </a:graphicData>
        </a:graphic>
      </p:graphicFrame>
      <p:sp>
        <p:nvSpPr>
          <p:cNvPr id="52" name="矩形标注 51"/>
          <p:cNvSpPr/>
          <p:nvPr/>
        </p:nvSpPr>
        <p:spPr>
          <a:xfrm>
            <a:off x="4860032" y="4069429"/>
            <a:ext cx="4032448" cy="1239741"/>
          </a:xfrm>
          <a:prstGeom prst="wedgeRectCallout">
            <a:avLst>
              <a:gd name="adj1" fmla="val -90422"/>
              <a:gd name="adj2" fmla="val -926"/>
            </a:avLst>
          </a:prstGeom>
          <a:solidFill>
            <a:schemeClr val="bg1"/>
          </a:solidFill>
          <a:ln w="19050">
            <a:solidFill>
              <a:schemeClr val="bg2">
                <a:lumMod val="50000"/>
              </a:schemeClr>
            </a:solidFill>
          </a:ln>
        </p:spPr>
        <p:txBody>
          <a:bodyPr wrap="square" rtlCol="0" anchor="ctr">
            <a:noAutofit/>
          </a:bodyPr>
          <a:lstStyle/>
          <a:p>
            <a:pPr algn="ctr"/>
            <a:endParaRPr lang="zh-CN" altLang="en-US" dirty="0">
              <a:ea typeface="宋体" pitchFamily="2" charset="-122"/>
            </a:endParaRPr>
          </a:p>
        </p:txBody>
      </p:sp>
      <p:graphicFrame>
        <p:nvGraphicFramePr>
          <p:cNvPr id="53" name="表格 52"/>
          <p:cNvGraphicFramePr>
            <a:graphicFrameLocks noGrp="1"/>
          </p:cNvGraphicFramePr>
          <p:nvPr>
            <p:extLst>
              <p:ext uri="{D42A27DB-BD31-4B8C-83A1-F6EECF244321}">
                <p14:modId xmlns:p14="http://schemas.microsoft.com/office/powerpoint/2010/main" val="2083882017"/>
              </p:ext>
            </p:extLst>
          </p:nvPr>
        </p:nvGraphicFramePr>
        <p:xfrm>
          <a:off x="4932040" y="4129611"/>
          <a:ext cx="3888432" cy="1107551"/>
        </p:xfrm>
        <a:graphic>
          <a:graphicData uri="http://schemas.openxmlformats.org/drawingml/2006/table">
            <a:tbl>
              <a:tblPr firstRow="1" firstCol="1" lastRow="1" lastCol="1" bandRow="1" bandCol="1"/>
              <a:tblGrid>
                <a:gridCol w="1612400"/>
                <a:gridCol w="2276032"/>
              </a:tblGrid>
              <a:tr h="290814">
                <a:tc>
                  <a:txBody>
                    <a:bodyPr/>
                    <a:lstStyle/>
                    <a:p>
                      <a:pPr algn="ctr">
                        <a:spcAft>
                          <a:spcPts val="0"/>
                        </a:spcAft>
                      </a:pPr>
                      <a:r>
                        <a:rPr lang="zh-CN" sz="1050" b="1" kern="100">
                          <a:effectLst/>
                          <a:latin typeface="Calibri"/>
                          <a:ea typeface="宋体"/>
                          <a:cs typeface="Times New Roman"/>
                        </a:rPr>
                        <a:t>允许取值</a:t>
                      </a:r>
                      <a:endParaRPr lang="zh-CN" sz="105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zh-CN" sz="1050" b="1" kern="100">
                          <a:effectLst/>
                          <a:latin typeface="Calibri"/>
                          <a:ea typeface="宋体"/>
                          <a:cs typeface="Times New Roman"/>
                        </a:rPr>
                        <a:t>描述</a:t>
                      </a:r>
                      <a:endParaRPr lang="zh-CN" sz="105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56278">
                <a:tc>
                  <a:txBody>
                    <a:bodyPr/>
                    <a:lstStyle/>
                    <a:p>
                      <a:pPr indent="266700">
                        <a:spcAft>
                          <a:spcPts val="0"/>
                        </a:spcAft>
                      </a:pPr>
                      <a:r>
                        <a:rPr lang="en-US" sz="1050" kern="100">
                          <a:effectLst/>
                          <a:latin typeface="Times New Roman"/>
                          <a:ea typeface="宋体"/>
                          <a:cs typeface="Times New Roman"/>
                        </a:rPr>
                        <a:t>left</a:t>
                      </a:r>
                      <a:endParaRPr lang="zh-CN" sz="1050" kern="100">
                        <a:effectLst/>
                        <a:latin typeface="Times New Roman"/>
                        <a:ea typeface="宋体"/>
                        <a:cs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266700">
                        <a:spcAft>
                          <a:spcPts val="0"/>
                        </a:spcAft>
                      </a:pPr>
                      <a:r>
                        <a:rPr lang="zh-CN" sz="1050" kern="100">
                          <a:effectLst/>
                          <a:latin typeface="Times New Roman"/>
                          <a:ea typeface="宋体"/>
                          <a:cs typeface="Times New Roman"/>
                        </a:rPr>
                        <a:t>左对齐（默认值）。</a:t>
                      </a:r>
                      <a:endParaRPr lang="zh-CN" sz="105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272427">
                <a:tc>
                  <a:txBody>
                    <a:bodyPr/>
                    <a:lstStyle/>
                    <a:p>
                      <a:pPr indent="266700">
                        <a:spcAft>
                          <a:spcPts val="0"/>
                        </a:spcAft>
                      </a:pPr>
                      <a:r>
                        <a:rPr lang="en-US" sz="1050" kern="100">
                          <a:effectLst/>
                          <a:latin typeface="Times New Roman"/>
                          <a:ea typeface="宋体"/>
                          <a:cs typeface="Times New Roman"/>
                        </a:rPr>
                        <a:t>right</a:t>
                      </a:r>
                      <a:endParaRPr lang="zh-CN" sz="1050" kern="100">
                        <a:effectLst/>
                        <a:latin typeface="Times New Roman"/>
                        <a:ea typeface="宋体"/>
                        <a:cs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indent="266700">
                        <a:spcAft>
                          <a:spcPts val="0"/>
                        </a:spcAft>
                      </a:pPr>
                      <a:r>
                        <a:rPr lang="zh-CN" sz="1050" kern="100">
                          <a:effectLst/>
                          <a:latin typeface="Times New Roman"/>
                          <a:ea typeface="宋体"/>
                          <a:cs typeface="Times New Roman"/>
                        </a:rPr>
                        <a:t>右对齐。</a:t>
                      </a:r>
                      <a:endParaRPr lang="zh-CN" sz="105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88032">
                <a:tc>
                  <a:txBody>
                    <a:bodyPr/>
                    <a:lstStyle/>
                    <a:p>
                      <a:pPr indent="266700">
                        <a:spcAft>
                          <a:spcPts val="0"/>
                        </a:spcAft>
                      </a:pPr>
                      <a:r>
                        <a:rPr lang="en-US" sz="1050" kern="100">
                          <a:effectLst/>
                          <a:latin typeface="Times New Roman"/>
                          <a:ea typeface="宋体"/>
                          <a:cs typeface="Times New Roman"/>
                        </a:rPr>
                        <a:t>center</a:t>
                      </a:r>
                      <a:endParaRPr lang="zh-CN" sz="1050" kern="100">
                        <a:effectLst/>
                        <a:latin typeface="Times New Roman"/>
                        <a:ea typeface="宋体"/>
                        <a:cs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266700">
                        <a:spcAft>
                          <a:spcPts val="0"/>
                        </a:spcAft>
                      </a:pPr>
                      <a:r>
                        <a:rPr lang="zh-CN" sz="1050" kern="100">
                          <a:effectLst/>
                          <a:latin typeface="Times New Roman"/>
                          <a:ea typeface="宋体"/>
                          <a:cs typeface="Times New Roman"/>
                        </a:rPr>
                        <a:t>居中对齐。</a:t>
                      </a:r>
                      <a:endParaRPr lang="zh-CN" sz="105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
        <p:nvSpPr>
          <p:cNvPr id="54" name="矩形标注 53"/>
          <p:cNvSpPr/>
          <p:nvPr/>
        </p:nvSpPr>
        <p:spPr>
          <a:xfrm>
            <a:off x="4860032" y="4689299"/>
            <a:ext cx="4032448" cy="1224136"/>
          </a:xfrm>
          <a:prstGeom prst="wedgeRectCallout">
            <a:avLst>
              <a:gd name="adj1" fmla="val -88533"/>
              <a:gd name="adj2" fmla="val -5421"/>
            </a:avLst>
          </a:prstGeom>
          <a:solidFill>
            <a:schemeClr val="bg1"/>
          </a:solidFill>
          <a:ln w="19050">
            <a:solidFill>
              <a:schemeClr val="bg2">
                <a:lumMod val="50000"/>
              </a:schemeClr>
            </a:solidFill>
          </a:ln>
        </p:spPr>
        <p:txBody>
          <a:bodyPr wrap="square" rtlCol="0" anchor="ctr">
            <a:noAutofit/>
          </a:bodyPr>
          <a:lstStyle/>
          <a:p>
            <a:pPr algn="ctr"/>
            <a:endParaRPr lang="zh-CN" altLang="en-US" dirty="0">
              <a:ea typeface="宋体" pitchFamily="2" charset="-122"/>
            </a:endParaRPr>
          </a:p>
        </p:txBody>
      </p:sp>
      <p:graphicFrame>
        <p:nvGraphicFramePr>
          <p:cNvPr id="55" name="表格 54"/>
          <p:cNvGraphicFramePr>
            <a:graphicFrameLocks noGrp="1"/>
          </p:cNvGraphicFramePr>
          <p:nvPr>
            <p:extLst>
              <p:ext uri="{D42A27DB-BD31-4B8C-83A1-F6EECF244321}">
                <p14:modId xmlns:p14="http://schemas.microsoft.com/office/powerpoint/2010/main" val="2472239"/>
              </p:ext>
            </p:extLst>
          </p:nvPr>
        </p:nvGraphicFramePr>
        <p:xfrm>
          <a:off x="4932040" y="4761307"/>
          <a:ext cx="3888432" cy="1067811"/>
        </p:xfrm>
        <a:graphic>
          <a:graphicData uri="http://schemas.openxmlformats.org/drawingml/2006/table">
            <a:tbl>
              <a:tblPr firstRow="1" firstCol="1" lastRow="1" lastCol="1" bandRow="1" bandCol="1"/>
              <a:tblGrid>
                <a:gridCol w="936104"/>
                <a:gridCol w="2952328"/>
              </a:tblGrid>
              <a:tr h="290814">
                <a:tc>
                  <a:txBody>
                    <a:bodyPr/>
                    <a:lstStyle/>
                    <a:p>
                      <a:pPr algn="ctr">
                        <a:spcAft>
                          <a:spcPts val="0"/>
                        </a:spcAft>
                      </a:pPr>
                      <a:r>
                        <a:rPr lang="zh-CN" sz="1050" b="1" kern="100">
                          <a:effectLst/>
                          <a:latin typeface="Calibri"/>
                          <a:ea typeface="宋体"/>
                          <a:cs typeface="Times New Roman"/>
                        </a:rPr>
                        <a:t>允许取值</a:t>
                      </a:r>
                      <a:endParaRPr lang="zh-CN" sz="105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zh-CN" sz="1050" b="1" kern="100">
                          <a:effectLst/>
                          <a:latin typeface="Calibri"/>
                          <a:ea typeface="宋体"/>
                          <a:cs typeface="Times New Roman"/>
                        </a:rPr>
                        <a:t>描述</a:t>
                      </a:r>
                      <a:endParaRPr lang="zh-CN" sz="105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776997">
                <a:tc>
                  <a:txBody>
                    <a:bodyPr/>
                    <a:lstStyle/>
                    <a:p>
                      <a:pPr indent="266700" algn="just">
                        <a:spcAft>
                          <a:spcPts val="0"/>
                        </a:spcAft>
                      </a:pPr>
                      <a:r>
                        <a:rPr lang="en-US" sz="1050" kern="100">
                          <a:effectLst/>
                          <a:latin typeface="Times New Roman"/>
                          <a:ea typeface="宋体"/>
                        </a:rPr>
                        <a:t>2em</a:t>
                      </a:r>
                      <a:r>
                        <a:rPr lang="zh-CN" sz="1050" kern="100">
                          <a:effectLst/>
                          <a:latin typeface="Times New Roman"/>
                          <a:ea typeface="宋体"/>
                        </a:rPr>
                        <a:t>，</a:t>
                      </a:r>
                      <a:r>
                        <a:rPr lang="en-US" sz="1050" kern="100">
                          <a:effectLst/>
                          <a:latin typeface="Times New Roman"/>
                          <a:ea typeface="宋体"/>
                        </a:rPr>
                        <a:t>50px</a:t>
                      </a:r>
                      <a:r>
                        <a:rPr lang="zh-CN" sz="1050" kern="100">
                          <a:effectLst/>
                          <a:latin typeface="Times New Roman"/>
                          <a:ea typeface="宋体"/>
                        </a:rPr>
                        <a:t>，</a:t>
                      </a:r>
                      <a:r>
                        <a:rPr lang="en-US" sz="1050" kern="100">
                          <a:effectLst/>
                          <a:latin typeface="Times New Roman"/>
                          <a:ea typeface="宋体"/>
                        </a:rPr>
                        <a:t>30%</a:t>
                      </a:r>
                      <a:endParaRPr lang="zh-CN" sz="105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266700">
                        <a:spcAft>
                          <a:spcPts val="0"/>
                        </a:spcAft>
                      </a:pPr>
                      <a:r>
                        <a:rPr lang="zh-CN" sz="1050" kern="100">
                          <a:effectLst/>
                          <a:latin typeface="Times New Roman"/>
                          <a:ea typeface="宋体"/>
                          <a:cs typeface="Times New Roman"/>
                        </a:rPr>
                        <a:t>用于设置首行文本的缩进，其属性值可为不同单位的数值、</a:t>
                      </a:r>
                      <a:r>
                        <a:rPr lang="en-US" sz="1050" kern="100">
                          <a:effectLst/>
                          <a:latin typeface="Times New Roman"/>
                          <a:ea typeface="宋体"/>
                          <a:cs typeface="Times New Roman"/>
                        </a:rPr>
                        <a:t>em</a:t>
                      </a:r>
                      <a:r>
                        <a:rPr lang="zh-CN" sz="1050" kern="100">
                          <a:effectLst/>
                          <a:latin typeface="Times New Roman"/>
                          <a:ea typeface="宋体"/>
                          <a:cs typeface="Times New Roman"/>
                        </a:rPr>
                        <a:t>字符宽度的倍数、或相对于浏览器窗口宽度的百分比</a:t>
                      </a:r>
                      <a:r>
                        <a:rPr lang="en-US" sz="1050" kern="100">
                          <a:effectLst/>
                          <a:latin typeface="Times New Roman"/>
                          <a:ea typeface="宋体"/>
                          <a:cs typeface="Times New Roman"/>
                        </a:rPr>
                        <a:t>%</a:t>
                      </a:r>
                      <a:r>
                        <a:rPr lang="zh-CN" sz="1050" kern="100">
                          <a:effectLst/>
                          <a:latin typeface="Times New Roman"/>
                          <a:ea typeface="宋体"/>
                          <a:cs typeface="Times New Roman"/>
                        </a:rPr>
                        <a:t>，允许使用负值， 建议使用</a:t>
                      </a:r>
                      <a:r>
                        <a:rPr lang="en-US" sz="1050" kern="100">
                          <a:effectLst/>
                          <a:latin typeface="Times New Roman"/>
                          <a:ea typeface="宋体"/>
                          <a:cs typeface="Times New Roman"/>
                        </a:rPr>
                        <a:t>em</a:t>
                      </a:r>
                      <a:r>
                        <a:rPr lang="zh-CN" sz="1050" kern="100">
                          <a:effectLst/>
                          <a:latin typeface="Times New Roman"/>
                          <a:ea typeface="宋体"/>
                          <a:cs typeface="Times New Roman"/>
                        </a:rPr>
                        <a:t>作为设置单位。</a:t>
                      </a:r>
                      <a:endParaRPr lang="zh-CN" sz="105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
        <p:nvSpPr>
          <p:cNvPr id="56" name="矩形标注 55"/>
          <p:cNvSpPr/>
          <p:nvPr/>
        </p:nvSpPr>
        <p:spPr>
          <a:xfrm>
            <a:off x="4860032" y="4733106"/>
            <a:ext cx="4032448" cy="1679662"/>
          </a:xfrm>
          <a:prstGeom prst="wedgeRectCallout">
            <a:avLst>
              <a:gd name="adj1" fmla="val -87587"/>
              <a:gd name="adj2" fmla="val -3194"/>
            </a:avLst>
          </a:prstGeom>
          <a:solidFill>
            <a:schemeClr val="bg1"/>
          </a:solidFill>
          <a:ln w="19050">
            <a:solidFill>
              <a:schemeClr val="bg2">
                <a:lumMod val="50000"/>
              </a:schemeClr>
            </a:solidFill>
          </a:ln>
        </p:spPr>
        <p:txBody>
          <a:bodyPr wrap="square" rtlCol="0" anchor="ctr">
            <a:noAutofit/>
          </a:bodyPr>
          <a:lstStyle/>
          <a:p>
            <a:pPr algn="ctr"/>
            <a:endParaRPr lang="zh-CN" altLang="en-US" dirty="0">
              <a:ea typeface="宋体" pitchFamily="2" charset="-122"/>
            </a:endParaRPr>
          </a:p>
        </p:txBody>
      </p:sp>
      <p:graphicFrame>
        <p:nvGraphicFramePr>
          <p:cNvPr id="57" name="表格 56"/>
          <p:cNvGraphicFramePr>
            <a:graphicFrameLocks noGrp="1"/>
          </p:cNvGraphicFramePr>
          <p:nvPr>
            <p:extLst>
              <p:ext uri="{D42A27DB-BD31-4B8C-83A1-F6EECF244321}">
                <p14:modId xmlns:p14="http://schemas.microsoft.com/office/powerpoint/2010/main" val="4204233488"/>
              </p:ext>
            </p:extLst>
          </p:nvPr>
        </p:nvGraphicFramePr>
        <p:xfrm>
          <a:off x="4932040" y="4793288"/>
          <a:ext cx="3888432" cy="1570974"/>
        </p:xfrm>
        <a:graphic>
          <a:graphicData uri="http://schemas.openxmlformats.org/drawingml/2006/table">
            <a:tbl>
              <a:tblPr firstRow="1" firstCol="1" lastRow="1" lastCol="1" bandRow="1" bandCol="1"/>
              <a:tblGrid>
                <a:gridCol w="864096"/>
                <a:gridCol w="3024336"/>
              </a:tblGrid>
              <a:tr h="290814">
                <a:tc>
                  <a:txBody>
                    <a:bodyPr/>
                    <a:lstStyle/>
                    <a:p>
                      <a:pPr algn="ctr">
                        <a:spcAft>
                          <a:spcPts val="0"/>
                        </a:spcAft>
                      </a:pPr>
                      <a:r>
                        <a:rPr lang="zh-CN" sz="1050" b="1" kern="100">
                          <a:effectLst/>
                          <a:latin typeface="Calibri"/>
                          <a:ea typeface="宋体"/>
                          <a:cs typeface="Times New Roman"/>
                        </a:rPr>
                        <a:t>允许取值</a:t>
                      </a:r>
                      <a:endParaRPr lang="zh-CN" sz="105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zh-CN" sz="1050" b="1" kern="100">
                          <a:effectLst/>
                          <a:latin typeface="Calibri"/>
                          <a:ea typeface="宋体"/>
                          <a:cs typeface="Times New Roman"/>
                        </a:rPr>
                        <a:t>描述</a:t>
                      </a:r>
                      <a:endParaRPr lang="zh-CN" sz="105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56278">
                <a:tc>
                  <a:txBody>
                    <a:bodyPr/>
                    <a:lstStyle/>
                    <a:p>
                      <a:pPr indent="266700">
                        <a:spcAft>
                          <a:spcPts val="0"/>
                        </a:spcAft>
                      </a:pPr>
                      <a:r>
                        <a:rPr lang="en-US" sz="1050" kern="100">
                          <a:effectLst/>
                          <a:latin typeface="Times New Roman"/>
                          <a:ea typeface="宋体"/>
                          <a:cs typeface="Times New Roman"/>
                        </a:rPr>
                        <a:t>normal</a:t>
                      </a:r>
                      <a:endParaRPr lang="zh-CN" sz="1050" kern="100">
                        <a:effectLst/>
                        <a:latin typeface="Times New Roman"/>
                        <a:ea typeface="宋体"/>
                        <a:cs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266700">
                        <a:spcAft>
                          <a:spcPts val="0"/>
                        </a:spcAft>
                      </a:pPr>
                      <a:r>
                        <a:rPr lang="zh-CN" sz="1050" kern="100">
                          <a:effectLst/>
                          <a:latin typeface="Times New Roman"/>
                          <a:ea typeface="宋体"/>
                          <a:cs typeface="Times New Roman"/>
                        </a:rPr>
                        <a:t>常规（默认值），文本中的空格、空行无效，满行（到达区域边界）后自动换行。</a:t>
                      </a:r>
                      <a:endParaRPr lang="zh-CN" sz="105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272427">
                <a:tc>
                  <a:txBody>
                    <a:bodyPr/>
                    <a:lstStyle/>
                    <a:p>
                      <a:pPr indent="266700">
                        <a:spcAft>
                          <a:spcPts val="0"/>
                        </a:spcAft>
                      </a:pPr>
                      <a:r>
                        <a:rPr lang="en-US" sz="1050" kern="100">
                          <a:effectLst/>
                          <a:latin typeface="Times New Roman"/>
                          <a:ea typeface="宋体"/>
                          <a:cs typeface="Times New Roman"/>
                        </a:rPr>
                        <a:t>pre</a:t>
                      </a:r>
                      <a:endParaRPr lang="zh-CN" sz="1050" kern="100">
                        <a:effectLst/>
                        <a:latin typeface="Times New Roman"/>
                        <a:ea typeface="宋体"/>
                        <a:cs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indent="266700">
                        <a:spcAft>
                          <a:spcPts val="0"/>
                        </a:spcAft>
                      </a:pPr>
                      <a:r>
                        <a:rPr lang="zh-CN" sz="1050" kern="100">
                          <a:effectLst/>
                          <a:latin typeface="Times New Roman"/>
                          <a:ea typeface="宋体"/>
                          <a:cs typeface="Times New Roman"/>
                        </a:rPr>
                        <a:t>预格式化，按文档的书写格式保留空格、空行原样显示。</a:t>
                      </a:r>
                      <a:endParaRPr lang="zh-CN" sz="105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88032">
                <a:tc>
                  <a:txBody>
                    <a:bodyPr/>
                    <a:lstStyle/>
                    <a:p>
                      <a:pPr indent="266700">
                        <a:spcAft>
                          <a:spcPts val="0"/>
                        </a:spcAft>
                      </a:pPr>
                      <a:r>
                        <a:rPr lang="en-US" sz="1050" kern="100">
                          <a:effectLst/>
                          <a:latin typeface="Times New Roman"/>
                          <a:ea typeface="宋体"/>
                          <a:cs typeface="Times New Roman"/>
                        </a:rPr>
                        <a:t>nowrap</a:t>
                      </a:r>
                      <a:endParaRPr lang="zh-CN" sz="1050" kern="100">
                        <a:effectLst/>
                        <a:latin typeface="Times New Roman"/>
                        <a:ea typeface="宋体"/>
                        <a:cs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266700">
                        <a:spcAft>
                          <a:spcPts val="0"/>
                        </a:spcAft>
                      </a:pPr>
                      <a:r>
                        <a:rPr lang="zh-CN" sz="1050" kern="100">
                          <a:effectLst/>
                          <a:latin typeface="Times New Roman"/>
                          <a:ea typeface="宋体"/>
                          <a:cs typeface="Times New Roman"/>
                        </a:rPr>
                        <a:t>合并所有空白符为一个空白符，强制文本不能换行，除非遇到换行标记</a:t>
                      </a:r>
                      <a:r>
                        <a:rPr lang="en-US" sz="1050" kern="100">
                          <a:effectLst/>
                          <a:latin typeface="Times New Roman"/>
                          <a:ea typeface="宋体"/>
                          <a:cs typeface="Times New Roman"/>
                        </a:rPr>
                        <a:t>&lt;br /&gt;</a:t>
                      </a:r>
                      <a:r>
                        <a:rPr lang="zh-CN" sz="1050" kern="100">
                          <a:effectLst/>
                          <a:latin typeface="Times New Roman"/>
                          <a:ea typeface="宋体"/>
                          <a:cs typeface="Times New Roman"/>
                        </a:rPr>
                        <a:t>。内容超出元素的边界也不换行，若超出浏览器页面则会自动增加滚动条。</a:t>
                      </a:r>
                      <a:endParaRPr lang="zh-CN" sz="105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
        <p:nvSpPr>
          <p:cNvPr id="58" name="矩形标注 57"/>
          <p:cNvSpPr/>
          <p:nvPr/>
        </p:nvSpPr>
        <p:spPr>
          <a:xfrm>
            <a:off x="4860032" y="5269716"/>
            <a:ext cx="4032448" cy="1191582"/>
          </a:xfrm>
          <a:prstGeom prst="wedgeRectCallout">
            <a:avLst>
              <a:gd name="adj1" fmla="val -89241"/>
              <a:gd name="adj2" fmla="val 19058"/>
            </a:avLst>
          </a:prstGeom>
          <a:solidFill>
            <a:schemeClr val="bg1"/>
          </a:solidFill>
          <a:ln w="19050">
            <a:solidFill>
              <a:schemeClr val="bg2">
                <a:lumMod val="50000"/>
              </a:schemeClr>
            </a:solidFill>
          </a:ln>
        </p:spPr>
        <p:txBody>
          <a:bodyPr wrap="square" rtlCol="0" anchor="ctr">
            <a:noAutofit/>
          </a:bodyPr>
          <a:lstStyle/>
          <a:p>
            <a:pPr algn="ctr"/>
            <a:endParaRPr lang="zh-CN" altLang="en-US" dirty="0">
              <a:ea typeface="宋体" pitchFamily="2" charset="-122"/>
            </a:endParaRPr>
          </a:p>
        </p:txBody>
      </p:sp>
      <p:graphicFrame>
        <p:nvGraphicFramePr>
          <p:cNvPr id="59" name="表格 58"/>
          <p:cNvGraphicFramePr>
            <a:graphicFrameLocks noGrp="1"/>
          </p:cNvGraphicFramePr>
          <p:nvPr>
            <p:extLst>
              <p:ext uri="{D42A27DB-BD31-4B8C-83A1-F6EECF244321}">
                <p14:modId xmlns:p14="http://schemas.microsoft.com/office/powerpoint/2010/main" val="4177772292"/>
              </p:ext>
            </p:extLst>
          </p:nvPr>
        </p:nvGraphicFramePr>
        <p:xfrm>
          <a:off x="4932040" y="5329898"/>
          <a:ext cx="3888432" cy="1027152"/>
        </p:xfrm>
        <a:graphic>
          <a:graphicData uri="http://schemas.openxmlformats.org/drawingml/2006/table">
            <a:tbl>
              <a:tblPr firstRow="1" firstCol="1" lastRow="1" lastCol="1" bandRow="1" bandCol="1"/>
              <a:tblGrid>
                <a:gridCol w="864096"/>
                <a:gridCol w="3024336"/>
              </a:tblGrid>
              <a:tr h="290814">
                <a:tc>
                  <a:txBody>
                    <a:bodyPr/>
                    <a:lstStyle/>
                    <a:p>
                      <a:pPr algn="ctr">
                        <a:spcAft>
                          <a:spcPts val="0"/>
                        </a:spcAft>
                      </a:pPr>
                      <a:r>
                        <a:rPr lang="zh-CN" sz="1050" b="1" kern="100">
                          <a:effectLst/>
                          <a:latin typeface="Calibri"/>
                          <a:ea typeface="宋体"/>
                          <a:cs typeface="Times New Roman"/>
                        </a:rPr>
                        <a:t>允许取值</a:t>
                      </a:r>
                      <a:endParaRPr lang="zh-CN" sz="1050" kern="100">
                        <a:effectLst/>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zh-CN" sz="1050" b="1" kern="100">
                          <a:effectLst/>
                          <a:latin typeface="Calibri"/>
                          <a:ea typeface="宋体"/>
                          <a:cs typeface="Times New Roman"/>
                        </a:rPr>
                        <a:t>描述</a:t>
                      </a:r>
                      <a:endParaRPr lang="zh-CN" sz="105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56278">
                <a:tc>
                  <a:txBody>
                    <a:bodyPr/>
                    <a:lstStyle/>
                    <a:p>
                      <a:pPr indent="266700">
                        <a:spcAft>
                          <a:spcPts val="0"/>
                        </a:spcAft>
                      </a:pPr>
                      <a:r>
                        <a:rPr lang="en-US" sz="1050" kern="100">
                          <a:effectLst/>
                          <a:latin typeface="Times New Roman"/>
                          <a:ea typeface="宋体"/>
                          <a:cs typeface="Times New Roman"/>
                        </a:rPr>
                        <a:t>clip</a:t>
                      </a:r>
                      <a:endParaRPr lang="zh-CN" sz="1050" kern="100">
                        <a:effectLst/>
                        <a:latin typeface="Times New Roman"/>
                        <a:ea typeface="宋体"/>
                        <a:cs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266700">
                        <a:spcAft>
                          <a:spcPts val="0"/>
                        </a:spcAft>
                      </a:pPr>
                      <a:r>
                        <a:rPr lang="zh-CN" sz="1050" kern="100">
                          <a:effectLst/>
                          <a:latin typeface="Times New Roman"/>
                          <a:ea typeface="宋体"/>
                          <a:cs typeface="Times New Roman"/>
                        </a:rPr>
                        <a:t>修剪溢出文本，不显示省略标记“</a:t>
                      </a:r>
                      <a:r>
                        <a:rPr lang="en-US" sz="1050" kern="100">
                          <a:effectLst/>
                          <a:latin typeface="Times New Roman"/>
                          <a:ea typeface="宋体"/>
                          <a:cs typeface="Times New Roman"/>
                        </a:rPr>
                        <a:t>…</a:t>
                      </a:r>
                      <a:r>
                        <a:rPr lang="zh-CN" sz="1050" kern="100">
                          <a:effectLst/>
                          <a:latin typeface="Times New Roman"/>
                          <a:ea typeface="宋体"/>
                          <a:cs typeface="Times New Roman"/>
                        </a:rPr>
                        <a:t>”。</a:t>
                      </a:r>
                      <a:endParaRPr lang="zh-CN" sz="105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288032">
                <a:tc>
                  <a:txBody>
                    <a:bodyPr/>
                    <a:lstStyle/>
                    <a:p>
                      <a:pPr indent="266700">
                        <a:spcAft>
                          <a:spcPts val="0"/>
                        </a:spcAft>
                      </a:pPr>
                      <a:r>
                        <a:rPr lang="en-US" sz="1050" kern="100">
                          <a:effectLst/>
                          <a:latin typeface="Times New Roman"/>
                          <a:ea typeface="宋体"/>
                          <a:cs typeface="Times New Roman"/>
                        </a:rPr>
                        <a:t>ellipsis</a:t>
                      </a:r>
                      <a:endParaRPr lang="zh-CN" sz="1050" kern="100">
                        <a:effectLst/>
                        <a:latin typeface="Times New Roman"/>
                        <a:ea typeface="宋体"/>
                        <a:cs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indent="266700">
                        <a:spcAft>
                          <a:spcPts val="0"/>
                        </a:spcAft>
                      </a:pPr>
                      <a:r>
                        <a:rPr lang="zh-CN" sz="1050" kern="100">
                          <a:effectLst/>
                          <a:latin typeface="Times New Roman"/>
                          <a:ea typeface="宋体"/>
                          <a:cs typeface="Times New Roman"/>
                        </a:rPr>
                        <a:t>用省略标记“</a:t>
                      </a:r>
                      <a:r>
                        <a:rPr lang="en-US" sz="1050" kern="100">
                          <a:effectLst/>
                          <a:latin typeface="Times New Roman"/>
                          <a:ea typeface="宋体"/>
                          <a:cs typeface="Times New Roman"/>
                        </a:rPr>
                        <a:t>…</a:t>
                      </a:r>
                      <a:r>
                        <a:rPr lang="zh-CN" sz="1050" kern="100">
                          <a:effectLst/>
                          <a:latin typeface="Times New Roman"/>
                          <a:ea typeface="宋体"/>
                          <a:cs typeface="Times New Roman"/>
                        </a:rPr>
                        <a:t>”标示被修剪文本，省略标记插入的位置是最后一个字符。需要结合</a:t>
                      </a:r>
                      <a:r>
                        <a:rPr lang="en-US" sz="1050" kern="100">
                          <a:effectLst/>
                          <a:latin typeface="Times New Roman"/>
                          <a:ea typeface="宋体"/>
                          <a:cs typeface="Times New Roman"/>
                        </a:rPr>
                        <a:t>overflow:hidden;</a:t>
                      </a:r>
                      <a:r>
                        <a:rPr lang="zh-CN" sz="1050" kern="100">
                          <a:effectLst/>
                          <a:latin typeface="Times New Roman"/>
                          <a:ea typeface="宋体"/>
                          <a:cs typeface="Times New Roman"/>
                        </a:rPr>
                        <a:t>使用</a:t>
                      </a:r>
                      <a:endParaRPr lang="zh-CN" sz="1050" kern="100">
                        <a:effectLst/>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20000"/>
                        <a:lumOff val="80000"/>
                      </a:schemeClr>
                    </a:solidFill>
                  </a:tcPr>
                </a:tc>
              </a:tr>
            </a:tbl>
          </a:graphicData>
        </a:graphic>
      </p:graphicFrame>
      <p:sp>
        <p:nvSpPr>
          <p:cNvPr id="25" name="标题 1"/>
          <p:cNvSpPr>
            <a:spLocks noChangeArrowheads="1"/>
          </p:cNvSpPr>
          <p:nvPr/>
        </p:nvSpPr>
        <p:spPr bwMode="auto">
          <a:xfrm>
            <a:off x="1627464" y="190730"/>
            <a:ext cx="7553048"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r>
              <a:rPr lang="zh-CN" altLang="en-US" sz="2800" b="1" smtClean="0">
                <a:solidFill>
                  <a:srgbClr val="0567A2"/>
                </a:solidFill>
                <a:latin typeface="微软雅黑" pitchFamily="34" charset="-122"/>
                <a:ea typeface="微软雅黑" pitchFamily="34" charset="-122"/>
                <a:sym typeface="宋体" charset="-122"/>
              </a:rPr>
              <a:t>前导</a:t>
            </a:r>
            <a:r>
              <a:rPr lang="zh-CN" altLang="en-US" sz="2800" b="1">
                <a:solidFill>
                  <a:srgbClr val="0567A2"/>
                </a:solidFill>
                <a:latin typeface="微软雅黑" pitchFamily="34" charset="-122"/>
                <a:ea typeface="微软雅黑" pitchFamily="34" charset="-122"/>
                <a:sym typeface="宋体" charset="-122"/>
              </a:rPr>
              <a:t>知识</a:t>
            </a:r>
            <a:r>
              <a:rPr lang="en-US" altLang="zh-CN" sz="2800" b="1">
                <a:solidFill>
                  <a:srgbClr val="0567A2"/>
                </a:solidFill>
                <a:latin typeface="微软雅黑" pitchFamily="34" charset="-122"/>
                <a:ea typeface="微软雅黑" pitchFamily="34" charset="-122"/>
                <a:sym typeface="宋体" charset="-122"/>
              </a:rPr>
              <a:t>-</a:t>
            </a:r>
            <a:r>
              <a:rPr lang="en-US" altLang="zh-CN" sz="2800" b="1">
                <a:solidFill>
                  <a:srgbClr val="0567A2"/>
                </a:solidFill>
                <a:latin typeface="微软雅黑" pitchFamily="34" charset="-122"/>
                <a:ea typeface="微软雅黑" pitchFamily="34" charset="-122"/>
              </a:rPr>
              <a:t>CSS</a:t>
            </a:r>
            <a:r>
              <a:rPr lang="zh-CN" altLang="zh-CN" sz="2800" b="1">
                <a:solidFill>
                  <a:srgbClr val="0567A2"/>
                </a:solidFill>
                <a:latin typeface="微软雅黑" pitchFamily="34" charset="-122"/>
                <a:ea typeface="微软雅黑" pitchFamily="34" charset="-122"/>
              </a:rPr>
              <a:t>文本外观</a:t>
            </a:r>
            <a:r>
              <a:rPr lang="zh-CN" altLang="zh-CN" sz="2800" b="1" smtClean="0">
                <a:solidFill>
                  <a:srgbClr val="0567A2"/>
                </a:solidFill>
                <a:latin typeface="微软雅黑" pitchFamily="34" charset="-122"/>
                <a:ea typeface="微软雅黑" pitchFamily="34" charset="-122"/>
              </a:rPr>
              <a:t>属性</a:t>
            </a:r>
            <a:endParaRPr lang="zh-CN" altLang="zh-CN" sz="2800" b="1">
              <a:solidFill>
                <a:srgbClr val="0567A2"/>
              </a:solidFill>
              <a:latin typeface="微软雅黑" pitchFamily="34" charset="-122"/>
              <a:ea typeface="微软雅黑" pitchFamily="34" charset="-122"/>
            </a:endParaRPr>
          </a:p>
        </p:txBody>
      </p:sp>
    </p:spTree>
    <p:extLst>
      <p:ext uri="{BB962C8B-B14F-4D97-AF65-F5344CB8AC3E}">
        <p14:creationId xmlns:p14="http://schemas.microsoft.com/office/powerpoint/2010/main" val="192824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wipe(left)">
                                      <p:cBhvr>
                                        <p:cTn id="14" dur="500"/>
                                        <p:tgtEl>
                                          <p:spTgt spid="3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37"/>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11"/>
                                        </p:tgtEl>
                                        <p:attrNameLst>
                                          <p:attrName>style.visibility</p:attrName>
                                        </p:attrNameLst>
                                      </p:cBhvr>
                                      <p:to>
                                        <p:strVal val="hidden"/>
                                      </p:to>
                                    </p:set>
                                  </p:childTnLst>
                                </p:cTn>
                              </p:par>
                              <p:par>
                                <p:cTn id="24" presetID="22" presetClass="entr" presetSubtype="8" fill="hold"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wipe(left)">
                                      <p:cBhvr>
                                        <p:cTn id="26" dur="500"/>
                                        <p:tgtEl>
                                          <p:spTgt spid="42"/>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wipe(left)">
                                      <p:cBhvr>
                                        <p:cTn id="29" dur="500"/>
                                        <p:tgtEl>
                                          <p:spTgt spid="41"/>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42"/>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41"/>
                                        </p:tgtEl>
                                        <p:attrNameLst>
                                          <p:attrName>style.visibility</p:attrName>
                                        </p:attrNameLst>
                                      </p:cBhvr>
                                      <p:to>
                                        <p:strVal val="hidden"/>
                                      </p:to>
                                    </p:set>
                                  </p:childTnLst>
                                </p:cTn>
                              </p:par>
                              <p:par>
                                <p:cTn id="36" presetID="22" presetClass="entr" presetSubtype="8" fill="hold"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wipe(left)">
                                      <p:cBhvr>
                                        <p:cTn id="38" dur="500"/>
                                        <p:tgtEl>
                                          <p:spTgt spid="44"/>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wipe(left)">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nodeType="clickEffect">
                                  <p:stCondLst>
                                    <p:cond delay="0"/>
                                  </p:stCondLst>
                                  <p:childTnLst>
                                    <p:set>
                                      <p:cBhvr>
                                        <p:cTn id="45" dur="1" fill="hold">
                                          <p:stCondLst>
                                            <p:cond delay="0"/>
                                          </p:stCondLst>
                                        </p:cTn>
                                        <p:tgtEl>
                                          <p:spTgt spid="44"/>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43"/>
                                        </p:tgtEl>
                                        <p:attrNameLst>
                                          <p:attrName>style.visibility</p:attrName>
                                        </p:attrNameLst>
                                      </p:cBhvr>
                                      <p:to>
                                        <p:strVal val="hidden"/>
                                      </p:to>
                                    </p:set>
                                  </p:childTnLst>
                                </p:cTn>
                              </p:par>
                              <p:par>
                                <p:cTn id="48" presetID="22" presetClass="entr" presetSubtype="8" fill="hold"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wipe(left)">
                                      <p:cBhvr>
                                        <p:cTn id="50" dur="500"/>
                                        <p:tgtEl>
                                          <p:spTgt spid="46"/>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wipe(left)">
                                      <p:cBhvr>
                                        <p:cTn id="53" dur="500"/>
                                        <p:tgtEl>
                                          <p:spTgt spid="45"/>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nodeType="clickEffect">
                                  <p:stCondLst>
                                    <p:cond delay="0"/>
                                  </p:stCondLst>
                                  <p:childTnLst>
                                    <p:set>
                                      <p:cBhvr>
                                        <p:cTn id="57" dur="1" fill="hold">
                                          <p:stCondLst>
                                            <p:cond delay="0"/>
                                          </p:stCondLst>
                                        </p:cTn>
                                        <p:tgtEl>
                                          <p:spTgt spid="46"/>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45"/>
                                        </p:tgtEl>
                                        <p:attrNameLst>
                                          <p:attrName>style.visibility</p:attrName>
                                        </p:attrNameLst>
                                      </p:cBhvr>
                                      <p:to>
                                        <p:strVal val="hidden"/>
                                      </p:to>
                                    </p:set>
                                  </p:childTnLst>
                                </p:cTn>
                              </p:par>
                              <p:par>
                                <p:cTn id="60" presetID="22" presetClass="entr" presetSubtype="8" fill="hold"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wipe(left)">
                                      <p:cBhvr>
                                        <p:cTn id="62" dur="500"/>
                                        <p:tgtEl>
                                          <p:spTgt spid="48"/>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wipe(left)">
                                      <p:cBhvr>
                                        <p:cTn id="65" dur="500"/>
                                        <p:tgtEl>
                                          <p:spTgt spid="47"/>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nodeType="clickEffect">
                                  <p:stCondLst>
                                    <p:cond delay="0"/>
                                  </p:stCondLst>
                                  <p:childTnLst>
                                    <p:set>
                                      <p:cBhvr>
                                        <p:cTn id="69" dur="1" fill="hold">
                                          <p:stCondLst>
                                            <p:cond delay="0"/>
                                          </p:stCondLst>
                                        </p:cTn>
                                        <p:tgtEl>
                                          <p:spTgt spid="48"/>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47"/>
                                        </p:tgtEl>
                                        <p:attrNameLst>
                                          <p:attrName>style.visibility</p:attrName>
                                        </p:attrNameLst>
                                      </p:cBhvr>
                                      <p:to>
                                        <p:strVal val="hidden"/>
                                      </p:to>
                                    </p:set>
                                  </p:childTnLst>
                                </p:cTn>
                              </p:par>
                              <p:par>
                                <p:cTn id="72" presetID="22" presetClass="entr" presetSubtype="8" fill="hold" nodeType="with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wipe(left)">
                                      <p:cBhvr>
                                        <p:cTn id="74" dur="500"/>
                                        <p:tgtEl>
                                          <p:spTgt spid="51"/>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Effect transition="in" filter="wipe(left)">
                                      <p:cBhvr>
                                        <p:cTn id="77" dur="500"/>
                                        <p:tgtEl>
                                          <p:spTgt spid="50"/>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nodeType="clickEffect">
                                  <p:stCondLst>
                                    <p:cond delay="0"/>
                                  </p:stCondLst>
                                  <p:childTnLst>
                                    <p:set>
                                      <p:cBhvr>
                                        <p:cTn id="81" dur="1" fill="hold">
                                          <p:stCondLst>
                                            <p:cond delay="0"/>
                                          </p:stCondLst>
                                        </p:cTn>
                                        <p:tgtEl>
                                          <p:spTgt spid="51"/>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50"/>
                                        </p:tgtEl>
                                        <p:attrNameLst>
                                          <p:attrName>style.visibility</p:attrName>
                                        </p:attrNameLst>
                                      </p:cBhvr>
                                      <p:to>
                                        <p:strVal val="hidden"/>
                                      </p:to>
                                    </p:set>
                                  </p:childTnLst>
                                </p:cTn>
                              </p:par>
                              <p:par>
                                <p:cTn id="84" presetID="22" presetClass="entr" presetSubtype="8" fill="hold" nodeType="withEffect">
                                  <p:stCondLst>
                                    <p:cond delay="0"/>
                                  </p:stCondLst>
                                  <p:childTnLst>
                                    <p:set>
                                      <p:cBhvr>
                                        <p:cTn id="85" dur="1" fill="hold">
                                          <p:stCondLst>
                                            <p:cond delay="0"/>
                                          </p:stCondLst>
                                        </p:cTn>
                                        <p:tgtEl>
                                          <p:spTgt spid="53"/>
                                        </p:tgtEl>
                                        <p:attrNameLst>
                                          <p:attrName>style.visibility</p:attrName>
                                        </p:attrNameLst>
                                      </p:cBhvr>
                                      <p:to>
                                        <p:strVal val="visible"/>
                                      </p:to>
                                    </p:set>
                                    <p:animEffect transition="in" filter="wipe(left)">
                                      <p:cBhvr>
                                        <p:cTn id="86" dur="500"/>
                                        <p:tgtEl>
                                          <p:spTgt spid="53"/>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52"/>
                                        </p:tgtEl>
                                        <p:attrNameLst>
                                          <p:attrName>style.visibility</p:attrName>
                                        </p:attrNameLst>
                                      </p:cBhvr>
                                      <p:to>
                                        <p:strVal val="visible"/>
                                      </p:to>
                                    </p:set>
                                    <p:animEffect transition="in" filter="wipe(left)">
                                      <p:cBhvr>
                                        <p:cTn id="89" dur="500"/>
                                        <p:tgtEl>
                                          <p:spTgt spid="52"/>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nodeType="clickEffect">
                                  <p:stCondLst>
                                    <p:cond delay="0"/>
                                  </p:stCondLst>
                                  <p:childTnLst>
                                    <p:set>
                                      <p:cBhvr>
                                        <p:cTn id="93" dur="1" fill="hold">
                                          <p:stCondLst>
                                            <p:cond delay="0"/>
                                          </p:stCondLst>
                                        </p:cTn>
                                        <p:tgtEl>
                                          <p:spTgt spid="53"/>
                                        </p:tgtEl>
                                        <p:attrNameLst>
                                          <p:attrName>style.visibility</p:attrName>
                                        </p:attrNameLst>
                                      </p:cBhvr>
                                      <p:to>
                                        <p:strVal val="hidden"/>
                                      </p:to>
                                    </p:set>
                                  </p:childTnLst>
                                </p:cTn>
                              </p:par>
                              <p:par>
                                <p:cTn id="94" presetID="1" presetClass="exit" presetSubtype="0" fill="hold" grpId="1" nodeType="withEffect">
                                  <p:stCondLst>
                                    <p:cond delay="0"/>
                                  </p:stCondLst>
                                  <p:childTnLst>
                                    <p:set>
                                      <p:cBhvr>
                                        <p:cTn id="95" dur="1" fill="hold">
                                          <p:stCondLst>
                                            <p:cond delay="0"/>
                                          </p:stCondLst>
                                        </p:cTn>
                                        <p:tgtEl>
                                          <p:spTgt spid="52"/>
                                        </p:tgtEl>
                                        <p:attrNameLst>
                                          <p:attrName>style.visibility</p:attrName>
                                        </p:attrNameLst>
                                      </p:cBhvr>
                                      <p:to>
                                        <p:strVal val="hidden"/>
                                      </p:to>
                                    </p:set>
                                  </p:childTnLst>
                                </p:cTn>
                              </p:par>
                              <p:par>
                                <p:cTn id="96" presetID="22" presetClass="entr" presetSubtype="8" fill="hold" nodeType="withEffect">
                                  <p:stCondLst>
                                    <p:cond delay="0"/>
                                  </p:stCondLst>
                                  <p:childTnLst>
                                    <p:set>
                                      <p:cBhvr>
                                        <p:cTn id="97" dur="1" fill="hold">
                                          <p:stCondLst>
                                            <p:cond delay="0"/>
                                          </p:stCondLst>
                                        </p:cTn>
                                        <p:tgtEl>
                                          <p:spTgt spid="55"/>
                                        </p:tgtEl>
                                        <p:attrNameLst>
                                          <p:attrName>style.visibility</p:attrName>
                                        </p:attrNameLst>
                                      </p:cBhvr>
                                      <p:to>
                                        <p:strVal val="visible"/>
                                      </p:to>
                                    </p:set>
                                    <p:animEffect transition="in" filter="wipe(left)">
                                      <p:cBhvr>
                                        <p:cTn id="98" dur="500"/>
                                        <p:tgtEl>
                                          <p:spTgt spid="5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54"/>
                                        </p:tgtEl>
                                        <p:attrNameLst>
                                          <p:attrName>style.visibility</p:attrName>
                                        </p:attrNameLst>
                                      </p:cBhvr>
                                      <p:to>
                                        <p:strVal val="visible"/>
                                      </p:to>
                                    </p:set>
                                    <p:animEffect transition="in" filter="wipe(left)">
                                      <p:cBhvr>
                                        <p:cTn id="101" dur="500"/>
                                        <p:tgtEl>
                                          <p:spTgt spid="54"/>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nodeType="clickEffect">
                                  <p:stCondLst>
                                    <p:cond delay="0"/>
                                  </p:stCondLst>
                                  <p:childTnLst>
                                    <p:set>
                                      <p:cBhvr>
                                        <p:cTn id="105" dur="1" fill="hold">
                                          <p:stCondLst>
                                            <p:cond delay="0"/>
                                          </p:stCondLst>
                                        </p:cTn>
                                        <p:tgtEl>
                                          <p:spTgt spid="55"/>
                                        </p:tgtEl>
                                        <p:attrNameLst>
                                          <p:attrName>style.visibility</p:attrName>
                                        </p:attrNameLst>
                                      </p:cBhvr>
                                      <p:to>
                                        <p:strVal val="hidden"/>
                                      </p:to>
                                    </p:set>
                                  </p:childTnLst>
                                </p:cTn>
                              </p:par>
                              <p:par>
                                <p:cTn id="106" presetID="1" presetClass="exit" presetSubtype="0" fill="hold" grpId="1" nodeType="withEffect">
                                  <p:stCondLst>
                                    <p:cond delay="0"/>
                                  </p:stCondLst>
                                  <p:childTnLst>
                                    <p:set>
                                      <p:cBhvr>
                                        <p:cTn id="107" dur="1" fill="hold">
                                          <p:stCondLst>
                                            <p:cond delay="0"/>
                                          </p:stCondLst>
                                        </p:cTn>
                                        <p:tgtEl>
                                          <p:spTgt spid="54"/>
                                        </p:tgtEl>
                                        <p:attrNameLst>
                                          <p:attrName>style.visibility</p:attrName>
                                        </p:attrNameLst>
                                      </p:cBhvr>
                                      <p:to>
                                        <p:strVal val="hidden"/>
                                      </p:to>
                                    </p:set>
                                  </p:childTnLst>
                                </p:cTn>
                              </p:par>
                              <p:par>
                                <p:cTn id="108" presetID="22" presetClass="entr" presetSubtype="8" fill="hold" nodeType="withEffect">
                                  <p:stCondLst>
                                    <p:cond delay="0"/>
                                  </p:stCondLst>
                                  <p:childTnLst>
                                    <p:set>
                                      <p:cBhvr>
                                        <p:cTn id="109" dur="1" fill="hold">
                                          <p:stCondLst>
                                            <p:cond delay="0"/>
                                          </p:stCondLst>
                                        </p:cTn>
                                        <p:tgtEl>
                                          <p:spTgt spid="57"/>
                                        </p:tgtEl>
                                        <p:attrNameLst>
                                          <p:attrName>style.visibility</p:attrName>
                                        </p:attrNameLst>
                                      </p:cBhvr>
                                      <p:to>
                                        <p:strVal val="visible"/>
                                      </p:to>
                                    </p:set>
                                    <p:animEffect transition="in" filter="wipe(left)">
                                      <p:cBhvr>
                                        <p:cTn id="110" dur="500"/>
                                        <p:tgtEl>
                                          <p:spTgt spid="57"/>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nodeType="clickEffect">
                                  <p:stCondLst>
                                    <p:cond delay="0"/>
                                  </p:stCondLst>
                                  <p:childTnLst>
                                    <p:set>
                                      <p:cBhvr>
                                        <p:cTn id="117" dur="1" fill="hold">
                                          <p:stCondLst>
                                            <p:cond delay="0"/>
                                          </p:stCondLst>
                                        </p:cTn>
                                        <p:tgtEl>
                                          <p:spTgt spid="57"/>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56"/>
                                        </p:tgtEl>
                                        <p:attrNameLst>
                                          <p:attrName>style.visibility</p:attrName>
                                        </p:attrNameLst>
                                      </p:cBhvr>
                                      <p:to>
                                        <p:strVal val="hidden"/>
                                      </p:to>
                                    </p:set>
                                  </p:childTnLst>
                                </p:cTn>
                              </p:par>
                              <p:par>
                                <p:cTn id="120" presetID="22" presetClass="entr" presetSubtype="8" fill="hold" nodeType="withEffect">
                                  <p:stCondLst>
                                    <p:cond delay="0"/>
                                  </p:stCondLst>
                                  <p:childTnLst>
                                    <p:set>
                                      <p:cBhvr>
                                        <p:cTn id="121" dur="1" fill="hold">
                                          <p:stCondLst>
                                            <p:cond delay="0"/>
                                          </p:stCondLst>
                                        </p:cTn>
                                        <p:tgtEl>
                                          <p:spTgt spid="59"/>
                                        </p:tgtEl>
                                        <p:attrNameLst>
                                          <p:attrName>style.visibility</p:attrName>
                                        </p:attrNameLst>
                                      </p:cBhvr>
                                      <p:to>
                                        <p:strVal val="visible"/>
                                      </p:to>
                                    </p:set>
                                    <p:animEffect transition="in" filter="wipe(left)">
                                      <p:cBhvr>
                                        <p:cTn id="122" dur="500"/>
                                        <p:tgtEl>
                                          <p:spTgt spid="59"/>
                                        </p:tgtEl>
                                      </p:cBhvr>
                                    </p:animEffect>
                                  </p:childTnLst>
                                </p:cTn>
                              </p:par>
                              <p:par>
                                <p:cTn id="123" presetID="22" presetClass="entr" presetSubtype="8" fill="hold" grpId="0" nodeType="withEffect">
                                  <p:stCondLst>
                                    <p:cond delay="0"/>
                                  </p:stCondLst>
                                  <p:childTnLst>
                                    <p:set>
                                      <p:cBhvr>
                                        <p:cTn id="124" dur="1" fill="hold">
                                          <p:stCondLst>
                                            <p:cond delay="0"/>
                                          </p:stCondLst>
                                        </p:cTn>
                                        <p:tgtEl>
                                          <p:spTgt spid="58"/>
                                        </p:tgtEl>
                                        <p:attrNameLst>
                                          <p:attrName>style.visibility</p:attrName>
                                        </p:attrNameLst>
                                      </p:cBhvr>
                                      <p:to>
                                        <p:strVal val="visible"/>
                                      </p:to>
                                    </p:set>
                                    <p:animEffect transition="in" filter="wipe(left)">
                                      <p:cBhvr>
                                        <p:cTn id="125" dur="500"/>
                                        <p:tgtEl>
                                          <p:spTgt spid="58"/>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nodeType="clickEffect">
                                  <p:stCondLst>
                                    <p:cond delay="0"/>
                                  </p:stCondLst>
                                  <p:childTnLst>
                                    <p:set>
                                      <p:cBhvr>
                                        <p:cTn id="129" dur="1" fill="hold">
                                          <p:stCondLst>
                                            <p:cond delay="0"/>
                                          </p:stCondLst>
                                        </p:cTn>
                                        <p:tgtEl>
                                          <p:spTgt spid="59"/>
                                        </p:tgtEl>
                                        <p:attrNameLst>
                                          <p:attrName>style.visibility</p:attrName>
                                        </p:attrNameLst>
                                      </p:cBhvr>
                                      <p:to>
                                        <p:strVal val="hidden"/>
                                      </p:to>
                                    </p:set>
                                  </p:childTnLst>
                                </p:cTn>
                              </p:par>
                              <p:par>
                                <p:cTn id="130" presetID="1" presetClass="exit" presetSubtype="0" fill="hold" grpId="1" nodeType="withEffect">
                                  <p:stCondLst>
                                    <p:cond delay="0"/>
                                  </p:stCondLst>
                                  <p:childTnLst>
                                    <p:set>
                                      <p:cBhvr>
                                        <p:cTn id="131" dur="1" fill="hold">
                                          <p:stCondLst>
                                            <p:cond delay="0"/>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41" grpId="0" animBg="1"/>
      <p:bldP spid="41" grpId="1" animBg="1"/>
      <p:bldP spid="43" grpId="0" animBg="1"/>
      <p:bldP spid="43" grpId="1" animBg="1"/>
      <p:bldP spid="45" grpId="0" animBg="1"/>
      <p:bldP spid="45" grpId="1" animBg="1"/>
      <p:bldP spid="47" grpId="0" animBg="1"/>
      <p:bldP spid="47" grpId="1" animBg="1"/>
      <p:bldP spid="50" grpId="0" animBg="1"/>
      <p:bldP spid="50" grpId="1" animBg="1"/>
      <p:bldP spid="52" grpId="0" animBg="1"/>
      <p:bldP spid="52" grpId="1" animBg="1"/>
      <p:bldP spid="54" grpId="0" animBg="1"/>
      <p:bldP spid="54" grpId="1" animBg="1"/>
      <p:bldP spid="56" grpId="0" animBg="1"/>
      <p:bldP spid="56" grpId="1" animBg="1"/>
      <p:bldP spid="58" grpId="0" animBg="1"/>
      <p:bldP spid="58"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4294967295"/>
          </p:nvPr>
        </p:nvSpPr>
        <p:spPr bwMode="auto">
          <a:xfrm>
            <a:off x="481013" y="1484784"/>
            <a:ext cx="7763395" cy="58402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742950" lvl="1" indent="-285750" eaLnBrk="0" fontAlgn="base" hangingPunct="0">
              <a:lnSpc>
                <a:spcPct val="170000"/>
              </a:lnSpc>
              <a:spcBef>
                <a:spcPct val="20000"/>
              </a:spcBef>
              <a:spcAft>
                <a:spcPct val="0"/>
              </a:spcAft>
              <a:buChar char="–"/>
              <a:defRPr/>
            </a:pPr>
            <a:r>
              <a:rPr lang="zh-CN" altLang="zh-CN" sz="1800" kern="0">
                <a:latin typeface="微软雅黑" panose="020B0503020204020204" pitchFamily="34" charset="-122"/>
                <a:ea typeface="微软雅黑" panose="020B0503020204020204" pitchFamily="34" charset="-122"/>
              </a:rPr>
              <a:t>在</a:t>
            </a:r>
            <a:r>
              <a:rPr lang="en-US" altLang="zh-CN" sz="1800" kern="0">
                <a:latin typeface="微软雅黑" panose="020B0503020204020204" pitchFamily="34" charset="-122"/>
                <a:ea typeface="微软雅黑" panose="020B0503020204020204" pitchFamily="34" charset="-122"/>
              </a:rPr>
              <a:t>CSS</a:t>
            </a:r>
            <a:r>
              <a:rPr lang="zh-CN" altLang="zh-CN" sz="1800" kern="0">
                <a:latin typeface="微软雅黑" panose="020B0503020204020204" pitchFamily="34" charset="-122"/>
                <a:ea typeface="微软雅黑" panose="020B0503020204020204" pitchFamily="34" charset="-122"/>
              </a:rPr>
              <a:t>中，使用</a:t>
            </a:r>
            <a:r>
              <a:rPr lang="en-US" altLang="zh-CN" sz="1800" kern="0">
                <a:latin typeface="微软雅黑" panose="020B0503020204020204" pitchFamily="34" charset="-122"/>
                <a:ea typeface="微软雅黑" panose="020B0503020204020204" pitchFamily="34" charset="-122"/>
              </a:rPr>
              <a:t>text-shadow</a:t>
            </a:r>
            <a:r>
              <a:rPr lang="zh-CN" altLang="zh-CN" sz="1800" kern="0">
                <a:latin typeface="微软雅黑" panose="020B0503020204020204" pitchFamily="34" charset="-122"/>
                <a:ea typeface="微软雅黑" panose="020B0503020204020204" pitchFamily="34" charset="-122"/>
              </a:rPr>
              <a:t>属性可以为页面中的文本添加阴影效果，其基本语法格式如下</a:t>
            </a:r>
            <a:r>
              <a:rPr lang="zh-CN" altLang="zh-CN" sz="1800" kern="0" smtClean="0">
                <a:latin typeface="微软雅黑" panose="020B0503020204020204" pitchFamily="34" charset="-122"/>
                <a:ea typeface="微软雅黑" panose="020B0503020204020204" pitchFamily="34" charset="-122"/>
              </a:rPr>
              <a:t>：</a:t>
            </a:r>
            <a:endParaRPr lang="zh-CN" altLang="zh-CN" sz="1800" kern="0">
              <a:latin typeface="微软雅黑" panose="020B0503020204020204" pitchFamily="34" charset="-122"/>
              <a:ea typeface="微软雅黑" panose="020B0503020204020204" pitchFamily="34" charset="-122"/>
            </a:endParaRPr>
          </a:p>
        </p:txBody>
      </p:sp>
      <p:sp>
        <p:nvSpPr>
          <p:cNvPr id="6" name="矩形 5"/>
          <p:cNvSpPr/>
          <p:nvPr/>
        </p:nvSpPr>
        <p:spPr>
          <a:xfrm>
            <a:off x="560388" y="954158"/>
            <a:ext cx="6234848" cy="583108"/>
          </a:xfrm>
          <a:prstGeom prst="rect">
            <a:avLst/>
          </a:prstGeom>
        </p:spPr>
        <p:txBody>
          <a:bodyPr wrap="none">
            <a:spAutoFit/>
          </a:bodyPr>
          <a:lstStyle/>
          <a:p>
            <a:pPr marL="342900" indent="-342900">
              <a:lnSpc>
                <a:spcPct val="150000"/>
              </a:lnSpc>
              <a:spcBef>
                <a:spcPct val="20000"/>
              </a:spcBef>
              <a:buFontTx/>
              <a:buChar char="•"/>
              <a:defRPr/>
            </a:pPr>
            <a:r>
              <a:rPr lang="zh-CN" altLang="en-US" sz="2400" b="1">
                <a:solidFill>
                  <a:srgbClr val="0567A2"/>
                </a:solidFill>
              </a:rPr>
              <a:t>多</a:t>
            </a:r>
            <a:r>
              <a:rPr lang="zh-CN" altLang="en-US" sz="2400" b="1" smtClean="0">
                <a:solidFill>
                  <a:srgbClr val="0567A2"/>
                </a:solidFill>
              </a:rPr>
              <a:t>学一招</a:t>
            </a:r>
            <a:r>
              <a:rPr lang="en-US" altLang="zh-CN" sz="2400" b="1">
                <a:solidFill>
                  <a:srgbClr val="0567A2"/>
                </a:solidFill>
              </a:rPr>
              <a:t>:</a:t>
            </a:r>
            <a:r>
              <a:rPr lang="en-US" altLang="zh-CN" sz="2400" b="1" smtClean="0">
                <a:solidFill>
                  <a:srgbClr val="0567A2"/>
                </a:solidFill>
              </a:rPr>
              <a:t>text-shadow</a:t>
            </a:r>
            <a:r>
              <a:rPr lang="zh-CN" altLang="zh-CN" sz="2400" b="1">
                <a:solidFill>
                  <a:srgbClr val="0567A2"/>
                </a:solidFill>
              </a:rPr>
              <a:t>为文本添加阴影效果</a:t>
            </a:r>
            <a:endParaRPr lang="en-US" altLang="zh-CN" sz="2400" b="1" dirty="0">
              <a:solidFill>
                <a:srgbClr val="0567A2"/>
              </a:solidFill>
            </a:endParaRPr>
          </a:p>
        </p:txBody>
      </p:sp>
      <p:sp>
        <p:nvSpPr>
          <p:cNvPr id="37" name="圆角矩形 36"/>
          <p:cNvSpPr/>
          <p:nvPr/>
        </p:nvSpPr>
        <p:spPr>
          <a:xfrm>
            <a:off x="683568" y="5980667"/>
            <a:ext cx="7560840"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a:t>
            </a:r>
            <a:r>
              <a:rPr lang="zh-CN" altLang="en-US" b="1" smtClean="0">
                <a:solidFill>
                  <a:schemeClr val="bg1"/>
                </a:solidFill>
                <a:ea typeface="宋体" pitchFamily="2" charset="-122"/>
              </a:rPr>
              <a:t>见教材</a:t>
            </a:r>
            <a:r>
              <a:rPr lang="en-US" altLang="zh-CN" b="1" smtClean="0">
                <a:solidFill>
                  <a:schemeClr val="bg1"/>
                </a:solidFill>
                <a:ea typeface="宋体" pitchFamily="2" charset="-122"/>
              </a:rPr>
              <a:t>demo2-3</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cxnSp>
        <p:nvCxnSpPr>
          <p:cNvPr id="38" name="直接连接符 37"/>
          <p:cNvCxnSpPr/>
          <p:nvPr/>
        </p:nvCxnSpPr>
        <p:spPr bwMode="auto">
          <a:xfrm>
            <a:off x="513176" y="5835979"/>
            <a:ext cx="7920880" cy="0"/>
          </a:xfrm>
          <a:prstGeom prst="line">
            <a:avLst/>
          </a:prstGeom>
          <a:noFill/>
          <a:ln w="28575"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p:cNvSpPr txBox="1"/>
          <p:nvPr/>
        </p:nvSpPr>
        <p:spPr>
          <a:xfrm>
            <a:off x="971600" y="2473701"/>
            <a:ext cx="7220148" cy="531213"/>
          </a:xfrm>
          <a:prstGeom prst="rect">
            <a:avLst/>
          </a:prstGeom>
          <a:solidFill>
            <a:schemeClr val="accent5">
              <a:lumMod val="20000"/>
              <a:lumOff val="80000"/>
            </a:schemeClr>
          </a:solidFill>
          <a:ln w="19050">
            <a:noFill/>
          </a:ln>
        </p:spPr>
        <p:txBody>
          <a:bodyPr>
            <a:noAutofit/>
          </a:bodyPr>
          <a:lstStyle/>
          <a:p>
            <a:pPr indent="457200">
              <a:lnSpc>
                <a:spcPct val="150000"/>
              </a:lnSpc>
            </a:pPr>
            <a:r>
              <a:rPr lang="zh-CN" altLang="zh-CN" sz="1600" smtClean="0"/>
              <a:t>选择</a:t>
            </a:r>
            <a:r>
              <a:rPr lang="zh-CN" altLang="zh-CN" sz="1600"/>
              <a:t>器</a:t>
            </a:r>
            <a:r>
              <a:rPr lang="en-US" altLang="zh-CN" sz="1600"/>
              <a:t>{text-shadow:h-shadow v-shadow </a:t>
            </a:r>
            <a:r>
              <a:rPr lang="en-US" altLang="zh-CN" sz="1600" smtClean="0"/>
              <a:t> blur  color</a:t>
            </a:r>
            <a:r>
              <a:rPr lang="en-US" altLang="zh-CN" sz="1600"/>
              <a:t>;}</a:t>
            </a:r>
            <a:endParaRPr lang="zh-CN" altLang="zh-CN" sz="1600"/>
          </a:p>
          <a:p>
            <a:pPr indent="457200">
              <a:lnSpc>
                <a:spcPct val="150000"/>
              </a:lnSpc>
            </a:pPr>
            <a:endParaRPr lang="zh-CN" altLang="zh-CN" sz="1600"/>
          </a:p>
          <a:p>
            <a:pPr indent="457200">
              <a:lnSpc>
                <a:spcPct val="250000"/>
              </a:lnSpc>
            </a:pPr>
            <a:endParaRPr lang="zh-CN" altLang="zh-CN"/>
          </a:p>
        </p:txBody>
      </p:sp>
      <p:grpSp>
        <p:nvGrpSpPr>
          <p:cNvPr id="20" name="组合 19"/>
          <p:cNvGrpSpPr/>
          <p:nvPr/>
        </p:nvGrpSpPr>
        <p:grpSpPr>
          <a:xfrm rot="16200000">
            <a:off x="3526669" y="2473008"/>
            <a:ext cx="190305" cy="873506"/>
            <a:chOff x="4067944" y="3789040"/>
            <a:chExt cx="252028" cy="648072"/>
          </a:xfrm>
        </p:grpSpPr>
        <p:sp>
          <p:nvSpPr>
            <p:cNvPr id="22" name="左中括号 21"/>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23" name="直接连接符 22"/>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 name="矩形 23"/>
          <p:cNvSpPr/>
          <p:nvPr/>
        </p:nvSpPr>
        <p:spPr>
          <a:xfrm>
            <a:off x="2987824" y="3004914"/>
            <a:ext cx="1260139" cy="307777"/>
          </a:xfrm>
          <a:prstGeom prst="rect">
            <a:avLst/>
          </a:prstGeom>
        </p:spPr>
        <p:txBody>
          <a:bodyPr wrap="square">
            <a:spAutoFit/>
          </a:bodyPr>
          <a:lstStyle/>
          <a:p>
            <a:r>
              <a:rPr lang="zh-CN" altLang="zh-CN" sz="1400" smtClean="0">
                <a:solidFill>
                  <a:srgbClr val="FF0000"/>
                </a:solidFill>
                <a:latin typeface="微软雅黑" panose="020B0503020204020204" pitchFamily="34" charset="-122"/>
                <a:ea typeface="微软雅黑" panose="020B0503020204020204" pitchFamily="34" charset="-122"/>
              </a:rPr>
              <a:t>水平阴影距离</a:t>
            </a:r>
            <a:endParaRPr lang="zh-CN" altLang="zh-CN" sz="1400">
              <a:solidFill>
                <a:srgbClr val="FF0000"/>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rot="16200000">
            <a:off x="4391981" y="2464852"/>
            <a:ext cx="216024" cy="864097"/>
            <a:chOff x="4067944" y="3789040"/>
            <a:chExt cx="252028" cy="648072"/>
          </a:xfrm>
        </p:grpSpPr>
        <p:sp>
          <p:nvSpPr>
            <p:cNvPr id="26" name="左中括号 25"/>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27" name="直接连接符 26"/>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8" name="矩形 27"/>
          <p:cNvSpPr/>
          <p:nvPr/>
        </p:nvSpPr>
        <p:spPr>
          <a:xfrm>
            <a:off x="4067944" y="3004914"/>
            <a:ext cx="1296144" cy="307777"/>
          </a:xfrm>
          <a:prstGeom prst="rect">
            <a:avLst/>
          </a:prstGeom>
        </p:spPr>
        <p:txBody>
          <a:bodyPr wrap="square">
            <a:spAutoFit/>
          </a:bodyPr>
          <a:lstStyle/>
          <a:p>
            <a:r>
              <a:rPr lang="zh-CN" altLang="zh-CN" sz="1400">
                <a:solidFill>
                  <a:srgbClr val="FF0000"/>
                </a:solidFill>
                <a:latin typeface="微软雅黑" panose="020B0503020204020204" pitchFamily="34" charset="-122"/>
                <a:ea typeface="微软雅黑" panose="020B0503020204020204" pitchFamily="34" charset="-122"/>
              </a:rPr>
              <a:t>垂直</a:t>
            </a:r>
            <a:r>
              <a:rPr lang="zh-CN" altLang="zh-CN" sz="1400" smtClean="0">
                <a:solidFill>
                  <a:srgbClr val="FF0000"/>
                </a:solidFill>
                <a:latin typeface="微软雅黑" panose="020B0503020204020204" pitchFamily="34" charset="-122"/>
                <a:ea typeface="微软雅黑" panose="020B0503020204020204" pitchFamily="34" charset="-122"/>
              </a:rPr>
              <a:t>阴影距离</a:t>
            </a:r>
            <a:endParaRPr lang="zh-CN" altLang="zh-CN" sz="1400">
              <a:solidFill>
                <a:srgbClr val="FF0000"/>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rot="16200000">
            <a:off x="5095128" y="2663944"/>
            <a:ext cx="216024" cy="465915"/>
            <a:chOff x="4067944" y="3815275"/>
            <a:chExt cx="252028" cy="648072"/>
          </a:xfrm>
        </p:grpSpPr>
        <p:sp>
          <p:nvSpPr>
            <p:cNvPr id="30" name="左中括号 29"/>
            <p:cNvSpPr/>
            <p:nvPr/>
          </p:nvSpPr>
          <p:spPr bwMode="auto">
            <a:xfrm>
              <a:off x="4211960" y="3815275"/>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31" name="直接连接符 30"/>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2" name="矩形 31"/>
          <p:cNvSpPr/>
          <p:nvPr/>
        </p:nvSpPr>
        <p:spPr>
          <a:xfrm>
            <a:off x="4788024" y="3004915"/>
            <a:ext cx="1004343" cy="307777"/>
          </a:xfrm>
          <a:prstGeom prst="rect">
            <a:avLst/>
          </a:prstGeom>
        </p:spPr>
        <p:txBody>
          <a:bodyPr wrap="square">
            <a:spAutoFit/>
          </a:bodyPr>
          <a:lstStyle/>
          <a:p>
            <a:r>
              <a:rPr lang="zh-CN" altLang="zh-CN" sz="1400" smtClean="0">
                <a:solidFill>
                  <a:srgbClr val="FF0000"/>
                </a:solidFill>
                <a:latin typeface="微软雅黑" panose="020B0503020204020204" pitchFamily="34" charset="-122"/>
                <a:ea typeface="微软雅黑" panose="020B0503020204020204" pitchFamily="34" charset="-122"/>
              </a:rPr>
              <a:t>模糊</a:t>
            </a:r>
            <a:r>
              <a:rPr lang="zh-CN" altLang="zh-CN" sz="1400">
                <a:solidFill>
                  <a:srgbClr val="FF0000"/>
                </a:solidFill>
                <a:latin typeface="微软雅黑" panose="020B0503020204020204" pitchFamily="34" charset="-122"/>
                <a:ea typeface="微软雅黑" panose="020B0503020204020204" pitchFamily="34" charset="-122"/>
              </a:rPr>
              <a:t>半径</a:t>
            </a:r>
          </a:p>
        </p:txBody>
      </p:sp>
      <p:grpSp>
        <p:nvGrpSpPr>
          <p:cNvPr id="33" name="组合 32"/>
          <p:cNvGrpSpPr/>
          <p:nvPr/>
        </p:nvGrpSpPr>
        <p:grpSpPr>
          <a:xfrm rot="16200000">
            <a:off x="5499953" y="2657294"/>
            <a:ext cx="236600" cy="499783"/>
            <a:chOff x="4067944" y="3789040"/>
            <a:chExt cx="252028" cy="648072"/>
          </a:xfrm>
        </p:grpSpPr>
        <p:sp>
          <p:nvSpPr>
            <p:cNvPr id="34" name="左中括号 33"/>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35" name="直接连接符 34"/>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 name="矩形 35"/>
          <p:cNvSpPr/>
          <p:nvPr/>
        </p:nvSpPr>
        <p:spPr>
          <a:xfrm>
            <a:off x="5220072" y="3004914"/>
            <a:ext cx="1004343" cy="307777"/>
          </a:xfrm>
          <a:prstGeom prst="rect">
            <a:avLst/>
          </a:prstGeom>
        </p:spPr>
        <p:txBody>
          <a:bodyPr wrap="square">
            <a:spAutoFit/>
          </a:bodyPr>
          <a:lstStyle/>
          <a:p>
            <a:r>
              <a:rPr lang="zh-CN" altLang="zh-CN" sz="1400" smtClean="0">
                <a:solidFill>
                  <a:srgbClr val="FF0000"/>
                </a:solidFill>
                <a:latin typeface="微软雅黑" panose="020B0503020204020204" pitchFamily="34" charset="-122"/>
                <a:ea typeface="微软雅黑" panose="020B0503020204020204" pitchFamily="34" charset="-122"/>
              </a:rPr>
              <a:t>阴影</a:t>
            </a:r>
            <a:r>
              <a:rPr lang="zh-CN" altLang="zh-CN" sz="1400">
                <a:solidFill>
                  <a:srgbClr val="FF0000"/>
                </a:solidFill>
                <a:latin typeface="微软雅黑" panose="020B0503020204020204" pitchFamily="34" charset="-122"/>
                <a:ea typeface="微软雅黑" panose="020B0503020204020204" pitchFamily="34" charset="-122"/>
              </a:rPr>
              <a:t>颜色</a:t>
            </a:r>
          </a:p>
        </p:txBody>
      </p:sp>
      <p:pic>
        <p:nvPicPr>
          <p:cNvPr id="43" name="图片 42"/>
          <p:cNvPicPr/>
          <p:nvPr/>
        </p:nvPicPr>
        <p:blipFill>
          <a:blip r:embed="rId2"/>
          <a:stretch>
            <a:fillRect/>
          </a:stretch>
        </p:blipFill>
        <p:spPr>
          <a:xfrm>
            <a:off x="2327498" y="4359969"/>
            <a:ext cx="4476750" cy="1165225"/>
          </a:xfrm>
          <a:prstGeom prst="rect">
            <a:avLst/>
          </a:prstGeom>
        </p:spPr>
      </p:pic>
      <p:sp>
        <p:nvSpPr>
          <p:cNvPr id="44" name="内容占位符 2"/>
          <p:cNvSpPr txBox="1">
            <a:spLocks/>
          </p:cNvSpPr>
          <p:nvPr/>
        </p:nvSpPr>
        <p:spPr bwMode="auto">
          <a:xfrm>
            <a:off x="513176" y="3580978"/>
            <a:ext cx="7763395" cy="58402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lvl="1">
              <a:lnSpc>
                <a:spcPct val="150000"/>
              </a:lnSpc>
              <a:defRPr/>
            </a:pPr>
            <a:r>
              <a:rPr lang="zh-CN" altLang="en-US" sz="1800" kern="0" smtClean="0">
                <a:latin typeface="微软雅黑" panose="020B0503020204020204" pitchFamily="34" charset="-122"/>
                <a:ea typeface="微软雅黑" panose="020B0503020204020204" pitchFamily="34" charset="-122"/>
              </a:rPr>
              <a:t>例如添加紫色阴影效果的文字，如下图所示。</a:t>
            </a:r>
            <a:endParaRPr lang="zh-CN" altLang="en-US" sz="1800" kern="0">
              <a:latin typeface="微软雅黑" panose="020B0503020204020204" pitchFamily="34" charset="-122"/>
              <a:ea typeface="微软雅黑" panose="020B0503020204020204" pitchFamily="34" charset="-122"/>
            </a:endParaRPr>
          </a:p>
        </p:txBody>
      </p:sp>
      <p:sp>
        <p:nvSpPr>
          <p:cNvPr id="40" name="标题 1"/>
          <p:cNvSpPr>
            <a:spLocks noChangeArrowheads="1"/>
          </p:cNvSpPr>
          <p:nvPr/>
        </p:nvSpPr>
        <p:spPr bwMode="auto">
          <a:xfrm>
            <a:off x="1627464" y="190730"/>
            <a:ext cx="7553048"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r>
              <a:rPr lang="zh-CN" altLang="en-US" sz="2800" b="1" smtClean="0">
                <a:solidFill>
                  <a:srgbClr val="0567A2"/>
                </a:solidFill>
                <a:latin typeface="微软雅黑" pitchFamily="34" charset="-122"/>
                <a:ea typeface="微软雅黑" pitchFamily="34" charset="-122"/>
                <a:sym typeface="宋体" charset="-122"/>
              </a:rPr>
              <a:t>前导</a:t>
            </a:r>
            <a:r>
              <a:rPr lang="zh-CN" altLang="en-US" sz="2800" b="1">
                <a:solidFill>
                  <a:srgbClr val="0567A2"/>
                </a:solidFill>
                <a:latin typeface="微软雅黑" pitchFamily="34" charset="-122"/>
                <a:ea typeface="微软雅黑" pitchFamily="34" charset="-122"/>
                <a:sym typeface="宋体" charset="-122"/>
              </a:rPr>
              <a:t>知识</a:t>
            </a:r>
            <a:r>
              <a:rPr lang="en-US" altLang="zh-CN" sz="2800" b="1">
                <a:solidFill>
                  <a:srgbClr val="0567A2"/>
                </a:solidFill>
                <a:latin typeface="微软雅黑" pitchFamily="34" charset="-122"/>
                <a:ea typeface="微软雅黑" pitchFamily="34" charset="-122"/>
                <a:sym typeface="宋体" charset="-122"/>
              </a:rPr>
              <a:t>-</a:t>
            </a:r>
            <a:r>
              <a:rPr lang="en-US" altLang="zh-CN" sz="2800" b="1">
                <a:solidFill>
                  <a:srgbClr val="0567A2"/>
                </a:solidFill>
                <a:latin typeface="微软雅黑" pitchFamily="34" charset="-122"/>
                <a:ea typeface="微软雅黑" pitchFamily="34" charset="-122"/>
              </a:rPr>
              <a:t>CSS</a:t>
            </a:r>
            <a:r>
              <a:rPr lang="zh-CN" altLang="zh-CN" sz="2800" b="1">
                <a:solidFill>
                  <a:srgbClr val="0567A2"/>
                </a:solidFill>
                <a:latin typeface="微软雅黑" pitchFamily="34" charset="-122"/>
                <a:ea typeface="微软雅黑" pitchFamily="34" charset="-122"/>
              </a:rPr>
              <a:t>文本外观</a:t>
            </a:r>
            <a:r>
              <a:rPr lang="zh-CN" altLang="zh-CN" sz="2800" b="1" smtClean="0">
                <a:solidFill>
                  <a:srgbClr val="0567A2"/>
                </a:solidFill>
                <a:latin typeface="微软雅黑" pitchFamily="34" charset="-122"/>
                <a:ea typeface="微软雅黑" pitchFamily="34" charset="-122"/>
              </a:rPr>
              <a:t>属性</a:t>
            </a:r>
            <a:endParaRPr lang="zh-CN" altLang="zh-CN" sz="2800" b="1">
              <a:solidFill>
                <a:srgbClr val="0567A2"/>
              </a:solidFill>
              <a:latin typeface="微软雅黑" pitchFamily="34" charset="-122"/>
              <a:ea typeface="微软雅黑" pitchFamily="34" charset="-122"/>
            </a:endParaRPr>
          </a:p>
        </p:txBody>
      </p:sp>
    </p:spTree>
    <p:extLst>
      <p:ext uri="{BB962C8B-B14F-4D97-AF65-F5344CB8AC3E}">
        <p14:creationId xmlns:p14="http://schemas.microsoft.com/office/powerpoint/2010/main" val="165068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4"/>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0"/>
                                        </p:tgtEl>
                                        <p:attrNameLst>
                                          <p:attrName>style.visibility</p:attrName>
                                        </p:attrNameLst>
                                      </p:cBhvr>
                                      <p:to>
                                        <p:strVal val="hidden"/>
                                      </p:to>
                                    </p:set>
                                  </p:childTnLst>
                                </p:cTn>
                              </p:par>
                            </p:childTnLst>
                          </p:cTn>
                        </p:par>
                        <p:par>
                          <p:cTn id="23" fill="hold">
                            <p:stCondLst>
                              <p:cond delay="0"/>
                            </p:stCondLst>
                            <p:childTnLst>
                              <p:par>
                                <p:cTn id="24" presetID="22" presetClass="entr" presetSubtype="8"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500"/>
                                        <p:tgtEl>
                                          <p:spTgt spid="28"/>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28"/>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25"/>
                                        </p:tgtEl>
                                        <p:attrNameLst>
                                          <p:attrName>style.visibility</p:attrName>
                                        </p:attrNameLst>
                                      </p:cBhvr>
                                      <p:to>
                                        <p:strVal val="hidden"/>
                                      </p:to>
                                    </p:set>
                                  </p:childTnLst>
                                </p:cTn>
                              </p:par>
                            </p:childTnLst>
                          </p:cTn>
                        </p:par>
                        <p:par>
                          <p:cTn id="36" fill="hold">
                            <p:stCondLst>
                              <p:cond delay="0"/>
                            </p:stCondLst>
                            <p:childTnLst>
                              <p:par>
                                <p:cTn id="37" presetID="22" presetClass="entr" presetSubtype="8" fill="hold"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left)">
                                      <p:cBhvr>
                                        <p:cTn id="39" dur="500"/>
                                        <p:tgtEl>
                                          <p:spTgt spid="29"/>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left)">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32"/>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9"/>
                                        </p:tgtEl>
                                        <p:attrNameLst>
                                          <p:attrName>style.visibility</p:attrName>
                                        </p:attrNameLst>
                                      </p:cBhvr>
                                      <p:to>
                                        <p:strVal val="hidden"/>
                                      </p:to>
                                    </p:set>
                                  </p:childTnLst>
                                </p:cTn>
                              </p:par>
                            </p:childTnLst>
                          </p:cTn>
                        </p:par>
                        <p:par>
                          <p:cTn id="49" fill="hold">
                            <p:stCondLst>
                              <p:cond delay="0"/>
                            </p:stCondLst>
                            <p:childTnLst>
                              <p:par>
                                <p:cTn id="50" presetID="22" presetClass="entr" presetSubtype="8" fill="hold" nodeType="after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500"/>
                                        <p:tgtEl>
                                          <p:spTgt spid="33"/>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wipe(left)">
                                      <p:cBhvr>
                                        <p:cTn id="55" dur="500"/>
                                        <p:tgtEl>
                                          <p:spTgt spid="36"/>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36"/>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33"/>
                                        </p:tgtEl>
                                        <p:attrNameLst>
                                          <p:attrName>style.visibility</p:attrName>
                                        </p:attrNameLst>
                                      </p:cBhvr>
                                      <p:to>
                                        <p:strVal val="hidden"/>
                                      </p:to>
                                    </p:set>
                                  </p:childTnLst>
                                </p:cTn>
                              </p:par>
                              <p:par>
                                <p:cTn id="62" presetID="22" presetClass="entr" presetSubtype="4" fill="hold" grpId="0"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wipe(down)">
                                      <p:cBhvr>
                                        <p:cTn id="64" dur="500"/>
                                        <p:tgtEl>
                                          <p:spTgt spid="44"/>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1000"/>
                                        <p:tgtEl>
                                          <p:spTgt spid="43"/>
                                        </p:tgtEl>
                                      </p:cBhvr>
                                    </p:animEffect>
                                    <p:anim calcmode="lin" valueType="num">
                                      <p:cBhvr>
                                        <p:cTn id="70" dur="1000" fill="hold"/>
                                        <p:tgtEl>
                                          <p:spTgt spid="43"/>
                                        </p:tgtEl>
                                        <p:attrNameLst>
                                          <p:attrName>ppt_x</p:attrName>
                                        </p:attrNameLst>
                                      </p:cBhvr>
                                      <p:tavLst>
                                        <p:tav tm="0">
                                          <p:val>
                                            <p:strVal val="#ppt_x"/>
                                          </p:val>
                                        </p:tav>
                                        <p:tav tm="100000">
                                          <p:val>
                                            <p:strVal val="#ppt_x"/>
                                          </p:val>
                                        </p:tav>
                                      </p:tavLst>
                                    </p:anim>
                                    <p:anim calcmode="lin" valueType="num">
                                      <p:cBhvr>
                                        <p:cTn id="71"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nodeType="clickEffect">
                                  <p:stCondLst>
                                    <p:cond delay="0"/>
                                  </p:stCondLst>
                                  <p:childTnLst>
                                    <p:set>
                                      <p:cBhvr>
                                        <p:cTn id="75" dur="1" fill="hold">
                                          <p:stCondLst>
                                            <p:cond delay="0"/>
                                          </p:stCondLst>
                                        </p:cTn>
                                        <p:tgtEl>
                                          <p:spTgt spid="38"/>
                                        </p:tgtEl>
                                        <p:attrNameLst>
                                          <p:attrName>style.visibility</p:attrName>
                                        </p:attrNameLst>
                                      </p:cBhvr>
                                      <p:to>
                                        <p:strVal val="visible"/>
                                      </p:to>
                                    </p:set>
                                    <p:anim calcmode="lin" valueType="num">
                                      <p:cBhvr>
                                        <p:cTn id="76" dur="500" fill="hold"/>
                                        <p:tgtEl>
                                          <p:spTgt spid="38"/>
                                        </p:tgtEl>
                                        <p:attrNameLst>
                                          <p:attrName>ppt_w</p:attrName>
                                        </p:attrNameLst>
                                      </p:cBhvr>
                                      <p:tavLst>
                                        <p:tav tm="0">
                                          <p:val>
                                            <p:fltVal val="0"/>
                                          </p:val>
                                        </p:tav>
                                        <p:tav tm="100000">
                                          <p:val>
                                            <p:strVal val="#ppt_w"/>
                                          </p:val>
                                        </p:tav>
                                      </p:tavLst>
                                    </p:anim>
                                    <p:anim calcmode="lin" valueType="num">
                                      <p:cBhvr>
                                        <p:cTn id="77" dur="500" fill="hold"/>
                                        <p:tgtEl>
                                          <p:spTgt spid="38"/>
                                        </p:tgtEl>
                                        <p:attrNameLst>
                                          <p:attrName>ppt_h</p:attrName>
                                        </p:attrNameLst>
                                      </p:cBhvr>
                                      <p:tavLst>
                                        <p:tav tm="0">
                                          <p:val>
                                            <p:fltVal val="0"/>
                                          </p:val>
                                        </p:tav>
                                        <p:tav tm="100000">
                                          <p:val>
                                            <p:strVal val="#ppt_h"/>
                                          </p:val>
                                        </p:tav>
                                      </p:tavLst>
                                    </p:anim>
                                    <p:animEffect transition="in" filter="fade">
                                      <p:cBhvr>
                                        <p:cTn id="78" dur="500"/>
                                        <p:tgtEl>
                                          <p:spTgt spid="3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fade">
                                      <p:cBhvr>
                                        <p:cTn id="8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9" grpId="0" animBg="1"/>
      <p:bldP spid="24" grpId="0"/>
      <p:bldP spid="24" grpId="1"/>
      <p:bldP spid="28" grpId="0"/>
      <p:bldP spid="28" grpId="1"/>
      <p:bldP spid="32" grpId="0"/>
      <p:bldP spid="32" grpId="1"/>
      <p:bldP spid="36" grpId="0"/>
      <p:bldP spid="36" grpId="1"/>
      <p:bldP spid="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666501" y="1249315"/>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zh-CN" sz="2400" b="1">
              <a:solidFill>
                <a:srgbClr val="FFFF00"/>
              </a:solidFill>
              <a:latin typeface="微软雅黑" pitchFamily="34" charset="-122"/>
              <a:ea typeface="微软雅黑" pitchFamily="34" charset="-122"/>
            </a:endParaRPr>
          </a:p>
        </p:txBody>
      </p:sp>
      <p:sp>
        <p:nvSpPr>
          <p:cNvPr id="5" name="内容占位符 2"/>
          <p:cNvSpPr>
            <a:spLocks noGrp="1"/>
          </p:cNvSpPr>
          <p:nvPr>
            <p:ph idx="4294967295"/>
          </p:nvPr>
        </p:nvSpPr>
        <p:spPr bwMode="auto">
          <a:xfrm>
            <a:off x="481013" y="1556792"/>
            <a:ext cx="7975600" cy="8000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742950" lvl="1" indent="-285750" eaLnBrk="0" fontAlgn="base" hangingPunct="0">
              <a:lnSpc>
                <a:spcPct val="150000"/>
              </a:lnSpc>
              <a:spcBef>
                <a:spcPct val="20000"/>
              </a:spcBef>
              <a:spcAft>
                <a:spcPct val="0"/>
              </a:spcAft>
              <a:buFont typeface="Arial" panose="020B0604020202020204" pitchFamily="34" charset="0"/>
              <a:buChar char="–"/>
              <a:defRPr/>
            </a:pPr>
            <a:r>
              <a:rPr lang="zh-CN" altLang="zh-CN" sz="1800" kern="0">
                <a:latin typeface="微软雅黑" panose="020B0503020204020204" pitchFamily="34" charset="-122"/>
                <a:ea typeface="微软雅黑" panose="020B0503020204020204" pitchFamily="34" charset="-122"/>
              </a:rPr>
              <a:t>如果在</a:t>
            </a:r>
            <a:r>
              <a:rPr lang="en-US" altLang="zh-CN" sz="1800" kern="0">
                <a:latin typeface="微软雅黑" panose="020B0503020204020204" pitchFamily="34" charset="-122"/>
                <a:ea typeface="微软雅黑" panose="020B0503020204020204" pitchFamily="34" charset="-122"/>
              </a:rPr>
              <a:t>HTML</a:t>
            </a:r>
            <a:r>
              <a:rPr lang="zh-CN" altLang="zh-CN" sz="1800" kern="0">
                <a:latin typeface="微软雅黑" panose="020B0503020204020204" pitchFamily="34" charset="-122"/>
                <a:ea typeface="微软雅黑" panose="020B0503020204020204" pitchFamily="34" charset="-122"/>
              </a:rPr>
              <a:t>文件中对于同一个标签可以有多个</a:t>
            </a:r>
            <a:r>
              <a:rPr lang="en-US" altLang="zh-CN" sz="1800" kern="0">
                <a:latin typeface="微软雅黑" panose="020B0503020204020204" pitchFamily="34" charset="-122"/>
                <a:ea typeface="微软雅黑" panose="020B0503020204020204" pitchFamily="34" charset="-122"/>
              </a:rPr>
              <a:t>CSS</a:t>
            </a:r>
            <a:r>
              <a:rPr lang="zh-CN" altLang="zh-CN" sz="1800" kern="0">
                <a:latin typeface="微软雅黑" panose="020B0503020204020204" pitchFamily="34" charset="-122"/>
                <a:ea typeface="微软雅黑" panose="020B0503020204020204" pitchFamily="34" charset="-122"/>
              </a:rPr>
              <a:t>样式存在，并且这多个</a:t>
            </a:r>
            <a:r>
              <a:rPr lang="en-US" altLang="zh-CN" sz="1800" kern="0">
                <a:latin typeface="微软雅黑" panose="020B0503020204020204" pitchFamily="34" charset="-122"/>
                <a:ea typeface="微软雅黑" panose="020B0503020204020204" pitchFamily="34" charset="-122"/>
              </a:rPr>
              <a:t>CSS</a:t>
            </a:r>
            <a:r>
              <a:rPr lang="zh-CN" altLang="zh-CN" sz="1800" kern="0">
                <a:latin typeface="微软雅黑" panose="020B0503020204020204" pitchFamily="34" charset="-122"/>
                <a:ea typeface="微软雅黑" panose="020B0503020204020204" pitchFamily="34" charset="-122"/>
              </a:rPr>
              <a:t>样式具有相同的权重值怎么办？</a:t>
            </a:r>
            <a:r>
              <a:rPr lang="en-US" altLang="zh-CN" sz="1800" kern="0">
                <a:latin typeface="微软雅黑" panose="020B0503020204020204" pitchFamily="34" charset="-122"/>
                <a:ea typeface="微软雅黑" panose="020B0503020204020204" pitchFamily="34" charset="-122"/>
              </a:rPr>
              <a:t>CSS</a:t>
            </a:r>
            <a:r>
              <a:rPr lang="zh-CN" altLang="en-US" sz="1800" kern="0">
                <a:latin typeface="微软雅黑" panose="020B0503020204020204" pitchFamily="34" charset="-122"/>
                <a:ea typeface="微软雅黑" panose="020B0503020204020204" pitchFamily="34" charset="-122"/>
              </a:rPr>
              <a:t>的</a:t>
            </a:r>
            <a:r>
              <a:rPr lang="zh-CN" altLang="zh-CN" sz="1800" kern="0">
                <a:latin typeface="微软雅黑" panose="020B0503020204020204" pitchFamily="34" charset="-122"/>
                <a:ea typeface="微软雅黑" panose="020B0503020204020204" pitchFamily="34" charset="-122"/>
              </a:rPr>
              <a:t>层叠性帮你解决这个问题</a:t>
            </a:r>
            <a:r>
              <a:rPr lang="zh-CN" altLang="zh-CN" sz="1800" kern="0" smtClean="0">
                <a:latin typeface="微软雅黑" panose="020B0503020204020204" pitchFamily="34" charset="-122"/>
                <a:ea typeface="微软雅黑" panose="020B0503020204020204" pitchFamily="34" charset="-122"/>
              </a:rPr>
              <a:t>。</a:t>
            </a:r>
            <a:endParaRPr lang="zh-CN" altLang="zh-CN" sz="1800" kern="0">
              <a:latin typeface="微软雅黑" panose="020B0503020204020204" pitchFamily="34" charset="-122"/>
              <a:ea typeface="微软雅黑" panose="020B0503020204020204" pitchFamily="34" charset="-122"/>
            </a:endParaRPr>
          </a:p>
        </p:txBody>
      </p:sp>
      <p:sp>
        <p:nvSpPr>
          <p:cNvPr id="6" name="矩形 5"/>
          <p:cNvSpPr/>
          <p:nvPr/>
        </p:nvSpPr>
        <p:spPr>
          <a:xfrm>
            <a:off x="560388" y="1021270"/>
            <a:ext cx="1914307" cy="583108"/>
          </a:xfrm>
          <a:prstGeom prst="rect">
            <a:avLst/>
          </a:prstGeom>
        </p:spPr>
        <p:txBody>
          <a:bodyPr wrap="none">
            <a:spAutoFit/>
          </a:bodyPr>
          <a:lstStyle/>
          <a:p>
            <a:pPr marL="342900" indent="-342900">
              <a:lnSpc>
                <a:spcPct val="150000"/>
              </a:lnSpc>
              <a:spcBef>
                <a:spcPct val="20000"/>
              </a:spcBef>
              <a:buFontTx/>
              <a:buChar char="•"/>
              <a:defRPr/>
            </a:pPr>
            <a:r>
              <a:rPr lang="en-US" altLang="zh-CN" sz="2400" b="1" smtClean="0">
                <a:solidFill>
                  <a:srgbClr val="0567A2"/>
                </a:solidFill>
              </a:rPr>
              <a:t>CSS</a:t>
            </a:r>
            <a:r>
              <a:rPr lang="zh-CN" altLang="en-US" sz="2400" b="1" smtClean="0">
                <a:solidFill>
                  <a:srgbClr val="0567A2"/>
                </a:solidFill>
              </a:rPr>
              <a:t>层叠性</a:t>
            </a:r>
            <a:endParaRPr lang="en-US" altLang="zh-CN" sz="2400" b="1" dirty="0">
              <a:solidFill>
                <a:srgbClr val="0567A2"/>
              </a:solidFill>
            </a:endParaRPr>
          </a:p>
        </p:txBody>
      </p:sp>
      <p:sp>
        <p:nvSpPr>
          <p:cNvPr id="2" name="矩形 1"/>
          <p:cNvSpPr/>
          <p:nvPr/>
        </p:nvSpPr>
        <p:spPr>
          <a:xfrm>
            <a:off x="2051720" y="2572866"/>
            <a:ext cx="5400600" cy="1200329"/>
          </a:xfrm>
          <a:prstGeom prst="rect">
            <a:avLst/>
          </a:prstGeom>
        </p:spPr>
        <p:txBody>
          <a:bodyPr wrap="square">
            <a:spAutoFit/>
          </a:bodyPr>
          <a:lstStyle/>
          <a:p>
            <a:r>
              <a:rPr lang="en-US" altLang="zh-CN" smtClean="0">
                <a:latin typeface="楷体" panose="02010609060101010101" pitchFamily="49" charset="-122"/>
                <a:ea typeface="楷体" panose="02010609060101010101" pitchFamily="49" charset="-122"/>
              </a:rPr>
              <a:t>    CSS</a:t>
            </a:r>
            <a:r>
              <a:rPr lang="zh-CN" altLang="zh-CN">
                <a:latin typeface="楷体" panose="02010609060101010101" pitchFamily="49" charset="-122"/>
                <a:ea typeface="楷体" panose="02010609060101010101" pitchFamily="49" charset="-122"/>
              </a:rPr>
              <a:t>层叠性就是在</a:t>
            </a:r>
            <a:r>
              <a:rPr lang="en-US" altLang="zh-CN">
                <a:latin typeface="楷体" panose="02010609060101010101" pitchFamily="49" charset="-122"/>
                <a:ea typeface="楷体" panose="02010609060101010101" pitchFamily="49" charset="-122"/>
              </a:rPr>
              <a:t>HTML</a:t>
            </a:r>
            <a:r>
              <a:rPr lang="zh-CN" altLang="zh-CN">
                <a:latin typeface="楷体" panose="02010609060101010101" pitchFamily="49" charset="-122"/>
                <a:ea typeface="楷体" panose="02010609060101010101" pitchFamily="49" charset="-122"/>
              </a:rPr>
              <a:t>文件中对于同一个标签元素可以有多个</a:t>
            </a:r>
            <a:r>
              <a:rPr lang="en-US" altLang="zh-CN">
                <a:latin typeface="楷体" panose="02010609060101010101" pitchFamily="49" charset="-122"/>
                <a:ea typeface="楷体" panose="02010609060101010101" pitchFamily="49" charset="-122"/>
              </a:rPr>
              <a:t>CSS</a:t>
            </a:r>
            <a:r>
              <a:rPr lang="zh-CN" altLang="zh-CN">
                <a:latin typeface="楷体" panose="02010609060101010101" pitchFamily="49" charset="-122"/>
                <a:ea typeface="楷体" panose="02010609060101010101" pitchFamily="49" charset="-122"/>
              </a:rPr>
              <a:t>样式存在，当有相同权重的样式存在时，会根据这些</a:t>
            </a:r>
            <a:r>
              <a:rPr lang="en-US" altLang="zh-CN">
                <a:latin typeface="楷体" panose="02010609060101010101" pitchFamily="49" charset="-122"/>
                <a:ea typeface="楷体" panose="02010609060101010101" pitchFamily="49" charset="-122"/>
              </a:rPr>
              <a:t>CSS</a:t>
            </a:r>
            <a:r>
              <a:rPr lang="zh-CN" altLang="zh-CN">
                <a:latin typeface="楷体" panose="02010609060101010101" pitchFamily="49" charset="-122"/>
                <a:ea typeface="楷体" panose="02010609060101010101" pitchFamily="49" charset="-122"/>
              </a:rPr>
              <a:t>样式的前后顺序来决定，处于最后面的</a:t>
            </a:r>
            <a:r>
              <a:rPr lang="en-US" altLang="zh-CN">
                <a:latin typeface="楷体" panose="02010609060101010101" pitchFamily="49" charset="-122"/>
                <a:ea typeface="楷体" panose="02010609060101010101" pitchFamily="49" charset="-122"/>
              </a:rPr>
              <a:t>CSS</a:t>
            </a:r>
            <a:r>
              <a:rPr lang="zh-CN" altLang="zh-CN">
                <a:latin typeface="楷体" panose="02010609060101010101" pitchFamily="49" charset="-122"/>
                <a:ea typeface="楷体" panose="02010609060101010101" pitchFamily="49" charset="-122"/>
              </a:rPr>
              <a:t>样式会被</a:t>
            </a:r>
            <a:r>
              <a:rPr lang="zh-CN" altLang="zh-CN" smtClean="0">
                <a:latin typeface="楷体" panose="02010609060101010101" pitchFamily="49" charset="-122"/>
                <a:ea typeface="楷体" panose="02010609060101010101" pitchFamily="49" charset="-122"/>
              </a:rPr>
              <a:t>应用</a:t>
            </a:r>
            <a:r>
              <a:rPr lang="zh-CN" altLang="en-US" smtClean="0"/>
              <a:t>，</a:t>
            </a:r>
            <a:r>
              <a:rPr lang="zh-CN" altLang="en-US">
                <a:latin typeface="楷体" panose="02010609060101010101" pitchFamily="49" charset="-122"/>
                <a:ea typeface="楷体" panose="02010609060101010101" pitchFamily="49" charset="-122"/>
              </a:rPr>
              <a:t>示例代码如下：</a:t>
            </a:r>
            <a:endParaRPr lang="zh-CN" altLang="zh-CN">
              <a:latin typeface="楷体" panose="02010609060101010101" pitchFamily="49" charset="-122"/>
              <a:ea typeface="楷体" panose="02010609060101010101" pitchFamily="49" charset="-122"/>
            </a:endParaRPr>
          </a:p>
        </p:txBody>
      </p:sp>
      <p:sp>
        <p:nvSpPr>
          <p:cNvPr id="3" name="圆角矩形 2"/>
          <p:cNvSpPr/>
          <p:nvPr/>
        </p:nvSpPr>
        <p:spPr>
          <a:xfrm>
            <a:off x="1979712" y="2572866"/>
            <a:ext cx="5616624" cy="1296144"/>
          </a:xfrm>
          <a:prstGeom prst="roundRect">
            <a:avLst/>
          </a:prstGeom>
          <a:ln w="19050">
            <a:solidFill>
              <a:schemeClr val="bg2">
                <a:lumMod val="50000"/>
              </a:schemeClr>
            </a:solidFill>
          </a:ln>
        </p:spPr>
        <p:txBody>
          <a:bodyPr wrap="square" rtlCol="0" anchor="ctr">
            <a:noAutofit/>
          </a:bodyPr>
          <a:lstStyle/>
          <a:p>
            <a:pPr algn="ctr"/>
            <a:endParaRPr lang="zh-CN" altLang="en-US" dirty="0">
              <a:ea typeface="宋体" pitchFamily="2" charset="-122"/>
            </a:endParaRPr>
          </a:p>
        </p:txBody>
      </p:sp>
      <p:sp>
        <p:nvSpPr>
          <p:cNvPr id="8" name="TextBox 7"/>
          <p:cNvSpPr txBox="1"/>
          <p:nvPr/>
        </p:nvSpPr>
        <p:spPr>
          <a:xfrm>
            <a:off x="1024260" y="4301058"/>
            <a:ext cx="7148140" cy="1728192"/>
          </a:xfrm>
          <a:prstGeom prst="rect">
            <a:avLst/>
          </a:prstGeom>
          <a:solidFill>
            <a:schemeClr val="accent5">
              <a:lumMod val="20000"/>
              <a:lumOff val="80000"/>
            </a:schemeClr>
          </a:solidFill>
          <a:ln w="19050">
            <a:noFill/>
          </a:ln>
        </p:spPr>
        <p:txBody>
          <a:bodyPr>
            <a:noAutofit/>
          </a:bodyPr>
          <a:lstStyle/>
          <a:p>
            <a:pPr lvl="2">
              <a:lnSpc>
                <a:spcPct val="150000"/>
              </a:lnSpc>
            </a:pPr>
            <a:r>
              <a:rPr lang="en-US" altLang="zh-CN" sz="1600"/>
              <a:t>p{color:red;}</a:t>
            </a:r>
            <a:endParaRPr lang="zh-CN" altLang="zh-CN" sz="1600"/>
          </a:p>
          <a:p>
            <a:pPr lvl="2">
              <a:lnSpc>
                <a:spcPct val="150000"/>
              </a:lnSpc>
            </a:pPr>
            <a:r>
              <a:rPr lang="en-US" altLang="zh-CN" sz="1600"/>
              <a:t>p{color:green;}</a:t>
            </a:r>
            <a:endParaRPr lang="zh-CN" altLang="zh-CN" sz="1600"/>
          </a:p>
          <a:p>
            <a:pPr lvl="2">
              <a:lnSpc>
                <a:spcPct val="150000"/>
              </a:lnSpc>
            </a:pPr>
            <a:r>
              <a:rPr lang="en-US" altLang="zh-CN" sz="1600"/>
              <a:t>&lt;/style&gt;</a:t>
            </a:r>
            <a:endParaRPr lang="zh-CN" altLang="zh-CN" sz="1600"/>
          </a:p>
          <a:p>
            <a:pPr lvl="2">
              <a:lnSpc>
                <a:spcPct val="150000"/>
              </a:lnSpc>
            </a:pPr>
            <a:r>
              <a:rPr lang="en-US" altLang="zh-CN" sz="1600"/>
              <a:t>&lt;p &gt;</a:t>
            </a:r>
            <a:r>
              <a:rPr lang="zh-CN" altLang="zh-CN" sz="1600"/>
              <a:t>小红是一个胆小如鼠的女孩。</a:t>
            </a:r>
            <a:r>
              <a:rPr lang="en-US" altLang="zh-CN" sz="1600"/>
              <a:t>&lt;/p</a:t>
            </a:r>
            <a:r>
              <a:rPr lang="en-US" altLang="zh-CN" sz="1600" smtClean="0"/>
              <a:t>&gt;</a:t>
            </a:r>
            <a:endParaRPr lang="zh-CN" altLang="zh-CN" sz="1600"/>
          </a:p>
          <a:p>
            <a:pPr indent="457200">
              <a:lnSpc>
                <a:spcPct val="150000"/>
              </a:lnSpc>
            </a:pPr>
            <a:endParaRPr lang="en-US" altLang="zh-CN" sz="1600" smtClean="0"/>
          </a:p>
        </p:txBody>
      </p:sp>
      <p:sp>
        <p:nvSpPr>
          <p:cNvPr id="7" name="下箭头 6"/>
          <p:cNvSpPr/>
          <p:nvPr/>
        </p:nvSpPr>
        <p:spPr>
          <a:xfrm>
            <a:off x="4355976" y="3869010"/>
            <a:ext cx="288032" cy="432048"/>
          </a:xfrm>
          <a:prstGeom prst="downArrow">
            <a:avLst/>
          </a:prstGeom>
          <a:solidFill>
            <a:schemeClr val="bg2">
              <a:lumMod val="50000"/>
            </a:schemeClr>
          </a:solidFill>
          <a:ln w="19050">
            <a:solidFill>
              <a:schemeClr val="bg2">
                <a:lumMod val="50000"/>
              </a:schemeClr>
            </a:solidFill>
          </a:ln>
        </p:spPr>
        <p:txBody>
          <a:bodyPr wrap="square" rtlCol="0" anchor="ctr">
            <a:spAutoFit/>
          </a:bodyPr>
          <a:lstStyle/>
          <a:p>
            <a:pPr algn="ctr"/>
            <a:endParaRPr lang="zh-CN" altLang="en-US" dirty="0">
              <a:ea typeface="宋体" pitchFamily="2" charset="-122"/>
            </a:endParaRPr>
          </a:p>
        </p:txBody>
      </p:sp>
      <p:grpSp>
        <p:nvGrpSpPr>
          <p:cNvPr id="30" name="组合 29"/>
          <p:cNvGrpSpPr/>
          <p:nvPr/>
        </p:nvGrpSpPr>
        <p:grpSpPr>
          <a:xfrm rot="10800000">
            <a:off x="3203849" y="4409068"/>
            <a:ext cx="202064" cy="324037"/>
            <a:chOff x="4067944" y="3789040"/>
            <a:chExt cx="252028" cy="648072"/>
          </a:xfrm>
        </p:grpSpPr>
        <p:sp>
          <p:nvSpPr>
            <p:cNvPr id="31" name="左中括号 30"/>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32" name="直接连接符 31"/>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3" name="矩形 32"/>
          <p:cNvSpPr/>
          <p:nvPr/>
        </p:nvSpPr>
        <p:spPr>
          <a:xfrm>
            <a:off x="3383364" y="4425329"/>
            <a:ext cx="3600400" cy="307777"/>
          </a:xfrm>
          <a:prstGeom prst="rect">
            <a:avLst/>
          </a:prstGeom>
        </p:spPr>
        <p:txBody>
          <a:bodyPr wrap="square">
            <a:spAutoFit/>
          </a:bodyPr>
          <a:lstStyle/>
          <a:p>
            <a:r>
              <a:rPr lang="zh-CN" altLang="en-US" sz="1400" smtClean="0">
                <a:solidFill>
                  <a:srgbClr val="FF0000"/>
                </a:solidFill>
                <a:latin typeface="微软雅黑" panose="020B0503020204020204" pitchFamily="34" charset="-122"/>
                <a:ea typeface="微软雅黑" panose="020B0503020204020204" pitchFamily="34" charset="-122"/>
              </a:rPr>
              <a:t>首先设置</a:t>
            </a:r>
            <a:r>
              <a:rPr lang="en-US" altLang="zh-CN" sz="1400" smtClean="0">
                <a:solidFill>
                  <a:srgbClr val="FF0000"/>
                </a:solidFill>
                <a:latin typeface="微软雅黑" panose="020B0503020204020204" pitchFamily="34" charset="-122"/>
                <a:ea typeface="微软雅黑" panose="020B0503020204020204" pitchFamily="34" charset="-122"/>
              </a:rPr>
              <a:t>&lt;</a:t>
            </a:r>
            <a:r>
              <a:rPr lang="en-US" altLang="zh-CN" sz="1400">
                <a:solidFill>
                  <a:srgbClr val="FF0000"/>
                </a:solidFill>
                <a:latin typeface="微软雅黑" panose="020B0503020204020204" pitchFamily="34" charset="-122"/>
                <a:ea typeface="微软雅黑" panose="020B0503020204020204" pitchFamily="34" charset="-122"/>
              </a:rPr>
              <a:t>p</a:t>
            </a:r>
            <a:r>
              <a:rPr lang="en-US" altLang="zh-CN" sz="1400" smtClean="0">
                <a:solidFill>
                  <a:srgbClr val="FF0000"/>
                </a:solidFill>
                <a:latin typeface="微软雅黑" panose="020B0503020204020204" pitchFamily="34" charset="-122"/>
                <a:ea typeface="微软雅黑" panose="020B0503020204020204" pitchFamily="34" charset="-122"/>
              </a:rPr>
              <a:t>&gt;</a:t>
            </a:r>
            <a:r>
              <a:rPr lang="zh-CN" altLang="en-US" sz="1400" smtClean="0">
                <a:solidFill>
                  <a:srgbClr val="FF0000"/>
                </a:solidFill>
                <a:latin typeface="微软雅黑" panose="020B0503020204020204" pitchFamily="34" charset="-122"/>
                <a:ea typeface="微软雅黑" panose="020B0503020204020204" pitchFamily="34" charset="-122"/>
              </a:rPr>
              <a:t>标签中文字为红色。</a:t>
            </a:r>
            <a:endParaRPr lang="zh-CN" altLang="zh-CN" sz="1400">
              <a:solidFill>
                <a:srgbClr val="FF0000"/>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rot="10800000">
            <a:off x="3405913" y="4841117"/>
            <a:ext cx="202064" cy="324037"/>
            <a:chOff x="4067944" y="3789040"/>
            <a:chExt cx="252028" cy="648072"/>
          </a:xfrm>
        </p:grpSpPr>
        <p:sp>
          <p:nvSpPr>
            <p:cNvPr id="35" name="左中括号 34"/>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36" name="直接连接符 35"/>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7" name="矩形 36"/>
          <p:cNvSpPr/>
          <p:nvPr/>
        </p:nvSpPr>
        <p:spPr>
          <a:xfrm>
            <a:off x="3585428" y="4857378"/>
            <a:ext cx="3600400" cy="307777"/>
          </a:xfrm>
          <a:prstGeom prst="rect">
            <a:avLst/>
          </a:prstGeom>
        </p:spPr>
        <p:txBody>
          <a:bodyPr wrap="square">
            <a:spAutoFit/>
          </a:bodyPr>
          <a:lstStyle/>
          <a:p>
            <a:r>
              <a:rPr lang="zh-CN" altLang="en-US" sz="1400">
                <a:solidFill>
                  <a:srgbClr val="FF0000"/>
                </a:solidFill>
                <a:latin typeface="微软雅黑" panose="020B0503020204020204" pitchFamily="34" charset="-122"/>
                <a:ea typeface="微软雅黑" panose="020B0503020204020204" pitchFamily="34" charset="-122"/>
              </a:rPr>
              <a:t>然后</a:t>
            </a:r>
            <a:r>
              <a:rPr lang="zh-CN" altLang="en-US" sz="1400" smtClean="0">
                <a:solidFill>
                  <a:srgbClr val="FF0000"/>
                </a:solidFill>
                <a:latin typeface="微软雅黑" panose="020B0503020204020204" pitchFamily="34" charset="-122"/>
                <a:ea typeface="微软雅黑" panose="020B0503020204020204" pitchFamily="34" charset="-122"/>
              </a:rPr>
              <a:t>设置</a:t>
            </a:r>
            <a:r>
              <a:rPr lang="en-US" altLang="zh-CN" sz="1400" smtClean="0">
                <a:solidFill>
                  <a:srgbClr val="FF0000"/>
                </a:solidFill>
                <a:latin typeface="微软雅黑" panose="020B0503020204020204" pitchFamily="34" charset="-122"/>
                <a:ea typeface="微软雅黑" panose="020B0503020204020204" pitchFamily="34" charset="-122"/>
              </a:rPr>
              <a:t>&lt;</a:t>
            </a:r>
            <a:r>
              <a:rPr lang="en-US" altLang="zh-CN" sz="1400">
                <a:solidFill>
                  <a:srgbClr val="FF0000"/>
                </a:solidFill>
                <a:latin typeface="微软雅黑" panose="020B0503020204020204" pitchFamily="34" charset="-122"/>
                <a:ea typeface="微软雅黑" panose="020B0503020204020204" pitchFamily="34" charset="-122"/>
              </a:rPr>
              <a:t>p</a:t>
            </a:r>
            <a:r>
              <a:rPr lang="en-US" altLang="zh-CN" sz="1400" smtClean="0">
                <a:solidFill>
                  <a:srgbClr val="FF0000"/>
                </a:solidFill>
                <a:latin typeface="微软雅黑" panose="020B0503020204020204" pitchFamily="34" charset="-122"/>
                <a:ea typeface="微软雅黑" panose="020B0503020204020204" pitchFamily="34" charset="-122"/>
              </a:rPr>
              <a:t>&gt;</a:t>
            </a:r>
            <a:r>
              <a:rPr lang="zh-CN" altLang="en-US" sz="1400" smtClean="0">
                <a:solidFill>
                  <a:srgbClr val="FF0000"/>
                </a:solidFill>
                <a:latin typeface="微软雅黑" panose="020B0503020204020204" pitchFamily="34" charset="-122"/>
                <a:ea typeface="微软雅黑" panose="020B0503020204020204" pitchFamily="34" charset="-122"/>
              </a:rPr>
              <a:t>标签中文字为绿色。</a:t>
            </a:r>
            <a:endParaRPr lang="zh-CN" altLang="zh-CN" sz="1400">
              <a:solidFill>
                <a:srgbClr val="FF0000"/>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rot="16200000">
            <a:off x="3528136" y="4553337"/>
            <a:ext cx="288031" cy="2663793"/>
            <a:chOff x="4067944" y="3789040"/>
            <a:chExt cx="252028" cy="648072"/>
          </a:xfrm>
        </p:grpSpPr>
        <p:sp>
          <p:nvSpPr>
            <p:cNvPr id="43" name="左中括号 42"/>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44" name="直接连接符 43"/>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5" name="矩形 44"/>
          <p:cNvSpPr/>
          <p:nvPr/>
        </p:nvSpPr>
        <p:spPr>
          <a:xfrm>
            <a:off x="1907703" y="6009505"/>
            <a:ext cx="3816425" cy="307777"/>
          </a:xfrm>
          <a:prstGeom prst="rect">
            <a:avLst/>
          </a:prstGeom>
        </p:spPr>
        <p:txBody>
          <a:bodyPr wrap="square">
            <a:spAutoFit/>
          </a:bodyPr>
          <a:lstStyle/>
          <a:p>
            <a:r>
              <a:rPr lang="zh-CN" altLang="zh-CN" sz="1400" smtClean="0">
                <a:solidFill>
                  <a:srgbClr val="FF0000"/>
                </a:solidFill>
                <a:latin typeface="微软雅黑" panose="020B0503020204020204" pitchFamily="34" charset="-122"/>
                <a:ea typeface="微软雅黑" panose="020B0503020204020204" pitchFamily="34" charset="-122"/>
              </a:rPr>
              <a:t>“</a:t>
            </a:r>
            <a:r>
              <a:rPr lang="zh-CN" altLang="zh-CN" sz="1400">
                <a:solidFill>
                  <a:srgbClr val="FF0000"/>
                </a:solidFill>
                <a:latin typeface="微软雅黑" panose="020B0503020204020204" pitchFamily="34" charset="-122"/>
                <a:ea typeface="微软雅黑" panose="020B0503020204020204" pitchFamily="34" charset="-122"/>
              </a:rPr>
              <a:t>小红是一个胆小如鼠的女孩”应显示为绿色</a:t>
            </a:r>
          </a:p>
        </p:txBody>
      </p:sp>
      <p:sp>
        <p:nvSpPr>
          <p:cNvPr id="21" name="标题 1"/>
          <p:cNvSpPr>
            <a:spLocks noChangeArrowheads="1"/>
          </p:cNvSpPr>
          <p:nvPr/>
        </p:nvSpPr>
        <p:spPr bwMode="auto">
          <a:xfrm>
            <a:off x="1635852" y="190730"/>
            <a:ext cx="7544659"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800" b="1" smtClean="0">
                <a:solidFill>
                  <a:srgbClr val="0567A2"/>
                </a:solidFill>
                <a:latin typeface="微软雅黑" pitchFamily="34" charset="-122"/>
                <a:ea typeface="微软雅黑" pitchFamily="34" charset="-122"/>
                <a:sym typeface="宋体" charset="-122"/>
              </a:rPr>
              <a:t>前导</a:t>
            </a:r>
            <a:r>
              <a:rPr lang="zh-CN" altLang="en-US" sz="2800" b="1">
                <a:solidFill>
                  <a:srgbClr val="0567A2"/>
                </a:solidFill>
                <a:latin typeface="微软雅黑" pitchFamily="34" charset="-122"/>
                <a:ea typeface="微软雅黑" pitchFamily="34" charset="-122"/>
                <a:sym typeface="宋体" charset="-122"/>
              </a:rPr>
              <a:t>知识</a:t>
            </a:r>
            <a:r>
              <a:rPr lang="en-US" altLang="zh-CN" sz="2800" b="1" smtClean="0">
                <a:solidFill>
                  <a:srgbClr val="0567A2"/>
                </a:solidFill>
                <a:latin typeface="微软雅黑" pitchFamily="34" charset="-122"/>
                <a:ea typeface="微软雅黑" pitchFamily="34" charset="-122"/>
                <a:sym typeface="宋体" charset="-122"/>
              </a:rPr>
              <a:t>-</a:t>
            </a:r>
          </a:p>
          <a:p>
            <a:pPr marL="571500" indent="-571500"/>
            <a:r>
              <a:rPr lang="en-US" altLang="zh-CN" sz="2800" b="1" smtClean="0">
                <a:solidFill>
                  <a:srgbClr val="0567A2"/>
                </a:solidFill>
                <a:latin typeface="微软雅黑" pitchFamily="34" charset="-122"/>
                <a:ea typeface="微软雅黑" pitchFamily="34" charset="-122"/>
              </a:rPr>
              <a:t>CSS</a:t>
            </a:r>
            <a:r>
              <a:rPr lang="zh-CN" altLang="zh-CN" sz="2800" b="1">
                <a:solidFill>
                  <a:srgbClr val="0567A2"/>
                </a:solidFill>
                <a:latin typeface="微软雅黑" pitchFamily="34" charset="-122"/>
                <a:ea typeface="微软雅黑" pitchFamily="34" charset="-122"/>
              </a:rPr>
              <a:t>层叠性、继承性和</a:t>
            </a:r>
            <a:r>
              <a:rPr lang="zh-CN" altLang="zh-CN" sz="2800" b="1" smtClean="0">
                <a:solidFill>
                  <a:srgbClr val="0567A2"/>
                </a:solidFill>
                <a:latin typeface="微软雅黑" pitchFamily="34" charset="-122"/>
                <a:ea typeface="微软雅黑" pitchFamily="34" charset="-122"/>
              </a:rPr>
              <a:t>重要性</a:t>
            </a:r>
            <a:endParaRPr lang="zh-CN" altLang="zh-CN" sz="2800" b="1">
              <a:solidFill>
                <a:srgbClr val="0567A2"/>
              </a:solidFill>
              <a:latin typeface="微软雅黑" pitchFamily="34" charset="-122"/>
              <a:ea typeface="微软雅黑" pitchFamily="34" charset="-122"/>
            </a:endParaRPr>
          </a:p>
        </p:txBody>
      </p:sp>
    </p:spTree>
    <p:extLst>
      <p:ext uri="{BB962C8B-B14F-4D97-AF65-F5344CB8AC3E}">
        <p14:creationId xmlns:p14="http://schemas.microsoft.com/office/powerpoint/2010/main" val="357605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3"/>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30"/>
                                        </p:tgtEl>
                                        <p:attrNameLst>
                                          <p:attrName>style.visibility</p:attrName>
                                        </p:attrNameLst>
                                      </p:cBhvr>
                                      <p:to>
                                        <p:strVal val="hidden"/>
                                      </p:to>
                                    </p:set>
                                  </p:childTnLst>
                                </p:cTn>
                              </p:par>
                              <p:par>
                                <p:cTn id="37" presetID="22" presetClass="entr" presetSubtype="8"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left)">
                                      <p:cBhvr>
                                        <p:cTn id="39" dur="500"/>
                                        <p:tgtEl>
                                          <p:spTgt spid="34"/>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wipe(left)">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37"/>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34"/>
                                        </p:tgtEl>
                                        <p:attrNameLst>
                                          <p:attrName>style.visibility</p:attrName>
                                        </p:attrNameLst>
                                      </p:cBhvr>
                                      <p:to>
                                        <p:strVal val="hidden"/>
                                      </p:to>
                                    </p:set>
                                  </p:childTnLst>
                                </p:cTn>
                              </p:par>
                            </p:childTnLst>
                          </p:cTn>
                        </p:par>
                        <p:par>
                          <p:cTn id="49" fill="hold">
                            <p:stCondLst>
                              <p:cond delay="0"/>
                            </p:stCondLst>
                            <p:childTnLst>
                              <p:par>
                                <p:cTn id="50" presetID="22" presetClass="entr" presetSubtype="8" fill="hold" nodeType="after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wipe(left)">
                                      <p:cBhvr>
                                        <p:cTn id="55" dur="500"/>
                                        <p:tgtEl>
                                          <p:spTgt spid="45"/>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45"/>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8" grpId="0" animBg="1"/>
      <p:bldP spid="7" grpId="0" animBg="1"/>
      <p:bldP spid="33" grpId="0"/>
      <p:bldP spid="33" grpId="1"/>
      <p:bldP spid="37" grpId="0"/>
      <p:bldP spid="37" grpId="1"/>
      <p:bldP spid="45" grpId="0"/>
      <p:bldP spid="4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4294967295"/>
          </p:nvPr>
        </p:nvSpPr>
        <p:spPr bwMode="auto">
          <a:xfrm>
            <a:off x="481013" y="1495525"/>
            <a:ext cx="7975600" cy="51201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742950" lvl="1" indent="-285750" eaLnBrk="0" fontAlgn="base" hangingPunct="0">
              <a:lnSpc>
                <a:spcPct val="150000"/>
              </a:lnSpc>
              <a:spcBef>
                <a:spcPct val="20000"/>
              </a:spcBef>
              <a:spcAft>
                <a:spcPct val="0"/>
              </a:spcAft>
              <a:buFont typeface="Arial" panose="020B0604020202020204" pitchFamily="34" charset="0"/>
              <a:buChar char="–"/>
              <a:defRPr/>
            </a:pPr>
            <a:r>
              <a:rPr lang="zh-CN" altLang="zh-CN" sz="1800" kern="0">
                <a:latin typeface="微软雅黑" panose="020B0503020204020204" pitchFamily="34" charset="-122"/>
                <a:ea typeface="微软雅黑" panose="020B0503020204020204" pitchFamily="34" charset="-122"/>
              </a:rPr>
              <a:t>如果在</a:t>
            </a:r>
            <a:r>
              <a:rPr lang="en-US" altLang="zh-CN" sz="1800" kern="0">
                <a:latin typeface="微软雅黑" panose="020B0503020204020204" pitchFamily="34" charset="-122"/>
                <a:ea typeface="微软雅黑" panose="020B0503020204020204" pitchFamily="34" charset="-122"/>
              </a:rPr>
              <a:t>HTML</a:t>
            </a:r>
            <a:r>
              <a:rPr lang="zh-CN" altLang="zh-CN" sz="1800" kern="0">
                <a:latin typeface="微软雅黑" panose="020B0503020204020204" pitchFamily="34" charset="-122"/>
                <a:ea typeface="微软雅黑" panose="020B0503020204020204" pitchFamily="34" charset="-122"/>
              </a:rPr>
              <a:t>文件中一个标签嵌套另一个标签，两个标签中都有文字，要求显示为一种颜色，那么，是不是要分别进行设置</a:t>
            </a:r>
            <a:r>
              <a:rPr lang="zh-CN" altLang="en-US" sz="1800" kern="0">
                <a:latin typeface="微软雅黑" panose="020B0503020204020204" pitchFamily="34" charset="-122"/>
                <a:ea typeface="微软雅黑" panose="020B0503020204020204" pitchFamily="34" charset="-122"/>
              </a:rPr>
              <a:t>呢？</a:t>
            </a:r>
          </a:p>
        </p:txBody>
      </p:sp>
      <p:sp>
        <p:nvSpPr>
          <p:cNvPr id="30" name="矩形 29"/>
          <p:cNvSpPr/>
          <p:nvPr/>
        </p:nvSpPr>
        <p:spPr>
          <a:xfrm>
            <a:off x="560388" y="970936"/>
            <a:ext cx="1914307" cy="583108"/>
          </a:xfrm>
          <a:prstGeom prst="rect">
            <a:avLst/>
          </a:prstGeom>
        </p:spPr>
        <p:txBody>
          <a:bodyPr wrap="none">
            <a:spAutoFit/>
          </a:bodyPr>
          <a:lstStyle/>
          <a:p>
            <a:pPr marL="342900" indent="-342900">
              <a:lnSpc>
                <a:spcPct val="150000"/>
              </a:lnSpc>
              <a:spcBef>
                <a:spcPct val="20000"/>
              </a:spcBef>
              <a:buFontTx/>
              <a:buChar char="•"/>
              <a:defRPr/>
            </a:pPr>
            <a:r>
              <a:rPr lang="en-US" altLang="zh-CN" sz="2400" b="1" smtClean="0">
                <a:solidFill>
                  <a:srgbClr val="0567A2"/>
                </a:solidFill>
              </a:rPr>
              <a:t>CSS</a:t>
            </a:r>
            <a:r>
              <a:rPr lang="zh-CN" altLang="en-US" sz="2400" b="1" smtClean="0">
                <a:solidFill>
                  <a:srgbClr val="0567A2"/>
                </a:solidFill>
              </a:rPr>
              <a:t>继承性</a:t>
            </a:r>
            <a:endParaRPr lang="en-US" altLang="zh-CN" sz="2400" b="1" dirty="0">
              <a:solidFill>
                <a:srgbClr val="0567A2"/>
              </a:solidFill>
            </a:endParaRPr>
          </a:p>
        </p:txBody>
      </p:sp>
      <p:sp>
        <p:nvSpPr>
          <p:cNvPr id="33" name="矩形 32"/>
          <p:cNvSpPr/>
          <p:nvPr/>
        </p:nvSpPr>
        <p:spPr>
          <a:xfrm>
            <a:off x="1907704" y="2511599"/>
            <a:ext cx="5400600" cy="923330"/>
          </a:xfrm>
          <a:prstGeom prst="rect">
            <a:avLst/>
          </a:prstGeom>
        </p:spPr>
        <p:txBody>
          <a:bodyPr wrap="square">
            <a:spAutoFit/>
          </a:bodyPr>
          <a:lstStyle/>
          <a:p>
            <a:r>
              <a:rPr lang="en-US" altLang="zh-CN" smtClean="0">
                <a:latin typeface="楷体" panose="02010609060101010101" pitchFamily="49" charset="-122"/>
                <a:ea typeface="楷体" panose="02010609060101010101" pitchFamily="49" charset="-122"/>
              </a:rPr>
              <a:t>    </a:t>
            </a:r>
            <a:r>
              <a:rPr lang="zh-CN" altLang="zh-CN" smtClean="0">
                <a:latin typeface="楷体" panose="02010609060101010101" pitchFamily="49" charset="-122"/>
                <a:ea typeface="楷体" panose="02010609060101010101" pitchFamily="49" charset="-122"/>
              </a:rPr>
              <a:t>其实</a:t>
            </a:r>
            <a:r>
              <a:rPr lang="en-US" altLang="zh-CN">
                <a:latin typeface="楷体" panose="02010609060101010101" pitchFamily="49" charset="-122"/>
                <a:ea typeface="楷体" panose="02010609060101010101" pitchFamily="49" charset="-122"/>
              </a:rPr>
              <a:t>CSS</a:t>
            </a:r>
            <a:r>
              <a:rPr lang="zh-CN" altLang="zh-CN">
                <a:latin typeface="楷体" panose="02010609060101010101" pitchFamily="49" charset="-122"/>
                <a:ea typeface="楷体" panose="02010609060101010101" pitchFamily="49" charset="-122"/>
              </a:rPr>
              <a:t>中的某些样式是具有继承性的，它允许样式不仅应用于某个特定</a:t>
            </a:r>
            <a:r>
              <a:rPr lang="en-US" altLang="zh-CN">
                <a:latin typeface="楷体" panose="02010609060101010101" pitchFamily="49" charset="-122"/>
                <a:ea typeface="楷体" panose="02010609060101010101" pitchFamily="49" charset="-122"/>
              </a:rPr>
              <a:t>HTML</a:t>
            </a:r>
            <a:r>
              <a:rPr lang="zh-CN" altLang="zh-CN">
                <a:latin typeface="楷体" panose="02010609060101010101" pitchFamily="49" charset="-122"/>
                <a:ea typeface="楷体" panose="02010609060101010101" pitchFamily="49" charset="-122"/>
              </a:rPr>
              <a:t>标签，而且应用于其后代</a:t>
            </a:r>
            <a:r>
              <a:rPr lang="zh-CN" altLang="zh-CN" smtClean="0">
                <a:latin typeface="楷体" panose="02010609060101010101" pitchFamily="49" charset="-122"/>
                <a:ea typeface="楷体" panose="02010609060101010101" pitchFamily="49" charset="-122"/>
              </a:rPr>
              <a:t>。</a:t>
            </a:r>
            <a:r>
              <a:rPr lang="en-US" altLang="zh-CN" smtClean="0">
                <a:latin typeface="楷体" panose="02010609060101010101" pitchFamily="49" charset="-122"/>
                <a:ea typeface="楷体" panose="02010609060101010101" pitchFamily="49" charset="-122"/>
              </a:rPr>
              <a:t>CSS</a:t>
            </a:r>
            <a:r>
              <a:rPr lang="zh-CN" altLang="zh-CN">
                <a:latin typeface="楷体" panose="02010609060101010101" pitchFamily="49" charset="-122"/>
                <a:ea typeface="楷体" panose="02010609060101010101" pitchFamily="49" charset="-122"/>
              </a:rPr>
              <a:t>继承性的示例代码如下所示</a:t>
            </a:r>
            <a:r>
              <a:rPr lang="zh-CN" altLang="zh-CN" smtClean="0">
                <a:latin typeface="楷体" panose="02010609060101010101" pitchFamily="49" charset="-122"/>
                <a:ea typeface="楷体" panose="02010609060101010101" pitchFamily="49" charset="-122"/>
              </a:rPr>
              <a:t>：</a:t>
            </a:r>
            <a:endParaRPr lang="zh-CN" altLang="zh-CN">
              <a:latin typeface="楷体" panose="02010609060101010101" pitchFamily="49" charset="-122"/>
              <a:ea typeface="楷体" panose="02010609060101010101" pitchFamily="49" charset="-122"/>
            </a:endParaRPr>
          </a:p>
        </p:txBody>
      </p:sp>
      <p:sp>
        <p:nvSpPr>
          <p:cNvPr id="34" name="圆角矩形 33"/>
          <p:cNvSpPr/>
          <p:nvPr/>
        </p:nvSpPr>
        <p:spPr>
          <a:xfrm>
            <a:off x="1835696" y="2511599"/>
            <a:ext cx="5616624" cy="1008112"/>
          </a:xfrm>
          <a:prstGeom prst="roundRect">
            <a:avLst/>
          </a:prstGeom>
          <a:ln w="19050">
            <a:solidFill>
              <a:schemeClr val="bg2">
                <a:lumMod val="50000"/>
              </a:schemeClr>
            </a:solidFill>
          </a:ln>
        </p:spPr>
        <p:txBody>
          <a:bodyPr wrap="square" rtlCol="0" anchor="ctr">
            <a:noAutofit/>
          </a:bodyPr>
          <a:lstStyle/>
          <a:p>
            <a:pPr algn="ctr"/>
            <a:endParaRPr lang="zh-CN" altLang="en-US" dirty="0">
              <a:ea typeface="宋体" pitchFamily="2" charset="-122"/>
            </a:endParaRPr>
          </a:p>
        </p:txBody>
      </p:sp>
      <p:sp>
        <p:nvSpPr>
          <p:cNvPr id="35" name="TextBox 34"/>
          <p:cNvSpPr txBox="1"/>
          <p:nvPr/>
        </p:nvSpPr>
        <p:spPr>
          <a:xfrm>
            <a:off x="1024260" y="3951759"/>
            <a:ext cx="7148140" cy="1728192"/>
          </a:xfrm>
          <a:prstGeom prst="rect">
            <a:avLst/>
          </a:prstGeom>
          <a:solidFill>
            <a:schemeClr val="accent5">
              <a:lumMod val="20000"/>
              <a:lumOff val="80000"/>
            </a:schemeClr>
          </a:solidFill>
          <a:ln w="19050">
            <a:noFill/>
          </a:ln>
        </p:spPr>
        <p:txBody>
          <a:bodyPr>
            <a:noAutofit/>
          </a:bodyPr>
          <a:lstStyle/>
          <a:p>
            <a:pPr lvl="2">
              <a:lnSpc>
                <a:spcPct val="150000"/>
              </a:lnSpc>
            </a:pPr>
            <a:r>
              <a:rPr lang="en-US" altLang="zh-CN" sz="1600" smtClean="0"/>
              <a:t>&lt;</a:t>
            </a:r>
            <a:r>
              <a:rPr lang="en-US" altLang="zh-CN" sz="1600"/>
              <a:t>style&gt;</a:t>
            </a:r>
            <a:endParaRPr lang="zh-CN" altLang="zh-CN" sz="1600"/>
          </a:p>
          <a:p>
            <a:pPr lvl="2">
              <a:lnSpc>
                <a:spcPct val="150000"/>
              </a:lnSpc>
            </a:pPr>
            <a:r>
              <a:rPr lang="en-US" altLang="zh-CN" sz="1600"/>
              <a:t>p{color:pink;}</a:t>
            </a:r>
            <a:endParaRPr lang="zh-CN" altLang="zh-CN" sz="1600"/>
          </a:p>
          <a:p>
            <a:pPr lvl="2">
              <a:lnSpc>
                <a:spcPct val="150000"/>
              </a:lnSpc>
            </a:pPr>
            <a:r>
              <a:rPr lang="en-US" altLang="zh-CN" sz="1600"/>
              <a:t>&lt;/style&gt;</a:t>
            </a:r>
            <a:endParaRPr lang="zh-CN" altLang="zh-CN" sz="1600"/>
          </a:p>
          <a:p>
            <a:pPr lvl="2">
              <a:lnSpc>
                <a:spcPct val="150000"/>
              </a:lnSpc>
            </a:pPr>
            <a:r>
              <a:rPr lang="en-US" altLang="zh-CN" sz="1600"/>
              <a:t>&lt;p&gt;</a:t>
            </a:r>
            <a:r>
              <a:rPr lang="zh-CN" altLang="zh-CN" sz="1600"/>
              <a:t>小红是一个</a:t>
            </a:r>
            <a:r>
              <a:rPr lang="en-US" altLang="zh-CN" sz="1600"/>
              <a:t>&lt;span&gt;</a:t>
            </a:r>
            <a:r>
              <a:rPr lang="zh-CN" altLang="zh-CN" sz="1600"/>
              <a:t>胆小如鼠</a:t>
            </a:r>
            <a:r>
              <a:rPr lang="en-US" altLang="zh-CN" sz="1600"/>
              <a:t>&lt;/span&gt;</a:t>
            </a:r>
            <a:r>
              <a:rPr lang="zh-CN" altLang="zh-CN" sz="1600"/>
              <a:t>的女孩。</a:t>
            </a:r>
            <a:r>
              <a:rPr lang="en-US" altLang="zh-CN" sz="1600"/>
              <a:t>&lt;/p&gt;</a:t>
            </a:r>
            <a:endParaRPr lang="zh-CN" altLang="zh-CN" sz="1600"/>
          </a:p>
          <a:p>
            <a:pPr lvl="2">
              <a:lnSpc>
                <a:spcPct val="150000"/>
              </a:lnSpc>
            </a:pPr>
            <a:endParaRPr lang="zh-CN" altLang="zh-CN" sz="1600"/>
          </a:p>
          <a:p>
            <a:pPr indent="457200">
              <a:lnSpc>
                <a:spcPct val="150000"/>
              </a:lnSpc>
            </a:pPr>
            <a:endParaRPr lang="en-US" altLang="zh-CN" sz="1600" smtClean="0"/>
          </a:p>
        </p:txBody>
      </p:sp>
      <p:sp>
        <p:nvSpPr>
          <p:cNvPr id="36" name="下箭头 35"/>
          <p:cNvSpPr/>
          <p:nvPr/>
        </p:nvSpPr>
        <p:spPr>
          <a:xfrm>
            <a:off x="4355976" y="3519711"/>
            <a:ext cx="288032" cy="432048"/>
          </a:xfrm>
          <a:prstGeom prst="downArrow">
            <a:avLst/>
          </a:prstGeom>
          <a:solidFill>
            <a:schemeClr val="bg2">
              <a:lumMod val="50000"/>
            </a:schemeClr>
          </a:solidFill>
          <a:ln w="19050">
            <a:solidFill>
              <a:schemeClr val="bg2">
                <a:lumMod val="50000"/>
              </a:schemeClr>
            </a:solidFill>
          </a:ln>
        </p:spPr>
        <p:txBody>
          <a:bodyPr wrap="square" rtlCol="0" anchor="ctr">
            <a:spAutoFit/>
          </a:bodyPr>
          <a:lstStyle/>
          <a:p>
            <a:pPr algn="ctr"/>
            <a:endParaRPr lang="zh-CN" altLang="en-US" dirty="0">
              <a:ea typeface="宋体" pitchFamily="2" charset="-122"/>
            </a:endParaRPr>
          </a:p>
        </p:txBody>
      </p:sp>
      <p:grpSp>
        <p:nvGrpSpPr>
          <p:cNvPr id="41" name="组合 40"/>
          <p:cNvGrpSpPr/>
          <p:nvPr/>
        </p:nvGrpSpPr>
        <p:grpSpPr>
          <a:xfrm rot="10800000">
            <a:off x="3405913" y="4383807"/>
            <a:ext cx="202064" cy="324037"/>
            <a:chOff x="4067944" y="3789040"/>
            <a:chExt cx="252028" cy="648072"/>
          </a:xfrm>
        </p:grpSpPr>
        <p:sp>
          <p:nvSpPr>
            <p:cNvPr id="42" name="左中括号 41"/>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43" name="直接连接符 42"/>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4" name="矩形 43"/>
          <p:cNvSpPr/>
          <p:nvPr/>
        </p:nvSpPr>
        <p:spPr>
          <a:xfrm>
            <a:off x="3585428" y="4400068"/>
            <a:ext cx="3600400" cy="307777"/>
          </a:xfrm>
          <a:prstGeom prst="rect">
            <a:avLst/>
          </a:prstGeom>
        </p:spPr>
        <p:txBody>
          <a:bodyPr wrap="square">
            <a:spAutoFit/>
          </a:bodyPr>
          <a:lstStyle/>
          <a:p>
            <a:r>
              <a:rPr lang="zh-CN" altLang="en-US" sz="1400" smtClean="0">
                <a:solidFill>
                  <a:srgbClr val="FF0000"/>
                </a:solidFill>
                <a:latin typeface="微软雅黑" panose="020B0503020204020204" pitchFamily="34" charset="-122"/>
                <a:ea typeface="微软雅黑" panose="020B0503020204020204" pitchFamily="34" charset="-122"/>
              </a:rPr>
              <a:t>设置</a:t>
            </a:r>
            <a:r>
              <a:rPr lang="en-US" altLang="zh-CN" sz="1400" smtClean="0">
                <a:solidFill>
                  <a:srgbClr val="FF0000"/>
                </a:solidFill>
                <a:latin typeface="微软雅黑" panose="020B0503020204020204" pitchFamily="34" charset="-122"/>
                <a:ea typeface="微软雅黑" panose="020B0503020204020204" pitchFamily="34" charset="-122"/>
              </a:rPr>
              <a:t>&lt;</a:t>
            </a:r>
            <a:r>
              <a:rPr lang="en-US" altLang="zh-CN" sz="1400">
                <a:solidFill>
                  <a:srgbClr val="FF0000"/>
                </a:solidFill>
                <a:latin typeface="微软雅黑" panose="020B0503020204020204" pitchFamily="34" charset="-122"/>
                <a:ea typeface="微软雅黑" panose="020B0503020204020204" pitchFamily="34" charset="-122"/>
              </a:rPr>
              <a:t>p</a:t>
            </a:r>
            <a:r>
              <a:rPr lang="en-US" altLang="zh-CN" sz="1400" smtClean="0">
                <a:solidFill>
                  <a:srgbClr val="FF0000"/>
                </a:solidFill>
                <a:latin typeface="微软雅黑" panose="020B0503020204020204" pitchFamily="34" charset="-122"/>
                <a:ea typeface="微软雅黑" panose="020B0503020204020204" pitchFamily="34" charset="-122"/>
              </a:rPr>
              <a:t>&gt;</a:t>
            </a:r>
            <a:r>
              <a:rPr lang="zh-CN" altLang="en-US" sz="1400" smtClean="0">
                <a:solidFill>
                  <a:srgbClr val="FF0000"/>
                </a:solidFill>
                <a:latin typeface="微软雅黑" panose="020B0503020204020204" pitchFamily="34" charset="-122"/>
                <a:ea typeface="微软雅黑" panose="020B0503020204020204" pitchFamily="34" charset="-122"/>
              </a:rPr>
              <a:t>标签中文字为粉色。</a:t>
            </a:r>
            <a:endParaRPr lang="zh-CN" altLang="zh-CN" sz="1400">
              <a:solidFill>
                <a:srgbClr val="FF0000"/>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rot="16200000">
            <a:off x="4068196" y="3663977"/>
            <a:ext cx="288031" cy="3743913"/>
            <a:chOff x="4067944" y="3789040"/>
            <a:chExt cx="252028" cy="648072"/>
          </a:xfrm>
        </p:grpSpPr>
        <p:sp>
          <p:nvSpPr>
            <p:cNvPr id="46" name="左中括号 45"/>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47" name="直接连接符 46"/>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8" name="矩形 47"/>
          <p:cNvSpPr/>
          <p:nvPr/>
        </p:nvSpPr>
        <p:spPr>
          <a:xfrm>
            <a:off x="1835696" y="5679951"/>
            <a:ext cx="5832649" cy="738664"/>
          </a:xfrm>
          <a:prstGeom prst="rect">
            <a:avLst/>
          </a:prstGeom>
        </p:spPr>
        <p:txBody>
          <a:bodyPr wrap="square">
            <a:spAutoFit/>
          </a:bodyPr>
          <a:lstStyle/>
          <a:p>
            <a:r>
              <a:rPr lang="zh-CN" altLang="zh-CN" sz="1400" smtClean="0">
                <a:solidFill>
                  <a:srgbClr val="FF0000"/>
                </a:solidFill>
                <a:latin typeface="微软雅黑" panose="020B0503020204020204" pitchFamily="34" charset="-122"/>
                <a:ea typeface="微软雅黑" panose="020B0503020204020204" pitchFamily="34" charset="-122"/>
              </a:rPr>
              <a:t>“</a:t>
            </a:r>
            <a:r>
              <a:rPr lang="zh-CN" altLang="zh-CN" sz="1400">
                <a:solidFill>
                  <a:srgbClr val="FF0000"/>
                </a:solidFill>
                <a:latin typeface="微软雅黑" panose="020B0503020204020204" pitchFamily="34" charset="-122"/>
                <a:ea typeface="微软雅黑" panose="020B0503020204020204" pitchFamily="34" charset="-122"/>
              </a:rPr>
              <a:t>小红是一个胆小如鼠的女孩”应显示为粉色，“胆小如鼠”四个字也为粉色的原因是</a:t>
            </a:r>
            <a:r>
              <a:rPr lang="en-US" altLang="zh-CN" sz="1400">
                <a:solidFill>
                  <a:srgbClr val="FF0000"/>
                </a:solidFill>
                <a:latin typeface="微软雅黑" panose="020B0503020204020204" pitchFamily="34" charset="-122"/>
                <a:ea typeface="微软雅黑" panose="020B0503020204020204" pitchFamily="34" charset="-122"/>
              </a:rPr>
              <a:t>&lt;p&gt;</a:t>
            </a:r>
            <a:r>
              <a:rPr lang="zh-CN" altLang="zh-CN" sz="1400">
                <a:solidFill>
                  <a:srgbClr val="FF0000"/>
                </a:solidFill>
                <a:latin typeface="微软雅黑" panose="020B0503020204020204" pitchFamily="34" charset="-122"/>
                <a:ea typeface="微软雅黑" panose="020B0503020204020204" pitchFamily="34" charset="-122"/>
              </a:rPr>
              <a:t>标签的颜色设置被它的后代</a:t>
            </a:r>
            <a:r>
              <a:rPr lang="en-US" altLang="zh-CN" sz="1400">
                <a:solidFill>
                  <a:srgbClr val="FF0000"/>
                </a:solidFill>
                <a:latin typeface="微软雅黑" panose="020B0503020204020204" pitchFamily="34" charset="-122"/>
                <a:ea typeface="微软雅黑" panose="020B0503020204020204" pitchFamily="34" charset="-122"/>
              </a:rPr>
              <a:t>&lt;span&gt;</a:t>
            </a:r>
            <a:r>
              <a:rPr lang="zh-CN" altLang="zh-CN" sz="1400">
                <a:solidFill>
                  <a:srgbClr val="FF0000"/>
                </a:solidFill>
                <a:latin typeface="微软雅黑" panose="020B0503020204020204" pitchFamily="34" charset="-122"/>
                <a:ea typeface="微软雅黑" panose="020B0503020204020204" pitchFamily="34" charset="-122"/>
              </a:rPr>
              <a:t>标签继承了。</a:t>
            </a:r>
          </a:p>
          <a:p>
            <a:endParaRPr lang="zh-CN" altLang="zh-CN" sz="1400">
              <a:solidFill>
                <a:srgbClr val="FF0000"/>
              </a:solidFill>
              <a:latin typeface="微软雅黑" panose="020B0503020204020204" pitchFamily="34" charset="-122"/>
              <a:ea typeface="微软雅黑" panose="020B0503020204020204" pitchFamily="34" charset="-122"/>
            </a:endParaRPr>
          </a:p>
        </p:txBody>
      </p:sp>
      <p:sp>
        <p:nvSpPr>
          <p:cNvPr id="18" name="标题 1"/>
          <p:cNvSpPr>
            <a:spLocks noChangeArrowheads="1"/>
          </p:cNvSpPr>
          <p:nvPr/>
        </p:nvSpPr>
        <p:spPr bwMode="auto">
          <a:xfrm>
            <a:off x="1635852" y="190730"/>
            <a:ext cx="7544659"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800" b="1" smtClean="0">
                <a:solidFill>
                  <a:srgbClr val="0567A2"/>
                </a:solidFill>
                <a:latin typeface="微软雅黑" pitchFamily="34" charset="-122"/>
                <a:ea typeface="微软雅黑" pitchFamily="34" charset="-122"/>
                <a:sym typeface="宋体" charset="-122"/>
              </a:rPr>
              <a:t>前导</a:t>
            </a:r>
            <a:r>
              <a:rPr lang="zh-CN" altLang="en-US" sz="2800" b="1">
                <a:solidFill>
                  <a:srgbClr val="0567A2"/>
                </a:solidFill>
                <a:latin typeface="微软雅黑" pitchFamily="34" charset="-122"/>
                <a:ea typeface="微软雅黑" pitchFamily="34" charset="-122"/>
                <a:sym typeface="宋体" charset="-122"/>
              </a:rPr>
              <a:t>知识</a:t>
            </a:r>
            <a:r>
              <a:rPr lang="en-US" altLang="zh-CN" sz="2800" b="1" smtClean="0">
                <a:solidFill>
                  <a:srgbClr val="0567A2"/>
                </a:solidFill>
                <a:latin typeface="微软雅黑" pitchFamily="34" charset="-122"/>
                <a:ea typeface="微软雅黑" pitchFamily="34" charset="-122"/>
                <a:sym typeface="宋体" charset="-122"/>
              </a:rPr>
              <a:t>-</a:t>
            </a:r>
          </a:p>
          <a:p>
            <a:pPr marL="571500" indent="-571500"/>
            <a:r>
              <a:rPr lang="en-US" altLang="zh-CN" sz="2800" b="1" smtClean="0">
                <a:solidFill>
                  <a:srgbClr val="0567A2"/>
                </a:solidFill>
                <a:latin typeface="微软雅黑" pitchFamily="34" charset="-122"/>
                <a:ea typeface="微软雅黑" pitchFamily="34" charset="-122"/>
              </a:rPr>
              <a:t>CSS</a:t>
            </a:r>
            <a:r>
              <a:rPr lang="zh-CN" altLang="zh-CN" sz="2800" b="1">
                <a:solidFill>
                  <a:srgbClr val="0567A2"/>
                </a:solidFill>
                <a:latin typeface="微软雅黑" pitchFamily="34" charset="-122"/>
                <a:ea typeface="微软雅黑" pitchFamily="34" charset="-122"/>
              </a:rPr>
              <a:t>层叠性、继承性和</a:t>
            </a:r>
            <a:r>
              <a:rPr lang="zh-CN" altLang="zh-CN" sz="2800" b="1" smtClean="0">
                <a:solidFill>
                  <a:srgbClr val="0567A2"/>
                </a:solidFill>
                <a:latin typeface="微软雅黑" pitchFamily="34" charset="-122"/>
                <a:ea typeface="微软雅黑" pitchFamily="34" charset="-122"/>
              </a:rPr>
              <a:t>重要性</a:t>
            </a:r>
            <a:endParaRPr lang="zh-CN" altLang="zh-CN" sz="2800" b="1">
              <a:solidFill>
                <a:srgbClr val="0567A2"/>
              </a:solidFill>
              <a:latin typeface="微软雅黑" pitchFamily="34" charset="-122"/>
              <a:ea typeface="微软雅黑" pitchFamily="34" charset="-122"/>
            </a:endParaRPr>
          </a:p>
        </p:txBody>
      </p:sp>
    </p:spTree>
    <p:extLst>
      <p:ext uri="{BB962C8B-B14F-4D97-AF65-F5344CB8AC3E}">
        <p14:creationId xmlns:p14="http://schemas.microsoft.com/office/powerpoint/2010/main" val="313667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anim calcmode="lin" valueType="num">
                                      <p:cBhvr>
                                        <p:cTn id="13" dur="1000" fill="hold"/>
                                        <p:tgtEl>
                                          <p:spTgt spid="33"/>
                                        </p:tgtEl>
                                        <p:attrNameLst>
                                          <p:attrName>ppt_x</p:attrName>
                                        </p:attrNameLst>
                                      </p:cBhvr>
                                      <p:tavLst>
                                        <p:tav tm="0">
                                          <p:val>
                                            <p:strVal val="#ppt_x"/>
                                          </p:val>
                                        </p:tav>
                                        <p:tav tm="100000">
                                          <p:val>
                                            <p:strVal val="#ppt_x"/>
                                          </p:val>
                                        </p:tav>
                                      </p:tavLst>
                                    </p:anim>
                                    <p:anim calcmode="lin" valueType="num">
                                      <p:cBhvr>
                                        <p:cTn id="1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up)">
                                      <p:cBhvr>
                                        <p:cTn id="19" dur="500"/>
                                        <p:tgtEl>
                                          <p:spTgt spid="36"/>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up)">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500"/>
                                        <p:tgtEl>
                                          <p:spTgt spid="41"/>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wipe(left)">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4"/>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1"/>
                                        </p:tgtEl>
                                        <p:attrNameLst>
                                          <p:attrName>style.visibility</p:attrName>
                                        </p:attrNameLst>
                                      </p:cBhvr>
                                      <p:to>
                                        <p:strVal val="hidden"/>
                                      </p:to>
                                    </p:set>
                                  </p:childTnLst>
                                </p:cTn>
                              </p:par>
                            </p:childTnLst>
                          </p:cTn>
                        </p:par>
                        <p:par>
                          <p:cTn id="37" fill="hold">
                            <p:stCondLst>
                              <p:cond delay="0"/>
                            </p:stCondLst>
                            <p:childTnLst>
                              <p:par>
                                <p:cTn id="38" presetID="22" presetClass="entr" presetSubtype="8" fill="hold" nodeType="after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left)">
                                      <p:cBhvr>
                                        <p:cTn id="40" dur="500"/>
                                        <p:tgtEl>
                                          <p:spTgt spid="4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48"/>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P spid="35" grpId="0" animBg="1"/>
      <p:bldP spid="36" grpId="0" animBg="1"/>
      <p:bldP spid="44" grpId="0"/>
      <p:bldP spid="44" grpId="1"/>
      <p:bldP spid="48" grpId="0"/>
      <p:bldP spid="48"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4294967295"/>
          </p:nvPr>
        </p:nvSpPr>
        <p:spPr bwMode="auto">
          <a:xfrm>
            <a:off x="481013" y="1495525"/>
            <a:ext cx="7975600" cy="51201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742950" lvl="1" indent="-285750" eaLnBrk="0" fontAlgn="base" hangingPunct="0">
              <a:lnSpc>
                <a:spcPct val="150000"/>
              </a:lnSpc>
              <a:spcBef>
                <a:spcPct val="20000"/>
              </a:spcBef>
              <a:spcAft>
                <a:spcPct val="0"/>
              </a:spcAft>
              <a:buFont typeface="Arial" panose="020B0604020202020204" pitchFamily="34" charset="0"/>
              <a:buChar char="–"/>
              <a:defRPr/>
            </a:pPr>
            <a:r>
              <a:rPr lang="zh-CN" altLang="zh-CN" sz="1800" kern="0">
                <a:latin typeface="微软雅黑" panose="020B0503020204020204" pitchFamily="34" charset="-122"/>
                <a:ea typeface="微软雅黑" panose="020B0503020204020204" pitchFamily="34" charset="-122"/>
              </a:rPr>
              <a:t>我们在做网页代码的时候，有些特殊的情况需要为某些样式设置</a:t>
            </a:r>
            <a:r>
              <a:rPr lang="zh-CN" altLang="zh-CN" sz="1800" kern="0" smtClean="0">
                <a:latin typeface="微软雅黑" panose="020B0503020204020204" pitchFamily="34" charset="-122"/>
                <a:ea typeface="微软雅黑" panose="020B0503020204020204" pitchFamily="34" charset="-122"/>
              </a:rPr>
              <a:t>具有最高权</a:t>
            </a:r>
            <a:r>
              <a:rPr lang="zh-CN" altLang="zh-CN" sz="1800" kern="0">
                <a:latin typeface="微软雅黑" panose="020B0503020204020204" pitchFamily="34" charset="-122"/>
                <a:ea typeface="微软雅黑" panose="020B0503020204020204" pitchFamily="34" charset="-122"/>
              </a:rPr>
              <a:t>值，怎么办？这时候我们可以使用</a:t>
            </a:r>
            <a:r>
              <a:rPr lang="en-US" altLang="zh-CN" sz="1800" kern="0">
                <a:latin typeface="微软雅黑" panose="020B0503020204020204" pitchFamily="34" charset="-122"/>
                <a:ea typeface="微软雅黑" panose="020B0503020204020204" pitchFamily="34" charset="-122"/>
              </a:rPr>
              <a:t>!important</a:t>
            </a:r>
            <a:r>
              <a:rPr lang="zh-CN" altLang="zh-CN" sz="1800" kern="0">
                <a:latin typeface="微软雅黑" panose="020B0503020204020204" pitchFamily="34" charset="-122"/>
                <a:ea typeface="微软雅黑" panose="020B0503020204020204" pitchFamily="34" charset="-122"/>
              </a:rPr>
              <a:t>来解决</a:t>
            </a:r>
            <a:r>
              <a:rPr lang="zh-CN" altLang="zh-CN" sz="1800" kern="0" smtClean="0">
                <a:latin typeface="微软雅黑" panose="020B0503020204020204" pitchFamily="34" charset="-122"/>
                <a:ea typeface="微软雅黑" panose="020B0503020204020204" pitchFamily="34" charset="-122"/>
              </a:rPr>
              <a:t>。</a:t>
            </a:r>
            <a:endParaRPr lang="zh-CN" altLang="zh-CN" sz="1800" kern="0">
              <a:latin typeface="微软雅黑" panose="020B0503020204020204" pitchFamily="34" charset="-122"/>
              <a:ea typeface="微软雅黑" panose="020B0503020204020204" pitchFamily="34" charset="-122"/>
            </a:endParaRPr>
          </a:p>
        </p:txBody>
      </p:sp>
      <p:sp>
        <p:nvSpPr>
          <p:cNvPr id="30" name="矩形 29"/>
          <p:cNvSpPr/>
          <p:nvPr/>
        </p:nvSpPr>
        <p:spPr>
          <a:xfrm>
            <a:off x="560388" y="962547"/>
            <a:ext cx="1914307" cy="583108"/>
          </a:xfrm>
          <a:prstGeom prst="rect">
            <a:avLst/>
          </a:prstGeom>
        </p:spPr>
        <p:txBody>
          <a:bodyPr wrap="none">
            <a:spAutoFit/>
          </a:bodyPr>
          <a:lstStyle/>
          <a:p>
            <a:pPr marL="342900" indent="-342900">
              <a:lnSpc>
                <a:spcPct val="150000"/>
              </a:lnSpc>
              <a:spcBef>
                <a:spcPct val="20000"/>
              </a:spcBef>
              <a:buFontTx/>
              <a:buChar char="•"/>
              <a:defRPr/>
            </a:pPr>
            <a:r>
              <a:rPr lang="en-US" altLang="zh-CN" sz="2400" b="1" smtClean="0">
                <a:solidFill>
                  <a:srgbClr val="0567A2"/>
                </a:solidFill>
              </a:rPr>
              <a:t>CSS</a:t>
            </a:r>
            <a:r>
              <a:rPr lang="zh-CN" altLang="en-US" sz="2400" b="1">
                <a:solidFill>
                  <a:srgbClr val="0567A2"/>
                </a:solidFill>
              </a:rPr>
              <a:t>重要</a:t>
            </a:r>
            <a:r>
              <a:rPr lang="zh-CN" altLang="en-US" sz="2400" b="1" smtClean="0">
                <a:solidFill>
                  <a:srgbClr val="0567A2"/>
                </a:solidFill>
              </a:rPr>
              <a:t>性</a:t>
            </a:r>
            <a:endParaRPr lang="en-US" altLang="zh-CN" sz="2400" b="1" dirty="0">
              <a:solidFill>
                <a:srgbClr val="0567A2"/>
              </a:solidFill>
            </a:endParaRPr>
          </a:p>
        </p:txBody>
      </p:sp>
      <p:sp>
        <p:nvSpPr>
          <p:cNvPr id="33" name="矩形 32"/>
          <p:cNvSpPr/>
          <p:nvPr/>
        </p:nvSpPr>
        <p:spPr>
          <a:xfrm>
            <a:off x="1907704" y="2511599"/>
            <a:ext cx="5400600" cy="923330"/>
          </a:xfrm>
          <a:prstGeom prst="rect">
            <a:avLst/>
          </a:prstGeom>
        </p:spPr>
        <p:txBody>
          <a:bodyPr wrap="square">
            <a:spAutoFit/>
          </a:bodyPr>
          <a:lstStyle/>
          <a:p>
            <a:r>
              <a:rPr lang="en-US" altLang="zh-CN" smtClean="0">
                <a:latin typeface="楷体" panose="02010609060101010101" pitchFamily="49" charset="-122"/>
                <a:ea typeface="楷体" panose="02010609060101010101" pitchFamily="49" charset="-122"/>
              </a:rPr>
              <a:t> </a:t>
            </a:r>
            <a:r>
              <a:rPr lang="zh-CN" altLang="en-US" smtClean="0">
                <a:latin typeface="楷体" panose="02010609060101010101" pitchFamily="49" charset="-122"/>
                <a:ea typeface="楷体" panose="02010609060101010101" pitchFamily="49" charset="-122"/>
              </a:rPr>
              <a:t>在某个样式设置后添加</a:t>
            </a:r>
            <a:r>
              <a:rPr lang="en-US" altLang="zh-CN">
                <a:latin typeface="楷体" panose="02010609060101010101" pitchFamily="49" charset="-122"/>
                <a:ea typeface="楷体" panose="02010609060101010101" pitchFamily="49" charset="-122"/>
              </a:rPr>
              <a:t>!important</a:t>
            </a:r>
            <a:r>
              <a:rPr lang="zh-CN" altLang="en-US">
                <a:latin typeface="楷体" panose="02010609060101010101" pitchFamily="49" charset="-122"/>
                <a:ea typeface="楷体" panose="02010609060101010101" pitchFamily="49" charset="-122"/>
              </a:rPr>
              <a:t>代表该样式具有最高权</a:t>
            </a:r>
            <a:r>
              <a:rPr lang="zh-CN" altLang="en-US" smtClean="0">
                <a:latin typeface="楷体" panose="02010609060101010101" pitchFamily="49" charset="-122"/>
                <a:ea typeface="楷体" panose="02010609060101010101" pitchFamily="49" charset="-122"/>
              </a:rPr>
              <a:t>值</a:t>
            </a:r>
            <a:r>
              <a:rPr lang="zh-CN" altLang="en-US">
                <a:latin typeface="楷体" panose="02010609060101010101" pitchFamily="49" charset="-122"/>
                <a:ea typeface="楷体" panose="02010609060101010101" pitchFamily="49" charset="-122"/>
              </a:rPr>
              <a:t>，</a:t>
            </a:r>
            <a:r>
              <a:rPr lang="en-US" altLang="zh-CN" smtClean="0"/>
              <a:t> </a:t>
            </a:r>
            <a:r>
              <a:rPr lang="en-US" altLang="zh-CN">
                <a:latin typeface="楷体" panose="02010609060101010101" pitchFamily="49" charset="-122"/>
                <a:ea typeface="楷体" panose="02010609060101010101" pitchFamily="49" charset="-122"/>
              </a:rPr>
              <a:t>!important</a:t>
            </a:r>
            <a:r>
              <a:rPr lang="zh-CN" altLang="zh-CN">
                <a:latin typeface="楷体" panose="02010609060101010101" pitchFamily="49" charset="-122"/>
                <a:ea typeface="楷体" panose="02010609060101010101" pitchFamily="49" charset="-122"/>
              </a:rPr>
              <a:t>要写在分号“</a:t>
            </a:r>
            <a:r>
              <a:rPr lang="en-US" altLang="zh-CN">
                <a:latin typeface="楷体" panose="02010609060101010101" pitchFamily="49" charset="-122"/>
                <a:ea typeface="楷体" panose="02010609060101010101" pitchFamily="49" charset="-122"/>
              </a:rPr>
              <a:t>;</a:t>
            </a:r>
            <a:r>
              <a:rPr lang="zh-CN" altLang="zh-CN">
                <a:latin typeface="楷体" panose="02010609060101010101" pitchFamily="49" charset="-122"/>
                <a:ea typeface="楷体" panose="02010609060101010101" pitchFamily="49" charset="-122"/>
              </a:rPr>
              <a:t>”的前面。</a:t>
            </a:r>
          </a:p>
          <a:p>
            <a:r>
              <a:rPr lang="zh-CN" altLang="en-US" smtClean="0">
                <a:latin typeface="楷体" panose="02010609060101010101" pitchFamily="49" charset="-122"/>
                <a:ea typeface="楷体" panose="02010609060101010101" pitchFamily="49" charset="-122"/>
              </a:rPr>
              <a:t>示例</a:t>
            </a:r>
            <a:r>
              <a:rPr lang="zh-CN" altLang="en-US">
                <a:latin typeface="楷体" panose="02010609060101010101" pitchFamily="49" charset="-122"/>
                <a:ea typeface="楷体" panose="02010609060101010101" pitchFamily="49" charset="-122"/>
              </a:rPr>
              <a:t>代码如下所示：</a:t>
            </a:r>
            <a:endParaRPr lang="zh-CN" altLang="zh-CN">
              <a:latin typeface="楷体" panose="02010609060101010101" pitchFamily="49" charset="-122"/>
              <a:ea typeface="楷体" panose="02010609060101010101" pitchFamily="49" charset="-122"/>
            </a:endParaRPr>
          </a:p>
        </p:txBody>
      </p:sp>
      <p:sp>
        <p:nvSpPr>
          <p:cNvPr id="34" name="圆角矩形 33"/>
          <p:cNvSpPr/>
          <p:nvPr/>
        </p:nvSpPr>
        <p:spPr>
          <a:xfrm>
            <a:off x="1835696" y="2511599"/>
            <a:ext cx="5616624" cy="1008112"/>
          </a:xfrm>
          <a:prstGeom prst="roundRect">
            <a:avLst/>
          </a:prstGeom>
          <a:ln w="19050">
            <a:solidFill>
              <a:schemeClr val="bg2">
                <a:lumMod val="50000"/>
              </a:schemeClr>
            </a:solidFill>
          </a:ln>
        </p:spPr>
        <p:txBody>
          <a:bodyPr wrap="square" rtlCol="0" anchor="ctr">
            <a:noAutofit/>
          </a:bodyPr>
          <a:lstStyle/>
          <a:p>
            <a:pPr algn="ctr"/>
            <a:endParaRPr lang="zh-CN" altLang="en-US" dirty="0">
              <a:ea typeface="宋体" pitchFamily="2" charset="-122"/>
            </a:endParaRPr>
          </a:p>
        </p:txBody>
      </p:sp>
      <p:sp>
        <p:nvSpPr>
          <p:cNvPr id="35" name="TextBox 34"/>
          <p:cNvSpPr txBox="1"/>
          <p:nvPr/>
        </p:nvSpPr>
        <p:spPr>
          <a:xfrm>
            <a:off x="1024260" y="3951759"/>
            <a:ext cx="7148140" cy="1872208"/>
          </a:xfrm>
          <a:prstGeom prst="rect">
            <a:avLst/>
          </a:prstGeom>
          <a:solidFill>
            <a:schemeClr val="accent5">
              <a:lumMod val="20000"/>
              <a:lumOff val="80000"/>
            </a:schemeClr>
          </a:solidFill>
          <a:ln w="19050">
            <a:noFill/>
          </a:ln>
        </p:spPr>
        <p:txBody>
          <a:bodyPr>
            <a:noAutofit/>
          </a:bodyPr>
          <a:lstStyle/>
          <a:p>
            <a:pPr lvl="2">
              <a:lnSpc>
                <a:spcPct val="150000"/>
              </a:lnSpc>
            </a:pPr>
            <a:r>
              <a:rPr lang="en-US" altLang="zh-CN" sz="1600" smtClean="0"/>
              <a:t>&lt;</a:t>
            </a:r>
            <a:r>
              <a:rPr lang="en-US" altLang="zh-CN" sz="1600"/>
              <a:t>style&gt;</a:t>
            </a:r>
            <a:endParaRPr lang="zh-CN" altLang="zh-CN" sz="1600"/>
          </a:p>
          <a:p>
            <a:pPr lvl="2">
              <a:lnSpc>
                <a:spcPct val="150000"/>
              </a:lnSpc>
            </a:pPr>
            <a:r>
              <a:rPr lang="en-US" altLang="zh-CN" sz="1600"/>
              <a:t>p{color:red </a:t>
            </a:r>
            <a:r>
              <a:rPr lang="zh-CN" altLang="zh-CN" sz="1600"/>
              <a:t>！</a:t>
            </a:r>
            <a:r>
              <a:rPr lang="en-US" altLang="zh-CN" sz="1600"/>
              <a:t>important;}</a:t>
            </a:r>
            <a:endParaRPr lang="zh-CN" altLang="zh-CN" sz="1600"/>
          </a:p>
          <a:p>
            <a:pPr lvl="2">
              <a:lnSpc>
                <a:spcPct val="150000"/>
              </a:lnSpc>
            </a:pPr>
            <a:r>
              <a:rPr lang="en-US" altLang="zh-CN" sz="1600"/>
              <a:t>p{color:green;}</a:t>
            </a:r>
            <a:endParaRPr lang="zh-CN" altLang="zh-CN" sz="1600"/>
          </a:p>
          <a:p>
            <a:pPr lvl="2">
              <a:lnSpc>
                <a:spcPct val="150000"/>
              </a:lnSpc>
            </a:pPr>
            <a:r>
              <a:rPr lang="en-US" altLang="zh-CN" sz="1600"/>
              <a:t>&lt;/style&gt;</a:t>
            </a:r>
            <a:endParaRPr lang="zh-CN" altLang="zh-CN" sz="1600"/>
          </a:p>
          <a:p>
            <a:pPr lvl="2">
              <a:lnSpc>
                <a:spcPct val="150000"/>
              </a:lnSpc>
            </a:pPr>
            <a:r>
              <a:rPr lang="en-US" altLang="zh-CN" sz="1600"/>
              <a:t>&lt;p &gt;</a:t>
            </a:r>
            <a:r>
              <a:rPr lang="zh-CN" altLang="zh-CN" sz="1600"/>
              <a:t>小红是一个胆小如鼠的女孩。</a:t>
            </a:r>
            <a:r>
              <a:rPr lang="en-US" altLang="zh-CN" sz="1600"/>
              <a:t>&lt;/p&gt;</a:t>
            </a:r>
            <a:endParaRPr lang="zh-CN" altLang="zh-CN" sz="1600"/>
          </a:p>
          <a:p>
            <a:pPr lvl="2">
              <a:lnSpc>
                <a:spcPct val="150000"/>
              </a:lnSpc>
            </a:pPr>
            <a:endParaRPr lang="zh-CN" altLang="zh-CN" sz="1600"/>
          </a:p>
          <a:p>
            <a:pPr lvl="2">
              <a:lnSpc>
                <a:spcPct val="150000"/>
              </a:lnSpc>
            </a:pPr>
            <a:endParaRPr lang="zh-CN" altLang="zh-CN" sz="1600"/>
          </a:p>
          <a:p>
            <a:pPr indent="457200">
              <a:lnSpc>
                <a:spcPct val="150000"/>
              </a:lnSpc>
            </a:pPr>
            <a:endParaRPr lang="en-US" altLang="zh-CN" sz="1600" smtClean="0"/>
          </a:p>
        </p:txBody>
      </p:sp>
      <p:sp>
        <p:nvSpPr>
          <p:cNvPr id="36" name="下箭头 35"/>
          <p:cNvSpPr/>
          <p:nvPr/>
        </p:nvSpPr>
        <p:spPr>
          <a:xfrm>
            <a:off x="4355976" y="3519711"/>
            <a:ext cx="288032" cy="432048"/>
          </a:xfrm>
          <a:prstGeom prst="downArrow">
            <a:avLst/>
          </a:prstGeom>
          <a:solidFill>
            <a:schemeClr val="bg2">
              <a:lumMod val="50000"/>
            </a:schemeClr>
          </a:solidFill>
          <a:ln w="19050">
            <a:solidFill>
              <a:schemeClr val="bg2">
                <a:lumMod val="50000"/>
              </a:schemeClr>
            </a:solidFill>
          </a:ln>
        </p:spPr>
        <p:txBody>
          <a:bodyPr wrap="square" rtlCol="0" anchor="ctr">
            <a:spAutoFit/>
          </a:bodyPr>
          <a:lstStyle/>
          <a:p>
            <a:pPr algn="ctr"/>
            <a:endParaRPr lang="zh-CN" altLang="en-US" dirty="0">
              <a:ea typeface="宋体" pitchFamily="2" charset="-122"/>
            </a:endParaRPr>
          </a:p>
        </p:txBody>
      </p:sp>
      <p:grpSp>
        <p:nvGrpSpPr>
          <p:cNvPr id="41" name="组合 40"/>
          <p:cNvGrpSpPr/>
          <p:nvPr/>
        </p:nvGrpSpPr>
        <p:grpSpPr>
          <a:xfrm rot="10800000">
            <a:off x="4248469" y="4383807"/>
            <a:ext cx="202064" cy="324037"/>
            <a:chOff x="4067944" y="3789040"/>
            <a:chExt cx="252028" cy="648072"/>
          </a:xfrm>
        </p:grpSpPr>
        <p:sp>
          <p:nvSpPr>
            <p:cNvPr id="42" name="左中括号 41"/>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43" name="直接连接符 42"/>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4" name="矩形 43"/>
          <p:cNvSpPr/>
          <p:nvPr/>
        </p:nvSpPr>
        <p:spPr>
          <a:xfrm>
            <a:off x="4427984" y="4400068"/>
            <a:ext cx="3600400" cy="307777"/>
          </a:xfrm>
          <a:prstGeom prst="rect">
            <a:avLst/>
          </a:prstGeom>
        </p:spPr>
        <p:txBody>
          <a:bodyPr wrap="square">
            <a:spAutoFit/>
          </a:bodyPr>
          <a:lstStyle/>
          <a:p>
            <a:r>
              <a:rPr lang="zh-CN" altLang="en-US" sz="1400" smtClean="0">
                <a:solidFill>
                  <a:srgbClr val="FF0000"/>
                </a:solidFill>
                <a:latin typeface="微软雅黑" panose="020B0503020204020204" pitchFamily="34" charset="-122"/>
                <a:ea typeface="微软雅黑" panose="020B0503020204020204" pitchFamily="34" charset="-122"/>
              </a:rPr>
              <a:t>在此处添加</a:t>
            </a:r>
            <a:r>
              <a:rPr lang="en-US" altLang="zh-CN" sz="1400" smtClean="0">
                <a:solidFill>
                  <a:srgbClr val="FF0000"/>
                </a:solidFill>
                <a:latin typeface="微软雅黑" panose="020B0503020204020204" pitchFamily="34" charset="-122"/>
                <a:ea typeface="微软雅黑" panose="020B0503020204020204" pitchFamily="34" charset="-122"/>
              </a:rPr>
              <a:t>!important</a:t>
            </a:r>
            <a:r>
              <a:rPr lang="zh-CN" altLang="en-US" sz="1400">
                <a:solidFill>
                  <a:srgbClr val="FF0000"/>
                </a:solidFill>
                <a:latin typeface="微软雅黑" panose="020B0503020204020204" pitchFamily="34" charset="-122"/>
                <a:ea typeface="微软雅黑" panose="020B0503020204020204" pitchFamily="34" charset="-122"/>
              </a:rPr>
              <a:t>。</a:t>
            </a:r>
            <a:endParaRPr lang="zh-CN" altLang="zh-CN" sz="1400">
              <a:solidFill>
                <a:srgbClr val="FF0000"/>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rot="16200000">
            <a:off x="3528136" y="4545494"/>
            <a:ext cx="288031" cy="2663793"/>
            <a:chOff x="4067944" y="3789040"/>
            <a:chExt cx="252028" cy="648072"/>
          </a:xfrm>
        </p:grpSpPr>
        <p:sp>
          <p:nvSpPr>
            <p:cNvPr id="46" name="左中括号 45"/>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47" name="直接连接符 46"/>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8" name="矩形 47"/>
          <p:cNvSpPr/>
          <p:nvPr/>
        </p:nvSpPr>
        <p:spPr>
          <a:xfrm>
            <a:off x="1835696" y="6021407"/>
            <a:ext cx="5832649" cy="307777"/>
          </a:xfrm>
          <a:prstGeom prst="rect">
            <a:avLst/>
          </a:prstGeom>
        </p:spPr>
        <p:txBody>
          <a:bodyPr wrap="square">
            <a:spAutoFit/>
          </a:bodyPr>
          <a:lstStyle/>
          <a:p>
            <a:r>
              <a:rPr lang="zh-CN" altLang="zh-CN" sz="1400" smtClean="0">
                <a:solidFill>
                  <a:srgbClr val="FF0000"/>
                </a:solidFill>
                <a:latin typeface="微软雅黑" panose="020B0503020204020204" pitchFamily="34" charset="-122"/>
                <a:ea typeface="微软雅黑" panose="020B0503020204020204" pitchFamily="34" charset="-122"/>
              </a:rPr>
              <a:t>“</a:t>
            </a:r>
            <a:r>
              <a:rPr lang="zh-CN" altLang="zh-CN" sz="1400">
                <a:solidFill>
                  <a:srgbClr val="FF0000"/>
                </a:solidFill>
                <a:latin typeface="微软雅黑" panose="020B0503020204020204" pitchFamily="34" charset="-122"/>
                <a:ea typeface="微软雅黑" panose="020B0503020204020204" pitchFamily="34" charset="-122"/>
              </a:rPr>
              <a:t>小红是一个胆小如鼠的女孩”应显示</a:t>
            </a:r>
            <a:r>
              <a:rPr lang="zh-CN" altLang="zh-CN" sz="1400" smtClean="0">
                <a:solidFill>
                  <a:srgbClr val="FF0000"/>
                </a:solidFill>
                <a:latin typeface="微软雅黑" panose="020B0503020204020204" pitchFamily="34" charset="-122"/>
                <a:ea typeface="微软雅黑" panose="020B0503020204020204" pitchFamily="34" charset="-122"/>
              </a:rPr>
              <a:t>为</a:t>
            </a:r>
            <a:r>
              <a:rPr lang="zh-CN" altLang="en-US" sz="1400" smtClean="0">
                <a:solidFill>
                  <a:srgbClr val="FF0000"/>
                </a:solidFill>
                <a:latin typeface="微软雅黑" panose="020B0503020204020204" pitchFamily="34" charset="-122"/>
                <a:ea typeface="微软雅黑" panose="020B0503020204020204" pitchFamily="34" charset="-122"/>
              </a:rPr>
              <a:t>红</a:t>
            </a:r>
            <a:r>
              <a:rPr lang="zh-CN" altLang="zh-CN" sz="1400" smtClean="0">
                <a:solidFill>
                  <a:srgbClr val="FF0000"/>
                </a:solidFill>
                <a:latin typeface="微软雅黑" panose="020B0503020204020204" pitchFamily="34" charset="-122"/>
                <a:ea typeface="微软雅黑" panose="020B0503020204020204" pitchFamily="34" charset="-122"/>
              </a:rPr>
              <a:t>色</a:t>
            </a:r>
            <a:r>
              <a:rPr lang="zh-CN" altLang="en-US" sz="1400" smtClean="0">
                <a:solidFill>
                  <a:srgbClr val="FF0000"/>
                </a:solidFill>
                <a:latin typeface="微软雅黑" panose="020B0503020204020204" pitchFamily="34" charset="-122"/>
                <a:ea typeface="微软雅黑" panose="020B0503020204020204" pitchFamily="34" charset="-122"/>
              </a:rPr>
              <a:t>。</a:t>
            </a:r>
            <a:endParaRPr lang="zh-CN" altLang="zh-CN" sz="1400">
              <a:solidFill>
                <a:srgbClr val="FF0000"/>
              </a:solidFill>
              <a:latin typeface="微软雅黑" panose="020B0503020204020204" pitchFamily="34" charset="-122"/>
              <a:ea typeface="微软雅黑" panose="020B0503020204020204" pitchFamily="34" charset="-122"/>
            </a:endParaRPr>
          </a:p>
        </p:txBody>
      </p:sp>
      <p:sp>
        <p:nvSpPr>
          <p:cNvPr id="18" name="标题 1"/>
          <p:cNvSpPr>
            <a:spLocks noChangeArrowheads="1"/>
          </p:cNvSpPr>
          <p:nvPr/>
        </p:nvSpPr>
        <p:spPr bwMode="auto">
          <a:xfrm>
            <a:off x="1635852" y="190730"/>
            <a:ext cx="7544659"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800" b="1" smtClean="0">
                <a:solidFill>
                  <a:srgbClr val="0567A2"/>
                </a:solidFill>
                <a:latin typeface="微软雅黑" pitchFamily="34" charset="-122"/>
                <a:ea typeface="微软雅黑" pitchFamily="34" charset="-122"/>
                <a:sym typeface="宋体" charset="-122"/>
              </a:rPr>
              <a:t>前导</a:t>
            </a:r>
            <a:r>
              <a:rPr lang="zh-CN" altLang="en-US" sz="2800" b="1">
                <a:solidFill>
                  <a:srgbClr val="0567A2"/>
                </a:solidFill>
                <a:latin typeface="微软雅黑" pitchFamily="34" charset="-122"/>
                <a:ea typeface="微软雅黑" pitchFamily="34" charset="-122"/>
                <a:sym typeface="宋体" charset="-122"/>
              </a:rPr>
              <a:t>知识</a:t>
            </a:r>
            <a:r>
              <a:rPr lang="en-US" altLang="zh-CN" sz="2800" b="1" smtClean="0">
                <a:solidFill>
                  <a:srgbClr val="0567A2"/>
                </a:solidFill>
                <a:latin typeface="微软雅黑" pitchFamily="34" charset="-122"/>
                <a:ea typeface="微软雅黑" pitchFamily="34" charset="-122"/>
                <a:sym typeface="宋体" charset="-122"/>
              </a:rPr>
              <a:t>-</a:t>
            </a:r>
          </a:p>
          <a:p>
            <a:pPr marL="571500" indent="-571500"/>
            <a:r>
              <a:rPr lang="en-US" altLang="zh-CN" sz="2800" b="1" smtClean="0">
                <a:solidFill>
                  <a:srgbClr val="0567A2"/>
                </a:solidFill>
                <a:latin typeface="微软雅黑" pitchFamily="34" charset="-122"/>
                <a:ea typeface="微软雅黑" pitchFamily="34" charset="-122"/>
              </a:rPr>
              <a:t>CSS</a:t>
            </a:r>
            <a:r>
              <a:rPr lang="zh-CN" altLang="zh-CN" sz="2800" b="1">
                <a:solidFill>
                  <a:srgbClr val="0567A2"/>
                </a:solidFill>
                <a:latin typeface="微软雅黑" pitchFamily="34" charset="-122"/>
                <a:ea typeface="微软雅黑" pitchFamily="34" charset="-122"/>
              </a:rPr>
              <a:t>层叠性、继承性和</a:t>
            </a:r>
            <a:r>
              <a:rPr lang="zh-CN" altLang="zh-CN" sz="2800" b="1" smtClean="0">
                <a:solidFill>
                  <a:srgbClr val="0567A2"/>
                </a:solidFill>
                <a:latin typeface="微软雅黑" pitchFamily="34" charset="-122"/>
                <a:ea typeface="微软雅黑" pitchFamily="34" charset="-122"/>
              </a:rPr>
              <a:t>重要性</a:t>
            </a:r>
            <a:endParaRPr lang="zh-CN" altLang="zh-CN" sz="2800" b="1">
              <a:solidFill>
                <a:srgbClr val="0567A2"/>
              </a:solidFill>
              <a:latin typeface="微软雅黑" pitchFamily="34" charset="-122"/>
              <a:ea typeface="微软雅黑" pitchFamily="34" charset="-122"/>
            </a:endParaRPr>
          </a:p>
        </p:txBody>
      </p:sp>
    </p:spTree>
    <p:extLst>
      <p:ext uri="{BB962C8B-B14F-4D97-AF65-F5344CB8AC3E}">
        <p14:creationId xmlns:p14="http://schemas.microsoft.com/office/powerpoint/2010/main" val="268153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anim calcmode="lin" valueType="num">
                                      <p:cBhvr>
                                        <p:cTn id="13" dur="1000" fill="hold"/>
                                        <p:tgtEl>
                                          <p:spTgt spid="33"/>
                                        </p:tgtEl>
                                        <p:attrNameLst>
                                          <p:attrName>ppt_x</p:attrName>
                                        </p:attrNameLst>
                                      </p:cBhvr>
                                      <p:tavLst>
                                        <p:tav tm="0">
                                          <p:val>
                                            <p:strVal val="#ppt_x"/>
                                          </p:val>
                                        </p:tav>
                                        <p:tav tm="100000">
                                          <p:val>
                                            <p:strVal val="#ppt_x"/>
                                          </p:val>
                                        </p:tav>
                                      </p:tavLst>
                                    </p:anim>
                                    <p:anim calcmode="lin" valueType="num">
                                      <p:cBhvr>
                                        <p:cTn id="1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up)">
                                      <p:cBhvr>
                                        <p:cTn id="19" dur="500"/>
                                        <p:tgtEl>
                                          <p:spTgt spid="36"/>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up)">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500"/>
                                        <p:tgtEl>
                                          <p:spTgt spid="41"/>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wipe(left)">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4"/>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1"/>
                                        </p:tgtEl>
                                        <p:attrNameLst>
                                          <p:attrName>style.visibility</p:attrName>
                                        </p:attrNameLst>
                                      </p:cBhvr>
                                      <p:to>
                                        <p:strVal val="hidden"/>
                                      </p:to>
                                    </p:set>
                                  </p:childTnLst>
                                </p:cTn>
                              </p:par>
                            </p:childTnLst>
                          </p:cTn>
                        </p:par>
                        <p:par>
                          <p:cTn id="37" fill="hold">
                            <p:stCondLst>
                              <p:cond delay="0"/>
                            </p:stCondLst>
                            <p:childTnLst>
                              <p:par>
                                <p:cTn id="38" presetID="22" presetClass="entr" presetSubtype="8" fill="hold" nodeType="after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left)">
                                      <p:cBhvr>
                                        <p:cTn id="40" dur="500"/>
                                        <p:tgtEl>
                                          <p:spTgt spid="4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48"/>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P spid="35" grpId="0" animBg="1"/>
      <p:bldP spid="36" grpId="0" animBg="1"/>
      <p:bldP spid="44" grpId="0"/>
      <p:bldP spid="44" grpId="1"/>
      <p:bldP spid="48" grpId="0"/>
      <p:bldP spid="48"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4294967295"/>
          </p:nvPr>
        </p:nvSpPr>
        <p:spPr bwMode="auto">
          <a:xfrm>
            <a:off x="481013" y="1620838"/>
            <a:ext cx="7907411" cy="94858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pPr marL="742950" lvl="1" indent="-285750" eaLnBrk="0" fontAlgn="base" hangingPunct="0">
              <a:lnSpc>
                <a:spcPct val="170000"/>
              </a:lnSpc>
              <a:spcBef>
                <a:spcPct val="20000"/>
              </a:spcBef>
              <a:spcAft>
                <a:spcPct val="0"/>
              </a:spcAft>
              <a:buFont typeface="Arial" panose="020B0604020202020204" pitchFamily="34" charset="0"/>
              <a:buChar char="–"/>
              <a:defRPr/>
            </a:pPr>
            <a:r>
              <a:rPr lang="en-US" altLang="zh-CN" sz="7200" kern="0">
                <a:latin typeface="微软雅黑" panose="020B0503020204020204" pitchFamily="34" charset="-122"/>
                <a:ea typeface="微软雅黑" panose="020B0503020204020204" pitchFamily="34" charset="-122"/>
              </a:rPr>
              <a:t>CSS</a:t>
            </a:r>
            <a:r>
              <a:rPr lang="zh-CN" altLang="zh-CN" sz="7200" kern="0">
                <a:latin typeface="微软雅黑" panose="020B0503020204020204" pitchFamily="34" charset="-122"/>
                <a:ea typeface="微软雅黑" panose="020B0503020204020204" pitchFamily="34" charset="-122"/>
              </a:rPr>
              <a:t>优先级即是指</a:t>
            </a:r>
            <a:r>
              <a:rPr lang="en-US" altLang="zh-CN" sz="7200" kern="0">
                <a:latin typeface="微软雅黑" panose="020B0503020204020204" pitchFamily="34" charset="-122"/>
                <a:ea typeface="微软雅黑" panose="020B0503020204020204" pitchFamily="34" charset="-122"/>
              </a:rPr>
              <a:t>CSS</a:t>
            </a:r>
            <a:r>
              <a:rPr lang="zh-CN" altLang="zh-CN" sz="7200" kern="0">
                <a:latin typeface="微软雅黑" panose="020B0503020204020204" pitchFamily="34" charset="-122"/>
                <a:ea typeface="微软雅黑" panose="020B0503020204020204" pitchFamily="34" charset="-122"/>
              </a:rPr>
              <a:t>样式在浏览器中被解析的权重不同。</a:t>
            </a:r>
            <a:endParaRPr lang="en-US" altLang="zh-CN" sz="7200" kern="0">
              <a:latin typeface="微软雅黑" panose="020B0503020204020204" pitchFamily="34" charset="-122"/>
              <a:ea typeface="微软雅黑" panose="020B0503020204020204" pitchFamily="34" charset="-122"/>
            </a:endParaRPr>
          </a:p>
          <a:p>
            <a:pPr marL="742950" lvl="1" indent="-285750" eaLnBrk="0" fontAlgn="base" hangingPunct="0">
              <a:lnSpc>
                <a:spcPct val="170000"/>
              </a:lnSpc>
              <a:spcBef>
                <a:spcPct val="20000"/>
              </a:spcBef>
              <a:spcAft>
                <a:spcPct val="0"/>
              </a:spcAft>
              <a:buFont typeface="Arial" panose="020B0604020202020204" pitchFamily="34" charset="0"/>
              <a:buChar char="–"/>
              <a:defRPr/>
            </a:pPr>
            <a:endParaRPr lang="en-US" altLang="zh-CN" sz="7200" kern="0">
              <a:latin typeface="微软雅黑" panose="020B0503020204020204" pitchFamily="34" charset="-122"/>
              <a:ea typeface="微软雅黑" panose="020B0503020204020204" pitchFamily="34" charset="-122"/>
            </a:endParaRPr>
          </a:p>
          <a:p>
            <a:pPr marL="742950" lvl="1" indent="-285750" eaLnBrk="0" fontAlgn="base" hangingPunct="0">
              <a:lnSpc>
                <a:spcPct val="170000"/>
              </a:lnSpc>
              <a:spcBef>
                <a:spcPct val="20000"/>
              </a:spcBef>
              <a:spcAft>
                <a:spcPct val="0"/>
              </a:spcAft>
              <a:buFont typeface="Arial" panose="020B0604020202020204" pitchFamily="34" charset="0"/>
              <a:buChar char="–"/>
              <a:defRPr/>
            </a:pPr>
            <a:r>
              <a:rPr lang="zh-CN" altLang="zh-CN" sz="7200" kern="0">
                <a:latin typeface="微软雅黑" panose="020B0503020204020204" pitchFamily="34" charset="-122"/>
                <a:ea typeface="微软雅黑" panose="020B0503020204020204" pitchFamily="34" charset="-122"/>
              </a:rPr>
              <a:t>多重样式（</a:t>
            </a:r>
            <a:r>
              <a:rPr lang="en-US" altLang="zh-CN" sz="7200" kern="0">
                <a:latin typeface="微软雅黑" panose="020B0503020204020204" pitchFamily="34" charset="-122"/>
                <a:ea typeface="微软雅黑" panose="020B0503020204020204" pitchFamily="34" charset="-122"/>
              </a:rPr>
              <a:t>Multiple Styles</a:t>
            </a:r>
            <a:r>
              <a:rPr lang="zh-CN" altLang="zh-CN" sz="7200" kern="0">
                <a:latin typeface="微软雅黑" panose="020B0503020204020204" pitchFamily="34" charset="-122"/>
                <a:ea typeface="微软雅黑" panose="020B0503020204020204" pitchFamily="34" charset="-122"/>
              </a:rPr>
              <a:t>）：如果外部样式、内部样式和内联样式同时应用于同一个元素，就是使多重样式的情况。一般情况下，优先级如</a:t>
            </a:r>
            <a:r>
              <a:rPr lang="zh-CN" altLang="en-US" sz="7200" kern="0">
                <a:latin typeface="微软雅黑" panose="020B0503020204020204" pitchFamily="34" charset="-122"/>
                <a:ea typeface="微软雅黑" panose="020B0503020204020204" pitchFamily="34" charset="-122"/>
              </a:rPr>
              <a:t>下</a:t>
            </a:r>
            <a:r>
              <a:rPr lang="zh-CN" altLang="zh-CN" sz="7200" kern="0">
                <a:latin typeface="微软雅黑" panose="020B0503020204020204" pitchFamily="34" charset="-122"/>
                <a:ea typeface="微软雅黑" panose="020B0503020204020204" pitchFamily="34" charset="-122"/>
              </a:rPr>
              <a:t>所示：</a:t>
            </a:r>
          </a:p>
          <a:p>
            <a:pPr lvl="1">
              <a:lnSpc>
                <a:spcPct val="150000"/>
              </a:lnSpc>
              <a:defRPr/>
            </a:pPr>
            <a:endParaRPr lang="zh-CN" altLang="zh-CN" sz="1800">
              <a:latin typeface="微软雅黑" panose="020B0503020204020204" pitchFamily="34" charset="-122"/>
              <a:ea typeface="微软雅黑" panose="020B0503020204020204" pitchFamily="34" charset="-122"/>
            </a:endParaRPr>
          </a:p>
          <a:p>
            <a:pPr lvl="1">
              <a:lnSpc>
                <a:spcPct val="150000"/>
              </a:lnSpc>
              <a:defRPr/>
            </a:pPr>
            <a:endParaRPr lang="zh-CN" altLang="en-US" sz="1800">
              <a:latin typeface="微软雅黑" panose="020B0503020204020204" pitchFamily="34" charset="-122"/>
              <a:ea typeface="微软雅黑" panose="020B0503020204020204" pitchFamily="34" charset="-122"/>
            </a:endParaRPr>
          </a:p>
        </p:txBody>
      </p:sp>
      <p:sp>
        <p:nvSpPr>
          <p:cNvPr id="6" name="矩形 5"/>
          <p:cNvSpPr/>
          <p:nvPr/>
        </p:nvSpPr>
        <p:spPr>
          <a:xfrm>
            <a:off x="560388" y="962025"/>
            <a:ext cx="2077813" cy="583108"/>
          </a:xfrm>
          <a:prstGeom prst="rect">
            <a:avLst/>
          </a:prstGeom>
        </p:spPr>
        <p:txBody>
          <a:bodyPr wrap="none">
            <a:spAutoFit/>
          </a:bodyPr>
          <a:lstStyle/>
          <a:p>
            <a:pPr marL="342900" lvl="0" indent="-342900">
              <a:lnSpc>
                <a:spcPct val="150000"/>
              </a:lnSpc>
              <a:spcBef>
                <a:spcPct val="20000"/>
              </a:spcBef>
              <a:buFontTx/>
              <a:buChar char="•"/>
              <a:defRPr/>
            </a:pPr>
            <a:r>
              <a:rPr lang="zh-CN" altLang="zh-CN" sz="2400" b="1" smtClean="0">
                <a:solidFill>
                  <a:srgbClr val="0567A2"/>
                </a:solidFill>
              </a:rPr>
              <a:t>样式优先级</a:t>
            </a:r>
            <a:endParaRPr lang="zh-CN" altLang="zh-CN" sz="2400" b="1">
              <a:solidFill>
                <a:srgbClr val="0567A2"/>
              </a:solidFill>
            </a:endParaRPr>
          </a:p>
        </p:txBody>
      </p:sp>
      <p:sp>
        <p:nvSpPr>
          <p:cNvPr id="20" name="矩形 19"/>
          <p:cNvSpPr/>
          <p:nvPr/>
        </p:nvSpPr>
        <p:spPr>
          <a:xfrm>
            <a:off x="2339752" y="4509120"/>
            <a:ext cx="1152128" cy="504056"/>
          </a:xfrm>
          <a:prstGeom prst="rect">
            <a:avLst/>
          </a:prstGeom>
          <a:solidFill>
            <a:srgbClr val="F79646">
              <a:lumMod val="40000"/>
              <a:lumOff val="6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cs typeface="+mn-cs"/>
            </a:endParaRPr>
          </a:p>
        </p:txBody>
      </p:sp>
      <p:sp>
        <p:nvSpPr>
          <p:cNvPr id="21" name="矩形 20"/>
          <p:cNvSpPr/>
          <p:nvPr/>
        </p:nvSpPr>
        <p:spPr>
          <a:xfrm>
            <a:off x="3851920" y="4509120"/>
            <a:ext cx="1152128" cy="504056"/>
          </a:xfrm>
          <a:prstGeom prst="rect">
            <a:avLst/>
          </a:prstGeom>
          <a:solidFill>
            <a:srgbClr val="F79646"/>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cs typeface="+mn-cs"/>
            </a:endParaRPr>
          </a:p>
        </p:txBody>
      </p:sp>
      <p:sp>
        <p:nvSpPr>
          <p:cNvPr id="22" name="矩形 21"/>
          <p:cNvSpPr/>
          <p:nvPr/>
        </p:nvSpPr>
        <p:spPr>
          <a:xfrm>
            <a:off x="5364088" y="4509120"/>
            <a:ext cx="1152128" cy="504056"/>
          </a:xfrm>
          <a:prstGeom prst="rect">
            <a:avLst/>
          </a:prstGeom>
          <a:solidFill>
            <a:srgbClr val="F79646">
              <a:lumMod val="75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cs typeface="+mn-cs"/>
            </a:endParaRPr>
          </a:p>
        </p:txBody>
      </p:sp>
      <p:sp>
        <p:nvSpPr>
          <p:cNvPr id="23" name="TextBox 22"/>
          <p:cNvSpPr txBox="1"/>
          <p:nvPr/>
        </p:nvSpPr>
        <p:spPr>
          <a:xfrm>
            <a:off x="3491880" y="4500409"/>
            <a:ext cx="389850" cy="584775"/>
          </a:xfrm>
          <a:prstGeom prst="rect">
            <a:avLst/>
          </a:prstGeom>
          <a:noFill/>
        </p:spPr>
        <p:txBody>
          <a:bodyPr wrap="none" rtlCol="0">
            <a:spAutoFit/>
          </a:bodyPr>
          <a:lstStyle/>
          <a:p>
            <a:r>
              <a:rPr lang="en-US" altLang="zh-CN" sz="3200" dirty="0" smtClean="0">
                <a:solidFill>
                  <a:prstClr val="black"/>
                </a:solidFill>
                <a:latin typeface="Calibri"/>
              </a:rPr>
              <a:t>&lt;</a:t>
            </a:r>
            <a:endParaRPr lang="zh-CN" altLang="en-US" sz="3200" dirty="0">
              <a:solidFill>
                <a:prstClr val="black"/>
              </a:solidFill>
              <a:latin typeface="Calibri"/>
            </a:endParaRPr>
          </a:p>
        </p:txBody>
      </p:sp>
      <p:sp>
        <p:nvSpPr>
          <p:cNvPr id="24" name="TextBox 23"/>
          <p:cNvSpPr txBox="1"/>
          <p:nvPr/>
        </p:nvSpPr>
        <p:spPr>
          <a:xfrm>
            <a:off x="5004048" y="4488230"/>
            <a:ext cx="389850" cy="584775"/>
          </a:xfrm>
          <a:prstGeom prst="rect">
            <a:avLst/>
          </a:prstGeom>
          <a:noFill/>
        </p:spPr>
        <p:txBody>
          <a:bodyPr wrap="none" rtlCol="0">
            <a:spAutoFit/>
          </a:bodyPr>
          <a:lstStyle/>
          <a:p>
            <a:r>
              <a:rPr lang="en-US" altLang="zh-CN" sz="3200" dirty="0" smtClean="0">
                <a:solidFill>
                  <a:prstClr val="black"/>
                </a:solidFill>
                <a:latin typeface="Calibri"/>
              </a:rPr>
              <a:t>&lt;</a:t>
            </a:r>
            <a:endParaRPr lang="zh-CN" altLang="en-US" sz="3200" dirty="0">
              <a:solidFill>
                <a:prstClr val="black"/>
              </a:solidFill>
              <a:latin typeface="Calibri"/>
            </a:endParaRPr>
          </a:p>
        </p:txBody>
      </p:sp>
      <p:sp>
        <p:nvSpPr>
          <p:cNvPr id="25" name="TextBox 24"/>
          <p:cNvSpPr txBox="1"/>
          <p:nvPr/>
        </p:nvSpPr>
        <p:spPr>
          <a:xfrm>
            <a:off x="2339752" y="4581128"/>
            <a:ext cx="1107996" cy="369332"/>
          </a:xfrm>
          <a:prstGeom prst="rect">
            <a:avLst/>
          </a:prstGeom>
          <a:noFill/>
        </p:spPr>
        <p:txBody>
          <a:bodyPr wrap="none" rtlCol="0">
            <a:spAutoFit/>
          </a:bodyPr>
          <a:lstStyle/>
          <a:p>
            <a:r>
              <a:rPr lang="zh-CN" altLang="en-US" b="1" smtClean="0">
                <a:solidFill>
                  <a:prstClr val="black"/>
                </a:solidFill>
                <a:latin typeface="微软雅黑" panose="020B0503020204020204" pitchFamily="34" charset="-122"/>
                <a:ea typeface="微软雅黑" panose="020B0503020204020204" pitchFamily="34" charset="-122"/>
              </a:rPr>
              <a:t>外部样式</a:t>
            </a: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3881730" y="4581128"/>
            <a:ext cx="1107996" cy="369332"/>
          </a:xfrm>
          <a:prstGeom prst="rect">
            <a:avLst/>
          </a:prstGeom>
          <a:noFill/>
        </p:spPr>
        <p:txBody>
          <a:bodyPr wrap="none" rtlCol="0">
            <a:spAutoFit/>
          </a:bodyPr>
          <a:lstStyle/>
          <a:p>
            <a:r>
              <a:rPr lang="zh-CN" altLang="en-US" b="1" smtClean="0">
                <a:solidFill>
                  <a:prstClr val="black"/>
                </a:solidFill>
                <a:latin typeface="微软雅黑" panose="020B0503020204020204" pitchFamily="34" charset="-122"/>
                <a:ea typeface="微软雅黑" panose="020B0503020204020204" pitchFamily="34" charset="-122"/>
              </a:rPr>
              <a:t>内部样式</a:t>
            </a: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5364088" y="4581128"/>
            <a:ext cx="1107996" cy="369332"/>
          </a:xfrm>
          <a:prstGeom prst="rect">
            <a:avLst/>
          </a:prstGeom>
          <a:noFill/>
        </p:spPr>
        <p:txBody>
          <a:bodyPr wrap="none" rtlCol="0">
            <a:spAutoFit/>
          </a:bodyPr>
          <a:lstStyle/>
          <a:p>
            <a:r>
              <a:rPr lang="zh-CN" altLang="en-US" b="1" smtClean="0">
                <a:solidFill>
                  <a:prstClr val="black"/>
                </a:solidFill>
                <a:latin typeface="微软雅黑" panose="020B0503020204020204" pitchFamily="34" charset="-122"/>
                <a:ea typeface="微软雅黑" panose="020B0503020204020204" pitchFamily="34" charset="-122"/>
              </a:rPr>
              <a:t>内联样式</a:t>
            </a: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3" name="标题 1"/>
          <p:cNvSpPr>
            <a:spLocks noChangeArrowheads="1"/>
          </p:cNvSpPr>
          <p:nvPr/>
        </p:nvSpPr>
        <p:spPr bwMode="auto">
          <a:xfrm>
            <a:off x="1652631" y="190730"/>
            <a:ext cx="7519492"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smtClean="0">
                <a:solidFill>
                  <a:srgbClr val="0567A2"/>
                </a:solidFill>
                <a:latin typeface="微软雅黑" pitchFamily="34" charset="-122"/>
                <a:ea typeface="微软雅黑" pitchFamily="34" charset="-122"/>
                <a:sym typeface="宋体" charset="-122"/>
              </a:rPr>
              <a:t>前导</a:t>
            </a:r>
            <a:r>
              <a:rPr lang="zh-CN" altLang="en-US" sz="3600" b="1">
                <a:solidFill>
                  <a:srgbClr val="0567A2"/>
                </a:solidFill>
                <a:latin typeface="微软雅黑" pitchFamily="34" charset="-122"/>
                <a:ea typeface="微软雅黑" pitchFamily="34" charset="-122"/>
                <a:sym typeface="宋体" charset="-122"/>
              </a:rPr>
              <a:t>知识</a:t>
            </a:r>
            <a:r>
              <a:rPr lang="en-US" altLang="zh-CN" sz="3600" b="1" smtClean="0">
                <a:solidFill>
                  <a:srgbClr val="0567A2"/>
                </a:solidFill>
                <a:latin typeface="微软雅黑" pitchFamily="34" charset="-122"/>
                <a:ea typeface="微软雅黑" pitchFamily="34" charset="-122"/>
                <a:sym typeface="宋体" charset="-122"/>
              </a:rPr>
              <a:t>-</a:t>
            </a:r>
            <a:r>
              <a:rPr lang="en-US" altLang="zh-CN" sz="3600" b="1" smtClean="0">
                <a:solidFill>
                  <a:srgbClr val="0567A2"/>
                </a:solidFill>
                <a:latin typeface="微软雅黑" pitchFamily="34" charset="-122"/>
                <a:ea typeface="微软雅黑" pitchFamily="34" charset="-122"/>
              </a:rPr>
              <a:t>CSS</a:t>
            </a:r>
            <a:r>
              <a:rPr lang="zh-CN" altLang="en-US" sz="3600" b="1" smtClean="0">
                <a:solidFill>
                  <a:srgbClr val="0567A2"/>
                </a:solidFill>
                <a:latin typeface="微软雅黑" pitchFamily="34" charset="-122"/>
                <a:ea typeface="微软雅黑" pitchFamily="34" charset="-122"/>
              </a:rPr>
              <a:t>优先级</a:t>
            </a:r>
            <a:endParaRPr lang="zh-CN" altLang="zh-CN" sz="3600" b="1">
              <a:solidFill>
                <a:srgbClr val="0567A2"/>
              </a:solidFill>
              <a:latin typeface="微软雅黑" pitchFamily="34" charset="-122"/>
              <a:ea typeface="微软雅黑" pitchFamily="34" charset="-122"/>
            </a:endParaRPr>
          </a:p>
        </p:txBody>
      </p:sp>
    </p:spTree>
    <p:extLst>
      <p:ext uri="{BB962C8B-B14F-4D97-AF65-F5344CB8AC3E}">
        <p14:creationId xmlns:p14="http://schemas.microsoft.com/office/powerpoint/2010/main" val="120974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arn(inVertic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down)">
                                      <p:cBhvr>
                                        <p:cTn id="24" dur="500"/>
                                        <p:tgtEl>
                                          <p:spTgt spid="21"/>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500"/>
                                        <p:tgtEl>
                                          <p:spTgt spid="2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down)">
                                      <p:cBhvr>
                                        <p:cTn id="3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p:bldP spid="25" grpId="0"/>
      <p:bldP spid="26" grpId="0"/>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4294967295"/>
          </p:nvPr>
        </p:nvSpPr>
        <p:spPr bwMode="auto">
          <a:xfrm>
            <a:off x="481013" y="1620838"/>
            <a:ext cx="7907411" cy="94858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lnSpc>
                <a:spcPct val="150000"/>
              </a:lnSpc>
              <a:defRPr/>
            </a:pPr>
            <a:r>
              <a:rPr lang="en-US" altLang="zh-CN" sz="1800" smtClean="0">
                <a:latin typeface="微软雅黑" panose="020B0503020204020204" pitchFamily="34" charset="-122"/>
                <a:ea typeface="微软雅黑" panose="020B0503020204020204" pitchFamily="34" charset="-122"/>
              </a:rPr>
              <a:t>CSS</a:t>
            </a:r>
            <a:r>
              <a:rPr lang="zh-CN" altLang="zh-CN" sz="1800">
                <a:latin typeface="微软雅黑" panose="020B0503020204020204" pitchFamily="34" charset="-122"/>
                <a:ea typeface="微软雅黑" panose="020B0503020204020204" pitchFamily="34" charset="-122"/>
              </a:rPr>
              <a:t>选择器的</a:t>
            </a:r>
            <a:r>
              <a:rPr lang="zh-CN" altLang="zh-CN" sz="1800" smtClean="0">
                <a:latin typeface="微软雅黑" panose="020B0503020204020204" pitchFamily="34" charset="-122"/>
                <a:ea typeface="微软雅黑" panose="020B0503020204020204" pitchFamily="34" charset="-122"/>
              </a:rPr>
              <a:t>优先级</a:t>
            </a:r>
            <a:r>
              <a:rPr lang="zh-CN" altLang="en-US" sz="1800" smtClean="0">
                <a:latin typeface="微软雅黑" panose="020B0503020204020204" pitchFamily="34" charset="-122"/>
                <a:ea typeface="微软雅黑" panose="020B0503020204020204" pitchFamily="34" charset="-122"/>
              </a:rPr>
              <a:t>如下所示</a:t>
            </a:r>
            <a:r>
              <a:rPr lang="zh-CN" altLang="en-US" sz="1800">
                <a:latin typeface="微软雅黑" panose="020B0503020204020204" pitchFamily="34" charset="-122"/>
                <a:ea typeface="微软雅黑" panose="020B0503020204020204" pitchFamily="34" charset="-122"/>
              </a:rPr>
              <a:t>。</a:t>
            </a:r>
            <a:endParaRPr lang="zh-CN" altLang="zh-CN" sz="1800">
              <a:latin typeface="微软雅黑" panose="020B0503020204020204" pitchFamily="34" charset="-122"/>
              <a:ea typeface="微软雅黑" panose="020B0503020204020204" pitchFamily="34" charset="-122"/>
            </a:endParaRPr>
          </a:p>
          <a:p>
            <a:pPr lvl="1">
              <a:lnSpc>
                <a:spcPct val="150000"/>
              </a:lnSpc>
              <a:defRPr/>
            </a:pPr>
            <a:endParaRPr lang="zh-CN" altLang="en-US" sz="1800">
              <a:latin typeface="微软雅黑" panose="020B0503020204020204" pitchFamily="34" charset="-122"/>
              <a:ea typeface="微软雅黑" panose="020B0503020204020204" pitchFamily="34" charset="-122"/>
            </a:endParaRPr>
          </a:p>
        </p:txBody>
      </p:sp>
      <p:sp>
        <p:nvSpPr>
          <p:cNvPr id="6" name="矩形 5"/>
          <p:cNvSpPr/>
          <p:nvPr/>
        </p:nvSpPr>
        <p:spPr>
          <a:xfrm>
            <a:off x="560388" y="962025"/>
            <a:ext cx="2696572" cy="583108"/>
          </a:xfrm>
          <a:prstGeom prst="rect">
            <a:avLst/>
          </a:prstGeom>
        </p:spPr>
        <p:txBody>
          <a:bodyPr wrap="none">
            <a:spAutoFit/>
          </a:bodyPr>
          <a:lstStyle/>
          <a:p>
            <a:pPr marL="342900" indent="-342900">
              <a:lnSpc>
                <a:spcPct val="150000"/>
              </a:lnSpc>
              <a:spcBef>
                <a:spcPct val="20000"/>
              </a:spcBef>
              <a:buFontTx/>
              <a:buChar char="•"/>
              <a:defRPr/>
            </a:pPr>
            <a:r>
              <a:rPr lang="zh-CN" altLang="zh-CN" sz="2400" b="1" smtClean="0">
                <a:solidFill>
                  <a:srgbClr val="0567A2"/>
                </a:solidFill>
              </a:rPr>
              <a:t>选择</a:t>
            </a:r>
            <a:r>
              <a:rPr lang="zh-CN" altLang="zh-CN" sz="2400" b="1">
                <a:solidFill>
                  <a:srgbClr val="0567A2"/>
                </a:solidFill>
              </a:rPr>
              <a:t>器的</a:t>
            </a:r>
            <a:r>
              <a:rPr lang="zh-CN" altLang="zh-CN" sz="2400" b="1" smtClean="0">
                <a:solidFill>
                  <a:srgbClr val="0567A2"/>
                </a:solidFill>
              </a:rPr>
              <a:t>优先级</a:t>
            </a:r>
            <a:endParaRPr lang="zh-CN" altLang="zh-CN" sz="2400" b="1">
              <a:solidFill>
                <a:srgbClr val="0567A2"/>
              </a:solidFill>
            </a:endParaRPr>
          </a:p>
        </p:txBody>
      </p:sp>
      <p:sp>
        <p:nvSpPr>
          <p:cNvPr id="41" name="TextBox 40"/>
          <p:cNvSpPr txBox="1"/>
          <p:nvPr/>
        </p:nvSpPr>
        <p:spPr>
          <a:xfrm>
            <a:off x="2526933" y="2865906"/>
            <a:ext cx="389850" cy="584775"/>
          </a:xfrm>
          <a:prstGeom prst="rect">
            <a:avLst/>
          </a:prstGeom>
          <a:noFill/>
        </p:spPr>
        <p:txBody>
          <a:bodyPr wrap="none" rtlCol="0">
            <a:spAutoFit/>
          </a:bodyPr>
          <a:lstStyle/>
          <a:p>
            <a:r>
              <a:rPr lang="en-US" altLang="zh-CN" sz="3200" dirty="0" smtClean="0">
                <a:solidFill>
                  <a:prstClr val="black"/>
                </a:solidFill>
                <a:latin typeface="Calibri"/>
              </a:rPr>
              <a:t>&lt;</a:t>
            </a:r>
            <a:endParaRPr lang="zh-CN" altLang="en-US" sz="3200" dirty="0">
              <a:solidFill>
                <a:prstClr val="black"/>
              </a:solidFill>
              <a:latin typeface="Calibri"/>
            </a:endParaRPr>
          </a:p>
        </p:txBody>
      </p:sp>
      <p:sp>
        <p:nvSpPr>
          <p:cNvPr id="42" name="TextBox 41"/>
          <p:cNvSpPr txBox="1"/>
          <p:nvPr/>
        </p:nvSpPr>
        <p:spPr>
          <a:xfrm>
            <a:off x="4420240" y="2884584"/>
            <a:ext cx="389850" cy="584775"/>
          </a:xfrm>
          <a:prstGeom prst="rect">
            <a:avLst/>
          </a:prstGeom>
          <a:noFill/>
        </p:spPr>
        <p:txBody>
          <a:bodyPr wrap="none" rtlCol="0">
            <a:spAutoFit/>
          </a:bodyPr>
          <a:lstStyle/>
          <a:p>
            <a:r>
              <a:rPr lang="en-US" altLang="zh-CN" sz="3200" smtClean="0">
                <a:solidFill>
                  <a:prstClr val="black"/>
                </a:solidFill>
                <a:latin typeface="Calibri"/>
              </a:rPr>
              <a:t>&lt;</a:t>
            </a:r>
            <a:endParaRPr lang="zh-CN" altLang="en-US" sz="3200">
              <a:solidFill>
                <a:prstClr val="black"/>
              </a:solidFill>
              <a:latin typeface="Calibri"/>
            </a:endParaRPr>
          </a:p>
        </p:txBody>
      </p:sp>
      <p:sp>
        <p:nvSpPr>
          <p:cNvPr id="43" name="TextBox 42"/>
          <p:cNvSpPr txBox="1"/>
          <p:nvPr/>
        </p:nvSpPr>
        <p:spPr>
          <a:xfrm>
            <a:off x="6268065" y="2884584"/>
            <a:ext cx="389850" cy="584775"/>
          </a:xfrm>
          <a:prstGeom prst="rect">
            <a:avLst/>
          </a:prstGeom>
          <a:noFill/>
        </p:spPr>
        <p:txBody>
          <a:bodyPr wrap="none" rtlCol="0">
            <a:spAutoFit/>
          </a:bodyPr>
          <a:lstStyle/>
          <a:p>
            <a:r>
              <a:rPr lang="en-US" altLang="zh-CN" sz="3200" dirty="0" smtClean="0">
                <a:solidFill>
                  <a:prstClr val="black"/>
                </a:solidFill>
                <a:latin typeface="Calibri"/>
              </a:rPr>
              <a:t>&lt;</a:t>
            </a:r>
            <a:endParaRPr lang="zh-CN" altLang="en-US" sz="3200" dirty="0">
              <a:solidFill>
                <a:prstClr val="black"/>
              </a:solidFill>
              <a:latin typeface="Calibri"/>
            </a:endParaRPr>
          </a:p>
        </p:txBody>
      </p:sp>
      <p:grpSp>
        <p:nvGrpSpPr>
          <p:cNvPr id="2" name="组合 1"/>
          <p:cNvGrpSpPr/>
          <p:nvPr/>
        </p:nvGrpSpPr>
        <p:grpSpPr>
          <a:xfrm>
            <a:off x="1187624" y="2564904"/>
            <a:ext cx="1196260" cy="1224136"/>
            <a:chOff x="1021542" y="2852936"/>
            <a:chExt cx="1196260" cy="1224136"/>
          </a:xfrm>
        </p:grpSpPr>
        <p:sp>
          <p:nvSpPr>
            <p:cNvPr id="40" name="圆角矩形 39"/>
            <p:cNvSpPr/>
            <p:nvPr/>
          </p:nvSpPr>
          <p:spPr>
            <a:xfrm>
              <a:off x="1021542" y="2852936"/>
              <a:ext cx="1196260" cy="1224136"/>
            </a:xfrm>
            <a:prstGeom prst="roundRect">
              <a:avLst/>
            </a:prstGeom>
            <a:solidFill>
              <a:srgbClr val="F79646"/>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cs typeface="+mn-cs"/>
              </a:endParaRPr>
            </a:p>
          </p:txBody>
        </p:sp>
        <p:sp>
          <p:nvSpPr>
            <p:cNvPr id="44" name="同侧圆角矩形 43"/>
            <p:cNvSpPr/>
            <p:nvPr/>
          </p:nvSpPr>
          <p:spPr>
            <a:xfrm>
              <a:off x="1043608" y="2852936"/>
              <a:ext cx="1166574" cy="593389"/>
            </a:xfrm>
            <a:prstGeom prst="round2SameRect">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cs typeface="+mn-cs"/>
              </a:endParaRPr>
            </a:p>
          </p:txBody>
        </p:sp>
        <p:sp>
          <p:nvSpPr>
            <p:cNvPr id="51" name="TextBox 50"/>
            <p:cNvSpPr txBox="1"/>
            <p:nvPr/>
          </p:nvSpPr>
          <p:spPr>
            <a:xfrm>
              <a:off x="1043608" y="2987950"/>
              <a:ext cx="1082348" cy="307777"/>
            </a:xfrm>
            <a:prstGeom prst="rect">
              <a:avLst/>
            </a:prstGeom>
            <a:noFill/>
          </p:spPr>
          <p:txBody>
            <a:bodyPr wrap="none" rtlCol="0">
              <a:spAutoFit/>
            </a:bodyPr>
            <a:lstStyle/>
            <a:p>
              <a:r>
                <a:rPr lang="zh-CN" altLang="en-US" sz="1400" b="1" smtClean="0">
                  <a:solidFill>
                    <a:prstClr val="white"/>
                  </a:solidFill>
                  <a:latin typeface="微软雅黑" panose="020B0503020204020204" pitchFamily="34" charset="-122"/>
                  <a:ea typeface="微软雅黑" panose="020B0503020204020204" pitchFamily="34" charset="-122"/>
                </a:rPr>
                <a:t>元素选择器</a:t>
              </a:r>
              <a:endParaRPr lang="zh-CN" altLang="en-US" sz="1400" b="1">
                <a:solidFill>
                  <a:prstClr val="white"/>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1456005" y="3584824"/>
              <a:ext cx="327334" cy="369332"/>
            </a:xfrm>
            <a:prstGeom prst="rect">
              <a:avLst/>
            </a:prstGeom>
            <a:noFill/>
          </p:spPr>
          <p:txBody>
            <a:bodyPr wrap="none" rtlCol="0">
              <a:spAutoFit/>
            </a:bodyPr>
            <a:lstStyle/>
            <a:p>
              <a:pPr algn="ctr"/>
              <a:r>
                <a:rPr lang="en-US" altLang="zh-CN" b="1" smtClean="0">
                  <a:solidFill>
                    <a:srgbClr val="EEECE1">
                      <a:lumMod val="25000"/>
                    </a:srgbClr>
                  </a:solidFill>
                  <a:latin typeface="微软雅黑" panose="020B0503020204020204" pitchFamily="34" charset="-122"/>
                  <a:ea typeface="微软雅黑" panose="020B0503020204020204" pitchFamily="34" charset="-122"/>
                </a:rPr>
                <a:t>1</a:t>
              </a:r>
              <a:endParaRPr lang="zh-CN" altLang="en-US" b="1">
                <a:solidFill>
                  <a:srgbClr val="EEECE1">
                    <a:lumMod val="25000"/>
                  </a:srgbClr>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2943791" y="2564904"/>
            <a:ext cx="1196260" cy="1224136"/>
            <a:chOff x="2777709" y="2852936"/>
            <a:chExt cx="1196260" cy="1224136"/>
          </a:xfrm>
        </p:grpSpPr>
        <p:sp>
          <p:nvSpPr>
            <p:cNvPr id="45" name="圆角矩形 44"/>
            <p:cNvSpPr/>
            <p:nvPr/>
          </p:nvSpPr>
          <p:spPr>
            <a:xfrm>
              <a:off x="2777709" y="2852936"/>
              <a:ext cx="1196260" cy="1224136"/>
            </a:xfrm>
            <a:prstGeom prst="roundRect">
              <a:avLst/>
            </a:prstGeom>
            <a:solidFill>
              <a:srgbClr val="F79646"/>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cs typeface="+mn-cs"/>
              </a:endParaRPr>
            </a:p>
          </p:txBody>
        </p:sp>
        <p:sp>
          <p:nvSpPr>
            <p:cNvPr id="46" name="同侧圆角矩形 45"/>
            <p:cNvSpPr/>
            <p:nvPr/>
          </p:nvSpPr>
          <p:spPr>
            <a:xfrm>
              <a:off x="2799775" y="2852936"/>
              <a:ext cx="1169347" cy="593389"/>
            </a:xfrm>
            <a:prstGeom prst="round2SameRect">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cs typeface="+mn-cs"/>
              </a:endParaRPr>
            </a:p>
          </p:txBody>
        </p:sp>
        <p:sp>
          <p:nvSpPr>
            <p:cNvPr id="52" name="TextBox 51"/>
            <p:cNvSpPr txBox="1"/>
            <p:nvPr/>
          </p:nvSpPr>
          <p:spPr>
            <a:xfrm>
              <a:off x="2949109" y="2996952"/>
              <a:ext cx="902811" cy="307777"/>
            </a:xfrm>
            <a:prstGeom prst="rect">
              <a:avLst/>
            </a:prstGeom>
            <a:noFill/>
          </p:spPr>
          <p:txBody>
            <a:bodyPr wrap="none" rtlCol="0">
              <a:spAutoFit/>
            </a:bodyPr>
            <a:lstStyle/>
            <a:p>
              <a:r>
                <a:rPr lang="zh-CN" altLang="en-US" sz="1400" b="1" dirty="0">
                  <a:solidFill>
                    <a:prstClr val="white"/>
                  </a:solidFill>
                  <a:latin typeface="微软雅黑" panose="020B0503020204020204" pitchFamily="34" charset="-122"/>
                  <a:ea typeface="微软雅黑" panose="020B0503020204020204" pitchFamily="34" charset="-122"/>
                </a:rPr>
                <a:t>类</a:t>
              </a:r>
              <a:r>
                <a:rPr lang="zh-CN" altLang="en-US" sz="1400" b="1" dirty="0" smtClean="0">
                  <a:solidFill>
                    <a:prstClr val="white"/>
                  </a:solidFill>
                  <a:latin typeface="微软雅黑" panose="020B0503020204020204" pitchFamily="34" charset="-122"/>
                  <a:ea typeface="微软雅黑" panose="020B0503020204020204" pitchFamily="34" charset="-122"/>
                </a:rPr>
                <a:t>选择器</a:t>
              </a:r>
              <a:endParaRPr lang="zh-CN" altLang="en-US" sz="1400" b="1" dirty="0">
                <a:solidFill>
                  <a:prstClr val="white"/>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3131840" y="3573887"/>
              <a:ext cx="470000" cy="369332"/>
            </a:xfrm>
            <a:prstGeom prst="rect">
              <a:avLst/>
            </a:prstGeom>
            <a:noFill/>
          </p:spPr>
          <p:txBody>
            <a:bodyPr wrap="none" rtlCol="0">
              <a:spAutoFit/>
            </a:bodyPr>
            <a:lstStyle/>
            <a:p>
              <a:r>
                <a:rPr lang="en-US" altLang="zh-CN" b="1" smtClean="0">
                  <a:solidFill>
                    <a:srgbClr val="EEECE1">
                      <a:lumMod val="25000"/>
                    </a:srgbClr>
                  </a:solidFill>
                  <a:latin typeface="微软雅黑" panose="020B0503020204020204" pitchFamily="34" charset="-122"/>
                  <a:ea typeface="微软雅黑" panose="020B0503020204020204" pitchFamily="34" charset="-122"/>
                </a:rPr>
                <a:t>10</a:t>
              </a:r>
              <a:endParaRPr lang="zh-CN" altLang="en-US" b="1">
                <a:solidFill>
                  <a:srgbClr val="EEECE1">
                    <a:lumMod val="25000"/>
                  </a:srgbClr>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4932040" y="2587889"/>
            <a:ext cx="1196260" cy="1224136"/>
            <a:chOff x="4765958" y="2875921"/>
            <a:chExt cx="1196260" cy="1224136"/>
          </a:xfrm>
        </p:grpSpPr>
        <p:sp>
          <p:nvSpPr>
            <p:cNvPr id="47" name="圆角矩形 46"/>
            <p:cNvSpPr/>
            <p:nvPr/>
          </p:nvSpPr>
          <p:spPr>
            <a:xfrm>
              <a:off x="4765958" y="2875921"/>
              <a:ext cx="1196260" cy="1224136"/>
            </a:xfrm>
            <a:prstGeom prst="roundRect">
              <a:avLst/>
            </a:prstGeom>
            <a:solidFill>
              <a:srgbClr val="F79646"/>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cs typeface="+mn-cs"/>
              </a:endParaRPr>
            </a:p>
          </p:txBody>
        </p:sp>
        <p:sp>
          <p:nvSpPr>
            <p:cNvPr id="48" name="同侧圆角矩形 47"/>
            <p:cNvSpPr/>
            <p:nvPr/>
          </p:nvSpPr>
          <p:spPr>
            <a:xfrm>
              <a:off x="4788024" y="2875921"/>
              <a:ext cx="1174194" cy="593389"/>
            </a:xfrm>
            <a:prstGeom prst="round2SameRect">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cs typeface="+mn-cs"/>
              </a:endParaRPr>
            </a:p>
          </p:txBody>
        </p:sp>
        <p:sp>
          <p:nvSpPr>
            <p:cNvPr id="54" name="TextBox 53"/>
            <p:cNvSpPr txBox="1"/>
            <p:nvPr/>
          </p:nvSpPr>
          <p:spPr>
            <a:xfrm>
              <a:off x="4901339" y="2996952"/>
              <a:ext cx="894797" cy="307777"/>
            </a:xfrm>
            <a:prstGeom prst="rect">
              <a:avLst/>
            </a:prstGeom>
            <a:noFill/>
          </p:spPr>
          <p:txBody>
            <a:bodyPr wrap="none" rtlCol="0">
              <a:spAutoFit/>
            </a:bodyPr>
            <a:lstStyle/>
            <a:p>
              <a:r>
                <a:rPr lang="en-US" altLang="zh-CN" sz="1400" b="1" smtClean="0">
                  <a:solidFill>
                    <a:prstClr val="white"/>
                  </a:solidFill>
                  <a:latin typeface="微软雅黑" panose="020B0503020204020204" pitchFamily="34" charset="-122"/>
                  <a:ea typeface="微软雅黑" panose="020B0503020204020204" pitchFamily="34" charset="-122"/>
                </a:rPr>
                <a:t>id</a:t>
              </a:r>
              <a:r>
                <a:rPr lang="zh-CN" altLang="en-US" sz="1400" b="1" smtClean="0">
                  <a:solidFill>
                    <a:prstClr val="white"/>
                  </a:solidFill>
                  <a:latin typeface="微软雅黑" panose="020B0503020204020204" pitchFamily="34" charset="-122"/>
                  <a:ea typeface="微软雅黑" panose="020B0503020204020204" pitchFamily="34" charset="-122"/>
                </a:rPr>
                <a:t>选择器</a:t>
              </a:r>
              <a:endParaRPr lang="zh-CN" altLang="en-US" sz="1400" b="1">
                <a:solidFill>
                  <a:prstClr val="white"/>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5039452" y="3578721"/>
              <a:ext cx="612668" cy="369332"/>
            </a:xfrm>
            <a:prstGeom prst="rect">
              <a:avLst/>
            </a:prstGeom>
            <a:noFill/>
          </p:spPr>
          <p:txBody>
            <a:bodyPr wrap="none" rtlCol="0">
              <a:spAutoFit/>
            </a:bodyPr>
            <a:lstStyle/>
            <a:p>
              <a:r>
                <a:rPr lang="en-US" altLang="zh-CN" b="1" smtClean="0">
                  <a:solidFill>
                    <a:srgbClr val="EEECE1">
                      <a:lumMod val="25000"/>
                    </a:srgbClr>
                  </a:solidFill>
                  <a:latin typeface="微软雅黑" panose="020B0503020204020204" pitchFamily="34" charset="-122"/>
                  <a:ea typeface="微软雅黑" panose="020B0503020204020204" pitchFamily="34" charset="-122"/>
                </a:rPr>
                <a:t>100</a:t>
              </a:r>
              <a:endParaRPr lang="zh-CN" altLang="en-US" b="1">
                <a:solidFill>
                  <a:srgbClr val="EEECE1">
                    <a:lumMod val="25000"/>
                  </a:srgbClr>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6804248" y="2606568"/>
            <a:ext cx="1196260" cy="1224136"/>
            <a:chOff x="6638166" y="2894600"/>
            <a:chExt cx="1196260" cy="1224136"/>
          </a:xfrm>
        </p:grpSpPr>
        <p:sp>
          <p:nvSpPr>
            <p:cNvPr id="49" name="圆角矩形 48"/>
            <p:cNvSpPr/>
            <p:nvPr/>
          </p:nvSpPr>
          <p:spPr>
            <a:xfrm>
              <a:off x="6638166" y="2894600"/>
              <a:ext cx="1196260" cy="1224136"/>
            </a:xfrm>
            <a:prstGeom prst="roundRect">
              <a:avLst/>
            </a:prstGeom>
            <a:solidFill>
              <a:srgbClr val="F79646"/>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cs typeface="+mn-cs"/>
              </a:endParaRPr>
            </a:p>
          </p:txBody>
        </p:sp>
        <p:sp>
          <p:nvSpPr>
            <p:cNvPr id="50" name="同侧圆角矩形 49"/>
            <p:cNvSpPr/>
            <p:nvPr/>
          </p:nvSpPr>
          <p:spPr>
            <a:xfrm>
              <a:off x="6660232" y="2894600"/>
              <a:ext cx="1174194" cy="593389"/>
            </a:xfrm>
            <a:prstGeom prst="round2SameRect">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cs typeface="+mn-cs"/>
              </a:endParaRPr>
            </a:p>
          </p:txBody>
        </p:sp>
        <p:sp>
          <p:nvSpPr>
            <p:cNvPr id="53" name="TextBox 52"/>
            <p:cNvSpPr txBox="1"/>
            <p:nvPr/>
          </p:nvSpPr>
          <p:spPr>
            <a:xfrm>
              <a:off x="6765533" y="2996952"/>
              <a:ext cx="902811" cy="307777"/>
            </a:xfrm>
            <a:prstGeom prst="rect">
              <a:avLst/>
            </a:prstGeom>
            <a:noFill/>
          </p:spPr>
          <p:txBody>
            <a:bodyPr wrap="none" rtlCol="0">
              <a:spAutoFit/>
            </a:bodyPr>
            <a:lstStyle/>
            <a:p>
              <a:r>
                <a:rPr lang="zh-CN" altLang="en-US" sz="1400" b="1" smtClean="0">
                  <a:solidFill>
                    <a:prstClr val="white"/>
                  </a:solidFill>
                  <a:latin typeface="微软雅黑" panose="020B0503020204020204" pitchFamily="34" charset="-122"/>
                  <a:ea typeface="微软雅黑" panose="020B0503020204020204" pitchFamily="34" charset="-122"/>
                </a:rPr>
                <a:t>内联样式</a:t>
              </a:r>
              <a:endParaRPr lang="zh-CN" altLang="en-US" sz="1400" b="1">
                <a:solidFill>
                  <a:prstClr val="white"/>
                </a:solidFill>
                <a:latin typeface="微软雅黑" panose="020B0503020204020204" pitchFamily="34" charset="-122"/>
                <a:ea typeface="微软雅黑" panose="020B0503020204020204" pitchFamily="34" charset="-122"/>
              </a:endParaRPr>
            </a:p>
          </p:txBody>
        </p:sp>
        <p:sp>
          <p:nvSpPr>
            <p:cNvPr id="58" name="TextBox 57"/>
            <p:cNvSpPr txBox="1"/>
            <p:nvPr/>
          </p:nvSpPr>
          <p:spPr>
            <a:xfrm>
              <a:off x="6841001" y="3588770"/>
              <a:ext cx="755335" cy="369332"/>
            </a:xfrm>
            <a:prstGeom prst="rect">
              <a:avLst/>
            </a:prstGeom>
            <a:noFill/>
          </p:spPr>
          <p:txBody>
            <a:bodyPr wrap="none" rtlCol="0">
              <a:spAutoFit/>
            </a:bodyPr>
            <a:lstStyle/>
            <a:p>
              <a:r>
                <a:rPr lang="en-US" altLang="zh-CN" b="1" smtClean="0">
                  <a:solidFill>
                    <a:srgbClr val="EEECE1">
                      <a:lumMod val="25000"/>
                    </a:srgbClr>
                  </a:solidFill>
                  <a:latin typeface="微软雅黑" panose="020B0503020204020204" pitchFamily="34" charset="-122"/>
                  <a:ea typeface="微软雅黑" panose="020B0503020204020204" pitchFamily="34" charset="-122"/>
                </a:rPr>
                <a:t>1000</a:t>
              </a:r>
              <a:endParaRPr lang="zh-CN" altLang="en-US" b="1">
                <a:solidFill>
                  <a:srgbClr val="EEECE1">
                    <a:lumMod val="25000"/>
                  </a:srgbClr>
                </a:solidFill>
                <a:latin typeface="微软雅黑" panose="020B0503020204020204" pitchFamily="34" charset="-122"/>
                <a:ea typeface="微软雅黑" panose="020B0503020204020204" pitchFamily="34" charset="-122"/>
              </a:endParaRPr>
            </a:p>
          </p:txBody>
        </p:sp>
      </p:grpSp>
      <p:sp>
        <p:nvSpPr>
          <p:cNvPr id="9" name="矩形 8"/>
          <p:cNvSpPr/>
          <p:nvPr/>
        </p:nvSpPr>
        <p:spPr>
          <a:xfrm>
            <a:off x="1115616" y="4005064"/>
            <a:ext cx="7272808" cy="1754326"/>
          </a:xfrm>
          <a:prstGeom prst="rect">
            <a:avLst/>
          </a:prstGeom>
        </p:spPr>
        <p:txBody>
          <a:bodyPr wrap="square">
            <a:spAutoFit/>
          </a:bodyPr>
          <a:lstStyle/>
          <a:p>
            <a:pPr indent="-342900">
              <a:buFont typeface="+mj-ea"/>
              <a:buAutoNum type="circleNumDbPlain"/>
            </a:pPr>
            <a:r>
              <a:rPr lang="zh-CN" altLang="zh-CN" smtClean="0">
                <a:latin typeface="楷体" panose="02010609060101010101" pitchFamily="49" charset="-122"/>
                <a:ea typeface="楷体" panose="02010609060101010101" pitchFamily="49" charset="-122"/>
              </a:rPr>
              <a:t>权</a:t>
            </a:r>
            <a:r>
              <a:rPr lang="zh-CN" altLang="zh-CN">
                <a:latin typeface="楷体" panose="02010609060101010101" pitchFamily="49" charset="-122"/>
                <a:ea typeface="楷体" panose="02010609060101010101" pitchFamily="49" charset="-122"/>
              </a:rPr>
              <a:t>值越大越优先</a:t>
            </a:r>
          </a:p>
          <a:p>
            <a:pPr indent="-342900">
              <a:buFont typeface="+mj-ea"/>
              <a:buAutoNum type="circleNumDbPlain"/>
            </a:pPr>
            <a:r>
              <a:rPr lang="zh-CN" altLang="zh-CN" smtClean="0">
                <a:latin typeface="楷体" panose="02010609060101010101" pitchFamily="49" charset="-122"/>
                <a:ea typeface="楷体" panose="02010609060101010101" pitchFamily="49" charset="-122"/>
              </a:rPr>
              <a:t>当权</a:t>
            </a:r>
            <a:r>
              <a:rPr lang="zh-CN" altLang="zh-CN">
                <a:latin typeface="楷体" panose="02010609060101010101" pitchFamily="49" charset="-122"/>
                <a:ea typeface="楷体" panose="02010609060101010101" pitchFamily="49" charset="-122"/>
              </a:rPr>
              <a:t>值相等时，后出现的样式表设置要优于先出现的样式表设置；</a:t>
            </a:r>
          </a:p>
          <a:p>
            <a:pPr indent="-342900">
              <a:buFont typeface="+mj-ea"/>
              <a:buAutoNum type="circleNumDbPlain"/>
            </a:pPr>
            <a:r>
              <a:rPr lang="zh-CN" altLang="zh-CN" smtClean="0">
                <a:latin typeface="楷体" panose="02010609060101010101" pitchFamily="49" charset="-122"/>
                <a:ea typeface="楷体" panose="02010609060101010101" pitchFamily="49" charset="-122"/>
              </a:rPr>
              <a:t>创作</a:t>
            </a:r>
            <a:r>
              <a:rPr lang="zh-CN" altLang="zh-CN">
                <a:latin typeface="楷体" panose="02010609060101010101" pitchFamily="49" charset="-122"/>
                <a:ea typeface="楷体" panose="02010609060101010101" pitchFamily="49" charset="-122"/>
              </a:rPr>
              <a:t>者的规则高于浏览者：即网页编写者设置的</a:t>
            </a:r>
            <a:r>
              <a:rPr lang="en-US" altLang="zh-CN">
                <a:latin typeface="楷体" panose="02010609060101010101" pitchFamily="49" charset="-122"/>
                <a:ea typeface="楷体" panose="02010609060101010101" pitchFamily="49" charset="-122"/>
              </a:rPr>
              <a:t>CSS </a:t>
            </a:r>
            <a:r>
              <a:rPr lang="zh-CN" altLang="zh-CN">
                <a:latin typeface="楷体" panose="02010609060101010101" pitchFamily="49" charset="-122"/>
                <a:ea typeface="楷体" panose="02010609060101010101" pitchFamily="49" charset="-122"/>
              </a:rPr>
              <a:t>样式的</a:t>
            </a:r>
            <a:r>
              <a:rPr lang="zh-CN" altLang="zh-CN" smtClean="0">
                <a:latin typeface="楷体" panose="02010609060101010101" pitchFamily="49" charset="-122"/>
                <a:ea typeface="楷体" panose="02010609060101010101" pitchFamily="49" charset="-122"/>
              </a:rPr>
              <a:t>优先权</a:t>
            </a:r>
            <a:r>
              <a:rPr lang="en-US" altLang="zh-CN" smtClean="0">
                <a:latin typeface="楷体" panose="02010609060101010101" pitchFamily="49" charset="-122"/>
                <a:ea typeface="楷体" panose="02010609060101010101" pitchFamily="49" charset="-122"/>
              </a:rPr>
              <a:t>    </a:t>
            </a:r>
            <a:r>
              <a:rPr lang="zh-CN" altLang="zh-CN" smtClean="0">
                <a:latin typeface="楷体" panose="02010609060101010101" pitchFamily="49" charset="-122"/>
                <a:ea typeface="楷体" panose="02010609060101010101" pitchFamily="49" charset="-122"/>
              </a:rPr>
              <a:t>高于</a:t>
            </a:r>
            <a:r>
              <a:rPr lang="zh-CN" altLang="zh-CN">
                <a:latin typeface="楷体" panose="02010609060101010101" pitchFamily="49" charset="-122"/>
                <a:ea typeface="楷体" panose="02010609060101010101" pitchFamily="49" charset="-122"/>
              </a:rPr>
              <a:t>浏览器所设置的默认样式；</a:t>
            </a:r>
          </a:p>
          <a:p>
            <a:pPr indent="-342900">
              <a:buFont typeface="+mj-ea"/>
              <a:buAutoNum type="circleNumDbPlain"/>
            </a:pPr>
            <a:r>
              <a:rPr lang="zh-CN" altLang="zh-CN" smtClean="0">
                <a:latin typeface="楷体" panose="02010609060101010101" pitchFamily="49" charset="-122"/>
                <a:ea typeface="楷体" panose="02010609060101010101" pitchFamily="49" charset="-122"/>
              </a:rPr>
              <a:t>继承</a:t>
            </a:r>
            <a:r>
              <a:rPr lang="zh-CN" altLang="zh-CN">
                <a:latin typeface="楷体" panose="02010609060101010101" pitchFamily="49" charset="-122"/>
                <a:ea typeface="楷体" panose="02010609060101010101" pitchFamily="49" charset="-122"/>
              </a:rPr>
              <a:t>的</a:t>
            </a:r>
            <a:r>
              <a:rPr lang="en-US" altLang="zh-CN">
                <a:latin typeface="楷体" panose="02010609060101010101" pitchFamily="49" charset="-122"/>
                <a:ea typeface="楷体" panose="02010609060101010101" pitchFamily="49" charset="-122"/>
              </a:rPr>
              <a:t>CSS </a:t>
            </a:r>
            <a:r>
              <a:rPr lang="zh-CN" altLang="zh-CN">
                <a:latin typeface="楷体" panose="02010609060101010101" pitchFamily="49" charset="-122"/>
                <a:ea typeface="楷体" panose="02010609060101010101" pitchFamily="49" charset="-122"/>
              </a:rPr>
              <a:t>样式权值小于后来指定的</a:t>
            </a:r>
            <a:r>
              <a:rPr lang="en-US" altLang="zh-CN">
                <a:latin typeface="楷体" panose="02010609060101010101" pitchFamily="49" charset="-122"/>
                <a:ea typeface="楷体" panose="02010609060101010101" pitchFamily="49" charset="-122"/>
              </a:rPr>
              <a:t>CSS </a:t>
            </a:r>
            <a:r>
              <a:rPr lang="zh-CN" altLang="zh-CN">
                <a:latin typeface="楷体" panose="02010609060101010101" pitchFamily="49" charset="-122"/>
                <a:ea typeface="楷体" panose="02010609060101010101" pitchFamily="49" charset="-122"/>
              </a:rPr>
              <a:t>样式；</a:t>
            </a:r>
          </a:p>
          <a:p>
            <a:pPr indent="-342900">
              <a:buFont typeface="+mj-ea"/>
              <a:buAutoNum type="circleNumDbPlain"/>
            </a:pPr>
            <a:r>
              <a:rPr lang="zh-CN" altLang="zh-CN" smtClean="0">
                <a:latin typeface="楷体" panose="02010609060101010101" pitchFamily="49" charset="-122"/>
                <a:ea typeface="楷体" panose="02010609060101010101" pitchFamily="49" charset="-122"/>
              </a:rPr>
              <a:t>在</a:t>
            </a:r>
            <a:r>
              <a:rPr lang="zh-CN" altLang="zh-CN">
                <a:latin typeface="楷体" panose="02010609060101010101" pitchFamily="49" charset="-122"/>
                <a:ea typeface="楷体" panose="02010609060101010101" pitchFamily="49" charset="-122"/>
              </a:rPr>
              <a:t>同一组属性设置中标有“</a:t>
            </a:r>
            <a:r>
              <a:rPr lang="en-US" altLang="zh-CN">
                <a:latin typeface="楷体" panose="02010609060101010101" pitchFamily="49" charset="-122"/>
                <a:ea typeface="楷体" panose="02010609060101010101" pitchFamily="49" charset="-122"/>
              </a:rPr>
              <a:t>!important</a:t>
            </a:r>
            <a:r>
              <a:rPr lang="zh-CN" altLang="zh-CN">
                <a:latin typeface="楷体" panose="02010609060101010101" pitchFamily="49" charset="-122"/>
                <a:ea typeface="楷体" panose="02010609060101010101" pitchFamily="49" charset="-122"/>
              </a:rPr>
              <a:t>”规则的优先级最大</a:t>
            </a:r>
            <a:r>
              <a:rPr lang="zh-CN" altLang="zh-CN" smtClean="0">
                <a:latin typeface="楷体" panose="02010609060101010101" pitchFamily="49" charset="-122"/>
                <a:ea typeface="楷体" panose="02010609060101010101" pitchFamily="49" charset="-122"/>
              </a:rPr>
              <a:t>；</a:t>
            </a:r>
            <a:endParaRPr lang="zh-CN" altLang="zh-CN">
              <a:latin typeface="楷体" panose="02010609060101010101" pitchFamily="49" charset="-122"/>
              <a:ea typeface="楷体" panose="02010609060101010101" pitchFamily="49" charset="-122"/>
            </a:endParaRPr>
          </a:p>
        </p:txBody>
      </p:sp>
      <p:cxnSp>
        <p:nvCxnSpPr>
          <p:cNvPr id="59" name="直接连接符 58"/>
          <p:cNvCxnSpPr/>
          <p:nvPr/>
        </p:nvCxnSpPr>
        <p:spPr bwMode="auto">
          <a:xfrm>
            <a:off x="827584" y="5877272"/>
            <a:ext cx="7560840" cy="0"/>
          </a:xfrm>
          <a:prstGeom prst="line">
            <a:avLst/>
          </a:prstGeom>
          <a:noFill/>
          <a:ln w="28575"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圆角矩形 59"/>
          <p:cNvSpPr/>
          <p:nvPr/>
        </p:nvSpPr>
        <p:spPr>
          <a:xfrm>
            <a:off x="827584" y="5972705"/>
            <a:ext cx="7560840"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a:t>
            </a:r>
            <a:r>
              <a:rPr lang="zh-CN" altLang="en-US" b="1" smtClean="0">
                <a:solidFill>
                  <a:schemeClr val="bg1"/>
                </a:solidFill>
                <a:ea typeface="宋体" pitchFamily="2" charset="-122"/>
              </a:rPr>
              <a:t>见教材</a:t>
            </a:r>
            <a:r>
              <a:rPr lang="en-US" altLang="zh-CN" b="1" smtClean="0">
                <a:solidFill>
                  <a:schemeClr val="bg1"/>
                </a:solidFill>
                <a:ea typeface="宋体" pitchFamily="2" charset="-122"/>
              </a:rPr>
              <a:t>demo2-4</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sp>
        <p:nvSpPr>
          <p:cNvPr id="63" name="椭圆形标注 62"/>
          <p:cNvSpPr/>
          <p:nvPr/>
        </p:nvSpPr>
        <p:spPr>
          <a:xfrm>
            <a:off x="3682300" y="4117141"/>
            <a:ext cx="3323526" cy="1556460"/>
          </a:xfrm>
          <a:prstGeom prst="wedgeEllipseCallout">
            <a:avLst>
              <a:gd name="adj1" fmla="val -44067"/>
              <a:gd name="adj2" fmla="val -60622"/>
            </a:avLst>
          </a:prstGeom>
          <a:solidFill>
            <a:schemeClr val="bg1"/>
          </a:solidFill>
          <a:ln w="19050">
            <a:solidFill>
              <a:schemeClr val="bg2">
                <a:lumMod val="50000"/>
              </a:schemeClr>
            </a:solidFill>
          </a:ln>
        </p:spPr>
        <p:txBody>
          <a:bodyPr wrap="square" rtlCol="0" anchor="ctr">
            <a:spAutoFit/>
          </a:bodyPr>
          <a:lstStyle/>
          <a:p>
            <a:pPr algn="ctr"/>
            <a:endParaRPr lang="zh-CN" altLang="en-US" dirty="0">
              <a:ea typeface="宋体" pitchFamily="2" charset="-122"/>
            </a:endParaRPr>
          </a:p>
        </p:txBody>
      </p:sp>
      <p:sp>
        <p:nvSpPr>
          <p:cNvPr id="64" name="TextBox 63"/>
          <p:cNvSpPr txBox="1"/>
          <p:nvPr/>
        </p:nvSpPr>
        <p:spPr>
          <a:xfrm>
            <a:off x="3877869" y="4405173"/>
            <a:ext cx="2948445" cy="954107"/>
          </a:xfrm>
          <a:prstGeom prst="rect">
            <a:avLst/>
          </a:prstGeom>
          <a:noFill/>
        </p:spPr>
        <p:txBody>
          <a:bodyPr wrap="square" rtlCol="0">
            <a:spAutoFit/>
          </a:bodyPr>
          <a:lstStyle/>
          <a:p>
            <a:pPr lvl="0"/>
            <a:r>
              <a:rPr lang="en-US" altLang="zh-CN" sz="1400" smtClean="0">
                <a:solidFill>
                  <a:srgbClr val="FF0000"/>
                </a:solidFill>
                <a:latin typeface="微软雅黑" panose="020B0503020204020204" pitchFamily="34" charset="-122"/>
                <a:ea typeface="微软雅黑" panose="020B0503020204020204" pitchFamily="34" charset="-122"/>
              </a:rPr>
              <a:t>     </a:t>
            </a:r>
            <a:r>
              <a:rPr lang="zh-CN" altLang="zh-CN" sz="1400" smtClean="0">
                <a:solidFill>
                  <a:srgbClr val="FF0000"/>
                </a:solidFill>
                <a:latin typeface="微软雅黑" panose="020B0503020204020204" pitchFamily="34" charset="-122"/>
                <a:ea typeface="微软雅黑" panose="020B0503020204020204" pitchFamily="34" charset="-122"/>
              </a:rPr>
              <a:t>内</a:t>
            </a:r>
            <a:r>
              <a:rPr lang="zh-CN" altLang="zh-CN" sz="1400">
                <a:solidFill>
                  <a:srgbClr val="FF0000"/>
                </a:solidFill>
                <a:latin typeface="微软雅黑" panose="020B0503020204020204" pitchFamily="34" charset="-122"/>
                <a:ea typeface="微软雅黑" panose="020B0503020204020204" pitchFamily="34" charset="-122"/>
              </a:rPr>
              <a:t>联样式表的权值最高为</a:t>
            </a:r>
            <a:r>
              <a:rPr lang="en-US" altLang="zh-CN" sz="1400">
                <a:solidFill>
                  <a:srgbClr val="FF0000"/>
                </a:solidFill>
                <a:latin typeface="微软雅黑" panose="020B0503020204020204" pitchFamily="34" charset="-122"/>
                <a:ea typeface="微软雅黑" panose="020B0503020204020204" pitchFamily="34" charset="-122"/>
              </a:rPr>
              <a:t> 1000</a:t>
            </a:r>
            <a:r>
              <a:rPr lang="zh-CN" altLang="zh-CN" sz="1400">
                <a:solidFill>
                  <a:srgbClr val="FF0000"/>
                </a:solidFill>
                <a:latin typeface="微软雅黑" panose="020B0503020204020204" pitchFamily="34" charset="-122"/>
                <a:ea typeface="微软雅黑" panose="020B0503020204020204" pitchFamily="34" charset="-122"/>
              </a:rPr>
              <a:t>；</a:t>
            </a:r>
          </a:p>
          <a:p>
            <a:pPr lvl="0"/>
            <a:r>
              <a:rPr lang="en-US" altLang="zh-CN" sz="1400">
                <a:solidFill>
                  <a:srgbClr val="FF0000"/>
                </a:solidFill>
                <a:latin typeface="微软雅黑" panose="020B0503020204020204" pitchFamily="34" charset="-122"/>
                <a:ea typeface="微软雅黑" panose="020B0503020204020204" pitchFamily="34" charset="-122"/>
              </a:rPr>
              <a:t>id </a:t>
            </a:r>
            <a:r>
              <a:rPr lang="zh-CN" altLang="zh-CN" sz="1400">
                <a:solidFill>
                  <a:srgbClr val="FF0000"/>
                </a:solidFill>
                <a:latin typeface="微软雅黑" panose="020B0503020204020204" pitchFamily="34" charset="-122"/>
                <a:ea typeface="微软雅黑" panose="020B0503020204020204" pitchFamily="34" charset="-122"/>
              </a:rPr>
              <a:t>选择器的权值为</a:t>
            </a:r>
            <a:r>
              <a:rPr lang="en-US" altLang="zh-CN" sz="1400">
                <a:solidFill>
                  <a:srgbClr val="FF0000"/>
                </a:solidFill>
                <a:latin typeface="微软雅黑" panose="020B0503020204020204" pitchFamily="34" charset="-122"/>
                <a:ea typeface="微软雅黑" panose="020B0503020204020204" pitchFamily="34" charset="-122"/>
              </a:rPr>
              <a:t> </a:t>
            </a:r>
            <a:r>
              <a:rPr lang="en-US" altLang="zh-CN" sz="1400" smtClean="0">
                <a:solidFill>
                  <a:srgbClr val="FF0000"/>
                </a:solidFill>
                <a:latin typeface="微软雅黑" panose="020B0503020204020204" pitchFamily="34" charset="-122"/>
                <a:ea typeface="微软雅黑" panose="020B0503020204020204" pitchFamily="34" charset="-122"/>
              </a:rPr>
              <a:t>100</a:t>
            </a:r>
            <a:r>
              <a:rPr lang="zh-CN" altLang="en-US" sz="1400">
                <a:solidFill>
                  <a:srgbClr val="FF0000"/>
                </a:solidFill>
                <a:latin typeface="微软雅黑" panose="020B0503020204020204" pitchFamily="34" charset="-122"/>
                <a:ea typeface="微软雅黑" panose="020B0503020204020204" pitchFamily="34" charset="-122"/>
              </a:rPr>
              <a:t>；</a:t>
            </a:r>
            <a:r>
              <a:rPr lang="en-US" altLang="zh-CN" sz="1400" smtClean="0">
                <a:solidFill>
                  <a:srgbClr val="FF0000"/>
                </a:solidFill>
                <a:latin typeface="微软雅黑" panose="020B0503020204020204" pitchFamily="34" charset="-122"/>
                <a:ea typeface="微软雅黑" panose="020B0503020204020204" pitchFamily="34" charset="-122"/>
              </a:rPr>
              <a:t>class </a:t>
            </a:r>
            <a:r>
              <a:rPr lang="zh-CN" altLang="zh-CN" sz="1400">
                <a:solidFill>
                  <a:srgbClr val="FF0000"/>
                </a:solidFill>
                <a:latin typeface="微软雅黑" panose="020B0503020204020204" pitchFamily="34" charset="-122"/>
                <a:ea typeface="微软雅黑" panose="020B0503020204020204" pitchFamily="34" charset="-122"/>
              </a:rPr>
              <a:t>类选择器的权值为</a:t>
            </a:r>
            <a:r>
              <a:rPr lang="en-US" altLang="zh-CN" sz="1400">
                <a:solidFill>
                  <a:srgbClr val="FF0000"/>
                </a:solidFill>
                <a:latin typeface="微软雅黑" panose="020B0503020204020204" pitchFamily="34" charset="-122"/>
                <a:ea typeface="微软雅黑" panose="020B0503020204020204" pitchFamily="34" charset="-122"/>
              </a:rPr>
              <a:t> 10</a:t>
            </a:r>
            <a:r>
              <a:rPr lang="zh-CN" altLang="zh-CN" sz="1400" smtClean="0">
                <a:solidFill>
                  <a:srgbClr val="FF0000"/>
                </a:solidFill>
                <a:latin typeface="微软雅黑" panose="020B0503020204020204" pitchFamily="34" charset="-122"/>
                <a:ea typeface="微软雅黑" panose="020B0503020204020204" pitchFamily="34" charset="-122"/>
              </a:rPr>
              <a:t>；</a:t>
            </a:r>
            <a:r>
              <a:rPr lang="en-US" altLang="zh-CN" sz="1400" smtClean="0">
                <a:solidFill>
                  <a:srgbClr val="FF0000"/>
                </a:solidFill>
                <a:latin typeface="微软雅黑" panose="020B0503020204020204" pitchFamily="34" charset="-122"/>
                <a:ea typeface="微软雅黑" panose="020B0503020204020204" pitchFamily="34" charset="-122"/>
              </a:rPr>
              <a:t>html </a:t>
            </a:r>
            <a:r>
              <a:rPr lang="zh-CN" altLang="zh-CN" sz="1400">
                <a:solidFill>
                  <a:srgbClr val="FF0000"/>
                </a:solidFill>
                <a:latin typeface="微软雅黑" panose="020B0503020204020204" pitchFamily="34" charset="-122"/>
                <a:ea typeface="微软雅黑" panose="020B0503020204020204" pitchFamily="34" charset="-122"/>
              </a:rPr>
              <a:t>标签选择器的权值为</a:t>
            </a:r>
            <a:r>
              <a:rPr lang="en-US" altLang="zh-CN" sz="1400">
                <a:solidFill>
                  <a:srgbClr val="FF0000"/>
                </a:solidFill>
                <a:latin typeface="微软雅黑" panose="020B0503020204020204" pitchFamily="34" charset="-122"/>
                <a:ea typeface="微软雅黑" panose="020B0503020204020204" pitchFamily="34" charset="-122"/>
              </a:rPr>
              <a:t> 1 </a:t>
            </a:r>
            <a:r>
              <a:rPr lang="zh-CN" altLang="zh-CN" sz="1400" smtClean="0">
                <a:solidFill>
                  <a:srgbClr val="FF0000"/>
                </a:solidFill>
                <a:latin typeface="微软雅黑" panose="020B0503020204020204" pitchFamily="34" charset="-122"/>
                <a:ea typeface="微软雅黑" panose="020B0503020204020204" pitchFamily="34" charset="-122"/>
              </a:rPr>
              <a:t>；</a:t>
            </a:r>
            <a:endParaRPr lang="en-US" altLang="zh-CN" sz="1400">
              <a:solidFill>
                <a:srgbClr val="FF0000"/>
              </a:solidFill>
              <a:latin typeface="微软雅黑" panose="020B0503020204020204" pitchFamily="34" charset="-122"/>
              <a:ea typeface="微软雅黑" panose="020B0503020204020204" pitchFamily="34" charset="-122"/>
            </a:endParaRPr>
          </a:p>
        </p:txBody>
      </p:sp>
      <p:sp>
        <p:nvSpPr>
          <p:cNvPr id="34" name="标题 1"/>
          <p:cNvSpPr>
            <a:spLocks noChangeArrowheads="1"/>
          </p:cNvSpPr>
          <p:nvPr/>
        </p:nvSpPr>
        <p:spPr bwMode="auto">
          <a:xfrm>
            <a:off x="1652631" y="190730"/>
            <a:ext cx="7519492"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smtClean="0">
                <a:solidFill>
                  <a:srgbClr val="0567A2"/>
                </a:solidFill>
                <a:latin typeface="微软雅黑" pitchFamily="34" charset="-122"/>
                <a:ea typeface="微软雅黑" pitchFamily="34" charset="-122"/>
                <a:sym typeface="宋体" charset="-122"/>
              </a:rPr>
              <a:t>前导</a:t>
            </a:r>
            <a:r>
              <a:rPr lang="zh-CN" altLang="en-US" sz="3600" b="1">
                <a:solidFill>
                  <a:srgbClr val="0567A2"/>
                </a:solidFill>
                <a:latin typeface="微软雅黑" pitchFamily="34" charset="-122"/>
                <a:ea typeface="微软雅黑" pitchFamily="34" charset="-122"/>
                <a:sym typeface="宋体" charset="-122"/>
              </a:rPr>
              <a:t>知识</a:t>
            </a:r>
            <a:r>
              <a:rPr lang="en-US" altLang="zh-CN" sz="3600" b="1" smtClean="0">
                <a:solidFill>
                  <a:srgbClr val="0567A2"/>
                </a:solidFill>
                <a:latin typeface="微软雅黑" pitchFamily="34" charset="-122"/>
                <a:ea typeface="微软雅黑" pitchFamily="34" charset="-122"/>
                <a:sym typeface="宋体" charset="-122"/>
              </a:rPr>
              <a:t>-</a:t>
            </a:r>
            <a:r>
              <a:rPr lang="en-US" altLang="zh-CN" sz="3600" b="1" smtClean="0">
                <a:solidFill>
                  <a:srgbClr val="0567A2"/>
                </a:solidFill>
                <a:latin typeface="微软雅黑" pitchFamily="34" charset="-122"/>
                <a:ea typeface="微软雅黑" pitchFamily="34" charset="-122"/>
              </a:rPr>
              <a:t>CSS</a:t>
            </a:r>
            <a:r>
              <a:rPr lang="zh-CN" altLang="en-US" sz="3600" b="1" smtClean="0">
                <a:solidFill>
                  <a:srgbClr val="0567A2"/>
                </a:solidFill>
                <a:latin typeface="微软雅黑" pitchFamily="34" charset="-122"/>
                <a:ea typeface="微软雅黑" pitchFamily="34" charset="-122"/>
              </a:rPr>
              <a:t>优先级</a:t>
            </a:r>
            <a:endParaRPr lang="zh-CN" altLang="zh-CN" sz="3600" b="1">
              <a:solidFill>
                <a:srgbClr val="0567A2"/>
              </a:solidFill>
              <a:latin typeface="微软雅黑" pitchFamily="34" charset="-122"/>
              <a:ea typeface="微软雅黑" pitchFamily="34" charset="-122"/>
            </a:endParaRPr>
          </a:p>
        </p:txBody>
      </p:sp>
    </p:spTree>
    <p:extLst>
      <p:ext uri="{BB962C8B-B14F-4D97-AF65-F5344CB8AC3E}">
        <p14:creationId xmlns:p14="http://schemas.microsoft.com/office/powerpoint/2010/main" val="353529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00"/>
                                        <p:tgtEl>
                                          <p:spTgt spid="3"/>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down)">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wipe(down)">
                                      <p:cBhvr>
                                        <p:cTn id="39" dur="500"/>
                                        <p:tgtEl>
                                          <p:spTgt spid="63"/>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64"/>
                                        </p:tgtEl>
                                        <p:attrNameLst>
                                          <p:attrName>style.visibility</p:attrName>
                                        </p:attrNameLst>
                                      </p:cBhvr>
                                      <p:to>
                                        <p:strVal val="visible"/>
                                      </p:to>
                                    </p:set>
                                    <p:animEffect transition="in" filter="wipe(down)">
                                      <p:cBhvr>
                                        <p:cTn id="42" dur="500"/>
                                        <p:tgtEl>
                                          <p:spTgt spid="64"/>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6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64"/>
                                        </p:tgtEl>
                                        <p:attrNameLst>
                                          <p:attrName>style.visibility</p:attrName>
                                        </p:attrNameLst>
                                      </p:cBhvr>
                                      <p:to>
                                        <p:strVal val="hidden"/>
                                      </p:to>
                                    </p:set>
                                  </p:childTnLst>
                                </p:cTn>
                              </p:par>
                              <p:par>
                                <p:cTn id="49" presetID="16" presetClass="entr" presetSubtype="21"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barn(inVertical)">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59"/>
                                        </p:tgtEl>
                                        <p:attrNameLst>
                                          <p:attrName>style.visibility</p:attrName>
                                        </p:attrNameLst>
                                      </p:cBhvr>
                                      <p:to>
                                        <p:strVal val="visible"/>
                                      </p:to>
                                    </p:set>
                                    <p:anim calcmode="lin" valueType="num">
                                      <p:cBhvr>
                                        <p:cTn id="56" dur="500" fill="hold"/>
                                        <p:tgtEl>
                                          <p:spTgt spid="59"/>
                                        </p:tgtEl>
                                        <p:attrNameLst>
                                          <p:attrName>ppt_w</p:attrName>
                                        </p:attrNameLst>
                                      </p:cBhvr>
                                      <p:tavLst>
                                        <p:tav tm="0">
                                          <p:val>
                                            <p:fltVal val="0"/>
                                          </p:val>
                                        </p:tav>
                                        <p:tav tm="100000">
                                          <p:val>
                                            <p:strVal val="#ppt_w"/>
                                          </p:val>
                                        </p:tav>
                                      </p:tavLst>
                                    </p:anim>
                                    <p:anim calcmode="lin" valueType="num">
                                      <p:cBhvr>
                                        <p:cTn id="57" dur="500" fill="hold"/>
                                        <p:tgtEl>
                                          <p:spTgt spid="59"/>
                                        </p:tgtEl>
                                        <p:attrNameLst>
                                          <p:attrName>ppt_h</p:attrName>
                                        </p:attrNameLst>
                                      </p:cBhvr>
                                      <p:tavLst>
                                        <p:tav tm="0">
                                          <p:val>
                                            <p:fltVal val="0"/>
                                          </p:val>
                                        </p:tav>
                                        <p:tav tm="100000">
                                          <p:val>
                                            <p:strVal val="#ppt_h"/>
                                          </p:val>
                                        </p:tav>
                                      </p:tavLst>
                                    </p:anim>
                                    <p:animEffect transition="in" filter="fade">
                                      <p:cBhvr>
                                        <p:cTn id="58" dur="500"/>
                                        <p:tgtEl>
                                          <p:spTgt spid="5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9" grpId="0"/>
      <p:bldP spid="60" grpId="0" animBg="1"/>
      <p:bldP spid="63" grpId="0" animBg="1"/>
      <p:bldP spid="63" grpId="1" animBg="1"/>
      <p:bldP spid="64" grpId="0"/>
      <p:bldP spid="6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72"/>
          <p:cNvGrpSpPr>
            <a:grpSpLocks/>
          </p:cNvGrpSpPr>
          <p:nvPr/>
        </p:nvGrpSpPr>
        <p:grpSpPr bwMode="auto">
          <a:xfrm>
            <a:off x="1301006" y="1340768"/>
            <a:ext cx="6583362" cy="4824536"/>
            <a:chOff x="3957026" y="2388304"/>
            <a:chExt cx="10315544" cy="7490224"/>
          </a:xfrm>
        </p:grpSpPr>
        <p:sp>
          <p:nvSpPr>
            <p:cNvPr id="8" name="矩形 7"/>
            <p:cNvSpPr/>
            <p:nvPr/>
          </p:nvSpPr>
          <p:spPr>
            <a:xfrm>
              <a:off x="3957026" y="2735817"/>
              <a:ext cx="10315544" cy="7142711"/>
            </a:xfrm>
            <a:prstGeom prst="rect">
              <a:avLst/>
            </a:prstGeom>
            <a:ln w="9525">
              <a:solidFill>
                <a:schemeClr val="accent1"/>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任意多边形 8"/>
            <p:cNvSpPr/>
            <p:nvPr/>
          </p:nvSpPr>
          <p:spPr>
            <a:xfrm>
              <a:off x="10444352" y="2388304"/>
              <a:ext cx="3445147" cy="60383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grpSp>
      <p:sp>
        <p:nvSpPr>
          <p:cNvPr id="10" name="矩形 75"/>
          <p:cNvSpPr>
            <a:spLocks noChangeArrowheads="1"/>
          </p:cNvSpPr>
          <p:nvPr/>
        </p:nvSpPr>
        <p:spPr bwMode="auto">
          <a:xfrm>
            <a:off x="5441206" y="1361405"/>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a:solidFill>
                  <a:schemeClr val="bg1"/>
                </a:solidFill>
                <a:latin typeface="微软雅黑" pitchFamily="34" charset="-122"/>
                <a:ea typeface="微软雅黑" pitchFamily="34" charset="-122"/>
              </a:rPr>
              <a:t>知识点概述</a:t>
            </a:r>
          </a:p>
        </p:txBody>
      </p:sp>
      <p:sp>
        <p:nvSpPr>
          <p:cNvPr id="11" name="矩形 5"/>
          <p:cNvSpPr>
            <a:spLocks noChangeArrowheads="1"/>
          </p:cNvSpPr>
          <p:nvPr/>
        </p:nvSpPr>
        <p:spPr bwMode="auto">
          <a:xfrm>
            <a:off x="1605806" y="1772816"/>
            <a:ext cx="6226175" cy="4192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1" indent="0">
              <a:lnSpc>
                <a:spcPct val="150000"/>
              </a:lnSpc>
            </a:pPr>
            <a:r>
              <a:rPr lang="en-US" altLang="zh-CN" sz="2000" smtClean="0">
                <a:latin typeface="微软雅黑" panose="020B0503020204020204" pitchFamily="34" charset="-122"/>
                <a:ea typeface="微软雅黑" panose="020B0503020204020204" pitchFamily="34" charset="-122"/>
              </a:rPr>
              <a:t>       </a:t>
            </a:r>
            <a:r>
              <a:rPr lang="zh-CN" altLang="zh-CN" sz="2000" smtClean="0">
                <a:latin typeface="微软雅黑" panose="020B0503020204020204" pitchFamily="34" charset="-122"/>
                <a:ea typeface="微软雅黑" panose="020B0503020204020204" pitchFamily="34" charset="-122"/>
              </a:rPr>
              <a:t>在</a:t>
            </a:r>
            <a:r>
              <a:rPr lang="zh-CN" altLang="zh-CN" sz="2000">
                <a:latin typeface="微软雅黑" panose="020B0503020204020204" pitchFamily="34" charset="-122"/>
                <a:ea typeface="微软雅黑" panose="020B0503020204020204" pitchFamily="34" charset="-122"/>
              </a:rPr>
              <a:t>传统的网页制作过程中，涉及到图标的问题大多用图片进行处理，图片有优势也有不足。例如使用图片会增加总文件的大小和很多额外的“</a:t>
            </a:r>
            <a:r>
              <a:rPr lang="en-US" altLang="zh-CN" sz="2000">
                <a:latin typeface="微软雅黑" panose="020B0503020204020204" pitchFamily="34" charset="-122"/>
                <a:ea typeface="微软雅黑" panose="020B0503020204020204" pitchFamily="34" charset="-122"/>
              </a:rPr>
              <a:t>http</a:t>
            </a:r>
            <a:r>
              <a:rPr lang="zh-CN" altLang="zh-CN" sz="2000">
                <a:latin typeface="微软雅黑" panose="020B0503020204020204" pitchFamily="34" charset="-122"/>
                <a:ea typeface="微软雅黑" panose="020B0503020204020204" pitchFamily="34" charset="-122"/>
              </a:rPr>
              <a:t>请求”，增大服务器负担，并且大量图片下载需要时，增加用户等待时间，牺牲用户体验。另外，图片通常都是矢量图，在移动端高分辨率屏上会变的模糊，因此，有时候在“响应式设计”中需要使用图像的最好解决方案就是不去使用图片，而字体通常是矢量的，所以就解决了图片的缺点，即图标字体化</a:t>
            </a:r>
            <a:r>
              <a:rPr lang="zh-CN" altLang="zh-CN" sz="2000" smtClean="0">
                <a:latin typeface="微软雅黑" panose="020B0503020204020204" pitchFamily="34" charset="-122"/>
                <a:ea typeface="微软雅黑" panose="020B0503020204020204" pitchFamily="34" charset="-122"/>
              </a:rPr>
              <a:t>。</a:t>
            </a:r>
            <a:endParaRPr lang="zh-CN" altLang="zh-CN" sz="2000">
              <a:latin typeface="微软雅黑" panose="020B0503020204020204" pitchFamily="34" charset="-122"/>
              <a:ea typeface="微软雅黑" panose="020B0503020204020204" pitchFamily="34" charset="-122"/>
            </a:endParaRPr>
          </a:p>
        </p:txBody>
      </p:sp>
      <p:sp>
        <p:nvSpPr>
          <p:cNvPr id="13" name="标题 1"/>
          <p:cNvSpPr>
            <a:spLocks noChangeArrowheads="1"/>
          </p:cNvSpPr>
          <p:nvPr/>
        </p:nvSpPr>
        <p:spPr bwMode="auto">
          <a:xfrm>
            <a:off x="1605806" y="190730"/>
            <a:ext cx="7574706"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567A2"/>
                </a:solidFill>
                <a:latin typeface="微软雅黑" pitchFamily="34" charset="-122"/>
                <a:ea typeface="微软雅黑" pitchFamily="34" charset="-122"/>
                <a:sym typeface="宋体" charset="-122"/>
              </a:rPr>
              <a:t>前导</a:t>
            </a:r>
            <a:r>
              <a:rPr lang="zh-CN" altLang="en-US" sz="3200" b="1">
                <a:solidFill>
                  <a:srgbClr val="0567A2"/>
                </a:solidFill>
                <a:latin typeface="微软雅黑" pitchFamily="34" charset="-122"/>
                <a:ea typeface="微软雅黑" pitchFamily="34" charset="-122"/>
                <a:sym typeface="宋体" charset="-122"/>
              </a:rPr>
              <a:t>知识</a:t>
            </a:r>
            <a:r>
              <a:rPr lang="en-US" altLang="zh-CN" sz="3200" b="1" smtClean="0">
                <a:solidFill>
                  <a:srgbClr val="0567A2"/>
                </a:solidFill>
                <a:latin typeface="微软雅黑" pitchFamily="34" charset="-122"/>
                <a:ea typeface="微软雅黑" pitchFamily="34" charset="-122"/>
                <a:sym typeface="宋体" charset="-122"/>
              </a:rPr>
              <a:t>-</a:t>
            </a:r>
            <a:r>
              <a:rPr lang="en-US" altLang="zh-CN" sz="3200" b="1" smtClean="0">
                <a:solidFill>
                  <a:srgbClr val="0567A2"/>
                </a:solidFill>
                <a:latin typeface="微软雅黑" pitchFamily="34" charset="-122"/>
                <a:ea typeface="微软雅黑" pitchFamily="34" charset="-122"/>
              </a:rPr>
              <a:t>Web</a:t>
            </a:r>
            <a:r>
              <a:rPr lang="zh-CN" altLang="en-US" sz="3200" b="1" smtClean="0">
                <a:solidFill>
                  <a:srgbClr val="0567A2"/>
                </a:solidFill>
                <a:latin typeface="微软雅黑" pitchFamily="34" charset="-122"/>
                <a:ea typeface="微软雅黑" pitchFamily="34" charset="-122"/>
              </a:rPr>
              <a:t>字体图标</a:t>
            </a:r>
            <a:endParaRPr lang="zh-CN" altLang="zh-CN" sz="3200" b="1">
              <a:solidFill>
                <a:srgbClr val="0567A2"/>
              </a:solidFill>
              <a:latin typeface="微软雅黑" pitchFamily="34" charset="-122"/>
              <a:ea typeface="微软雅黑" pitchFamily="34" charset="-122"/>
            </a:endParaRPr>
          </a:p>
        </p:txBody>
      </p:sp>
    </p:spTree>
    <p:extLst>
      <p:ext uri="{BB962C8B-B14F-4D97-AF65-F5344CB8AC3E}">
        <p14:creationId xmlns:p14="http://schemas.microsoft.com/office/powerpoint/2010/main" val="88872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10"/>
                                        </p:tgtEl>
                                      </p:cBhvr>
                                    </p:animEffect>
                                    <p:animScale>
                                      <p:cBhvr>
                                        <p:cTn id="10" dur="250" autoRev="1" fill="hold"/>
                                        <p:tgtEl>
                                          <p:spTgt spid="10"/>
                                        </p:tgtEl>
                                      </p:cBhvr>
                                      <p:by x="105000" y="105000"/>
                                    </p:animScale>
                                  </p:childTnLst>
                                </p:cTn>
                              </p:par>
                              <p:par>
                                <p:cTn id="11" presetID="16" presetClass="entr" presetSubtype="2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4294967295"/>
          </p:nvPr>
        </p:nvSpPr>
        <p:spPr bwMode="auto">
          <a:xfrm>
            <a:off x="481013" y="1567533"/>
            <a:ext cx="7975600" cy="144812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742950" lvl="1" indent="-285750" eaLnBrk="0" fontAlgn="base" hangingPunct="0">
              <a:lnSpc>
                <a:spcPct val="150000"/>
              </a:lnSpc>
              <a:spcBef>
                <a:spcPct val="20000"/>
              </a:spcBef>
              <a:spcAft>
                <a:spcPct val="0"/>
              </a:spcAft>
              <a:buFont typeface="Arial" panose="020B0604020202020204" pitchFamily="34" charset="0"/>
              <a:buChar char="–"/>
              <a:defRPr/>
            </a:pPr>
            <a:r>
              <a:rPr lang="en-US" altLang="zh-CN" sz="1800" kern="0">
                <a:latin typeface="微软雅黑" panose="020B0503020204020204" pitchFamily="34" charset="-122"/>
                <a:ea typeface="微软雅黑" panose="020B0503020204020204" pitchFamily="34" charset="-122"/>
              </a:rPr>
              <a:t>font-awesome</a:t>
            </a:r>
            <a:r>
              <a:rPr lang="zh-CN" altLang="zh-CN" sz="1800" kern="0">
                <a:latin typeface="微软雅黑" panose="020B0503020204020204" pitchFamily="34" charset="-122"/>
                <a:ea typeface="微软雅黑" panose="020B0503020204020204" pitchFamily="34" charset="-122"/>
              </a:rPr>
              <a:t>一个</a:t>
            </a:r>
            <a:r>
              <a:rPr lang="zh-CN" altLang="en-US" sz="1800" kern="0">
                <a:latin typeface="微软雅黑" panose="020B0503020204020204" pitchFamily="34" charset="-122"/>
                <a:ea typeface="微软雅黑" panose="020B0503020204020204" pitchFamily="34" charset="-122"/>
              </a:rPr>
              <a:t>开源免费的</a:t>
            </a:r>
            <a:r>
              <a:rPr lang="zh-CN" altLang="zh-CN" sz="1800" kern="0">
                <a:latin typeface="微软雅黑" panose="020B0503020204020204" pitchFamily="34" charset="-122"/>
                <a:ea typeface="微软雅黑" panose="020B0503020204020204" pitchFamily="34" charset="-122"/>
              </a:rPr>
              <a:t>图标工具，当前的版本是</a:t>
            </a:r>
            <a:r>
              <a:rPr lang="en-US" altLang="zh-CN" sz="1800" kern="0">
                <a:latin typeface="微软雅黑" panose="020B0503020204020204" pitchFamily="34" charset="-122"/>
                <a:ea typeface="微软雅黑" panose="020B0503020204020204" pitchFamily="34" charset="-122"/>
              </a:rPr>
              <a:t>4.5.0</a:t>
            </a:r>
            <a:r>
              <a:rPr lang="zh-CN" altLang="zh-CN" sz="1800" kern="0">
                <a:latin typeface="微软雅黑" panose="020B0503020204020204" pitchFamily="34" charset="-122"/>
                <a:ea typeface="微软雅黑" panose="020B0503020204020204" pitchFamily="34" charset="-122"/>
              </a:rPr>
              <a:t>。</a:t>
            </a:r>
          </a:p>
        </p:txBody>
      </p:sp>
      <p:sp>
        <p:nvSpPr>
          <p:cNvPr id="6" name="矩形 5"/>
          <p:cNvSpPr/>
          <p:nvPr/>
        </p:nvSpPr>
        <p:spPr>
          <a:xfrm>
            <a:off x="560388" y="908720"/>
            <a:ext cx="4174925" cy="583108"/>
          </a:xfrm>
          <a:prstGeom prst="rect">
            <a:avLst/>
          </a:prstGeom>
        </p:spPr>
        <p:txBody>
          <a:bodyPr wrap="none">
            <a:spAutoFit/>
          </a:bodyPr>
          <a:lstStyle/>
          <a:p>
            <a:pPr marL="342900" indent="-342900">
              <a:lnSpc>
                <a:spcPct val="150000"/>
              </a:lnSpc>
              <a:spcBef>
                <a:spcPct val="20000"/>
              </a:spcBef>
              <a:buFontTx/>
              <a:buChar char="•"/>
              <a:defRPr/>
            </a:pPr>
            <a:r>
              <a:rPr lang="zh-CN" altLang="zh-CN" sz="2400" b="1" smtClean="0">
                <a:solidFill>
                  <a:srgbClr val="0567A2"/>
                </a:solidFill>
              </a:rPr>
              <a:t>应用</a:t>
            </a:r>
            <a:r>
              <a:rPr lang="en-US" altLang="zh-CN" sz="2400" b="1" smtClean="0">
                <a:solidFill>
                  <a:srgbClr val="0567A2"/>
                </a:solidFill>
              </a:rPr>
              <a:t>font-awesome——</a:t>
            </a:r>
            <a:r>
              <a:rPr lang="zh-CN" altLang="en-US" sz="2400" b="1" smtClean="0">
                <a:solidFill>
                  <a:srgbClr val="0567A2"/>
                </a:solidFill>
              </a:rPr>
              <a:t>下载</a:t>
            </a:r>
            <a:endParaRPr lang="en-US" altLang="zh-CN" sz="2400" b="1" dirty="0">
              <a:solidFill>
                <a:srgbClr val="0567A2"/>
              </a:solidFill>
            </a:endParaRPr>
          </a:p>
        </p:txBody>
      </p:sp>
      <p:sp>
        <p:nvSpPr>
          <p:cNvPr id="14" name="内容占位符 2"/>
          <p:cNvSpPr txBox="1">
            <a:spLocks/>
          </p:cNvSpPr>
          <p:nvPr/>
        </p:nvSpPr>
        <p:spPr bwMode="auto">
          <a:xfrm>
            <a:off x="467544" y="2007543"/>
            <a:ext cx="7975600" cy="94406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800100" lvl="1" indent="-342900">
              <a:lnSpc>
                <a:spcPct val="150000"/>
              </a:lnSpc>
              <a:buFont typeface="+mj-ea"/>
              <a:buAutoNum type="circleNumDbPlain"/>
              <a:defRPr/>
            </a:pPr>
            <a:r>
              <a:rPr lang="zh-CN" altLang="zh-CN" sz="1400" smtClean="0">
                <a:latin typeface="微软雅黑" panose="020B0503020204020204" pitchFamily="34" charset="-122"/>
                <a:ea typeface="微软雅黑" panose="020B0503020204020204" pitchFamily="34" charset="-122"/>
              </a:rPr>
              <a:t>首先</a:t>
            </a:r>
            <a:r>
              <a:rPr lang="zh-CN" altLang="zh-CN" sz="1400">
                <a:latin typeface="微软雅黑" panose="020B0503020204020204" pitchFamily="34" charset="-122"/>
                <a:ea typeface="微软雅黑" panose="020B0503020204020204" pitchFamily="34" charset="-122"/>
              </a:rPr>
              <a:t>去“</a:t>
            </a:r>
            <a:r>
              <a:rPr lang="en-US" altLang="zh-CN" sz="1400">
                <a:latin typeface="微软雅黑" panose="020B0503020204020204" pitchFamily="34" charset="-122"/>
                <a:ea typeface="微软雅黑" panose="020B0503020204020204" pitchFamily="34" charset="-122"/>
              </a:rPr>
              <a:t>https://github.com/FortAwesome/Font-Awesome</a:t>
            </a:r>
            <a:r>
              <a:rPr lang="zh-CN" altLang="zh-CN" sz="1400">
                <a:latin typeface="微软雅黑" panose="020B0503020204020204" pitchFamily="34" charset="-122"/>
                <a:ea typeface="微软雅黑" panose="020B0503020204020204" pitchFamily="34" charset="-122"/>
              </a:rPr>
              <a:t>”地址进行下载</a:t>
            </a:r>
            <a:r>
              <a:rPr lang="zh-CN" altLang="zh-CN" sz="1400" smtClean="0">
                <a:latin typeface="微软雅黑" panose="020B0503020204020204" pitchFamily="34" charset="-122"/>
                <a:ea typeface="微软雅黑" panose="020B0503020204020204" pitchFamily="34" charset="-122"/>
              </a:rPr>
              <a:t>，</a:t>
            </a:r>
            <a:r>
              <a:rPr lang="zh-CN" altLang="en-US" sz="1400" smtClean="0">
                <a:latin typeface="微软雅黑" panose="020B0503020204020204" pitchFamily="34" charset="-122"/>
                <a:ea typeface="微软雅黑" panose="020B0503020204020204" pitchFamily="34" charset="-122"/>
              </a:rPr>
              <a:t>下载完毕后解压目录如下图所示</a:t>
            </a:r>
            <a:r>
              <a:rPr lang="zh-CN" altLang="en-US" sz="1400">
                <a:latin typeface="微软雅黑" panose="020B0503020204020204" pitchFamily="34" charset="-122"/>
                <a:ea typeface="微软雅黑" panose="020B0503020204020204" pitchFamily="34" charset="-122"/>
              </a:rPr>
              <a:t>。</a:t>
            </a:r>
          </a:p>
          <a:p>
            <a:pPr lvl="1">
              <a:lnSpc>
                <a:spcPct val="150000"/>
              </a:lnSpc>
              <a:defRPr/>
            </a:pPr>
            <a:endParaRPr lang="zh-CN" altLang="zh-CN" sz="1800" kern="0">
              <a:latin typeface="微软雅黑" panose="020B0503020204020204" pitchFamily="34" charset="-122"/>
              <a:ea typeface="微软雅黑" panose="020B0503020204020204" pitchFamily="34" charset="-122"/>
            </a:endParaRPr>
          </a:p>
        </p:txBody>
      </p:sp>
      <p:pic>
        <p:nvPicPr>
          <p:cNvPr id="19" name="图片 18"/>
          <p:cNvPicPr/>
          <p:nvPr/>
        </p:nvPicPr>
        <p:blipFill>
          <a:blip r:embed="rId2"/>
          <a:stretch>
            <a:fillRect/>
          </a:stretch>
        </p:blipFill>
        <p:spPr>
          <a:xfrm>
            <a:off x="1043608" y="2707382"/>
            <a:ext cx="2609850" cy="3476625"/>
          </a:xfrm>
          <a:prstGeom prst="rect">
            <a:avLst/>
          </a:prstGeom>
        </p:spPr>
      </p:pic>
      <p:sp>
        <p:nvSpPr>
          <p:cNvPr id="7" name="圆角矩形标注 6"/>
          <p:cNvSpPr/>
          <p:nvPr/>
        </p:nvSpPr>
        <p:spPr>
          <a:xfrm>
            <a:off x="2627784" y="2680089"/>
            <a:ext cx="1224136" cy="578882"/>
          </a:xfrm>
          <a:prstGeom prst="wedgeRoundRectCallout">
            <a:avLst>
              <a:gd name="adj1" fmla="val -100977"/>
              <a:gd name="adj2" fmla="val -15619"/>
              <a:gd name="adj3" fmla="val 16667"/>
            </a:avLst>
          </a:prstGeom>
          <a:solidFill>
            <a:schemeClr val="bg1"/>
          </a:solidFill>
          <a:ln w="19050">
            <a:solidFill>
              <a:schemeClr val="bg2">
                <a:lumMod val="50000"/>
              </a:schemeClr>
            </a:solidFill>
          </a:ln>
        </p:spPr>
        <p:txBody>
          <a:bodyPr wrap="square" rtlCol="0" anchor="ctr">
            <a:spAutoFit/>
          </a:bodyPr>
          <a:lstStyle/>
          <a:p>
            <a:pPr algn="ctr"/>
            <a:r>
              <a:rPr lang="zh-CN" altLang="zh-CN" sz="1400">
                <a:solidFill>
                  <a:srgbClr val="FF0000"/>
                </a:solidFill>
                <a:latin typeface="微软雅黑" panose="020B0503020204020204" pitchFamily="34" charset="-122"/>
                <a:ea typeface="微软雅黑" panose="020B0503020204020204" pitchFamily="34" charset="-122"/>
              </a:rPr>
              <a:t>该工具提供的</a:t>
            </a:r>
            <a:r>
              <a:rPr lang="en-US" altLang="zh-CN" sz="1400">
                <a:solidFill>
                  <a:srgbClr val="FF0000"/>
                </a:solidFill>
                <a:latin typeface="微软雅黑" panose="020B0503020204020204" pitchFamily="34" charset="-122"/>
                <a:ea typeface="微软雅黑" panose="020B0503020204020204" pitchFamily="34" charset="-122"/>
              </a:rPr>
              <a:t>css</a:t>
            </a:r>
            <a:r>
              <a:rPr lang="zh-CN" altLang="zh-CN" sz="1400">
                <a:solidFill>
                  <a:srgbClr val="FF0000"/>
                </a:solidFill>
                <a:latin typeface="微软雅黑" panose="020B0503020204020204" pitchFamily="34" charset="-122"/>
                <a:ea typeface="微软雅黑" panose="020B0503020204020204" pitchFamily="34" charset="-122"/>
              </a:rPr>
              <a:t>文件</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20" name="圆角矩形标注 19"/>
          <p:cNvSpPr/>
          <p:nvPr/>
        </p:nvSpPr>
        <p:spPr>
          <a:xfrm>
            <a:off x="2409156" y="2951609"/>
            <a:ext cx="1224136" cy="578882"/>
          </a:xfrm>
          <a:prstGeom prst="wedgeRoundRectCallout">
            <a:avLst>
              <a:gd name="adj1" fmla="val -100977"/>
              <a:gd name="adj2" fmla="val -15619"/>
              <a:gd name="adj3" fmla="val 16667"/>
            </a:avLst>
          </a:prstGeom>
          <a:solidFill>
            <a:schemeClr val="bg1"/>
          </a:solidFill>
          <a:ln w="19050">
            <a:solidFill>
              <a:schemeClr val="bg2">
                <a:lumMod val="50000"/>
              </a:schemeClr>
            </a:solidFill>
          </a:ln>
        </p:spPr>
        <p:txBody>
          <a:bodyPr wrap="square" rtlCol="0" anchor="ctr">
            <a:spAutoFit/>
          </a:bodyPr>
          <a:lstStyle/>
          <a:p>
            <a:pPr algn="ctr"/>
            <a:r>
              <a:rPr lang="zh-CN" altLang="zh-CN" sz="1400">
                <a:solidFill>
                  <a:srgbClr val="FF0000"/>
                </a:solidFill>
                <a:latin typeface="微软雅黑" panose="020B0503020204020204" pitchFamily="34" charset="-122"/>
                <a:ea typeface="微软雅黑" panose="020B0503020204020204" pitchFamily="34" charset="-122"/>
              </a:rPr>
              <a:t>该工具提供</a:t>
            </a:r>
            <a:r>
              <a:rPr lang="zh-CN" altLang="zh-CN" sz="1400" smtClean="0">
                <a:solidFill>
                  <a:srgbClr val="FF0000"/>
                </a:solidFill>
                <a:latin typeface="微软雅黑" panose="020B0503020204020204" pitchFamily="34" charset="-122"/>
                <a:ea typeface="微软雅黑" panose="020B0503020204020204" pitchFamily="34" charset="-122"/>
              </a:rPr>
              <a:t>的</a:t>
            </a:r>
            <a:r>
              <a:rPr lang="zh-CN" altLang="zh-CN" sz="1400">
                <a:solidFill>
                  <a:srgbClr val="FF0000"/>
                </a:solidFill>
                <a:latin typeface="微软雅黑" panose="020B0503020204020204" pitchFamily="34" charset="-122"/>
                <a:ea typeface="微软雅黑" panose="020B0503020204020204" pitchFamily="34" charset="-122"/>
              </a:rPr>
              <a:t>字体文件</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21" name="矩形 20"/>
          <p:cNvSpPr/>
          <p:nvPr/>
        </p:nvSpPr>
        <p:spPr>
          <a:xfrm>
            <a:off x="3884370" y="2583607"/>
            <a:ext cx="4572000" cy="1023742"/>
          </a:xfrm>
          <a:prstGeom prst="rect">
            <a:avLst/>
          </a:prstGeom>
        </p:spPr>
        <p:txBody>
          <a:bodyPr>
            <a:spAutoFit/>
          </a:bodyPr>
          <a:lstStyle/>
          <a:p>
            <a:pPr marL="800100" lvl="1" indent="-342900" eaLnBrk="0" fontAlgn="base" hangingPunct="0">
              <a:lnSpc>
                <a:spcPct val="150000"/>
              </a:lnSpc>
              <a:spcBef>
                <a:spcPct val="20000"/>
              </a:spcBef>
              <a:spcAft>
                <a:spcPct val="0"/>
              </a:spcAft>
              <a:buFont typeface="+mj-ea"/>
              <a:buAutoNum type="circleNumDbPlain" startAt="2"/>
              <a:defRPr/>
            </a:pPr>
            <a:r>
              <a:rPr lang="zh-CN" altLang="zh-CN" sz="1400">
                <a:latin typeface="微软雅黑" panose="020B0503020204020204" pitchFamily="34" charset="-122"/>
                <a:ea typeface="微软雅黑" panose="020B0503020204020204" pitchFamily="34" charset="-122"/>
              </a:rPr>
              <a:t>字体文件和</a:t>
            </a:r>
            <a:r>
              <a:rPr lang="en-US" altLang="zh-CN" sz="1400">
                <a:latin typeface="微软雅黑" panose="020B0503020204020204" pitchFamily="34" charset="-122"/>
                <a:ea typeface="微软雅黑" panose="020B0503020204020204" pitchFamily="34" charset="-122"/>
              </a:rPr>
              <a:t>css</a:t>
            </a:r>
            <a:r>
              <a:rPr lang="zh-CN" altLang="zh-CN" sz="1400">
                <a:latin typeface="微软雅黑" panose="020B0503020204020204" pitchFamily="34" charset="-122"/>
                <a:ea typeface="微软雅黑" panose="020B0503020204020204" pitchFamily="34" charset="-122"/>
              </a:rPr>
              <a:t>文件“</a:t>
            </a:r>
            <a:r>
              <a:rPr lang="en-US" altLang="zh-CN" sz="1400">
                <a:latin typeface="微软雅黑" panose="020B0503020204020204" pitchFamily="34" charset="-122"/>
                <a:ea typeface="微软雅黑" panose="020B0503020204020204" pitchFamily="34" charset="-122"/>
              </a:rPr>
              <a:t>font-awesome.min.css</a:t>
            </a:r>
            <a:r>
              <a:rPr lang="zh-CN" altLang="zh-CN" sz="1400">
                <a:latin typeface="微软雅黑" panose="020B0503020204020204" pitchFamily="34" charset="-122"/>
                <a:ea typeface="微软雅黑" panose="020B0503020204020204" pitchFamily="34" charset="-122"/>
              </a:rPr>
              <a:t>”拷贝到项目中，结构</a:t>
            </a:r>
            <a:r>
              <a:rPr lang="zh-CN" altLang="zh-CN" sz="1400" smtClean="0">
                <a:latin typeface="微软雅黑" panose="020B0503020204020204" pitchFamily="34" charset="-122"/>
                <a:ea typeface="微软雅黑" panose="020B0503020204020204" pitchFamily="34" charset="-122"/>
              </a:rPr>
              <a:t>如</a:t>
            </a:r>
            <a:r>
              <a:rPr lang="zh-CN" altLang="en-US" sz="1400" smtClean="0">
                <a:latin typeface="微软雅黑" panose="020B0503020204020204" pitchFamily="34" charset="-122"/>
                <a:ea typeface="微软雅黑" panose="020B0503020204020204" pitchFamily="34" charset="-122"/>
              </a:rPr>
              <a:t>下</a:t>
            </a:r>
            <a:r>
              <a:rPr lang="zh-CN" altLang="zh-CN" sz="1400" smtClean="0">
                <a:latin typeface="微软雅黑" panose="020B0503020204020204" pitchFamily="34" charset="-122"/>
                <a:ea typeface="微软雅黑" panose="020B0503020204020204" pitchFamily="34" charset="-122"/>
              </a:rPr>
              <a:t>图所</a:t>
            </a:r>
            <a:r>
              <a:rPr lang="zh-CN" altLang="zh-CN" sz="1400">
                <a:latin typeface="微软雅黑" panose="020B0503020204020204" pitchFamily="34" charset="-122"/>
                <a:ea typeface="微软雅黑" panose="020B0503020204020204" pitchFamily="34" charset="-122"/>
              </a:rPr>
              <a:t>示。</a:t>
            </a:r>
            <a:endParaRPr lang="zh-CN" altLang="en-US" sz="1400">
              <a:latin typeface="微软雅黑" panose="020B0503020204020204" pitchFamily="34" charset="-122"/>
              <a:ea typeface="微软雅黑" panose="020B0503020204020204" pitchFamily="34" charset="-122"/>
            </a:endParaRPr>
          </a:p>
        </p:txBody>
      </p:sp>
      <p:pic>
        <p:nvPicPr>
          <p:cNvPr id="22" name="图片 21"/>
          <p:cNvPicPr/>
          <p:nvPr/>
        </p:nvPicPr>
        <p:blipFill>
          <a:blip r:embed="rId3"/>
          <a:stretch>
            <a:fillRect/>
          </a:stretch>
        </p:blipFill>
        <p:spPr>
          <a:xfrm>
            <a:off x="4932040" y="3783707"/>
            <a:ext cx="3152775" cy="2400300"/>
          </a:xfrm>
          <a:prstGeom prst="rect">
            <a:avLst/>
          </a:prstGeom>
        </p:spPr>
      </p:pic>
      <p:sp>
        <p:nvSpPr>
          <p:cNvPr id="12" name="标题 1"/>
          <p:cNvSpPr>
            <a:spLocks noChangeArrowheads="1"/>
          </p:cNvSpPr>
          <p:nvPr/>
        </p:nvSpPr>
        <p:spPr bwMode="auto">
          <a:xfrm>
            <a:off x="1605806" y="190730"/>
            <a:ext cx="7574706"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567A2"/>
                </a:solidFill>
                <a:latin typeface="微软雅黑" pitchFamily="34" charset="-122"/>
                <a:ea typeface="微软雅黑" pitchFamily="34" charset="-122"/>
                <a:sym typeface="宋体" charset="-122"/>
              </a:rPr>
              <a:t>前导</a:t>
            </a:r>
            <a:r>
              <a:rPr lang="zh-CN" altLang="en-US" sz="3200" b="1">
                <a:solidFill>
                  <a:srgbClr val="0567A2"/>
                </a:solidFill>
                <a:latin typeface="微软雅黑" pitchFamily="34" charset="-122"/>
                <a:ea typeface="微软雅黑" pitchFamily="34" charset="-122"/>
                <a:sym typeface="宋体" charset="-122"/>
              </a:rPr>
              <a:t>知识</a:t>
            </a:r>
            <a:r>
              <a:rPr lang="en-US" altLang="zh-CN" sz="3200" b="1" smtClean="0">
                <a:solidFill>
                  <a:srgbClr val="0567A2"/>
                </a:solidFill>
                <a:latin typeface="微软雅黑" pitchFamily="34" charset="-122"/>
                <a:ea typeface="微软雅黑" pitchFamily="34" charset="-122"/>
                <a:sym typeface="宋体" charset="-122"/>
              </a:rPr>
              <a:t>-</a:t>
            </a:r>
            <a:r>
              <a:rPr lang="en-US" altLang="zh-CN" sz="3200" b="1" smtClean="0">
                <a:solidFill>
                  <a:srgbClr val="0567A2"/>
                </a:solidFill>
                <a:latin typeface="微软雅黑" pitchFamily="34" charset="-122"/>
                <a:ea typeface="微软雅黑" pitchFamily="34" charset="-122"/>
              </a:rPr>
              <a:t>Web</a:t>
            </a:r>
            <a:r>
              <a:rPr lang="zh-CN" altLang="en-US" sz="3200" b="1" smtClean="0">
                <a:solidFill>
                  <a:srgbClr val="0567A2"/>
                </a:solidFill>
                <a:latin typeface="微软雅黑" pitchFamily="34" charset="-122"/>
                <a:ea typeface="微软雅黑" pitchFamily="34" charset="-122"/>
              </a:rPr>
              <a:t>字体图标</a:t>
            </a:r>
            <a:endParaRPr lang="zh-CN" altLang="zh-CN" sz="3200" b="1">
              <a:solidFill>
                <a:srgbClr val="0567A2"/>
              </a:solidFill>
              <a:latin typeface="微软雅黑" pitchFamily="34" charset="-122"/>
              <a:ea typeface="微软雅黑" pitchFamily="34" charset="-122"/>
            </a:endParaRPr>
          </a:p>
        </p:txBody>
      </p:sp>
    </p:spTree>
    <p:extLst>
      <p:ext uri="{BB962C8B-B14F-4D97-AF65-F5344CB8AC3E}">
        <p14:creationId xmlns:p14="http://schemas.microsoft.com/office/powerpoint/2010/main" val="280224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anim calcmode="lin" valueType="num">
                                      <p:cBhvr>
                                        <p:cTn id="12" dur="1000" fill="hold"/>
                                        <p:tgtEl>
                                          <p:spTgt spid="19"/>
                                        </p:tgtEl>
                                        <p:attrNameLst>
                                          <p:attrName>ppt_x</p:attrName>
                                        </p:attrNameLst>
                                      </p:cBhvr>
                                      <p:tavLst>
                                        <p:tav tm="0">
                                          <p:val>
                                            <p:strVal val="#ppt_x"/>
                                          </p:val>
                                        </p:tav>
                                        <p:tav tm="100000">
                                          <p:val>
                                            <p:strVal val="#ppt_x"/>
                                          </p:val>
                                        </p:tav>
                                      </p:tavLst>
                                    </p:anim>
                                    <p:anim calcmode="lin" valueType="num">
                                      <p:cBhvr>
                                        <p:cTn id="13" dur="1000" fill="hold"/>
                                        <p:tgtEl>
                                          <p:spTgt spid="19"/>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7"/>
                                        </p:tgtEl>
                                        <p:attrNameLst>
                                          <p:attrName>style.visibility</p:attrName>
                                        </p:attrNameLst>
                                      </p:cBhvr>
                                      <p:to>
                                        <p:strVal val="hidden"/>
                                      </p:to>
                                    </p:set>
                                  </p:childTnLst>
                                </p:cTn>
                              </p:par>
                              <p:par>
                                <p:cTn id="22" presetID="22" presetClass="entr" presetSubtype="8"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par>
                          <p:cTn id="29" fill="hold">
                            <p:stCondLst>
                              <p:cond delay="0"/>
                            </p:stCondLst>
                            <p:childTnLst>
                              <p:par>
                                <p:cTn id="30" presetID="16" presetClass="entr" presetSubtype="21"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arn(inVertical)">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animBg="1"/>
      <p:bldP spid="7" grpId="1" animBg="1"/>
      <p:bldP spid="20" grpId="0" animBg="1"/>
      <p:bldP spid="20" grpId="1" animBg="1"/>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txBox="1">
            <a:spLocks/>
          </p:cNvSpPr>
          <p:nvPr/>
        </p:nvSpPr>
        <p:spPr bwMode="auto">
          <a:xfrm>
            <a:off x="52784" y="1444669"/>
            <a:ext cx="7975600"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14500" lvl="3" indent="-342900" eaLnBrk="0" fontAlgn="base" hangingPunct="0">
              <a:lnSpc>
                <a:spcPct val="150000"/>
              </a:lnSpc>
              <a:spcBef>
                <a:spcPct val="20000"/>
              </a:spcBef>
              <a:spcAft>
                <a:spcPct val="0"/>
              </a:spcAft>
              <a:buFont typeface="Wingdings" panose="05000000000000000000" pitchFamily="2" charset="2"/>
              <a:buChar char="n"/>
              <a:defRPr/>
            </a:pPr>
            <a:r>
              <a:rPr lang="zh-CN" altLang="zh-CN" sz="2000" smtClean="0">
                <a:latin typeface="微软雅黑" panose="020B0503020204020204" pitchFamily="34" charset="-122"/>
                <a:ea typeface="微软雅黑" panose="020B0503020204020204" pitchFamily="34" charset="-122"/>
              </a:rPr>
              <a:t>请</a:t>
            </a:r>
            <a:r>
              <a:rPr lang="zh-CN" altLang="zh-CN" sz="2000">
                <a:latin typeface="微软雅黑" panose="020B0503020204020204" pitchFamily="34" charset="-122"/>
                <a:ea typeface="微软雅黑" panose="020B0503020204020204" pitchFamily="34" charset="-122"/>
              </a:rPr>
              <a:t>简述什么是响应式</a:t>
            </a:r>
            <a:r>
              <a:rPr lang="en-US" altLang="zh-CN" sz="2000">
                <a:latin typeface="微软雅黑" panose="020B0503020204020204" pitchFamily="34" charset="-122"/>
                <a:ea typeface="微软雅黑" panose="020B0503020204020204" pitchFamily="34" charset="-122"/>
              </a:rPr>
              <a:t>Web</a:t>
            </a:r>
            <a:r>
              <a:rPr lang="zh-CN" altLang="zh-CN" sz="2000">
                <a:latin typeface="微软雅黑" panose="020B0503020204020204" pitchFamily="34" charset="-122"/>
                <a:ea typeface="微软雅黑" panose="020B0503020204020204" pitchFamily="34" charset="-122"/>
              </a:rPr>
              <a:t>设计，并列举响应式</a:t>
            </a:r>
            <a:r>
              <a:rPr lang="en-US" altLang="zh-CN" sz="2000" smtClean="0">
                <a:latin typeface="微软雅黑" panose="020B0503020204020204" pitchFamily="34" charset="-122"/>
                <a:ea typeface="微软雅黑" panose="020B0503020204020204" pitchFamily="34" charset="-122"/>
              </a:rPr>
              <a:t>Web</a:t>
            </a:r>
            <a:r>
              <a:rPr lang="zh-CN" altLang="zh-CN" sz="2000" smtClean="0">
                <a:latin typeface="微软雅黑" panose="020B0503020204020204" pitchFamily="34" charset="-122"/>
                <a:ea typeface="微软雅黑" panose="020B0503020204020204" pitchFamily="34" charset="-122"/>
              </a:rPr>
              <a:t>设计</a:t>
            </a:r>
            <a:r>
              <a:rPr lang="zh-CN" altLang="zh-CN" sz="2000">
                <a:latin typeface="微软雅黑" panose="020B0503020204020204" pitchFamily="34" charset="-122"/>
                <a:ea typeface="微软雅黑" panose="020B0503020204020204" pitchFamily="34" charset="-122"/>
              </a:rPr>
              <a:t>需要应用哪些技术</a:t>
            </a:r>
            <a:r>
              <a:rPr lang="zh-CN" altLang="zh-CN" sz="2000" smtClean="0">
                <a:latin typeface="微软雅黑" panose="020B0503020204020204" pitchFamily="34" charset="-122"/>
                <a:ea typeface="微软雅黑" panose="020B0503020204020204" pitchFamily="34" charset="-122"/>
              </a:rPr>
              <a:t>。</a:t>
            </a:r>
            <a:endParaRPr lang="en-US" altLang="zh-CN" sz="2000">
              <a:latin typeface="微软雅黑" panose="020B0503020204020204" pitchFamily="34" charset="-122"/>
              <a:ea typeface="微软雅黑" panose="020B0503020204020204" pitchFamily="34" charset="-122"/>
            </a:endParaRPr>
          </a:p>
          <a:p>
            <a:pPr marL="1714500" lvl="3" indent="-342900" eaLnBrk="0" fontAlgn="base" hangingPunct="0">
              <a:lnSpc>
                <a:spcPct val="150000"/>
              </a:lnSpc>
              <a:spcBef>
                <a:spcPct val="20000"/>
              </a:spcBef>
              <a:spcAft>
                <a:spcPct val="0"/>
              </a:spcAft>
              <a:buFont typeface="Wingdings" panose="05000000000000000000" pitchFamily="2" charset="2"/>
              <a:buChar char="n"/>
              <a:defRPr/>
            </a:pPr>
            <a:r>
              <a:rPr lang="zh-CN" altLang="zh-CN" sz="2000">
                <a:latin typeface="微软雅黑" panose="020B0503020204020204" pitchFamily="34" charset="-122"/>
                <a:ea typeface="微软雅黑" panose="020B0503020204020204" pitchFamily="34" charset="-122"/>
              </a:rPr>
              <a:t>请简述</a:t>
            </a:r>
            <a:r>
              <a:rPr lang="en-US" altLang="zh-CN" sz="2000">
                <a:latin typeface="微软雅黑" panose="020B0503020204020204" pitchFamily="34" charset="-122"/>
                <a:ea typeface="微软雅黑" panose="020B0503020204020204" pitchFamily="34" charset="-122"/>
              </a:rPr>
              <a:t>HTML5</a:t>
            </a:r>
            <a:r>
              <a:rPr lang="zh-CN" altLang="zh-CN" sz="2000">
                <a:latin typeface="微软雅黑" panose="020B0503020204020204" pitchFamily="34" charset="-122"/>
                <a:ea typeface="微软雅黑" panose="020B0503020204020204" pitchFamily="34" charset="-122"/>
              </a:rPr>
              <a:t>的相比原来的版本有哪些更新，</a:t>
            </a:r>
            <a:r>
              <a:rPr lang="zh-CN" altLang="zh-CN" sz="2000" smtClean="0">
                <a:latin typeface="微软雅黑" panose="020B0503020204020204" pitchFamily="34" charset="-122"/>
                <a:ea typeface="微软雅黑" panose="020B0503020204020204" pitchFamily="34" charset="-122"/>
              </a:rPr>
              <a:t>并列举</a:t>
            </a:r>
            <a:r>
              <a:rPr lang="en-US" altLang="zh-CN" sz="2000">
                <a:latin typeface="微软雅黑" panose="020B0503020204020204" pitchFamily="34" charset="-122"/>
                <a:ea typeface="微软雅黑" panose="020B0503020204020204" pitchFamily="34" charset="-122"/>
              </a:rPr>
              <a:t>HTML5</a:t>
            </a:r>
            <a:r>
              <a:rPr lang="zh-CN" altLang="zh-CN" sz="2000">
                <a:latin typeface="微软雅黑" panose="020B0503020204020204" pitchFamily="34" charset="-122"/>
                <a:ea typeface="微软雅黑" panose="020B0503020204020204" pitchFamily="34" charset="-122"/>
              </a:rPr>
              <a:t>常用的语义化标签（</a:t>
            </a:r>
            <a:r>
              <a:rPr lang="en-US" altLang="zh-CN" sz="2000">
                <a:latin typeface="微软雅黑" panose="020B0503020204020204" pitchFamily="34" charset="-122"/>
                <a:ea typeface="微软雅黑" panose="020B0503020204020204" pitchFamily="34" charset="-122"/>
              </a:rPr>
              <a:t>6</a:t>
            </a:r>
            <a:r>
              <a:rPr lang="zh-CN" altLang="zh-CN" sz="2000">
                <a:latin typeface="微软雅黑" panose="020B0503020204020204" pitchFamily="34" charset="-122"/>
                <a:ea typeface="微软雅黑" panose="020B0503020204020204" pitchFamily="34" charset="-122"/>
              </a:rPr>
              <a:t>个以上）。</a:t>
            </a:r>
          </a:p>
          <a:p>
            <a:pPr marL="1314450" lvl="3" indent="0" eaLnBrk="0" fontAlgn="base" hangingPunct="0">
              <a:lnSpc>
                <a:spcPct val="150000"/>
              </a:lnSpc>
              <a:spcBef>
                <a:spcPct val="20000"/>
              </a:spcBef>
              <a:spcAft>
                <a:spcPct val="0"/>
              </a:spcAft>
              <a:defRPr/>
            </a:pPr>
            <a:endParaRPr lang="zh-CN" altLang="zh-CN" sz="2000" dirty="0">
              <a:latin typeface="微软雅黑" panose="020B0503020204020204" pitchFamily="34" charset="-122"/>
              <a:ea typeface="微软雅黑" panose="020B0503020204020204" pitchFamily="34" charset="-122"/>
            </a:endParaRPr>
          </a:p>
          <a:p>
            <a:pPr marL="457200" lvl="1" indent="0" eaLnBrk="0" fontAlgn="base" hangingPunct="0">
              <a:lnSpc>
                <a:spcPct val="150000"/>
              </a:lnSpc>
              <a:spcBef>
                <a:spcPct val="20000"/>
              </a:spcBef>
              <a:spcAft>
                <a:spcPct val="0"/>
              </a:spcAft>
            </a:pPr>
            <a:endParaRPr lang="en-US" altLang="zh-CN" sz="2400" dirty="0">
              <a:solidFill>
                <a:prstClr val="black"/>
              </a:solidFill>
            </a:endParaRPr>
          </a:p>
          <a:p>
            <a:pPr lvl="1" eaLnBrk="0" fontAlgn="base" hangingPunct="0">
              <a:lnSpc>
                <a:spcPct val="150000"/>
              </a:lnSpc>
              <a:spcBef>
                <a:spcPct val="20000"/>
              </a:spcBef>
              <a:spcAft>
                <a:spcPct val="0"/>
              </a:spcAft>
              <a:buFontTx/>
              <a:buChar char="–"/>
            </a:pPr>
            <a:endParaRPr lang="en-US" altLang="zh-CN" sz="2400" dirty="0">
              <a:solidFill>
                <a:prstClr val="black"/>
              </a:solidFill>
            </a:endParaRPr>
          </a:p>
        </p:txBody>
      </p:sp>
      <p:pic>
        <p:nvPicPr>
          <p:cNvPr id="4" name="Picture 6" descr="E:\设计支持\模板设计\TW.png"/>
          <p:cNvPicPr>
            <a:picLocks noChangeAspect="1" noChangeArrowheads="1"/>
          </p:cNvPicPr>
          <p:nvPr/>
        </p:nvPicPr>
        <p:blipFill>
          <a:blip r:embed="rId2"/>
          <a:srcRect/>
          <a:stretch>
            <a:fillRect/>
          </a:stretch>
        </p:blipFill>
        <p:spPr bwMode="auto">
          <a:xfrm>
            <a:off x="510605" y="1103070"/>
            <a:ext cx="463239" cy="430730"/>
          </a:xfrm>
          <a:prstGeom prst="rect">
            <a:avLst/>
          </a:prstGeom>
          <a:noFill/>
        </p:spPr>
      </p:pic>
      <p:sp>
        <p:nvSpPr>
          <p:cNvPr id="5" name="TextBox 4"/>
          <p:cNvSpPr txBox="1"/>
          <p:nvPr/>
        </p:nvSpPr>
        <p:spPr>
          <a:xfrm>
            <a:off x="768523" y="1105172"/>
            <a:ext cx="700834"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itchFamily="49" charset="-122"/>
                <a:ea typeface="黑体" pitchFamily="49" charset="-122"/>
              </a:rPr>
              <a:t>提问</a:t>
            </a:r>
            <a:endParaRPr lang="zh-CN" altLang="en-US" sz="2000" b="1" dirty="0">
              <a:solidFill>
                <a:schemeClr val="tx1"/>
              </a:solidFill>
              <a:latin typeface="黑体" pitchFamily="49" charset="-122"/>
              <a:ea typeface="黑体" pitchFamily="49" charset="-122"/>
            </a:endParaRPr>
          </a:p>
        </p:txBody>
      </p:sp>
      <p:sp>
        <p:nvSpPr>
          <p:cNvPr id="2" name="圆角矩形 1"/>
          <p:cNvSpPr/>
          <p:nvPr/>
        </p:nvSpPr>
        <p:spPr>
          <a:xfrm>
            <a:off x="1547664" y="2408360"/>
            <a:ext cx="6480720" cy="3473291"/>
          </a:xfrm>
          <a:prstGeom prst="roundRect">
            <a:avLst/>
          </a:prstGeom>
          <a:solidFill>
            <a:schemeClr val="bg1"/>
          </a:solidFill>
          <a:ln w="19050">
            <a:solidFill>
              <a:schemeClr val="bg2">
                <a:lumMod val="50000"/>
              </a:schemeClr>
            </a:solidFill>
          </a:ln>
        </p:spPr>
        <p:txBody>
          <a:bodyPr wrap="square" rtlCol="0" anchor="ctr">
            <a:spAutoFit/>
          </a:bodyPr>
          <a:lstStyle/>
          <a:p>
            <a:r>
              <a:rPr lang="zh-CN" altLang="zh-CN" dirty="0" smtClean="0"/>
              <a:t>响应</a:t>
            </a:r>
            <a:r>
              <a:rPr lang="zh-CN" altLang="zh-CN" dirty="0"/>
              <a:t>式</a:t>
            </a:r>
            <a:r>
              <a:rPr lang="en-US" altLang="zh-CN" dirty="0"/>
              <a:t>Web</a:t>
            </a:r>
            <a:r>
              <a:rPr lang="zh-CN" altLang="zh-CN" dirty="0"/>
              <a:t>设计是和</a:t>
            </a:r>
            <a:r>
              <a:rPr lang="en-US" altLang="zh-CN" dirty="0"/>
              <a:t>HTML5+CSS3</a:t>
            </a:r>
            <a:r>
              <a:rPr lang="zh-CN" altLang="zh-CN" dirty="0"/>
              <a:t>互相配合与支持的，实现响应式设计包括以下技术点：</a:t>
            </a:r>
          </a:p>
          <a:p>
            <a:pPr marL="342900" lvl="0" indent="-342900">
              <a:buFont typeface="+mj-ea"/>
              <a:buAutoNum type="circleNumDbPlain"/>
            </a:pPr>
            <a:r>
              <a:rPr lang="en-US" altLang="zh-CN" dirty="0"/>
              <a:t>HTML5+CSS3</a:t>
            </a:r>
            <a:r>
              <a:rPr lang="zh-CN" altLang="zh-CN" dirty="0"/>
              <a:t>的基本网页设计。</a:t>
            </a:r>
          </a:p>
          <a:p>
            <a:pPr marL="342900" lvl="0" indent="-342900">
              <a:buFont typeface="+mj-ea"/>
              <a:buAutoNum type="circleNumDbPlain"/>
            </a:pPr>
            <a:r>
              <a:rPr lang="en-US" altLang="zh-CN" dirty="0" smtClean="0"/>
              <a:t>HTML5</a:t>
            </a:r>
            <a:r>
              <a:rPr lang="zh-CN" altLang="en-US" dirty="0" smtClean="0"/>
              <a:t>中的</a:t>
            </a:r>
            <a:r>
              <a:rPr lang="en-US" altLang="zh-CN" dirty="0" smtClean="0"/>
              <a:t>viewport</a:t>
            </a:r>
            <a:r>
              <a:rPr lang="zh-CN" altLang="zh-CN" dirty="0"/>
              <a:t>：提供可以配置视口的属性。</a:t>
            </a:r>
          </a:p>
          <a:p>
            <a:pPr marL="342900" lvl="0" indent="-342900">
              <a:buFont typeface="+mj-ea"/>
              <a:buAutoNum type="circleNumDbPlain"/>
            </a:pPr>
            <a:r>
              <a:rPr lang="en-US" altLang="zh-CN" dirty="0"/>
              <a:t>CSS3</a:t>
            </a:r>
            <a:r>
              <a:rPr lang="zh-CN" altLang="zh-CN" dirty="0"/>
              <a:t>媒体查询（</a:t>
            </a:r>
            <a:r>
              <a:rPr lang="en-US" altLang="zh-CN" dirty="0"/>
              <a:t>media queries</a:t>
            </a:r>
            <a:r>
              <a:rPr lang="zh-CN" altLang="zh-CN" dirty="0"/>
              <a:t>）：识别媒体类型，特征（屏幕宽度，像素比等）。</a:t>
            </a:r>
          </a:p>
          <a:p>
            <a:pPr marL="342900" lvl="0" indent="-342900">
              <a:buFont typeface="+mj-ea"/>
              <a:buAutoNum type="circleNumDbPlain"/>
            </a:pPr>
            <a:r>
              <a:rPr lang="zh-CN" altLang="zh-CN" dirty="0"/>
              <a:t>流式布局（</a:t>
            </a:r>
            <a:r>
              <a:rPr lang="en-US" altLang="zh-CN" dirty="0"/>
              <a:t>fluid layout</a:t>
            </a:r>
            <a:r>
              <a:rPr lang="zh-CN" altLang="zh-CN" dirty="0"/>
              <a:t>）：可以根据浏览器的宽度和屏幕的大小自动调整效果。</a:t>
            </a:r>
          </a:p>
          <a:p>
            <a:pPr marL="342900" lvl="0" indent="-342900">
              <a:buFont typeface="+mj-ea"/>
              <a:buAutoNum type="circleNumDbPlain"/>
            </a:pPr>
            <a:r>
              <a:rPr lang="zh-CN" altLang="zh-CN" dirty="0"/>
              <a:t>响应式网格（</a:t>
            </a:r>
            <a:r>
              <a:rPr lang="en-US" altLang="zh-CN" dirty="0" err="1"/>
              <a:t>Responsesive</a:t>
            </a:r>
            <a:r>
              <a:rPr lang="en-US" altLang="zh-CN" dirty="0"/>
              <a:t> fluid grid</a:t>
            </a:r>
            <a:r>
              <a:rPr lang="zh-CN" altLang="zh-CN" dirty="0"/>
              <a:t>）：依赖于媒体查询，根据不同的屏幕大小调整布局。</a:t>
            </a:r>
          </a:p>
          <a:p>
            <a:pPr marL="342900" lvl="0" indent="-342900">
              <a:buFont typeface="+mj-ea"/>
              <a:buAutoNum type="circleNumDbPlain"/>
            </a:pPr>
            <a:r>
              <a:rPr lang="zh-CN" altLang="zh-CN" dirty="0"/>
              <a:t>流式图片（</a:t>
            </a:r>
            <a:r>
              <a:rPr lang="en-US" altLang="zh-CN" dirty="0"/>
              <a:t>fluid images</a:t>
            </a:r>
            <a:r>
              <a:rPr lang="zh-CN" altLang="zh-CN" dirty="0"/>
              <a:t>）：随流式布局进行相应缩放</a:t>
            </a:r>
            <a:r>
              <a:rPr lang="zh-CN" altLang="zh-CN" dirty="0" smtClean="0"/>
              <a:t>。</a:t>
            </a:r>
            <a:endParaRPr lang="zh-CN" altLang="zh-CN" dirty="0"/>
          </a:p>
        </p:txBody>
      </p:sp>
      <p:sp>
        <p:nvSpPr>
          <p:cNvPr id="3" name="圆角矩形 2"/>
          <p:cNvSpPr/>
          <p:nvPr/>
        </p:nvSpPr>
        <p:spPr>
          <a:xfrm>
            <a:off x="265875" y="2892792"/>
            <a:ext cx="8626605" cy="3677603"/>
          </a:xfrm>
          <a:prstGeom prst="roundRect">
            <a:avLst/>
          </a:prstGeom>
          <a:solidFill>
            <a:schemeClr val="bg1"/>
          </a:solidFill>
          <a:ln w="19050">
            <a:solidFill>
              <a:schemeClr val="bg2">
                <a:lumMod val="50000"/>
              </a:schemeClr>
            </a:solidFill>
          </a:ln>
        </p:spPr>
        <p:txBody>
          <a:bodyPr wrap="square" rtlCol="0" anchor="ctr">
            <a:spAutoFit/>
          </a:bodyPr>
          <a:lstStyle/>
          <a:p>
            <a:r>
              <a:rPr lang="zh-CN" altLang="en-US" sz="1400" smtClean="0"/>
              <a:t>（</a:t>
            </a:r>
            <a:r>
              <a:rPr lang="en-US" altLang="zh-CN" sz="1400" smtClean="0"/>
              <a:t>1</a:t>
            </a:r>
            <a:r>
              <a:rPr lang="zh-CN" altLang="en-US" sz="1400" smtClean="0"/>
              <a:t>）</a:t>
            </a:r>
            <a:r>
              <a:rPr lang="zh-CN" altLang="zh-CN" sz="1400" smtClean="0"/>
              <a:t>有</a:t>
            </a:r>
            <a:r>
              <a:rPr lang="en-US" altLang="zh-CN" sz="1400"/>
              <a:t>8</a:t>
            </a:r>
            <a:r>
              <a:rPr lang="zh-CN" altLang="zh-CN" sz="1400"/>
              <a:t>大更新，具体如下：</a:t>
            </a:r>
          </a:p>
          <a:p>
            <a:pPr marL="685800" lvl="1" indent="-228600">
              <a:buFont typeface="+mj-ea"/>
              <a:buAutoNum type="circleNumDbPlain"/>
            </a:pPr>
            <a:r>
              <a:rPr lang="zh-CN" altLang="zh-CN" sz="1400"/>
              <a:t>语义网（</a:t>
            </a:r>
            <a:r>
              <a:rPr lang="en-US" altLang="zh-CN" sz="1400"/>
              <a:t>Semantics</a:t>
            </a:r>
            <a:r>
              <a:rPr lang="zh-CN" altLang="zh-CN" sz="1400"/>
              <a:t>）：提供了一组丰富的语义化标签。</a:t>
            </a:r>
          </a:p>
          <a:p>
            <a:pPr marL="685800" lvl="1" indent="-228600">
              <a:buFont typeface="+mj-ea"/>
              <a:buAutoNum type="circleNumDbPlain"/>
            </a:pPr>
            <a:r>
              <a:rPr lang="zh-CN" altLang="zh-CN" sz="1400"/>
              <a:t>离线</a:t>
            </a:r>
            <a:r>
              <a:rPr lang="en-US" altLang="zh-CN" sz="1400"/>
              <a:t>&amp;</a:t>
            </a:r>
            <a:r>
              <a:rPr lang="zh-CN" altLang="zh-CN" sz="1400"/>
              <a:t>存储（</a:t>
            </a:r>
            <a:r>
              <a:rPr lang="en-US" altLang="zh-CN" sz="1400"/>
              <a:t>Offline &amp; Storage</a:t>
            </a:r>
            <a:r>
              <a:rPr lang="zh-CN" altLang="zh-CN" sz="1400"/>
              <a:t>）：</a:t>
            </a:r>
            <a:r>
              <a:rPr lang="en-US" altLang="zh-CN" sz="1400"/>
              <a:t>HTML5 App Cache</a:t>
            </a:r>
            <a:r>
              <a:rPr lang="zh-CN" altLang="zh-CN" sz="1400"/>
              <a:t>，</a:t>
            </a:r>
            <a:r>
              <a:rPr lang="en-US" altLang="zh-CN" sz="1400"/>
              <a:t>Local Storage</a:t>
            </a:r>
            <a:r>
              <a:rPr lang="zh-CN" altLang="zh-CN" sz="1400"/>
              <a:t>，</a:t>
            </a:r>
            <a:r>
              <a:rPr lang="en-US" altLang="zh-CN" sz="1400"/>
              <a:t>Indexed DB</a:t>
            </a:r>
            <a:r>
              <a:rPr lang="zh-CN" altLang="zh-CN" sz="1400"/>
              <a:t>和</a:t>
            </a:r>
            <a:r>
              <a:rPr lang="en-US" altLang="zh-CN" sz="1400"/>
              <a:t>File API</a:t>
            </a:r>
            <a:r>
              <a:rPr lang="zh-CN" altLang="zh-CN" sz="1400"/>
              <a:t>使</a:t>
            </a:r>
            <a:r>
              <a:rPr lang="en-US" altLang="zh-CN" sz="1400"/>
              <a:t>Web</a:t>
            </a:r>
            <a:r>
              <a:rPr lang="zh-CN" altLang="zh-CN" sz="1400"/>
              <a:t>应用程序更加迅速，并提供了离线使用的能力。</a:t>
            </a:r>
          </a:p>
          <a:p>
            <a:pPr marL="685800" lvl="1" indent="-228600">
              <a:buFont typeface="+mj-ea"/>
              <a:buAutoNum type="circleNumDbPlain"/>
            </a:pPr>
            <a:r>
              <a:rPr lang="zh-CN" altLang="zh-CN" sz="1400"/>
              <a:t>设备访问（</a:t>
            </a:r>
            <a:r>
              <a:rPr lang="en-US" altLang="zh-CN" sz="1400"/>
              <a:t>Device Access</a:t>
            </a:r>
            <a:r>
              <a:rPr lang="zh-CN" altLang="zh-CN" sz="1400"/>
              <a:t>）：增强了设备感知能力使得</a:t>
            </a:r>
            <a:r>
              <a:rPr lang="en-US" altLang="zh-CN" sz="1400"/>
              <a:t>Web</a:t>
            </a:r>
            <a:r>
              <a:rPr lang="zh-CN" altLang="zh-CN" sz="1400"/>
              <a:t>应用在电脑、</a:t>
            </a:r>
            <a:r>
              <a:rPr lang="en-US" altLang="zh-CN" sz="1400"/>
              <a:t>pad</a:t>
            </a:r>
            <a:r>
              <a:rPr lang="zh-CN" altLang="zh-CN" sz="1400"/>
              <a:t>、手机上均能使用。</a:t>
            </a:r>
          </a:p>
          <a:p>
            <a:pPr marL="685800" lvl="1" indent="-228600">
              <a:buFont typeface="+mj-ea"/>
              <a:buAutoNum type="circleNumDbPlain"/>
            </a:pPr>
            <a:r>
              <a:rPr lang="zh-CN" altLang="zh-CN" sz="1400"/>
              <a:t>通信（</a:t>
            </a:r>
            <a:r>
              <a:rPr lang="en-US" altLang="zh-CN" sz="1400"/>
              <a:t>Connectivity</a:t>
            </a:r>
            <a:r>
              <a:rPr lang="zh-CN" altLang="zh-CN" sz="1400"/>
              <a:t>）：增强了通信能力，意味着增强了聊天程序的实时性和网络游戏的顺畅性。</a:t>
            </a:r>
          </a:p>
          <a:p>
            <a:pPr marL="685800" lvl="1" indent="-228600">
              <a:buFont typeface="+mj-ea"/>
              <a:buAutoNum type="circleNumDbPlain"/>
            </a:pPr>
            <a:r>
              <a:rPr lang="zh-CN" altLang="zh-CN" sz="1400"/>
              <a:t>多媒体（</a:t>
            </a:r>
            <a:r>
              <a:rPr lang="en-US" altLang="zh-CN" sz="1400"/>
              <a:t>Multimedia</a:t>
            </a:r>
            <a:r>
              <a:rPr lang="zh-CN" altLang="zh-CN" sz="1400"/>
              <a:t>）：音频视频能力的增强是</a:t>
            </a:r>
            <a:r>
              <a:rPr lang="en-US" altLang="zh-CN" sz="1400"/>
              <a:t>HTML5</a:t>
            </a:r>
            <a:r>
              <a:rPr lang="zh-CN" altLang="zh-CN" sz="1400"/>
              <a:t>的最大突破！</a:t>
            </a:r>
          </a:p>
          <a:p>
            <a:pPr marL="685800" lvl="1" indent="-228600">
              <a:buFont typeface="+mj-ea"/>
              <a:buAutoNum type="circleNumDbPlain"/>
            </a:pPr>
            <a:r>
              <a:rPr lang="zh-CN" altLang="zh-CN" sz="1400"/>
              <a:t>图形和特效（</a:t>
            </a:r>
            <a:r>
              <a:rPr lang="en-US" altLang="zh-CN" sz="1400"/>
              <a:t>3D, Graphics &amp; Effects</a:t>
            </a:r>
            <a:r>
              <a:rPr lang="zh-CN" altLang="zh-CN" sz="1400"/>
              <a:t>）：</a:t>
            </a:r>
            <a:r>
              <a:rPr lang="en-US" altLang="zh-CN" sz="1400"/>
              <a:t>Canvas</a:t>
            </a:r>
            <a:r>
              <a:rPr lang="zh-CN" altLang="zh-CN" sz="1400"/>
              <a:t>、</a:t>
            </a:r>
            <a:r>
              <a:rPr lang="en-US" altLang="zh-CN" sz="1400"/>
              <a:t>SVG</a:t>
            </a:r>
            <a:r>
              <a:rPr lang="zh-CN" altLang="zh-CN" sz="1400"/>
              <a:t>和</a:t>
            </a:r>
            <a:r>
              <a:rPr lang="en-US" altLang="zh-CN" sz="1400"/>
              <a:t>WebGL</a:t>
            </a:r>
            <a:r>
              <a:rPr lang="zh-CN" altLang="zh-CN" sz="1400"/>
              <a:t>等功能使得图形渲染更高效，页面效果更加炫酷。</a:t>
            </a:r>
          </a:p>
          <a:p>
            <a:pPr marL="685800" lvl="1" indent="-228600">
              <a:buFont typeface="+mj-ea"/>
              <a:buAutoNum type="circleNumDbPlain"/>
            </a:pPr>
            <a:r>
              <a:rPr lang="zh-CN" altLang="zh-CN" sz="1400"/>
              <a:t>性能和集成（</a:t>
            </a:r>
            <a:r>
              <a:rPr lang="en-US" altLang="zh-CN" sz="1400"/>
              <a:t>Performance &amp; Integration</a:t>
            </a:r>
            <a:r>
              <a:rPr lang="zh-CN" altLang="zh-CN" sz="1400"/>
              <a:t>）：</a:t>
            </a:r>
            <a:r>
              <a:rPr lang="en-US" altLang="zh-CN" sz="1400"/>
              <a:t>Web Worker</a:t>
            </a:r>
            <a:r>
              <a:rPr lang="zh-CN" altLang="zh-CN" sz="1400"/>
              <a:t>让浏览器可以多线程处理后台任务而不阻塞用户界面渲染。同时，性能检测工具方便评估程序性能。</a:t>
            </a:r>
          </a:p>
          <a:p>
            <a:pPr marL="685800" lvl="1" indent="-228600">
              <a:buFont typeface="+mj-ea"/>
              <a:buAutoNum type="circleNumDbPlain"/>
            </a:pPr>
            <a:r>
              <a:rPr lang="zh-CN" altLang="zh-CN" sz="1400"/>
              <a:t>呈现（</a:t>
            </a:r>
            <a:r>
              <a:rPr lang="en-US" altLang="zh-CN" sz="1400"/>
              <a:t>CSS3</a:t>
            </a:r>
            <a:r>
              <a:rPr lang="zh-CN" altLang="zh-CN" sz="1400"/>
              <a:t>）：</a:t>
            </a:r>
            <a:r>
              <a:rPr lang="en-US" altLang="zh-CN" sz="1400"/>
              <a:t>CSS3</a:t>
            </a:r>
            <a:r>
              <a:rPr lang="zh-CN" altLang="zh-CN" sz="1400"/>
              <a:t>可以很高效的实现页面特效，并不会影响页面的语义和性能。</a:t>
            </a:r>
          </a:p>
          <a:p>
            <a:r>
              <a:rPr lang="zh-CN" altLang="zh-CN" sz="1400"/>
              <a:t>（</a:t>
            </a:r>
            <a:r>
              <a:rPr lang="en-US" altLang="zh-CN" sz="1400"/>
              <a:t>2</a:t>
            </a:r>
            <a:r>
              <a:rPr lang="zh-CN" altLang="zh-CN" sz="1400"/>
              <a:t>）</a:t>
            </a:r>
            <a:r>
              <a:rPr lang="en-US" altLang="zh-CN" sz="1400"/>
              <a:t>HTML5</a:t>
            </a:r>
            <a:r>
              <a:rPr lang="zh-CN" altLang="zh-CN" sz="1400"/>
              <a:t>常用的语义化标签有</a:t>
            </a:r>
            <a:r>
              <a:rPr lang="en-US" altLang="zh-CN" sz="1400"/>
              <a:t>&lt;header&gt;</a:t>
            </a:r>
            <a:r>
              <a:rPr lang="zh-CN" altLang="zh-CN" sz="1400"/>
              <a:t>、</a:t>
            </a:r>
            <a:r>
              <a:rPr lang="en-US" altLang="zh-CN" sz="1400"/>
              <a:t>&lt;section&gt;</a:t>
            </a:r>
            <a:r>
              <a:rPr lang="zh-CN" altLang="zh-CN" sz="1400"/>
              <a:t>、</a:t>
            </a:r>
            <a:r>
              <a:rPr lang="en-US" altLang="zh-CN" sz="1400"/>
              <a:t>&lt;article&gt;</a:t>
            </a:r>
            <a:r>
              <a:rPr lang="zh-CN" altLang="zh-CN" sz="1400"/>
              <a:t>、</a:t>
            </a:r>
            <a:r>
              <a:rPr lang="en-US" altLang="zh-CN" sz="1400"/>
              <a:t>&lt;aside&gt;</a:t>
            </a:r>
            <a:r>
              <a:rPr lang="zh-CN" altLang="zh-CN" sz="1400"/>
              <a:t>、</a:t>
            </a:r>
            <a:r>
              <a:rPr lang="en-US" altLang="zh-CN" sz="1400"/>
              <a:t>&lt;hgroup&gt;</a:t>
            </a:r>
            <a:r>
              <a:rPr lang="zh-CN" altLang="zh-CN" sz="1400"/>
              <a:t>、</a:t>
            </a:r>
            <a:r>
              <a:rPr lang="en-US" altLang="zh-CN" sz="1400"/>
              <a:t>&lt;figure&gt;</a:t>
            </a:r>
            <a:r>
              <a:rPr lang="zh-CN" altLang="zh-CN" sz="1400"/>
              <a:t>、</a:t>
            </a:r>
            <a:r>
              <a:rPr lang="en-US" altLang="zh-CN" sz="1400"/>
              <a:t>&lt;figcaption&gt;</a:t>
            </a:r>
            <a:r>
              <a:rPr lang="zh-CN" altLang="zh-CN" sz="1400"/>
              <a:t>、</a:t>
            </a:r>
            <a:r>
              <a:rPr lang="en-US" altLang="zh-CN" sz="1400"/>
              <a:t>&lt;nav&gt;</a:t>
            </a:r>
            <a:r>
              <a:rPr lang="zh-CN" altLang="zh-CN" sz="1400"/>
              <a:t>、</a:t>
            </a:r>
            <a:r>
              <a:rPr lang="en-US" altLang="zh-CN" sz="1400"/>
              <a:t>&lt;footer&gt;</a:t>
            </a:r>
            <a:r>
              <a:rPr lang="zh-CN" altLang="zh-CN" sz="1400"/>
              <a:t>。</a:t>
            </a:r>
          </a:p>
        </p:txBody>
      </p:sp>
      <p:sp>
        <p:nvSpPr>
          <p:cNvPr id="8" name="标题 1"/>
          <p:cNvSpPr>
            <a:spLocks noChangeArrowheads="1"/>
          </p:cNvSpPr>
          <p:nvPr/>
        </p:nvSpPr>
        <p:spPr bwMode="auto">
          <a:xfrm>
            <a:off x="1644241" y="199119"/>
            <a:ext cx="7527881"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fontAlgn="base">
              <a:spcBef>
                <a:spcPct val="0"/>
              </a:spcBef>
              <a:spcAft>
                <a:spcPct val="0"/>
              </a:spcAft>
            </a:pPr>
            <a:r>
              <a:rPr lang="zh-CN" altLang="en-US" sz="3600" b="1" smtClean="0">
                <a:solidFill>
                  <a:srgbClr val="0567A2"/>
                </a:solidFill>
                <a:latin typeface="微软雅黑" pitchFamily="34" charset="-122"/>
                <a:ea typeface="微软雅黑" pitchFamily="34" charset="-122"/>
                <a:sym typeface="宋体" charset="-122"/>
              </a:rPr>
              <a:t>作业点评</a:t>
            </a:r>
            <a:endParaRPr lang="zh-CN" altLang="en-US" sz="3600" b="1">
              <a:solidFill>
                <a:srgbClr val="0567A2"/>
              </a:solidFill>
              <a:latin typeface="微软雅黑" pitchFamily="34" charset="-122"/>
              <a:ea typeface="微软雅黑" pitchFamily="34" charset="-122"/>
              <a:sym typeface="宋体" charset="-122"/>
            </a:endParaRPr>
          </a:p>
        </p:txBody>
      </p:sp>
    </p:spTree>
    <p:extLst>
      <p:ext uri="{BB962C8B-B14F-4D97-AF65-F5344CB8AC3E}">
        <p14:creationId xmlns:p14="http://schemas.microsoft.com/office/powerpoint/2010/main" val="290072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2"/>
                                        </p:tgtEl>
                                        <p:attrNameLst>
                                          <p:attrName>style.visibility</p:attrName>
                                        </p:attrNameLst>
                                      </p:cBhvr>
                                      <p:to>
                                        <p:strVal val="hidden"/>
                                      </p:to>
                                    </p:set>
                                  </p:childTnLst>
                                </p:cTn>
                              </p:par>
                            </p:childTnLst>
                          </p:cTn>
                        </p:par>
                        <p:par>
                          <p:cTn id="14" fill="hold">
                            <p:stCondLst>
                              <p:cond delay="0"/>
                            </p:stCondLst>
                            <p:childTnLst>
                              <p:par>
                                <p:cTn id="15" presetID="42"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4294967295"/>
          </p:nvPr>
        </p:nvSpPr>
        <p:spPr bwMode="auto">
          <a:xfrm>
            <a:off x="481013" y="1567533"/>
            <a:ext cx="7975600" cy="144812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pPr marL="742950" lvl="1" indent="-285750" eaLnBrk="0" fontAlgn="base" hangingPunct="0">
              <a:lnSpc>
                <a:spcPct val="170000"/>
              </a:lnSpc>
              <a:spcBef>
                <a:spcPct val="20000"/>
              </a:spcBef>
              <a:spcAft>
                <a:spcPct val="0"/>
              </a:spcAft>
              <a:buFont typeface="Arial" panose="020B0604020202020204" pitchFamily="34" charset="0"/>
              <a:buChar char="–"/>
              <a:defRPr/>
            </a:pPr>
            <a:r>
              <a:rPr lang="zh-CN" altLang="en-US" sz="7200" kern="0">
                <a:latin typeface="微软雅黑" panose="020B0503020204020204" pitchFamily="34" charset="-122"/>
                <a:ea typeface="微软雅黑" panose="020B0503020204020204" pitchFamily="34" charset="-122"/>
              </a:rPr>
              <a:t>应用字体图标主要分为两个步骤：</a:t>
            </a:r>
            <a:endParaRPr lang="en-US" altLang="zh-CN" sz="7200" kern="0">
              <a:latin typeface="微软雅黑" panose="020B0503020204020204" pitchFamily="34" charset="-122"/>
              <a:ea typeface="微软雅黑" panose="020B0503020204020204" pitchFamily="34" charset="-122"/>
            </a:endParaRPr>
          </a:p>
          <a:p>
            <a:pPr marL="800100" lvl="1" indent="-342900" eaLnBrk="0" fontAlgn="base" hangingPunct="0">
              <a:lnSpc>
                <a:spcPct val="170000"/>
              </a:lnSpc>
              <a:spcBef>
                <a:spcPct val="20000"/>
              </a:spcBef>
              <a:spcAft>
                <a:spcPct val="0"/>
              </a:spcAft>
              <a:buFont typeface="+mj-ea"/>
              <a:buAutoNum type="circleNumDbPlain"/>
              <a:defRPr/>
            </a:pPr>
            <a:r>
              <a:rPr lang="zh-CN" altLang="en-US" sz="4300">
                <a:latin typeface="微软雅黑" panose="020B0503020204020204" pitchFamily="34" charset="-122"/>
                <a:ea typeface="微软雅黑" panose="020B0503020204020204" pitchFamily="34" charset="-122"/>
              </a:rPr>
              <a:t>在页面引入</a:t>
            </a:r>
            <a:r>
              <a:rPr lang="en-US" altLang="zh-CN" sz="4300">
                <a:latin typeface="微软雅黑" panose="020B0503020204020204" pitchFamily="34" charset="-122"/>
                <a:ea typeface="微软雅黑" panose="020B0503020204020204" pitchFamily="34" charset="-122"/>
              </a:rPr>
              <a:t>font-awesome.min.css</a:t>
            </a:r>
            <a:r>
              <a:rPr lang="zh-CN" altLang="en-US" sz="4300">
                <a:latin typeface="微软雅黑" panose="020B0503020204020204" pitchFamily="34" charset="-122"/>
                <a:ea typeface="微软雅黑" panose="020B0503020204020204" pitchFamily="34" charset="-122"/>
              </a:rPr>
              <a:t>文件。</a:t>
            </a:r>
            <a:endParaRPr lang="en-US" altLang="zh-CN" sz="4300">
              <a:latin typeface="微软雅黑" panose="020B0503020204020204" pitchFamily="34" charset="-122"/>
              <a:ea typeface="微软雅黑" panose="020B0503020204020204" pitchFamily="34" charset="-122"/>
            </a:endParaRPr>
          </a:p>
          <a:p>
            <a:pPr marL="800100" lvl="1" indent="-342900" eaLnBrk="0" fontAlgn="base" hangingPunct="0">
              <a:lnSpc>
                <a:spcPct val="170000"/>
              </a:lnSpc>
              <a:spcBef>
                <a:spcPct val="20000"/>
              </a:spcBef>
              <a:spcAft>
                <a:spcPct val="0"/>
              </a:spcAft>
              <a:buFont typeface="+mj-ea"/>
              <a:buAutoNum type="circleNumDbPlain"/>
              <a:defRPr/>
            </a:pPr>
            <a:r>
              <a:rPr lang="zh-CN" altLang="en-US" sz="4300">
                <a:latin typeface="微软雅黑" panose="020B0503020204020204" pitchFamily="34" charset="-122"/>
                <a:ea typeface="微软雅黑" panose="020B0503020204020204" pitchFamily="34" charset="-122"/>
              </a:rPr>
              <a:t>为页面元素添加相应的</a:t>
            </a:r>
            <a:r>
              <a:rPr lang="en-US" altLang="zh-CN" sz="4300">
                <a:latin typeface="微软雅黑" panose="020B0503020204020204" pitchFamily="34" charset="-122"/>
                <a:ea typeface="微软雅黑" panose="020B0503020204020204" pitchFamily="34" charset="-122"/>
              </a:rPr>
              <a:t>class,</a:t>
            </a:r>
            <a:r>
              <a:rPr lang="zh-CN" altLang="en-US" sz="4300">
                <a:latin typeface="微软雅黑" panose="020B0503020204020204" pitchFamily="34" charset="-122"/>
                <a:ea typeface="微软雅黑" panose="020B0503020204020204" pitchFamily="34" charset="-122"/>
              </a:rPr>
              <a:t>例如“</a:t>
            </a:r>
            <a:r>
              <a:rPr lang="en-US" altLang="zh-CN" sz="4300">
                <a:latin typeface="微软雅黑" panose="020B0503020204020204" pitchFamily="34" charset="-122"/>
                <a:ea typeface="微软雅黑" panose="020B0503020204020204" pitchFamily="34" charset="-122"/>
              </a:rPr>
              <a:t>&lt;i class=”fa fa-comments&gt;”,</a:t>
            </a:r>
            <a:r>
              <a:rPr lang="zh-CN" altLang="en-US" sz="4300">
                <a:latin typeface="微软雅黑" panose="020B0503020204020204" pitchFamily="34" charset="-122"/>
                <a:ea typeface="微软雅黑" panose="020B0503020204020204" pitchFamily="34" charset="-122"/>
              </a:rPr>
              <a:t>会在页面显示如下图所示的图标。</a:t>
            </a:r>
            <a:endParaRPr lang="en-US" altLang="zh-CN" sz="4300">
              <a:latin typeface="微软雅黑" panose="020B0503020204020204" pitchFamily="34" charset="-122"/>
              <a:ea typeface="微软雅黑" panose="020B0503020204020204" pitchFamily="34" charset="-122"/>
            </a:endParaRPr>
          </a:p>
          <a:p>
            <a:pPr marL="800100" lvl="1" indent="-342900" eaLnBrk="0" fontAlgn="base" hangingPunct="0">
              <a:lnSpc>
                <a:spcPct val="170000"/>
              </a:lnSpc>
              <a:spcBef>
                <a:spcPct val="20000"/>
              </a:spcBef>
              <a:spcAft>
                <a:spcPct val="0"/>
              </a:spcAft>
              <a:buFont typeface="+mj-ea"/>
              <a:buAutoNum type="circleNumDbPlain"/>
              <a:defRPr/>
            </a:pPr>
            <a:endParaRPr lang="en-US" altLang="zh-CN" sz="4300">
              <a:latin typeface="微软雅黑" panose="020B0503020204020204" pitchFamily="34" charset="-122"/>
              <a:ea typeface="微软雅黑" panose="020B0503020204020204" pitchFamily="34" charset="-122"/>
            </a:endParaRPr>
          </a:p>
          <a:p>
            <a:pPr marL="800100" lvl="1" indent="-342900" eaLnBrk="0" fontAlgn="base" hangingPunct="0">
              <a:lnSpc>
                <a:spcPct val="170000"/>
              </a:lnSpc>
              <a:spcBef>
                <a:spcPct val="20000"/>
              </a:spcBef>
              <a:spcAft>
                <a:spcPct val="0"/>
              </a:spcAft>
              <a:buFont typeface="+mj-ea"/>
              <a:buAutoNum type="circleNumDbPlain"/>
              <a:defRPr/>
            </a:pPr>
            <a:endParaRPr lang="en-US" altLang="zh-CN" sz="4300">
              <a:latin typeface="微软雅黑" panose="020B0503020204020204" pitchFamily="34" charset="-122"/>
              <a:ea typeface="微软雅黑" panose="020B0503020204020204" pitchFamily="34" charset="-122"/>
            </a:endParaRPr>
          </a:p>
          <a:p>
            <a:pPr marL="800100" lvl="1" indent="-342900" eaLnBrk="0" fontAlgn="base" hangingPunct="0">
              <a:lnSpc>
                <a:spcPct val="170000"/>
              </a:lnSpc>
              <a:spcBef>
                <a:spcPct val="20000"/>
              </a:spcBef>
              <a:spcAft>
                <a:spcPct val="0"/>
              </a:spcAft>
              <a:buFont typeface="+mj-ea"/>
              <a:buAutoNum type="circleNumDbPlain"/>
              <a:defRPr/>
            </a:pPr>
            <a:endParaRPr lang="en-US" altLang="zh-CN" sz="4300">
              <a:latin typeface="微软雅黑" panose="020B0503020204020204" pitchFamily="34" charset="-122"/>
              <a:ea typeface="微软雅黑" panose="020B0503020204020204" pitchFamily="34" charset="-122"/>
            </a:endParaRPr>
          </a:p>
          <a:p>
            <a:pPr marL="800100" lvl="1" indent="-342900" eaLnBrk="0" fontAlgn="base" hangingPunct="0">
              <a:lnSpc>
                <a:spcPct val="170000"/>
              </a:lnSpc>
              <a:spcBef>
                <a:spcPct val="20000"/>
              </a:spcBef>
              <a:spcAft>
                <a:spcPct val="0"/>
              </a:spcAft>
              <a:buFont typeface="+mj-ea"/>
              <a:buAutoNum type="circleNumDbPlain"/>
              <a:defRPr/>
            </a:pPr>
            <a:endParaRPr lang="en-US" altLang="zh-CN" sz="4300">
              <a:latin typeface="微软雅黑" panose="020B0503020204020204" pitchFamily="34" charset="-122"/>
              <a:ea typeface="微软雅黑" panose="020B0503020204020204" pitchFamily="34" charset="-122"/>
            </a:endParaRPr>
          </a:p>
          <a:p>
            <a:pPr marL="800100" lvl="1" indent="-342900" eaLnBrk="0" fontAlgn="base" hangingPunct="0">
              <a:lnSpc>
                <a:spcPct val="170000"/>
              </a:lnSpc>
              <a:spcBef>
                <a:spcPct val="20000"/>
              </a:spcBef>
              <a:spcAft>
                <a:spcPct val="0"/>
              </a:spcAft>
              <a:buFont typeface="+mj-ea"/>
              <a:buAutoNum type="circleNumDbPlain"/>
              <a:defRPr/>
            </a:pPr>
            <a:r>
              <a:rPr lang="zh-CN" altLang="en-US" sz="4300">
                <a:latin typeface="微软雅黑" panose="020B0503020204020204" pitchFamily="34" charset="-122"/>
                <a:ea typeface="微软雅黑" panose="020B0503020204020204" pitchFamily="34" charset="-122"/>
              </a:rPr>
              <a:t>每个图标都有相应的</a:t>
            </a:r>
            <a:r>
              <a:rPr lang="en-US" altLang="zh-CN" sz="4300">
                <a:latin typeface="微软雅黑" panose="020B0503020204020204" pitchFamily="34" charset="-122"/>
                <a:ea typeface="微软雅黑" panose="020B0503020204020204" pitchFamily="34" charset="-122"/>
              </a:rPr>
              <a:t>class</a:t>
            </a:r>
            <a:r>
              <a:rPr lang="zh-CN" altLang="en-US" sz="4300">
                <a:latin typeface="微软雅黑" panose="020B0503020204020204" pitchFamily="34" charset="-122"/>
                <a:ea typeface="微软雅黑" panose="020B0503020204020204" pitchFamily="34" charset="-122"/>
              </a:rPr>
              <a:t>，</a:t>
            </a:r>
            <a:r>
              <a:rPr lang="zh-CN" altLang="zh-CN" sz="4300">
                <a:latin typeface="微软雅黑" panose="020B0503020204020204" pitchFamily="34" charset="-122"/>
                <a:ea typeface="微软雅黑" panose="020B0503020204020204" pitchFamily="34" charset="-122"/>
              </a:rPr>
              <a:t>如果想使用其他的图标可以去地址：</a:t>
            </a:r>
            <a:r>
              <a:rPr lang="en-US" altLang="zh-CN" sz="4300">
                <a:latin typeface="微软雅黑" panose="020B0503020204020204" pitchFamily="34" charset="-122"/>
                <a:ea typeface="微软雅黑" panose="020B0503020204020204" pitchFamily="34" charset="-122"/>
              </a:rPr>
              <a:t>http://fontawesome.io/icons/ </a:t>
            </a:r>
            <a:r>
              <a:rPr lang="zh-CN" altLang="zh-CN" sz="4300">
                <a:latin typeface="微软雅黑" panose="020B0503020204020204" pitchFamily="34" charset="-122"/>
                <a:ea typeface="微软雅黑" panose="020B0503020204020204" pitchFamily="34" charset="-122"/>
              </a:rPr>
              <a:t>进行查看</a:t>
            </a:r>
            <a:r>
              <a:rPr lang="zh-CN" altLang="en-US" sz="4300">
                <a:latin typeface="微软雅黑" panose="020B0503020204020204" pitchFamily="34" charset="-122"/>
                <a:ea typeface="微软雅黑" panose="020B0503020204020204" pitchFamily="34" charset="-122"/>
              </a:rPr>
              <a:t>。</a:t>
            </a:r>
            <a:endParaRPr lang="zh-CN" altLang="zh-CN" sz="4300">
              <a:latin typeface="微软雅黑" panose="020B0503020204020204" pitchFamily="34" charset="-122"/>
              <a:ea typeface="微软雅黑" panose="020B0503020204020204" pitchFamily="34" charset="-122"/>
            </a:endParaRPr>
          </a:p>
        </p:txBody>
      </p:sp>
      <p:sp>
        <p:nvSpPr>
          <p:cNvPr id="17" name="矩形 16"/>
          <p:cNvSpPr/>
          <p:nvPr/>
        </p:nvSpPr>
        <p:spPr>
          <a:xfrm>
            <a:off x="560388" y="908720"/>
            <a:ext cx="4174925" cy="583108"/>
          </a:xfrm>
          <a:prstGeom prst="rect">
            <a:avLst/>
          </a:prstGeom>
        </p:spPr>
        <p:txBody>
          <a:bodyPr wrap="none">
            <a:spAutoFit/>
          </a:bodyPr>
          <a:lstStyle/>
          <a:p>
            <a:pPr marL="342900" indent="-342900">
              <a:lnSpc>
                <a:spcPct val="150000"/>
              </a:lnSpc>
              <a:spcBef>
                <a:spcPct val="20000"/>
              </a:spcBef>
              <a:buFontTx/>
              <a:buChar char="•"/>
              <a:defRPr/>
            </a:pPr>
            <a:r>
              <a:rPr lang="zh-CN" altLang="zh-CN" sz="2400" b="1" smtClean="0">
                <a:solidFill>
                  <a:srgbClr val="0567A2"/>
                </a:solidFill>
              </a:rPr>
              <a:t>应用</a:t>
            </a:r>
            <a:r>
              <a:rPr lang="en-US" altLang="zh-CN" sz="2400" b="1" smtClean="0">
                <a:solidFill>
                  <a:srgbClr val="0567A2"/>
                </a:solidFill>
              </a:rPr>
              <a:t>font-awesome——</a:t>
            </a:r>
            <a:r>
              <a:rPr lang="zh-CN" altLang="en-US" sz="2400" b="1" smtClean="0">
                <a:solidFill>
                  <a:srgbClr val="0567A2"/>
                </a:solidFill>
              </a:rPr>
              <a:t>案例</a:t>
            </a:r>
            <a:endParaRPr lang="en-US" altLang="zh-CN" sz="2400" b="1" dirty="0">
              <a:solidFill>
                <a:srgbClr val="0567A2"/>
              </a:solidFill>
            </a:endParaRPr>
          </a:p>
        </p:txBody>
      </p:sp>
      <p:pic>
        <p:nvPicPr>
          <p:cNvPr id="18" name="图片 17"/>
          <p:cNvPicPr/>
          <p:nvPr/>
        </p:nvPicPr>
        <p:blipFill>
          <a:blip r:embed="rId2"/>
          <a:stretch>
            <a:fillRect/>
          </a:stretch>
        </p:blipFill>
        <p:spPr>
          <a:xfrm>
            <a:off x="3419872" y="2965217"/>
            <a:ext cx="2675890" cy="1418590"/>
          </a:xfrm>
          <a:prstGeom prst="rect">
            <a:avLst/>
          </a:prstGeom>
        </p:spPr>
      </p:pic>
      <p:cxnSp>
        <p:nvCxnSpPr>
          <p:cNvPr id="19" name="直接连接符 18"/>
          <p:cNvCxnSpPr/>
          <p:nvPr/>
        </p:nvCxnSpPr>
        <p:spPr bwMode="auto">
          <a:xfrm>
            <a:off x="827584" y="5535935"/>
            <a:ext cx="7560840" cy="0"/>
          </a:xfrm>
          <a:prstGeom prst="line">
            <a:avLst/>
          </a:prstGeom>
          <a:noFill/>
          <a:ln w="28575"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圆角矩形 19"/>
          <p:cNvSpPr/>
          <p:nvPr/>
        </p:nvSpPr>
        <p:spPr>
          <a:xfrm>
            <a:off x="827584" y="5631368"/>
            <a:ext cx="7560840"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a:t>
            </a:r>
            <a:r>
              <a:rPr lang="zh-CN" altLang="en-US" b="1" smtClean="0">
                <a:solidFill>
                  <a:schemeClr val="bg1"/>
                </a:solidFill>
                <a:ea typeface="宋体" pitchFamily="2" charset="-122"/>
              </a:rPr>
              <a:t>见教材</a:t>
            </a:r>
            <a:r>
              <a:rPr lang="en-US" altLang="zh-CN" b="1" smtClean="0">
                <a:solidFill>
                  <a:schemeClr val="bg1"/>
                </a:solidFill>
                <a:ea typeface="宋体" pitchFamily="2" charset="-122"/>
              </a:rPr>
              <a:t>demo2-5</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sp>
        <p:nvSpPr>
          <p:cNvPr id="9" name="标题 1"/>
          <p:cNvSpPr>
            <a:spLocks noChangeArrowheads="1"/>
          </p:cNvSpPr>
          <p:nvPr/>
        </p:nvSpPr>
        <p:spPr bwMode="auto">
          <a:xfrm>
            <a:off x="1605806" y="190730"/>
            <a:ext cx="7574706"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567A2"/>
                </a:solidFill>
                <a:latin typeface="微软雅黑" pitchFamily="34" charset="-122"/>
                <a:ea typeface="微软雅黑" pitchFamily="34" charset="-122"/>
                <a:sym typeface="宋体" charset="-122"/>
              </a:rPr>
              <a:t>前导</a:t>
            </a:r>
            <a:r>
              <a:rPr lang="zh-CN" altLang="en-US" sz="3200" b="1">
                <a:solidFill>
                  <a:srgbClr val="0567A2"/>
                </a:solidFill>
                <a:latin typeface="微软雅黑" pitchFamily="34" charset="-122"/>
                <a:ea typeface="微软雅黑" pitchFamily="34" charset="-122"/>
                <a:sym typeface="宋体" charset="-122"/>
              </a:rPr>
              <a:t>知识</a:t>
            </a:r>
            <a:r>
              <a:rPr lang="en-US" altLang="zh-CN" sz="3200" b="1" smtClean="0">
                <a:solidFill>
                  <a:srgbClr val="0567A2"/>
                </a:solidFill>
                <a:latin typeface="微软雅黑" pitchFamily="34" charset="-122"/>
                <a:ea typeface="微软雅黑" pitchFamily="34" charset="-122"/>
                <a:sym typeface="宋体" charset="-122"/>
              </a:rPr>
              <a:t>-</a:t>
            </a:r>
            <a:r>
              <a:rPr lang="en-US" altLang="zh-CN" sz="3200" b="1" smtClean="0">
                <a:solidFill>
                  <a:srgbClr val="0567A2"/>
                </a:solidFill>
                <a:latin typeface="微软雅黑" pitchFamily="34" charset="-122"/>
                <a:ea typeface="微软雅黑" pitchFamily="34" charset="-122"/>
              </a:rPr>
              <a:t>Web</a:t>
            </a:r>
            <a:r>
              <a:rPr lang="zh-CN" altLang="en-US" sz="3200" b="1" smtClean="0">
                <a:solidFill>
                  <a:srgbClr val="0567A2"/>
                </a:solidFill>
                <a:latin typeface="微软雅黑" pitchFamily="34" charset="-122"/>
                <a:ea typeface="微软雅黑" pitchFamily="34" charset="-122"/>
              </a:rPr>
              <a:t>字体图标</a:t>
            </a:r>
            <a:endParaRPr lang="zh-CN" altLang="zh-CN" sz="3200" b="1">
              <a:solidFill>
                <a:srgbClr val="0567A2"/>
              </a:solidFill>
              <a:latin typeface="微软雅黑" pitchFamily="34" charset="-122"/>
              <a:ea typeface="微软雅黑" pitchFamily="34" charset="-122"/>
            </a:endParaRPr>
          </a:p>
        </p:txBody>
      </p:sp>
    </p:spTree>
    <p:extLst>
      <p:ext uri="{BB962C8B-B14F-4D97-AF65-F5344CB8AC3E}">
        <p14:creationId xmlns:p14="http://schemas.microsoft.com/office/powerpoint/2010/main" val="124498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down)">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down)">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wipe(down)">
                                      <p:cBhvr>
                                        <p:cTn id="24" dur="500"/>
                                        <p:tgtEl>
                                          <p:spTgt spid="5">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fltVal val="0"/>
                                          </p:val>
                                        </p:tav>
                                        <p:tav tm="100000">
                                          <p:val>
                                            <p:strVal val="#ppt_w"/>
                                          </p:val>
                                        </p:tav>
                                      </p:tavLst>
                                    </p:anim>
                                    <p:anim calcmode="lin" valueType="num">
                                      <p:cBhvr>
                                        <p:cTn id="30" dur="500" fill="hold"/>
                                        <p:tgtEl>
                                          <p:spTgt spid="19"/>
                                        </p:tgtEl>
                                        <p:attrNameLst>
                                          <p:attrName>ppt_h</p:attrName>
                                        </p:attrNameLst>
                                      </p:cBhvr>
                                      <p:tavLst>
                                        <p:tav tm="0">
                                          <p:val>
                                            <p:fltVal val="0"/>
                                          </p:val>
                                        </p:tav>
                                        <p:tav tm="100000">
                                          <p:val>
                                            <p:strVal val="#ppt_h"/>
                                          </p:val>
                                        </p:tav>
                                      </p:tavLst>
                                    </p:anim>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4294967295"/>
          </p:nvPr>
        </p:nvSpPr>
        <p:spPr bwMode="auto">
          <a:xfrm>
            <a:off x="395536" y="1608356"/>
            <a:ext cx="7632847" cy="144812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lvl="1" indent="-285750" eaLnBrk="0" fontAlgn="base" hangingPunct="0">
              <a:lnSpc>
                <a:spcPct val="150000"/>
              </a:lnSpc>
              <a:spcBef>
                <a:spcPct val="20000"/>
              </a:spcBef>
              <a:spcAft>
                <a:spcPct val="0"/>
              </a:spcAft>
              <a:buFont typeface="Arial" panose="020B0604020202020204" pitchFamily="34" charset="0"/>
              <a:buChar char="–"/>
              <a:defRPr/>
            </a:pPr>
            <a:r>
              <a:rPr lang="zh-CN" altLang="zh-CN" sz="1800" kern="0">
                <a:latin typeface="微软雅黑" panose="020B0503020204020204" pitchFamily="34" charset="-122"/>
                <a:ea typeface="微软雅黑" panose="020B0503020204020204" pitchFamily="34" charset="-122"/>
              </a:rPr>
              <a:t>开发者还可以自定义引用字体图标的类名</a:t>
            </a:r>
            <a:r>
              <a:rPr lang="zh-CN" altLang="en-US" sz="1800" kern="0">
                <a:latin typeface="微软雅黑" panose="020B0503020204020204" pitchFamily="34" charset="-122"/>
                <a:ea typeface="微软雅黑" panose="020B0503020204020204" pitchFamily="34" charset="-122"/>
              </a:rPr>
              <a:t>，改变字体图标的大小、颜色等，实现如右图所示的效果。</a:t>
            </a:r>
            <a:endParaRPr lang="en-US" altLang="zh-CN" sz="1800" kern="0">
              <a:latin typeface="微软雅黑" panose="020B0503020204020204" pitchFamily="34" charset="-122"/>
              <a:ea typeface="微软雅黑" panose="020B0503020204020204" pitchFamily="34" charset="-122"/>
            </a:endParaRPr>
          </a:p>
          <a:p>
            <a:pPr marL="800100" lvl="1" indent="-342900">
              <a:lnSpc>
                <a:spcPct val="150000"/>
              </a:lnSpc>
              <a:buFont typeface="+mj-ea"/>
              <a:buAutoNum type="circleNumDbPlain"/>
              <a:defRPr/>
            </a:pPr>
            <a:endParaRPr lang="en-US" altLang="zh-CN" sz="1400" kern="1200">
              <a:latin typeface="微软雅黑" panose="020B0503020204020204" pitchFamily="34" charset="-122"/>
              <a:ea typeface="微软雅黑" panose="020B0503020204020204" pitchFamily="34" charset="-122"/>
              <a:cs typeface="+mn-cs"/>
            </a:endParaRPr>
          </a:p>
          <a:p>
            <a:pPr marL="800100" lvl="1" indent="-342900">
              <a:lnSpc>
                <a:spcPct val="150000"/>
              </a:lnSpc>
              <a:buFont typeface="+mj-ea"/>
              <a:buAutoNum type="circleNumDbPlain"/>
              <a:defRPr/>
            </a:pPr>
            <a:endParaRPr lang="en-US" altLang="zh-CN" sz="1400" kern="1200" smtClean="0">
              <a:latin typeface="微软雅黑" panose="020B0503020204020204" pitchFamily="34" charset="-122"/>
              <a:ea typeface="微软雅黑" panose="020B0503020204020204" pitchFamily="34" charset="-122"/>
              <a:cs typeface="+mn-cs"/>
            </a:endParaRPr>
          </a:p>
          <a:p>
            <a:pPr marL="800100" lvl="1" indent="-342900">
              <a:lnSpc>
                <a:spcPct val="150000"/>
              </a:lnSpc>
              <a:buFont typeface="+mj-ea"/>
              <a:buAutoNum type="circleNumDbPlain"/>
              <a:defRPr/>
            </a:pPr>
            <a:endParaRPr lang="en-US" altLang="zh-CN" sz="1400" kern="1200">
              <a:latin typeface="微软雅黑" panose="020B0503020204020204" pitchFamily="34" charset="-122"/>
              <a:ea typeface="微软雅黑" panose="020B0503020204020204" pitchFamily="34" charset="-122"/>
              <a:cs typeface="+mn-cs"/>
            </a:endParaRPr>
          </a:p>
          <a:p>
            <a:pPr marL="800100" lvl="1" indent="-342900">
              <a:lnSpc>
                <a:spcPct val="150000"/>
              </a:lnSpc>
              <a:buFont typeface="+mj-ea"/>
              <a:buAutoNum type="circleNumDbPlain"/>
              <a:defRPr/>
            </a:pPr>
            <a:endParaRPr lang="en-US" altLang="zh-CN" sz="1400" kern="1200" smtClean="0">
              <a:latin typeface="微软雅黑" panose="020B0503020204020204" pitchFamily="34" charset="-122"/>
              <a:ea typeface="微软雅黑" panose="020B0503020204020204" pitchFamily="34" charset="-122"/>
              <a:cs typeface="+mn-cs"/>
            </a:endParaRPr>
          </a:p>
          <a:p>
            <a:pPr marL="457200" lvl="1" indent="0">
              <a:lnSpc>
                <a:spcPct val="150000"/>
              </a:lnSpc>
              <a:buNone/>
              <a:defRPr/>
            </a:pPr>
            <a:endParaRPr lang="zh-CN" altLang="zh-CN" sz="1400" kern="1200">
              <a:latin typeface="微软雅黑" panose="020B0503020204020204" pitchFamily="34" charset="-122"/>
              <a:ea typeface="微软雅黑" panose="020B0503020204020204" pitchFamily="34" charset="-122"/>
              <a:cs typeface="+mn-cs"/>
            </a:endParaRPr>
          </a:p>
        </p:txBody>
      </p:sp>
      <p:sp>
        <p:nvSpPr>
          <p:cNvPr id="17" name="矩形 16"/>
          <p:cNvSpPr/>
          <p:nvPr/>
        </p:nvSpPr>
        <p:spPr>
          <a:xfrm>
            <a:off x="560388" y="962025"/>
            <a:ext cx="4174925" cy="583108"/>
          </a:xfrm>
          <a:prstGeom prst="rect">
            <a:avLst/>
          </a:prstGeom>
        </p:spPr>
        <p:txBody>
          <a:bodyPr wrap="none">
            <a:spAutoFit/>
          </a:bodyPr>
          <a:lstStyle/>
          <a:p>
            <a:pPr marL="342900" indent="-342900">
              <a:lnSpc>
                <a:spcPct val="150000"/>
              </a:lnSpc>
              <a:spcBef>
                <a:spcPct val="20000"/>
              </a:spcBef>
              <a:buFontTx/>
              <a:buChar char="•"/>
              <a:defRPr/>
            </a:pPr>
            <a:r>
              <a:rPr lang="zh-CN" altLang="zh-CN" sz="2400" b="1" smtClean="0">
                <a:solidFill>
                  <a:srgbClr val="0567A2"/>
                </a:solidFill>
              </a:rPr>
              <a:t>应用</a:t>
            </a:r>
            <a:r>
              <a:rPr lang="en-US" altLang="zh-CN" sz="2400" b="1" smtClean="0">
                <a:solidFill>
                  <a:srgbClr val="0567A2"/>
                </a:solidFill>
              </a:rPr>
              <a:t>font-awesome——</a:t>
            </a:r>
            <a:r>
              <a:rPr lang="zh-CN" altLang="en-US" sz="2400" b="1" smtClean="0">
                <a:solidFill>
                  <a:srgbClr val="0567A2"/>
                </a:solidFill>
              </a:rPr>
              <a:t>案例</a:t>
            </a:r>
            <a:endParaRPr lang="en-US" altLang="zh-CN" sz="2400" b="1" dirty="0">
              <a:solidFill>
                <a:srgbClr val="0567A2"/>
              </a:solidFill>
            </a:endParaRPr>
          </a:p>
        </p:txBody>
      </p:sp>
      <p:cxnSp>
        <p:nvCxnSpPr>
          <p:cNvPr id="19" name="直接连接符 18"/>
          <p:cNvCxnSpPr/>
          <p:nvPr/>
        </p:nvCxnSpPr>
        <p:spPr bwMode="auto">
          <a:xfrm>
            <a:off x="827584" y="5661248"/>
            <a:ext cx="7560840" cy="0"/>
          </a:xfrm>
          <a:prstGeom prst="line">
            <a:avLst/>
          </a:prstGeom>
          <a:noFill/>
          <a:ln w="28575"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圆角矩形 19"/>
          <p:cNvSpPr/>
          <p:nvPr/>
        </p:nvSpPr>
        <p:spPr>
          <a:xfrm>
            <a:off x="827584" y="5756681"/>
            <a:ext cx="7560840"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a:t>
            </a:r>
            <a:r>
              <a:rPr lang="zh-CN" altLang="en-US" b="1" smtClean="0">
                <a:solidFill>
                  <a:schemeClr val="bg1"/>
                </a:solidFill>
                <a:ea typeface="宋体" pitchFamily="2" charset="-122"/>
              </a:rPr>
              <a:t>见教材</a:t>
            </a:r>
            <a:r>
              <a:rPr lang="en-US" altLang="zh-CN" b="1" smtClean="0">
                <a:solidFill>
                  <a:schemeClr val="bg1"/>
                </a:solidFill>
                <a:ea typeface="宋体" pitchFamily="2" charset="-122"/>
              </a:rPr>
              <a:t>demo2-6</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pic>
        <p:nvPicPr>
          <p:cNvPr id="9" name="图片 8"/>
          <p:cNvPicPr/>
          <p:nvPr/>
        </p:nvPicPr>
        <p:blipFill>
          <a:blip r:embed="rId2"/>
          <a:stretch>
            <a:fillRect/>
          </a:stretch>
        </p:blipFill>
        <p:spPr>
          <a:xfrm>
            <a:off x="3275856" y="3068960"/>
            <a:ext cx="2675890" cy="1913890"/>
          </a:xfrm>
          <a:prstGeom prst="rect">
            <a:avLst/>
          </a:prstGeom>
        </p:spPr>
      </p:pic>
      <p:sp>
        <p:nvSpPr>
          <p:cNvPr id="10" name="标题 1"/>
          <p:cNvSpPr>
            <a:spLocks noChangeArrowheads="1"/>
          </p:cNvSpPr>
          <p:nvPr/>
        </p:nvSpPr>
        <p:spPr bwMode="auto">
          <a:xfrm>
            <a:off x="1605806" y="190730"/>
            <a:ext cx="7574706"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567A2"/>
                </a:solidFill>
                <a:latin typeface="微软雅黑" pitchFamily="34" charset="-122"/>
                <a:ea typeface="微软雅黑" pitchFamily="34" charset="-122"/>
                <a:sym typeface="宋体" charset="-122"/>
              </a:rPr>
              <a:t>前导</a:t>
            </a:r>
            <a:r>
              <a:rPr lang="zh-CN" altLang="en-US" sz="3200" b="1">
                <a:solidFill>
                  <a:srgbClr val="0567A2"/>
                </a:solidFill>
                <a:latin typeface="微软雅黑" pitchFamily="34" charset="-122"/>
                <a:ea typeface="微软雅黑" pitchFamily="34" charset="-122"/>
                <a:sym typeface="宋体" charset="-122"/>
              </a:rPr>
              <a:t>知识</a:t>
            </a:r>
            <a:r>
              <a:rPr lang="en-US" altLang="zh-CN" sz="3200" b="1" smtClean="0">
                <a:solidFill>
                  <a:srgbClr val="0567A2"/>
                </a:solidFill>
                <a:latin typeface="微软雅黑" pitchFamily="34" charset="-122"/>
                <a:ea typeface="微软雅黑" pitchFamily="34" charset="-122"/>
                <a:sym typeface="宋体" charset="-122"/>
              </a:rPr>
              <a:t>-</a:t>
            </a:r>
            <a:r>
              <a:rPr lang="en-US" altLang="zh-CN" sz="3200" b="1" smtClean="0">
                <a:solidFill>
                  <a:srgbClr val="0567A2"/>
                </a:solidFill>
                <a:latin typeface="微软雅黑" pitchFamily="34" charset="-122"/>
                <a:ea typeface="微软雅黑" pitchFamily="34" charset="-122"/>
              </a:rPr>
              <a:t>Web</a:t>
            </a:r>
            <a:r>
              <a:rPr lang="zh-CN" altLang="en-US" sz="3200" b="1" smtClean="0">
                <a:solidFill>
                  <a:srgbClr val="0567A2"/>
                </a:solidFill>
                <a:latin typeface="微软雅黑" pitchFamily="34" charset="-122"/>
                <a:ea typeface="微软雅黑" pitchFamily="34" charset="-122"/>
              </a:rPr>
              <a:t>字体图标</a:t>
            </a:r>
            <a:endParaRPr lang="zh-CN" altLang="zh-CN" sz="3200" b="1">
              <a:solidFill>
                <a:srgbClr val="0567A2"/>
              </a:solidFill>
              <a:latin typeface="微软雅黑" pitchFamily="34" charset="-122"/>
              <a:ea typeface="微软雅黑" pitchFamily="34" charset="-122"/>
            </a:endParaRPr>
          </a:p>
        </p:txBody>
      </p:sp>
    </p:spTree>
    <p:extLst>
      <p:ext uri="{BB962C8B-B14F-4D97-AF65-F5344CB8AC3E}">
        <p14:creationId xmlns:p14="http://schemas.microsoft.com/office/powerpoint/2010/main" val="372271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500" fill="hold"/>
                                        <p:tgtEl>
                                          <p:spTgt spid="19"/>
                                        </p:tgtEl>
                                        <p:attrNameLst>
                                          <p:attrName>ppt_w</p:attrName>
                                        </p:attrNameLst>
                                      </p:cBhvr>
                                      <p:tavLst>
                                        <p:tav tm="0">
                                          <p:val>
                                            <p:fltVal val="0"/>
                                          </p:val>
                                        </p:tav>
                                        <p:tav tm="100000">
                                          <p:val>
                                            <p:strVal val="#ppt_w"/>
                                          </p:val>
                                        </p:tav>
                                      </p:tavLst>
                                    </p:anim>
                                    <p:anim calcmode="lin" valueType="num">
                                      <p:cBhvr>
                                        <p:cTn id="14" dur="500" fill="hold"/>
                                        <p:tgtEl>
                                          <p:spTgt spid="19"/>
                                        </p:tgtEl>
                                        <p:attrNameLst>
                                          <p:attrName>ppt_h</p:attrName>
                                        </p:attrNameLst>
                                      </p:cBhvr>
                                      <p:tavLst>
                                        <p:tav tm="0">
                                          <p:val>
                                            <p:fltVal val="0"/>
                                          </p:val>
                                        </p:tav>
                                        <p:tav tm="100000">
                                          <p:val>
                                            <p:strVal val="#ppt_h"/>
                                          </p:val>
                                        </p:tav>
                                      </p:tavLst>
                                    </p:anim>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1"/>
          <p:cNvSpPr>
            <a:spLocks noChangeArrowheads="1"/>
          </p:cNvSpPr>
          <p:nvPr/>
        </p:nvSpPr>
        <p:spPr bwMode="auto">
          <a:xfrm>
            <a:off x="250825" y="1390228"/>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3600" b="1" dirty="0">
              <a:solidFill>
                <a:srgbClr val="FFFF00"/>
              </a:solidFill>
              <a:latin typeface="微软雅黑" pitchFamily="34" charset="-122"/>
              <a:ea typeface="微软雅黑" pitchFamily="34" charset="-122"/>
              <a:sym typeface="宋体" charset="-122"/>
            </a:endParaRPr>
          </a:p>
        </p:txBody>
      </p:sp>
      <p:sp>
        <p:nvSpPr>
          <p:cNvPr id="25" name="矩形 24"/>
          <p:cNvSpPr/>
          <p:nvPr/>
        </p:nvSpPr>
        <p:spPr>
          <a:xfrm>
            <a:off x="2195736" y="5301208"/>
            <a:ext cx="5904656" cy="549061"/>
          </a:xfrm>
          <a:prstGeom prst="rect">
            <a:avLst/>
          </a:prstGeom>
        </p:spPr>
        <p:txBody>
          <a:bodyPr wrap="square">
            <a:spAutoFit/>
          </a:bodyPr>
          <a:lstStyle/>
          <a:p>
            <a:pPr>
              <a:lnSpc>
                <a:spcPct val="130000"/>
              </a:lnSpc>
              <a:spcAft>
                <a:spcPts val="300"/>
              </a:spcAft>
            </a:pPr>
            <a:r>
              <a:rPr lang="zh-CN" altLang="zh-CN" sz="1200" smtClean="0">
                <a:solidFill>
                  <a:schemeClr val="tx1">
                    <a:lumMod val="65000"/>
                    <a:lumOff val="35000"/>
                  </a:schemeClr>
                </a:solidFill>
                <a:latin typeface="微软雅黑" pitchFamily="34" charset="-122"/>
                <a:ea typeface="微软雅黑" pitchFamily="34" charset="-122"/>
              </a:rPr>
              <a:t>该</a:t>
            </a:r>
            <a:r>
              <a:rPr lang="zh-CN" altLang="zh-CN" sz="1200">
                <a:solidFill>
                  <a:schemeClr val="tx1">
                    <a:lumMod val="65000"/>
                    <a:lumOff val="35000"/>
                  </a:schemeClr>
                </a:solidFill>
                <a:latin typeface="微软雅黑" pitchFamily="34" charset="-122"/>
                <a:ea typeface="微软雅黑" pitchFamily="34" charset="-122"/>
              </a:rPr>
              <a:t>软文推广页面由</a:t>
            </a:r>
            <a:r>
              <a:rPr lang="en-US" altLang="zh-CN" sz="1200">
                <a:solidFill>
                  <a:schemeClr val="tx1">
                    <a:lumMod val="65000"/>
                    <a:lumOff val="35000"/>
                  </a:schemeClr>
                </a:solidFill>
                <a:latin typeface="微软雅黑" pitchFamily="34" charset="-122"/>
                <a:ea typeface="微软雅黑" pitchFamily="34" charset="-122"/>
              </a:rPr>
              <a:t>&lt;section&gt;</a:t>
            </a:r>
            <a:r>
              <a:rPr lang="zh-CN" altLang="zh-CN" sz="1200">
                <a:solidFill>
                  <a:schemeClr val="tx1">
                    <a:lumMod val="65000"/>
                    <a:lumOff val="35000"/>
                  </a:schemeClr>
                </a:solidFill>
                <a:latin typeface="微软雅黑" pitchFamily="34" charset="-122"/>
                <a:ea typeface="微软雅黑" pitchFamily="34" charset="-122"/>
              </a:rPr>
              <a:t>标签嵌套多个</a:t>
            </a:r>
            <a:r>
              <a:rPr lang="en-US" altLang="zh-CN" sz="1200">
                <a:solidFill>
                  <a:schemeClr val="tx1">
                    <a:lumMod val="65000"/>
                    <a:lumOff val="35000"/>
                  </a:schemeClr>
                </a:solidFill>
                <a:latin typeface="微软雅黑" pitchFamily="34" charset="-122"/>
                <a:ea typeface="微软雅黑" pitchFamily="34" charset="-122"/>
              </a:rPr>
              <a:t>&lt;div&gt;</a:t>
            </a:r>
            <a:r>
              <a:rPr lang="zh-CN" altLang="zh-CN" sz="1200">
                <a:solidFill>
                  <a:schemeClr val="tx1">
                    <a:lumMod val="65000"/>
                    <a:lumOff val="35000"/>
                  </a:schemeClr>
                </a:solidFill>
                <a:latin typeface="微软雅黑" pitchFamily="34" charset="-122"/>
                <a:ea typeface="微软雅黑" pitchFamily="34" charset="-122"/>
              </a:rPr>
              <a:t>标签构成，广告中的文字分布在这些</a:t>
            </a:r>
            <a:r>
              <a:rPr lang="en-US" altLang="zh-CN" sz="1200">
                <a:solidFill>
                  <a:schemeClr val="tx1">
                    <a:lumMod val="65000"/>
                    <a:lumOff val="35000"/>
                  </a:schemeClr>
                </a:solidFill>
                <a:latin typeface="微软雅黑" pitchFamily="34" charset="-122"/>
                <a:ea typeface="微软雅黑" pitchFamily="34" charset="-122"/>
              </a:rPr>
              <a:t>&lt;div&gt;</a:t>
            </a:r>
            <a:r>
              <a:rPr lang="zh-CN" altLang="zh-CN" sz="1200">
                <a:solidFill>
                  <a:schemeClr val="tx1">
                    <a:lumMod val="65000"/>
                    <a:lumOff val="35000"/>
                  </a:schemeClr>
                </a:solidFill>
                <a:latin typeface="微软雅黑" pitchFamily="34" charset="-122"/>
                <a:ea typeface="微软雅黑" pitchFamily="34" charset="-122"/>
              </a:rPr>
              <a:t>标签中</a:t>
            </a:r>
            <a:r>
              <a:rPr lang="zh-CN" altLang="zh-CN" sz="1200" smtClean="0">
                <a:solidFill>
                  <a:schemeClr val="tx1">
                    <a:lumMod val="65000"/>
                    <a:lumOff val="35000"/>
                  </a:schemeClr>
                </a:solidFill>
                <a:latin typeface="微软雅黑" pitchFamily="34" charset="-122"/>
                <a:ea typeface="微软雅黑" pitchFamily="34" charset="-122"/>
              </a:rPr>
              <a:t>。</a:t>
            </a:r>
            <a:endParaRPr lang="zh-CN" altLang="zh-CN" sz="1200">
              <a:solidFill>
                <a:schemeClr val="tx1">
                  <a:lumMod val="65000"/>
                  <a:lumOff val="35000"/>
                </a:schemeClr>
              </a:solidFill>
              <a:latin typeface="微软雅黑" pitchFamily="34" charset="-122"/>
              <a:ea typeface="微软雅黑" pitchFamily="34" charset="-122"/>
            </a:endParaRPr>
          </a:p>
        </p:txBody>
      </p:sp>
      <p:sp>
        <p:nvSpPr>
          <p:cNvPr id="27" name="椭圆 26"/>
          <p:cNvSpPr/>
          <p:nvPr/>
        </p:nvSpPr>
        <p:spPr bwMode="auto">
          <a:xfrm rot="574600">
            <a:off x="711199" y="5555518"/>
            <a:ext cx="362543" cy="362530"/>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pPr>
            <a:endParaRPr lang="zh-CN" altLang="en-US" dirty="0">
              <a:solidFill>
                <a:schemeClr val="bg1"/>
              </a:solidFill>
              <a:latin typeface="Arial" charset="0"/>
              <a:ea typeface="宋体" pitchFamily="2" charset="-122"/>
            </a:endParaRPr>
          </a:p>
        </p:txBody>
      </p:sp>
      <p:sp>
        <p:nvSpPr>
          <p:cNvPr id="28" name="TextBox 27"/>
          <p:cNvSpPr txBox="1"/>
          <p:nvPr/>
        </p:nvSpPr>
        <p:spPr>
          <a:xfrm>
            <a:off x="720639" y="5560860"/>
            <a:ext cx="348172" cy="369332"/>
          </a:xfrm>
          <a:prstGeom prst="rect">
            <a:avLst/>
          </a:prstGeom>
          <a:noFill/>
        </p:spPr>
        <p:txBody>
          <a:bodyPr wrap="none" rtlCol="0">
            <a:spAutoFit/>
          </a:bodyPr>
          <a:lstStyle/>
          <a:p>
            <a:r>
              <a:rPr lang="en-US" altLang="zh-CN"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1</a:t>
            </a:r>
            <a:endParaRPr lang="zh-CN" altLang="en-US" b="1" dirty="0">
              <a:solidFill>
                <a:schemeClr val="bg1"/>
              </a:solidFill>
              <a:latin typeface="Verdana" panose="020B0604030504040204" pitchFamily="34" charset="0"/>
              <a:cs typeface="Verdana" panose="020B0604030504040204" pitchFamily="34" charset="0"/>
            </a:endParaRPr>
          </a:p>
        </p:txBody>
      </p:sp>
      <p:cxnSp>
        <p:nvCxnSpPr>
          <p:cNvPr id="29" name="直接连接符 28"/>
          <p:cNvCxnSpPr/>
          <p:nvPr/>
        </p:nvCxnSpPr>
        <p:spPr>
          <a:xfrm>
            <a:off x="892470" y="5915140"/>
            <a:ext cx="73519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1107554" y="5570046"/>
            <a:ext cx="1151277" cy="345094"/>
          </a:xfrm>
          <a:prstGeom prst="rect">
            <a:avLst/>
          </a:prstGeom>
        </p:spPr>
        <p:txBody>
          <a:bodyPr wrap="square">
            <a:spAutoFit/>
          </a:bodyPr>
          <a:lstStyle/>
          <a:p>
            <a:pPr>
              <a:lnSpc>
                <a:spcPct val="130000"/>
              </a:lnSpc>
              <a:spcAft>
                <a:spcPts val="300"/>
              </a:spcAft>
            </a:pPr>
            <a:r>
              <a:rPr lang="zh-CN" altLang="en-US" sz="1400" b="1" smtClean="0">
                <a:solidFill>
                  <a:srgbClr val="0567A2"/>
                </a:solidFill>
                <a:latin typeface="微软雅黑" pitchFamily="34" charset="-122"/>
                <a:ea typeface="微软雅黑" pitchFamily="34" charset="-122"/>
              </a:rPr>
              <a:t>页面结构：</a:t>
            </a:r>
            <a:endParaRPr lang="en-US" altLang="zh-CN" sz="1200" dirty="0">
              <a:solidFill>
                <a:srgbClr val="0567A2"/>
              </a:solidFill>
              <a:latin typeface="微软雅黑" pitchFamily="34" charset="-122"/>
              <a:ea typeface="微软雅黑" pitchFamily="34" charset="-122"/>
            </a:endParaRPr>
          </a:p>
        </p:txBody>
      </p:sp>
      <p:sp>
        <p:nvSpPr>
          <p:cNvPr id="12" name="矩形 11"/>
          <p:cNvSpPr/>
          <p:nvPr/>
        </p:nvSpPr>
        <p:spPr>
          <a:xfrm>
            <a:off x="560388" y="1003970"/>
            <a:ext cx="2387192" cy="583108"/>
          </a:xfrm>
          <a:prstGeom prst="rect">
            <a:avLst/>
          </a:prstGeom>
        </p:spPr>
        <p:txBody>
          <a:bodyPr wrap="none">
            <a:spAutoFit/>
          </a:bodyPr>
          <a:lstStyle/>
          <a:p>
            <a:pPr marL="342900" indent="-342900">
              <a:lnSpc>
                <a:spcPct val="150000"/>
              </a:lnSpc>
              <a:spcBef>
                <a:spcPct val="20000"/>
              </a:spcBef>
              <a:buFontTx/>
              <a:buChar char="•"/>
              <a:defRPr/>
            </a:pPr>
            <a:r>
              <a:rPr lang="zh-CN" altLang="zh-CN" sz="2400" b="1" smtClean="0">
                <a:solidFill>
                  <a:srgbClr val="0567A2"/>
                </a:solidFill>
              </a:rPr>
              <a:t>软</a:t>
            </a:r>
            <a:r>
              <a:rPr lang="zh-CN" altLang="zh-CN" sz="2400" b="1">
                <a:solidFill>
                  <a:srgbClr val="0567A2"/>
                </a:solidFill>
              </a:rPr>
              <a:t>文推广页面</a:t>
            </a:r>
            <a:endParaRPr lang="en-US" altLang="zh-CN" sz="2400" b="1" dirty="0">
              <a:solidFill>
                <a:srgbClr val="0567A2"/>
              </a:solidFill>
            </a:endParaRPr>
          </a:p>
        </p:txBody>
      </p:sp>
      <p:pic>
        <p:nvPicPr>
          <p:cNvPr id="13" name="图片 12"/>
          <p:cNvPicPr/>
          <p:nvPr/>
        </p:nvPicPr>
        <p:blipFill>
          <a:blip r:embed="rId2"/>
          <a:stretch>
            <a:fillRect/>
          </a:stretch>
        </p:blipFill>
        <p:spPr>
          <a:xfrm>
            <a:off x="315040" y="1916832"/>
            <a:ext cx="4472984" cy="2701639"/>
          </a:xfrm>
          <a:prstGeom prst="rect">
            <a:avLst/>
          </a:prstGeom>
        </p:spPr>
      </p:pic>
      <p:pic>
        <p:nvPicPr>
          <p:cNvPr id="14" name="图片 13"/>
          <p:cNvPicPr/>
          <p:nvPr/>
        </p:nvPicPr>
        <p:blipFill>
          <a:blip r:embed="rId3"/>
          <a:stretch>
            <a:fillRect/>
          </a:stretch>
        </p:blipFill>
        <p:spPr>
          <a:xfrm>
            <a:off x="4932040" y="1772816"/>
            <a:ext cx="3960440" cy="2894434"/>
          </a:xfrm>
          <a:prstGeom prst="rect">
            <a:avLst/>
          </a:prstGeom>
        </p:spPr>
      </p:pic>
      <p:sp>
        <p:nvSpPr>
          <p:cNvPr id="15" name="右箭头 14"/>
          <p:cNvSpPr/>
          <p:nvPr/>
        </p:nvSpPr>
        <p:spPr>
          <a:xfrm>
            <a:off x="4716016" y="3212976"/>
            <a:ext cx="360040" cy="144016"/>
          </a:xfrm>
          <a:prstGeom prst="rightArrow">
            <a:avLst/>
          </a:prstGeom>
          <a:solidFill>
            <a:schemeClr val="tx1"/>
          </a:solidFill>
          <a:ln w="19050">
            <a:solidFill>
              <a:schemeClr val="tx1"/>
            </a:solidFill>
          </a:ln>
        </p:spPr>
        <p:txBody>
          <a:bodyPr wrap="square" rtlCol="0" anchor="ctr">
            <a:spAutoFit/>
          </a:bodyPr>
          <a:lstStyle/>
          <a:p>
            <a:pPr algn="ctr"/>
            <a:endParaRPr lang="zh-CN" altLang="en-US" dirty="0">
              <a:ea typeface="宋体" pitchFamily="2" charset="-122"/>
            </a:endParaRPr>
          </a:p>
        </p:txBody>
      </p:sp>
      <p:sp>
        <p:nvSpPr>
          <p:cNvPr id="16" name="标题 1"/>
          <p:cNvSpPr>
            <a:spLocks noChangeArrowheads="1"/>
          </p:cNvSpPr>
          <p:nvPr/>
        </p:nvSpPr>
        <p:spPr bwMode="auto">
          <a:xfrm>
            <a:off x="1619074" y="190730"/>
            <a:ext cx="7561437"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smtClean="0">
                <a:solidFill>
                  <a:srgbClr val="0567A2"/>
                </a:solidFill>
                <a:latin typeface="微软雅黑" pitchFamily="34" charset="-122"/>
                <a:ea typeface="微软雅黑" pitchFamily="34" charset="-122"/>
                <a:sym typeface="宋体" charset="-122"/>
              </a:rPr>
              <a:t>项目</a:t>
            </a:r>
            <a:r>
              <a:rPr lang="en-US" altLang="zh-CN" sz="3600" b="1">
                <a:solidFill>
                  <a:srgbClr val="0567A2"/>
                </a:solidFill>
                <a:latin typeface="微软雅黑" pitchFamily="34" charset="-122"/>
                <a:ea typeface="微软雅黑" pitchFamily="34" charset="-122"/>
                <a:sym typeface="宋体" charset="-122"/>
              </a:rPr>
              <a:t>2-2-</a:t>
            </a:r>
            <a:r>
              <a:rPr lang="zh-CN" altLang="en-US" sz="3600" b="1" smtClean="0">
                <a:solidFill>
                  <a:srgbClr val="0567A2"/>
                </a:solidFill>
                <a:latin typeface="微软雅黑" pitchFamily="34" charset="-122"/>
                <a:ea typeface="微软雅黑" pitchFamily="34" charset="-122"/>
                <a:sym typeface="宋体" charset="-122"/>
              </a:rPr>
              <a:t>项目分析</a:t>
            </a:r>
            <a:endParaRPr lang="zh-CN" altLang="en-US" sz="3600" b="1">
              <a:solidFill>
                <a:srgbClr val="0567A2"/>
              </a:solidFill>
              <a:latin typeface="微软雅黑" pitchFamily="34" charset="-122"/>
              <a:ea typeface="微软雅黑" pitchFamily="34" charset="-122"/>
              <a:sym typeface="宋体" charset="-122"/>
            </a:endParaRPr>
          </a:p>
        </p:txBody>
      </p:sp>
    </p:spTree>
    <p:extLst>
      <p:ext uri="{BB962C8B-B14F-4D97-AF65-F5344CB8AC3E}">
        <p14:creationId xmlns:p14="http://schemas.microsoft.com/office/powerpoint/2010/main" val="155211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par>
                                <p:cTn id="12" presetID="22" presetClass="entr" presetSubtype="8"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left)">
                                      <p:cBhvr>
                                        <p:cTn id="28" dur="500"/>
                                        <p:tgtEl>
                                          <p:spTgt spid="3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animBg="1"/>
      <p:bldP spid="28" grpId="0"/>
      <p:bldP spid="30" grpId="0"/>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圆角矩形 42"/>
          <p:cNvSpPr/>
          <p:nvPr/>
        </p:nvSpPr>
        <p:spPr>
          <a:xfrm>
            <a:off x="755576" y="4789111"/>
            <a:ext cx="7776864"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a:t>
            </a:r>
            <a:r>
              <a:rPr lang="zh-CN" altLang="en-US" b="1" smtClean="0">
                <a:solidFill>
                  <a:schemeClr val="bg1"/>
                </a:solidFill>
                <a:ea typeface="宋体" pitchFamily="2" charset="-122"/>
              </a:rPr>
              <a:t>详见教材代码实现）</a:t>
            </a:r>
            <a:endParaRPr lang="en-US" altLang="zh-CN" b="1" dirty="0">
              <a:solidFill>
                <a:schemeClr val="bg1"/>
              </a:solidFill>
              <a:ea typeface="宋体" pitchFamily="2" charset="-122"/>
            </a:endParaRPr>
          </a:p>
        </p:txBody>
      </p:sp>
      <p:sp>
        <p:nvSpPr>
          <p:cNvPr id="51" name="椭圆 50"/>
          <p:cNvSpPr/>
          <p:nvPr/>
        </p:nvSpPr>
        <p:spPr bwMode="auto">
          <a:xfrm rot="574600">
            <a:off x="647648" y="4145246"/>
            <a:ext cx="362543" cy="362530"/>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pPr>
            <a:endParaRPr lang="zh-CN" altLang="en-US" dirty="0">
              <a:solidFill>
                <a:schemeClr val="bg1"/>
              </a:solidFill>
              <a:latin typeface="Arial" charset="0"/>
              <a:ea typeface="宋体" pitchFamily="2" charset="-122"/>
            </a:endParaRPr>
          </a:p>
        </p:txBody>
      </p:sp>
      <p:sp>
        <p:nvSpPr>
          <p:cNvPr id="52" name="TextBox 51"/>
          <p:cNvSpPr txBox="1"/>
          <p:nvPr/>
        </p:nvSpPr>
        <p:spPr>
          <a:xfrm>
            <a:off x="657088" y="4150588"/>
            <a:ext cx="348172" cy="369332"/>
          </a:xfrm>
          <a:prstGeom prst="rect">
            <a:avLst/>
          </a:prstGeom>
          <a:noFill/>
        </p:spPr>
        <p:txBody>
          <a:bodyPr wrap="none" rtlCol="0">
            <a:spAutoFit/>
          </a:bodyPr>
          <a:lstStyle/>
          <a:p>
            <a:r>
              <a:rPr lang="en-US" altLang="zh-CN" b="1" dirty="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zh-CN" altLang="en-US" b="1" dirty="0">
              <a:solidFill>
                <a:schemeClr val="bg1"/>
              </a:solidFill>
              <a:latin typeface="Verdana" panose="020B0604030504040204" pitchFamily="34" charset="0"/>
              <a:cs typeface="Verdana" panose="020B0604030504040204" pitchFamily="34" charset="0"/>
            </a:endParaRPr>
          </a:p>
        </p:txBody>
      </p:sp>
      <p:cxnSp>
        <p:nvCxnSpPr>
          <p:cNvPr id="53" name="直接连接符 52"/>
          <p:cNvCxnSpPr/>
          <p:nvPr/>
        </p:nvCxnSpPr>
        <p:spPr>
          <a:xfrm>
            <a:off x="828919" y="4504868"/>
            <a:ext cx="77755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1044003" y="4159774"/>
            <a:ext cx="1151277" cy="345094"/>
          </a:xfrm>
          <a:prstGeom prst="rect">
            <a:avLst/>
          </a:prstGeom>
        </p:spPr>
        <p:txBody>
          <a:bodyPr wrap="square">
            <a:spAutoFit/>
          </a:bodyPr>
          <a:lstStyle/>
          <a:p>
            <a:pPr>
              <a:lnSpc>
                <a:spcPct val="130000"/>
              </a:lnSpc>
              <a:spcAft>
                <a:spcPts val="300"/>
              </a:spcAft>
            </a:pPr>
            <a:r>
              <a:rPr lang="zh-CN" altLang="en-US" sz="1400" b="1" smtClean="0">
                <a:solidFill>
                  <a:srgbClr val="0567A2"/>
                </a:solidFill>
                <a:latin typeface="微软雅黑" pitchFamily="34" charset="-122"/>
                <a:ea typeface="微软雅黑" pitchFamily="34" charset="-122"/>
              </a:rPr>
              <a:t>实现</a:t>
            </a:r>
            <a:r>
              <a:rPr lang="zh-CN" altLang="en-US" sz="1400" b="1">
                <a:solidFill>
                  <a:srgbClr val="0567A2"/>
                </a:solidFill>
                <a:latin typeface="微软雅黑" pitchFamily="34" charset="-122"/>
                <a:ea typeface="微软雅黑" pitchFamily="34" charset="-122"/>
              </a:rPr>
              <a:t>细节</a:t>
            </a:r>
            <a:r>
              <a:rPr lang="zh-CN" altLang="en-US" sz="1400" b="1" smtClean="0">
                <a:solidFill>
                  <a:srgbClr val="0567A2"/>
                </a:solidFill>
                <a:latin typeface="微软雅黑" pitchFamily="34" charset="-122"/>
                <a:ea typeface="微软雅黑" pitchFamily="34" charset="-122"/>
              </a:rPr>
              <a:t>：</a:t>
            </a:r>
            <a:endParaRPr lang="en-US" altLang="zh-CN" sz="1200" dirty="0">
              <a:solidFill>
                <a:srgbClr val="0567A2"/>
              </a:solidFill>
              <a:latin typeface="微软雅黑" pitchFamily="34" charset="-122"/>
              <a:ea typeface="微软雅黑" pitchFamily="34" charset="-122"/>
            </a:endParaRPr>
          </a:p>
        </p:txBody>
      </p:sp>
      <p:sp>
        <p:nvSpPr>
          <p:cNvPr id="55" name="矩形 54"/>
          <p:cNvSpPr/>
          <p:nvPr/>
        </p:nvSpPr>
        <p:spPr>
          <a:xfrm>
            <a:off x="2195736" y="2440493"/>
            <a:ext cx="5112568" cy="1965153"/>
          </a:xfrm>
          <a:prstGeom prst="rect">
            <a:avLst/>
          </a:prstGeom>
        </p:spPr>
        <p:txBody>
          <a:bodyPr wrap="square">
            <a:spAutoFit/>
          </a:bodyPr>
          <a:lstStyle/>
          <a:p>
            <a:pPr marL="228600" indent="-228600">
              <a:lnSpc>
                <a:spcPct val="130000"/>
              </a:lnSpc>
              <a:spcAft>
                <a:spcPts val="300"/>
              </a:spcAft>
              <a:buFont typeface="+mj-ea"/>
              <a:buAutoNum type="circleNumDbPlain"/>
            </a:pPr>
            <a:endParaRPr lang="en-US" altLang="zh-CN" sz="1200" smtClean="0">
              <a:solidFill>
                <a:schemeClr val="tx1">
                  <a:lumMod val="65000"/>
                  <a:lumOff val="35000"/>
                </a:schemeClr>
              </a:solidFill>
              <a:ea typeface="微软雅黑" pitchFamily="34" charset="-122"/>
            </a:endParaRPr>
          </a:p>
          <a:p>
            <a:pPr marL="228600" indent="-228600">
              <a:lnSpc>
                <a:spcPct val="130000"/>
              </a:lnSpc>
              <a:spcAft>
                <a:spcPts val="300"/>
              </a:spcAft>
              <a:buFont typeface="+mj-ea"/>
              <a:buAutoNum type="circleNumDbPlain"/>
            </a:pPr>
            <a:r>
              <a:rPr lang="zh-CN" altLang="zh-CN" sz="1200" smtClean="0">
                <a:solidFill>
                  <a:schemeClr val="tx1">
                    <a:lumMod val="65000"/>
                    <a:lumOff val="35000"/>
                  </a:schemeClr>
                </a:solidFill>
                <a:ea typeface="微软雅黑" pitchFamily="34" charset="-122"/>
              </a:rPr>
              <a:t>最</a:t>
            </a:r>
            <a:r>
              <a:rPr lang="zh-CN" altLang="zh-CN" sz="1200">
                <a:solidFill>
                  <a:schemeClr val="tx1">
                    <a:lumMod val="65000"/>
                    <a:lumOff val="35000"/>
                  </a:schemeClr>
                </a:solidFill>
                <a:ea typeface="微软雅黑" pitchFamily="34" charset="-122"/>
              </a:rPr>
              <a:t>上面两个标题分别使用</a:t>
            </a:r>
            <a:r>
              <a:rPr lang="en-US" altLang="zh-CN" sz="1200">
                <a:solidFill>
                  <a:schemeClr val="tx1">
                    <a:lumMod val="65000"/>
                    <a:lumOff val="35000"/>
                  </a:schemeClr>
                </a:solidFill>
                <a:ea typeface="微软雅黑" pitchFamily="34" charset="-122"/>
              </a:rPr>
              <a:t>&lt;h3&gt;</a:t>
            </a:r>
            <a:r>
              <a:rPr lang="zh-CN" altLang="zh-CN" sz="1200">
                <a:solidFill>
                  <a:schemeClr val="tx1">
                    <a:lumMod val="65000"/>
                    <a:lumOff val="35000"/>
                  </a:schemeClr>
                </a:solidFill>
                <a:ea typeface="微软雅黑" pitchFamily="34" charset="-122"/>
              </a:rPr>
              <a:t>和</a:t>
            </a:r>
            <a:r>
              <a:rPr lang="en-US" altLang="zh-CN" sz="1200">
                <a:solidFill>
                  <a:schemeClr val="tx1">
                    <a:lumMod val="65000"/>
                    <a:lumOff val="35000"/>
                  </a:schemeClr>
                </a:solidFill>
                <a:ea typeface="微软雅黑" pitchFamily="34" charset="-122"/>
              </a:rPr>
              <a:t>&lt;h4&gt;</a:t>
            </a:r>
            <a:r>
              <a:rPr lang="zh-CN" altLang="zh-CN" sz="1200">
                <a:solidFill>
                  <a:schemeClr val="tx1">
                    <a:lumMod val="65000"/>
                    <a:lumOff val="35000"/>
                  </a:schemeClr>
                </a:solidFill>
                <a:ea typeface="微软雅黑" pitchFamily="34" charset="-122"/>
              </a:rPr>
              <a:t>标签，</a:t>
            </a:r>
            <a:r>
              <a:rPr lang="en-US" altLang="zh-CN" sz="1200">
                <a:solidFill>
                  <a:schemeClr val="tx1">
                    <a:lumMod val="65000"/>
                    <a:lumOff val="35000"/>
                  </a:schemeClr>
                </a:solidFill>
                <a:ea typeface="微软雅黑" pitchFamily="34" charset="-122"/>
              </a:rPr>
              <a:t>div.description</a:t>
            </a:r>
            <a:r>
              <a:rPr lang="zh-CN" altLang="zh-CN" sz="1200">
                <a:solidFill>
                  <a:schemeClr val="tx1">
                    <a:lumMod val="65000"/>
                    <a:lumOff val="35000"/>
                  </a:schemeClr>
                </a:solidFill>
                <a:ea typeface="微软雅黑" pitchFamily="34" charset="-122"/>
              </a:rPr>
              <a:t>中描述信息使用</a:t>
            </a:r>
            <a:r>
              <a:rPr lang="en-US" altLang="zh-CN" sz="1200">
                <a:solidFill>
                  <a:schemeClr val="tx1">
                    <a:lumMod val="65000"/>
                    <a:lumOff val="35000"/>
                  </a:schemeClr>
                </a:solidFill>
                <a:ea typeface="微软雅黑" pitchFamily="34" charset="-122"/>
              </a:rPr>
              <a:t>&lt;p&gt;</a:t>
            </a:r>
            <a:r>
              <a:rPr lang="zh-CN" altLang="zh-CN" sz="1200">
                <a:solidFill>
                  <a:schemeClr val="tx1">
                    <a:lumMod val="65000"/>
                    <a:lumOff val="35000"/>
                  </a:schemeClr>
                </a:solidFill>
                <a:ea typeface="微软雅黑" pitchFamily="34" charset="-122"/>
              </a:rPr>
              <a:t>标签来完成，字体图标使用</a:t>
            </a:r>
            <a:r>
              <a:rPr lang="en-US" altLang="zh-CN" sz="1200">
                <a:solidFill>
                  <a:schemeClr val="tx1">
                    <a:lumMod val="65000"/>
                    <a:lumOff val="35000"/>
                  </a:schemeClr>
                </a:solidFill>
                <a:ea typeface="微软雅黑" pitchFamily="34" charset="-122"/>
              </a:rPr>
              <a:t>&lt;i&gt;</a:t>
            </a:r>
            <a:r>
              <a:rPr lang="zh-CN" altLang="zh-CN" sz="1200">
                <a:solidFill>
                  <a:schemeClr val="tx1">
                    <a:lumMod val="65000"/>
                    <a:lumOff val="35000"/>
                  </a:schemeClr>
                </a:solidFill>
                <a:ea typeface="微软雅黑" pitchFamily="34" charset="-122"/>
              </a:rPr>
              <a:t>标签引用对应的</a:t>
            </a:r>
            <a:r>
              <a:rPr lang="en-US" altLang="zh-CN" sz="1200">
                <a:solidFill>
                  <a:schemeClr val="tx1">
                    <a:lumMod val="65000"/>
                    <a:lumOff val="35000"/>
                  </a:schemeClr>
                </a:solidFill>
                <a:ea typeface="微软雅黑" pitchFamily="34" charset="-122"/>
              </a:rPr>
              <a:t>class</a:t>
            </a:r>
            <a:r>
              <a:rPr lang="zh-CN" altLang="zh-CN" sz="1200">
                <a:solidFill>
                  <a:schemeClr val="tx1">
                    <a:lumMod val="65000"/>
                    <a:lumOff val="35000"/>
                  </a:schemeClr>
                </a:solidFill>
                <a:ea typeface="微软雅黑" pitchFamily="34" charset="-122"/>
              </a:rPr>
              <a:t>值来完成。</a:t>
            </a:r>
          </a:p>
          <a:p>
            <a:pPr marL="228600" indent="-228600">
              <a:lnSpc>
                <a:spcPct val="130000"/>
              </a:lnSpc>
              <a:spcAft>
                <a:spcPts val="300"/>
              </a:spcAft>
              <a:buFont typeface="+mj-ea"/>
              <a:buAutoNum type="circleNumDbPlain"/>
            </a:pPr>
            <a:r>
              <a:rPr lang="zh-CN" altLang="zh-CN" sz="1200" smtClean="0">
                <a:solidFill>
                  <a:schemeClr val="tx1">
                    <a:lumMod val="65000"/>
                    <a:lumOff val="35000"/>
                  </a:schemeClr>
                </a:solidFill>
                <a:ea typeface="微软雅黑" pitchFamily="34" charset="-122"/>
              </a:rPr>
              <a:t>为</a:t>
            </a:r>
            <a:r>
              <a:rPr lang="en-US" altLang="zh-CN" sz="1200">
                <a:solidFill>
                  <a:schemeClr val="tx1">
                    <a:lumMod val="65000"/>
                    <a:lumOff val="35000"/>
                  </a:schemeClr>
                </a:solidFill>
                <a:ea typeface="微软雅黑" pitchFamily="34" charset="-122"/>
              </a:rPr>
              <a:t>&lt;section&gt;</a:t>
            </a:r>
            <a:r>
              <a:rPr lang="zh-CN" altLang="zh-CN" sz="1200">
                <a:solidFill>
                  <a:schemeClr val="tx1">
                    <a:lumMod val="65000"/>
                    <a:lumOff val="35000"/>
                  </a:schemeClr>
                </a:solidFill>
                <a:ea typeface="微软雅黑" pitchFamily="34" charset="-122"/>
              </a:rPr>
              <a:t>标签设置蓝色的背景图。</a:t>
            </a:r>
          </a:p>
          <a:p>
            <a:pPr marL="228600" indent="-228600">
              <a:lnSpc>
                <a:spcPct val="130000"/>
              </a:lnSpc>
              <a:spcAft>
                <a:spcPts val="300"/>
              </a:spcAft>
              <a:buFont typeface="+mj-ea"/>
              <a:buAutoNum type="circleNumDbPlain"/>
            </a:pPr>
            <a:r>
              <a:rPr lang="zh-CN" altLang="zh-CN" sz="1200" smtClean="0">
                <a:solidFill>
                  <a:schemeClr val="tx1">
                    <a:lumMod val="65000"/>
                    <a:lumOff val="35000"/>
                  </a:schemeClr>
                </a:solidFill>
                <a:ea typeface="微软雅黑" pitchFamily="34" charset="-122"/>
              </a:rPr>
              <a:t>根据</a:t>
            </a:r>
            <a:r>
              <a:rPr lang="zh-CN" altLang="zh-CN" sz="1200">
                <a:solidFill>
                  <a:schemeClr val="tx1">
                    <a:lumMod val="65000"/>
                    <a:lumOff val="35000"/>
                  </a:schemeClr>
                </a:solidFill>
                <a:ea typeface="微软雅黑" pitchFamily="34" charset="-122"/>
              </a:rPr>
              <a:t>需求用</a:t>
            </a:r>
            <a:r>
              <a:rPr lang="en-US" altLang="zh-CN" sz="1200">
                <a:solidFill>
                  <a:schemeClr val="tx1">
                    <a:lumMod val="65000"/>
                    <a:lumOff val="35000"/>
                  </a:schemeClr>
                </a:solidFill>
                <a:ea typeface="微软雅黑" pitchFamily="34" charset="-122"/>
              </a:rPr>
              <a:t>&lt;div&gt;</a:t>
            </a:r>
            <a:r>
              <a:rPr lang="zh-CN" altLang="zh-CN" sz="1200">
                <a:solidFill>
                  <a:schemeClr val="tx1">
                    <a:lumMod val="65000"/>
                    <a:lumOff val="35000"/>
                  </a:schemeClr>
                </a:solidFill>
                <a:ea typeface="微软雅黑" pitchFamily="34" charset="-122"/>
              </a:rPr>
              <a:t>标签和</a:t>
            </a:r>
            <a:r>
              <a:rPr lang="en-US" altLang="zh-CN" sz="1200">
                <a:solidFill>
                  <a:schemeClr val="tx1">
                    <a:lumMod val="65000"/>
                    <a:lumOff val="35000"/>
                  </a:schemeClr>
                </a:solidFill>
                <a:ea typeface="微软雅黑" pitchFamily="34" charset="-122"/>
              </a:rPr>
              <a:t>CSS</a:t>
            </a:r>
            <a:r>
              <a:rPr lang="zh-CN" altLang="zh-CN" sz="1200">
                <a:solidFill>
                  <a:schemeClr val="tx1">
                    <a:lumMod val="65000"/>
                    <a:lumOff val="35000"/>
                  </a:schemeClr>
                </a:solidFill>
                <a:ea typeface="微软雅黑" pitchFamily="34" charset="-122"/>
              </a:rPr>
              <a:t>样式来控制文字的排列。</a:t>
            </a:r>
          </a:p>
          <a:p>
            <a:pPr marL="228600" indent="-228600">
              <a:lnSpc>
                <a:spcPct val="130000"/>
              </a:lnSpc>
              <a:spcAft>
                <a:spcPts val="300"/>
              </a:spcAft>
              <a:buFont typeface="+mj-ea"/>
              <a:buAutoNum type="circleNumDbPlain"/>
            </a:pPr>
            <a:r>
              <a:rPr lang="zh-CN" altLang="zh-CN" sz="1200" smtClean="0">
                <a:solidFill>
                  <a:schemeClr val="tx1">
                    <a:lumMod val="65000"/>
                    <a:lumOff val="35000"/>
                  </a:schemeClr>
                </a:solidFill>
                <a:ea typeface="微软雅黑" pitchFamily="34" charset="-122"/>
              </a:rPr>
              <a:t>在</a:t>
            </a:r>
            <a:r>
              <a:rPr lang="en-US" altLang="zh-CN" sz="1200">
                <a:solidFill>
                  <a:schemeClr val="tx1">
                    <a:lumMod val="65000"/>
                    <a:lumOff val="35000"/>
                  </a:schemeClr>
                </a:solidFill>
                <a:ea typeface="微软雅黑" pitchFamily="34" charset="-122"/>
              </a:rPr>
              <a:t>&lt;h3&gt;</a:t>
            </a:r>
            <a:r>
              <a:rPr lang="zh-CN" altLang="zh-CN" sz="1200">
                <a:solidFill>
                  <a:schemeClr val="tx1">
                    <a:lumMod val="65000"/>
                    <a:lumOff val="35000"/>
                  </a:schemeClr>
                </a:solidFill>
                <a:ea typeface="微软雅黑" pitchFamily="34" charset="-122"/>
              </a:rPr>
              <a:t>标签中应用了名称为“</a:t>
            </a:r>
            <a:r>
              <a:rPr lang="en-US" altLang="zh-CN" sz="1200">
                <a:solidFill>
                  <a:schemeClr val="tx1">
                    <a:lumMod val="65000"/>
                    <a:lumOff val="35000"/>
                  </a:schemeClr>
                </a:solidFill>
                <a:ea typeface="微软雅黑" pitchFamily="34" charset="-122"/>
              </a:rPr>
              <a:t>PinyonScript-Regular.ttf</a:t>
            </a:r>
            <a:r>
              <a:rPr lang="zh-CN" altLang="zh-CN" sz="1200">
                <a:solidFill>
                  <a:schemeClr val="tx1">
                    <a:lumMod val="65000"/>
                    <a:lumOff val="35000"/>
                  </a:schemeClr>
                </a:solidFill>
                <a:ea typeface="微软雅黑" pitchFamily="34" charset="-122"/>
              </a:rPr>
              <a:t>”的字体。</a:t>
            </a:r>
          </a:p>
          <a:p>
            <a:pPr marL="228600" indent="-228600">
              <a:lnSpc>
                <a:spcPct val="130000"/>
              </a:lnSpc>
              <a:spcAft>
                <a:spcPts val="300"/>
              </a:spcAft>
              <a:buFont typeface="+mj-ea"/>
              <a:buAutoNum type="circleNumDbPlain"/>
            </a:pPr>
            <a:r>
              <a:rPr lang="en-US" altLang="zh-CN" sz="1200" smtClean="0">
                <a:solidFill>
                  <a:schemeClr val="tx1">
                    <a:lumMod val="65000"/>
                    <a:lumOff val="35000"/>
                  </a:schemeClr>
                </a:solidFill>
                <a:ea typeface="微软雅黑" pitchFamily="34" charset="-122"/>
              </a:rPr>
              <a:t>&lt;h3</a:t>
            </a:r>
            <a:r>
              <a:rPr lang="en-US" altLang="zh-CN" sz="1200">
                <a:solidFill>
                  <a:schemeClr val="tx1">
                    <a:lumMod val="65000"/>
                    <a:lumOff val="35000"/>
                  </a:schemeClr>
                </a:solidFill>
                <a:ea typeface="微软雅黑" pitchFamily="34" charset="-122"/>
              </a:rPr>
              <a:t>&gt;</a:t>
            </a:r>
            <a:r>
              <a:rPr lang="zh-CN" altLang="zh-CN" sz="1200">
                <a:solidFill>
                  <a:schemeClr val="tx1">
                    <a:lumMod val="65000"/>
                    <a:lumOff val="35000"/>
                  </a:schemeClr>
                </a:solidFill>
                <a:ea typeface="微软雅黑" pitchFamily="34" charset="-122"/>
              </a:rPr>
              <a:t>和</a:t>
            </a:r>
            <a:r>
              <a:rPr lang="en-US" altLang="zh-CN" sz="1200">
                <a:solidFill>
                  <a:schemeClr val="tx1">
                    <a:lumMod val="65000"/>
                    <a:lumOff val="35000"/>
                  </a:schemeClr>
                </a:solidFill>
                <a:ea typeface="微软雅黑" pitchFamily="34" charset="-122"/>
              </a:rPr>
              <a:t>&lt;h4&gt;</a:t>
            </a:r>
            <a:r>
              <a:rPr lang="zh-CN" altLang="zh-CN" sz="1200">
                <a:solidFill>
                  <a:schemeClr val="tx1">
                    <a:lumMod val="65000"/>
                    <a:lumOff val="35000"/>
                  </a:schemeClr>
                </a:solidFill>
                <a:ea typeface="微软雅黑" pitchFamily="34" charset="-122"/>
              </a:rPr>
              <a:t>标签中的文字分别添加了灰色阴影</a:t>
            </a:r>
            <a:r>
              <a:rPr lang="zh-CN" altLang="zh-CN" sz="1200" smtClean="0">
                <a:solidFill>
                  <a:schemeClr val="tx1">
                    <a:lumMod val="65000"/>
                    <a:lumOff val="35000"/>
                  </a:schemeClr>
                </a:solidFill>
                <a:ea typeface="微软雅黑" pitchFamily="34" charset="-122"/>
              </a:rPr>
              <a:t>。</a:t>
            </a:r>
            <a:endParaRPr lang="zh-CN" altLang="zh-CN" sz="1200">
              <a:solidFill>
                <a:schemeClr val="tx1">
                  <a:lumMod val="65000"/>
                  <a:lumOff val="35000"/>
                </a:schemeClr>
              </a:solidFill>
              <a:ea typeface="微软雅黑" pitchFamily="34" charset="-122"/>
            </a:endParaRPr>
          </a:p>
        </p:txBody>
      </p:sp>
      <p:sp>
        <p:nvSpPr>
          <p:cNvPr id="13" name="矩形 12"/>
          <p:cNvSpPr/>
          <p:nvPr/>
        </p:nvSpPr>
        <p:spPr>
          <a:xfrm>
            <a:off x="560388" y="1146583"/>
            <a:ext cx="2387192" cy="583108"/>
          </a:xfrm>
          <a:prstGeom prst="rect">
            <a:avLst/>
          </a:prstGeom>
        </p:spPr>
        <p:txBody>
          <a:bodyPr wrap="none">
            <a:spAutoFit/>
          </a:bodyPr>
          <a:lstStyle/>
          <a:p>
            <a:pPr marL="342900" indent="-342900">
              <a:lnSpc>
                <a:spcPct val="150000"/>
              </a:lnSpc>
              <a:spcBef>
                <a:spcPct val="20000"/>
              </a:spcBef>
              <a:buFontTx/>
              <a:buChar char="•"/>
              <a:defRPr/>
            </a:pPr>
            <a:r>
              <a:rPr lang="zh-CN" altLang="zh-CN" sz="2400" b="1" smtClean="0">
                <a:solidFill>
                  <a:srgbClr val="0567A2"/>
                </a:solidFill>
              </a:rPr>
              <a:t>软</a:t>
            </a:r>
            <a:r>
              <a:rPr lang="zh-CN" altLang="zh-CN" sz="2400" b="1">
                <a:solidFill>
                  <a:srgbClr val="0567A2"/>
                </a:solidFill>
              </a:rPr>
              <a:t>文推广页面</a:t>
            </a:r>
            <a:endParaRPr lang="en-US" altLang="zh-CN" sz="2400" b="1" dirty="0">
              <a:solidFill>
                <a:srgbClr val="0567A2"/>
              </a:solidFill>
            </a:endParaRPr>
          </a:p>
        </p:txBody>
      </p:sp>
      <p:sp>
        <p:nvSpPr>
          <p:cNvPr id="11" name="标题 1"/>
          <p:cNvSpPr>
            <a:spLocks noChangeArrowheads="1"/>
          </p:cNvSpPr>
          <p:nvPr/>
        </p:nvSpPr>
        <p:spPr bwMode="auto">
          <a:xfrm>
            <a:off x="1619074" y="190730"/>
            <a:ext cx="7561437"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smtClean="0">
                <a:solidFill>
                  <a:srgbClr val="0567A2"/>
                </a:solidFill>
                <a:latin typeface="微软雅黑" pitchFamily="34" charset="-122"/>
                <a:ea typeface="微软雅黑" pitchFamily="34" charset="-122"/>
                <a:sym typeface="宋体" charset="-122"/>
              </a:rPr>
              <a:t>项目</a:t>
            </a:r>
            <a:r>
              <a:rPr lang="en-US" altLang="zh-CN" sz="3600" b="1">
                <a:solidFill>
                  <a:srgbClr val="0567A2"/>
                </a:solidFill>
                <a:latin typeface="微软雅黑" pitchFamily="34" charset="-122"/>
                <a:ea typeface="微软雅黑" pitchFamily="34" charset="-122"/>
                <a:sym typeface="宋体" charset="-122"/>
              </a:rPr>
              <a:t>2-2-</a:t>
            </a:r>
            <a:r>
              <a:rPr lang="zh-CN" altLang="en-US" sz="3600" b="1" smtClean="0">
                <a:solidFill>
                  <a:srgbClr val="0567A2"/>
                </a:solidFill>
                <a:latin typeface="微软雅黑" pitchFamily="34" charset="-122"/>
                <a:ea typeface="微软雅黑" pitchFamily="34" charset="-122"/>
                <a:sym typeface="宋体" charset="-122"/>
              </a:rPr>
              <a:t>项目分析</a:t>
            </a:r>
            <a:endParaRPr lang="zh-CN" altLang="en-US" sz="3600" b="1">
              <a:solidFill>
                <a:srgbClr val="0567A2"/>
              </a:solidFill>
              <a:latin typeface="微软雅黑" pitchFamily="34" charset="-122"/>
              <a:ea typeface="微软雅黑" pitchFamily="34" charset="-122"/>
              <a:sym typeface="宋体" charset="-122"/>
            </a:endParaRPr>
          </a:p>
        </p:txBody>
      </p:sp>
    </p:spTree>
    <p:extLst>
      <p:ext uri="{BB962C8B-B14F-4D97-AF65-F5344CB8AC3E}">
        <p14:creationId xmlns:p14="http://schemas.microsoft.com/office/powerpoint/2010/main" val="311888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left)">
                                      <p:cBhvr>
                                        <p:cTn id="10" dur="500"/>
                                        <p:tgtEl>
                                          <p:spTgt spid="5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wipe(left)">
                                      <p:cBhvr>
                                        <p:cTn id="13" dur="500"/>
                                        <p:tgtEl>
                                          <p:spTgt spid="5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wipe(left)">
                                      <p:cBhvr>
                                        <p:cTn id="16" dur="500"/>
                                        <p:tgtEl>
                                          <p:spTgt spid="5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ipe(left)">
                                      <p:cBhvr>
                                        <p:cTn id="19" dur="500"/>
                                        <p:tgtEl>
                                          <p:spTgt spid="5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left)">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1" grpId="0" animBg="1"/>
      <p:bldP spid="52" grpId="0"/>
      <p:bldP spid="54" grpId="0"/>
      <p:bldP spid="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bwMode="auto">
          <a:xfrm rot="574600">
            <a:off x="855215" y="3874961"/>
            <a:ext cx="362543" cy="362530"/>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pPr>
            <a:endParaRPr lang="zh-CN" altLang="en-US" dirty="0">
              <a:solidFill>
                <a:schemeClr val="bg1"/>
              </a:solidFill>
              <a:latin typeface="Arial" charset="0"/>
              <a:ea typeface="宋体" pitchFamily="2" charset="-122"/>
            </a:endParaRPr>
          </a:p>
        </p:txBody>
      </p:sp>
      <p:sp>
        <p:nvSpPr>
          <p:cNvPr id="7" name="TextBox 6"/>
          <p:cNvSpPr txBox="1"/>
          <p:nvPr/>
        </p:nvSpPr>
        <p:spPr>
          <a:xfrm>
            <a:off x="864655" y="3880303"/>
            <a:ext cx="348172" cy="369332"/>
          </a:xfrm>
          <a:prstGeom prst="rect">
            <a:avLst/>
          </a:prstGeom>
          <a:noFill/>
        </p:spPr>
        <p:txBody>
          <a:bodyPr wrap="none" rtlCol="0">
            <a:spAutoFit/>
          </a:bodyPr>
          <a:lstStyle/>
          <a:p>
            <a:r>
              <a:rPr lang="en-US" altLang="zh-CN"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1</a:t>
            </a:r>
            <a:endParaRPr lang="zh-CN" altLang="en-US" b="1" dirty="0">
              <a:solidFill>
                <a:schemeClr val="bg1"/>
              </a:solidFill>
              <a:latin typeface="Verdana" panose="020B0604030504040204" pitchFamily="34" charset="0"/>
              <a:cs typeface="Verdana" panose="020B0604030504040204" pitchFamily="34" charset="0"/>
            </a:endParaRPr>
          </a:p>
        </p:txBody>
      </p:sp>
      <p:cxnSp>
        <p:nvCxnSpPr>
          <p:cNvPr id="8" name="直接连接符 7"/>
          <p:cNvCxnSpPr/>
          <p:nvPr/>
        </p:nvCxnSpPr>
        <p:spPr>
          <a:xfrm>
            <a:off x="1036486" y="4220329"/>
            <a:ext cx="447161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251570" y="3889489"/>
            <a:ext cx="1151277" cy="345094"/>
          </a:xfrm>
          <a:prstGeom prst="rect">
            <a:avLst/>
          </a:prstGeom>
        </p:spPr>
        <p:txBody>
          <a:bodyPr wrap="square">
            <a:spAutoFit/>
          </a:bodyPr>
          <a:lstStyle/>
          <a:p>
            <a:pPr>
              <a:lnSpc>
                <a:spcPct val="130000"/>
              </a:lnSpc>
              <a:spcAft>
                <a:spcPts val="300"/>
              </a:spcAft>
            </a:pPr>
            <a:r>
              <a:rPr lang="zh-CN" altLang="en-US" sz="1400" b="1" smtClean="0">
                <a:solidFill>
                  <a:srgbClr val="0567A2"/>
                </a:solidFill>
                <a:latin typeface="微软雅黑" pitchFamily="34" charset="-122"/>
                <a:ea typeface="微软雅黑" pitchFamily="34" charset="-122"/>
              </a:rPr>
              <a:t>页面展示：</a:t>
            </a:r>
            <a:endParaRPr lang="en-US" altLang="zh-CN" sz="1200" dirty="0">
              <a:solidFill>
                <a:srgbClr val="0567A2"/>
              </a:solidFill>
              <a:latin typeface="微软雅黑" pitchFamily="34" charset="-122"/>
              <a:ea typeface="微软雅黑" pitchFamily="34" charset="-122"/>
            </a:endParaRPr>
          </a:p>
        </p:txBody>
      </p:sp>
      <p:sp>
        <p:nvSpPr>
          <p:cNvPr id="20" name="矩形 19"/>
          <p:cNvSpPr/>
          <p:nvPr/>
        </p:nvSpPr>
        <p:spPr>
          <a:xfrm>
            <a:off x="2411760" y="2824963"/>
            <a:ext cx="3096344" cy="1269258"/>
          </a:xfrm>
          <a:prstGeom prst="rect">
            <a:avLst/>
          </a:prstGeom>
        </p:spPr>
        <p:txBody>
          <a:bodyPr wrap="square">
            <a:spAutoFit/>
          </a:bodyPr>
          <a:lstStyle/>
          <a:p>
            <a:pPr>
              <a:lnSpc>
                <a:spcPct val="130000"/>
              </a:lnSpc>
              <a:spcAft>
                <a:spcPts val="300"/>
              </a:spcAft>
            </a:pPr>
            <a:r>
              <a:rPr lang="zh-CN" altLang="zh-CN" sz="1200" smtClean="0">
                <a:solidFill>
                  <a:schemeClr val="tx1">
                    <a:lumMod val="65000"/>
                    <a:lumOff val="35000"/>
                  </a:schemeClr>
                </a:solidFill>
                <a:latin typeface="微软雅黑" pitchFamily="34" charset="-122"/>
                <a:ea typeface="微软雅黑" pitchFamily="34" charset="-122"/>
              </a:rPr>
              <a:t>现在</a:t>
            </a:r>
            <a:r>
              <a:rPr lang="zh-CN" altLang="zh-CN" sz="1200">
                <a:solidFill>
                  <a:schemeClr val="tx1">
                    <a:lumMod val="65000"/>
                    <a:lumOff val="35000"/>
                  </a:schemeClr>
                </a:solidFill>
                <a:latin typeface="微软雅黑" pitchFamily="34" charset="-122"/>
                <a:ea typeface="微软雅黑" pitchFamily="34" charset="-122"/>
              </a:rPr>
              <a:t>大部分的企业都在使用企业邮箱，因为它安全而且高效，而且不仅在</a:t>
            </a:r>
            <a:r>
              <a:rPr lang="en-US" altLang="zh-CN" sz="1200">
                <a:solidFill>
                  <a:schemeClr val="tx1">
                    <a:lumMod val="65000"/>
                    <a:lumOff val="35000"/>
                  </a:schemeClr>
                </a:solidFill>
                <a:latin typeface="微软雅黑" pitchFamily="34" charset="-122"/>
                <a:ea typeface="微软雅黑" pitchFamily="34" charset="-122"/>
              </a:rPr>
              <a:t>PC</a:t>
            </a:r>
            <a:r>
              <a:rPr lang="zh-CN" altLang="zh-CN" sz="1200">
                <a:solidFill>
                  <a:schemeClr val="tx1">
                    <a:lumMod val="65000"/>
                    <a:lumOff val="35000"/>
                  </a:schemeClr>
                </a:solidFill>
                <a:latin typeface="微软雅黑" pitchFamily="34" charset="-122"/>
                <a:ea typeface="微软雅黑" pitchFamily="34" charset="-122"/>
              </a:rPr>
              <a:t>端提供支持，移动也提供了更自由的办公体验，这就是手机邮箱，本项目要带领读者完成一个手机邮箱的导航页面。</a:t>
            </a:r>
          </a:p>
        </p:txBody>
      </p:sp>
      <p:sp>
        <p:nvSpPr>
          <p:cNvPr id="31" name="椭圆 30"/>
          <p:cNvSpPr/>
          <p:nvPr/>
        </p:nvSpPr>
        <p:spPr bwMode="auto">
          <a:xfrm rot="574600">
            <a:off x="855215" y="5243113"/>
            <a:ext cx="362543" cy="362530"/>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pPr>
            <a:endParaRPr lang="zh-CN" altLang="en-US" dirty="0">
              <a:solidFill>
                <a:schemeClr val="bg1"/>
              </a:solidFill>
              <a:latin typeface="Arial" charset="0"/>
              <a:ea typeface="宋体" pitchFamily="2" charset="-122"/>
            </a:endParaRPr>
          </a:p>
        </p:txBody>
      </p:sp>
      <p:sp>
        <p:nvSpPr>
          <p:cNvPr id="32" name="TextBox 31"/>
          <p:cNvSpPr txBox="1"/>
          <p:nvPr/>
        </p:nvSpPr>
        <p:spPr>
          <a:xfrm>
            <a:off x="864655" y="5248455"/>
            <a:ext cx="348172" cy="369332"/>
          </a:xfrm>
          <a:prstGeom prst="rect">
            <a:avLst/>
          </a:prstGeom>
          <a:noFill/>
        </p:spPr>
        <p:txBody>
          <a:bodyPr wrap="none" rtlCol="0">
            <a:spAutoFit/>
          </a:bodyPr>
          <a:lstStyle/>
          <a:p>
            <a:r>
              <a:rPr lang="en-US" altLang="zh-CN" b="1" dirty="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zh-CN" altLang="en-US" b="1" dirty="0">
              <a:solidFill>
                <a:schemeClr val="bg1"/>
              </a:solidFill>
              <a:latin typeface="Verdana" panose="020B0604030504040204" pitchFamily="34" charset="0"/>
              <a:cs typeface="Verdana" panose="020B0604030504040204" pitchFamily="34" charset="0"/>
            </a:endParaRPr>
          </a:p>
        </p:txBody>
      </p:sp>
      <p:cxnSp>
        <p:nvCxnSpPr>
          <p:cNvPr id="33" name="直接连接符 32"/>
          <p:cNvCxnSpPr/>
          <p:nvPr/>
        </p:nvCxnSpPr>
        <p:spPr>
          <a:xfrm>
            <a:off x="1036486" y="5588481"/>
            <a:ext cx="447161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251570" y="5257641"/>
            <a:ext cx="1151277" cy="345094"/>
          </a:xfrm>
          <a:prstGeom prst="rect">
            <a:avLst/>
          </a:prstGeom>
        </p:spPr>
        <p:txBody>
          <a:bodyPr wrap="square">
            <a:spAutoFit/>
          </a:bodyPr>
          <a:lstStyle/>
          <a:p>
            <a:pPr>
              <a:lnSpc>
                <a:spcPct val="130000"/>
              </a:lnSpc>
              <a:spcAft>
                <a:spcPts val="300"/>
              </a:spcAft>
            </a:pPr>
            <a:r>
              <a:rPr lang="zh-CN" altLang="en-US" sz="1400" b="1" smtClean="0">
                <a:solidFill>
                  <a:srgbClr val="0567A2"/>
                </a:solidFill>
                <a:latin typeface="微软雅黑" pitchFamily="34" charset="-122"/>
                <a:ea typeface="微软雅黑" pitchFamily="34" charset="-122"/>
              </a:rPr>
              <a:t>技术要点：</a:t>
            </a:r>
            <a:endParaRPr lang="en-US" altLang="zh-CN" sz="1200" dirty="0">
              <a:solidFill>
                <a:srgbClr val="0567A2"/>
              </a:solidFill>
              <a:latin typeface="微软雅黑" pitchFamily="34" charset="-122"/>
              <a:ea typeface="微软雅黑" pitchFamily="34" charset="-122"/>
            </a:endParaRPr>
          </a:p>
        </p:txBody>
      </p:sp>
      <p:sp>
        <p:nvSpPr>
          <p:cNvPr id="35" name="矩形 34"/>
          <p:cNvSpPr/>
          <p:nvPr/>
        </p:nvSpPr>
        <p:spPr>
          <a:xfrm>
            <a:off x="2483768" y="4916299"/>
            <a:ext cx="1309974" cy="610936"/>
          </a:xfrm>
          <a:prstGeom prst="rect">
            <a:avLst/>
          </a:prstGeom>
        </p:spPr>
        <p:txBody>
          <a:bodyPr wrap="none">
            <a:spAutoFit/>
          </a:bodyPr>
          <a:lstStyle/>
          <a:p>
            <a:pPr marL="228600" indent="-228600">
              <a:lnSpc>
                <a:spcPct val="130000"/>
              </a:lnSpc>
              <a:spcAft>
                <a:spcPts val="300"/>
              </a:spcAft>
              <a:buFont typeface="+mj-ea"/>
              <a:buAutoNum type="circleNumDbPlain"/>
            </a:pPr>
            <a:r>
              <a:rPr lang="en-US" altLang="zh-CN" sz="1200" smtClean="0">
                <a:solidFill>
                  <a:schemeClr val="tx1">
                    <a:lumMod val="65000"/>
                    <a:lumOff val="35000"/>
                  </a:schemeClr>
                </a:solidFill>
                <a:latin typeface="微软雅黑" pitchFamily="34" charset="-122"/>
                <a:ea typeface="微软雅黑" pitchFamily="34" charset="-122"/>
              </a:rPr>
              <a:t>CSS</a:t>
            </a:r>
            <a:r>
              <a:rPr lang="zh-CN" altLang="en-US" sz="1200" smtClean="0">
                <a:solidFill>
                  <a:schemeClr val="tx1">
                    <a:lumMod val="65000"/>
                    <a:lumOff val="35000"/>
                  </a:schemeClr>
                </a:solidFill>
                <a:latin typeface="微软雅黑" pitchFamily="34" charset="-122"/>
                <a:ea typeface="微软雅黑" pitchFamily="34" charset="-122"/>
              </a:rPr>
              <a:t>链接</a:t>
            </a:r>
            <a:r>
              <a:rPr lang="zh-CN" altLang="zh-CN" sz="1200" smtClean="0">
                <a:solidFill>
                  <a:schemeClr val="tx1">
                    <a:lumMod val="65000"/>
                    <a:lumOff val="35000"/>
                  </a:schemeClr>
                </a:solidFill>
                <a:latin typeface="微软雅黑" pitchFamily="34" charset="-122"/>
                <a:ea typeface="微软雅黑" pitchFamily="34" charset="-122"/>
              </a:rPr>
              <a:t>属性</a:t>
            </a:r>
            <a:endParaRPr lang="en-US" altLang="zh-CN" sz="1200">
              <a:solidFill>
                <a:schemeClr val="tx1">
                  <a:lumMod val="65000"/>
                  <a:lumOff val="35000"/>
                </a:schemeClr>
              </a:solidFill>
              <a:latin typeface="微软雅黑" pitchFamily="34" charset="-122"/>
              <a:ea typeface="微软雅黑" pitchFamily="34" charset="-122"/>
            </a:endParaRPr>
          </a:p>
          <a:p>
            <a:pPr marL="228600" indent="-228600">
              <a:lnSpc>
                <a:spcPct val="130000"/>
              </a:lnSpc>
              <a:spcAft>
                <a:spcPts val="300"/>
              </a:spcAft>
              <a:buFont typeface="+mj-ea"/>
              <a:buAutoNum type="circleNumDbPlain"/>
            </a:pPr>
            <a:r>
              <a:rPr lang="en-US" altLang="zh-CN" sz="1200" smtClean="0">
                <a:solidFill>
                  <a:schemeClr val="tx1">
                    <a:lumMod val="65000"/>
                    <a:lumOff val="35000"/>
                  </a:schemeClr>
                </a:solidFill>
                <a:latin typeface="微软雅黑" pitchFamily="34" charset="-122"/>
                <a:ea typeface="微软雅黑" pitchFamily="34" charset="-122"/>
              </a:rPr>
              <a:t>CSS</a:t>
            </a:r>
            <a:r>
              <a:rPr lang="zh-CN" altLang="en-US" sz="1200">
                <a:solidFill>
                  <a:schemeClr val="tx1">
                    <a:lumMod val="65000"/>
                    <a:lumOff val="35000"/>
                  </a:schemeClr>
                </a:solidFill>
                <a:latin typeface="微软雅黑" pitchFamily="34" charset="-122"/>
                <a:ea typeface="微软雅黑" pitchFamily="34" charset="-122"/>
              </a:rPr>
              <a:t>导航</a:t>
            </a:r>
            <a:r>
              <a:rPr lang="zh-CN" altLang="en-US" sz="1200" smtClean="0">
                <a:solidFill>
                  <a:schemeClr val="tx1">
                    <a:lumMod val="65000"/>
                    <a:lumOff val="35000"/>
                  </a:schemeClr>
                </a:solidFill>
                <a:latin typeface="微软雅黑" pitchFamily="34" charset="-122"/>
                <a:ea typeface="微软雅黑" pitchFamily="34" charset="-122"/>
              </a:rPr>
              <a:t>栏</a:t>
            </a:r>
            <a:endParaRPr lang="en-US" altLang="zh-CN" sz="1200">
              <a:solidFill>
                <a:schemeClr val="tx1">
                  <a:lumMod val="65000"/>
                  <a:lumOff val="35000"/>
                </a:schemeClr>
              </a:solidFill>
              <a:latin typeface="微软雅黑" pitchFamily="34" charset="-122"/>
              <a:ea typeface="微软雅黑" pitchFamily="34" charset="-122"/>
            </a:endParaRPr>
          </a:p>
        </p:txBody>
      </p:sp>
      <p:sp>
        <p:nvSpPr>
          <p:cNvPr id="16" name="矩形 15"/>
          <p:cNvSpPr/>
          <p:nvPr/>
        </p:nvSpPr>
        <p:spPr>
          <a:xfrm>
            <a:off x="560388" y="1222084"/>
            <a:ext cx="3005951" cy="583108"/>
          </a:xfrm>
          <a:prstGeom prst="rect">
            <a:avLst/>
          </a:prstGeom>
        </p:spPr>
        <p:txBody>
          <a:bodyPr wrap="none">
            <a:spAutoFit/>
          </a:bodyPr>
          <a:lstStyle/>
          <a:p>
            <a:pPr marL="342900" indent="-342900">
              <a:lnSpc>
                <a:spcPct val="150000"/>
              </a:lnSpc>
              <a:spcBef>
                <a:spcPct val="20000"/>
              </a:spcBef>
              <a:buFontTx/>
              <a:buChar char="•"/>
              <a:defRPr/>
            </a:pPr>
            <a:r>
              <a:rPr lang="zh-CN" altLang="en-US" sz="2400" b="1" smtClean="0">
                <a:solidFill>
                  <a:srgbClr val="0567A2"/>
                </a:solidFill>
              </a:rPr>
              <a:t>手机邮箱导航页面</a:t>
            </a:r>
            <a:endParaRPr lang="en-US" altLang="zh-CN" sz="2400" b="1">
              <a:solidFill>
                <a:srgbClr val="0567A2"/>
              </a:solidFill>
            </a:endParaRPr>
          </a:p>
        </p:txBody>
      </p:sp>
      <p:pic>
        <p:nvPicPr>
          <p:cNvPr id="17" name="图片 16"/>
          <p:cNvPicPr/>
          <p:nvPr/>
        </p:nvPicPr>
        <p:blipFill>
          <a:blip r:embed="rId2"/>
          <a:stretch>
            <a:fillRect/>
          </a:stretch>
        </p:blipFill>
        <p:spPr>
          <a:xfrm>
            <a:off x="5608265" y="2569460"/>
            <a:ext cx="2924175" cy="3207831"/>
          </a:xfrm>
          <a:prstGeom prst="rect">
            <a:avLst/>
          </a:prstGeom>
        </p:spPr>
      </p:pic>
      <p:sp>
        <p:nvSpPr>
          <p:cNvPr id="18" name="标题 1"/>
          <p:cNvSpPr>
            <a:spLocks noChangeArrowheads="1"/>
          </p:cNvSpPr>
          <p:nvPr/>
        </p:nvSpPr>
        <p:spPr bwMode="auto">
          <a:xfrm>
            <a:off x="1619074" y="199119"/>
            <a:ext cx="7561437"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smtClean="0">
                <a:solidFill>
                  <a:srgbClr val="0567A2"/>
                </a:solidFill>
                <a:latin typeface="微软雅黑" pitchFamily="34" charset="-122"/>
                <a:ea typeface="微软雅黑" pitchFamily="34" charset="-122"/>
                <a:sym typeface="宋体" charset="-122"/>
              </a:rPr>
              <a:t>项目</a:t>
            </a:r>
            <a:r>
              <a:rPr lang="en-US" altLang="zh-CN" sz="3600" b="1" smtClean="0">
                <a:solidFill>
                  <a:srgbClr val="0567A2"/>
                </a:solidFill>
                <a:latin typeface="微软雅黑" pitchFamily="34" charset="-122"/>
                <a:ea typeface="微软雅黑" pitchFamily="34" charset="-122"/>
                <a:sym typeface="宋体" charset="-122"/>
              </a:rPr>
              <a:t>2-3-</a:t>
            </a:r>
            <a:r>
              <a:rPr lang="zh-CN" altLang="en-US" sz="3600" b="1" smtClean="0">
                <a:solidFill>
                  <a:srgbClr val="0567A2"/>
                </a:solidFill>
                <a:latin typeface="微软雅黑" pitchFamily="34" charset="-122"/>
                <a:ea typeface="微软雅黑" pitchFamily="34" charset="-122"/>
                <a:sym typeface="宋体" charset="-122"/>
              </a:rPr>
              <a:t>项目描述</a:t>
            </a:r>
            <a:endParaRPr lang="zh-CN" altLang="en-US" sz="3600" b="1">
              <a:solidFill>
                <a:srgbClr val="0567A2"/>
              </a:solidFill>
              <a:latin typeface="微软雅黑" pitchFamily="34" charset="-122"/>
              <a:ea typeface="微软雅黑" pitchFamily="34" charset="-122"/>
              <a:sym typeface="宋体" charset="-122"/>
            </a:endParaRPr>
          </a:p>
        </p:txBody>
      </p:sp>
    </p:spTree>
    <p:extLst>
      <p:ext uri="{BB962C8B-B14F-4D97-AF65-F5344CB8AC3E}">
        <p14:creationId xmlns:p14="http://schemas.microsoft.com/office/powerpoint/2010/main" val="58150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1+#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500"/>
                                        <p:tgtEl>
                                          <p:spTgt spid="3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left)">
                                      <p:cBhvr>
                                        <p:cTn id="36" dur="500"/>
                                        <p:tgtEl>
                                          <p:spTgt spid="3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left)">
                                      <p:cBhvr>
                                        <p:cTn id="39" dur="500"/>
                                        <p:tgtEl>
                                          <p:spTgt spid="34"/>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left)">
                                      <p:cBhvr>
                                        <p:cTn id="4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5" grpId="0"/>
      <p:bldP spid="20" grpId="0"/>
      <p:bldP spid="31" grpId="0" animBg="1"/>
      <p:bldP spid="32" grpId="0"/>
      <p:bldP spid="34" grpId="0"/>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流程图: 可选过程 2"/>
          <p:cNvSpPr/>
          <p:nvPr/>
        </p:nvSpPr>
        <p:spPr>
          <a:xfrm>
            <a:off x="899592" y="3559781"/>
            <a:ext cx="7344816" cy="608002"/>
          </a:xfrm>
          <a:prstGeom prst="flowChartAlternateProcess">
            <a:avLst/>
          </a:prstGeom>
          <a:solidFill>
            <a:srgbClr val="F7E5F4"/>
          </a:solidFill>
          <a:ln w="9525">
            <a:solidFill>
              <a:schemeClr val="bg2">
                <a:lumMod val="50000"/>
              </a:schemeClr>
            </a:solidFill>
          </a:ln>
        </p:spPr>
        <p:txBody>
          <a:bodyPr wrap="square" rtlCol="0" anchor="ctr">
            <a:noAutofit/>
          </a:bodyPr>
          <a:lstStyle/>
          <a:p>
            <a:pPr algn="ctr"/>
            <a:endParaRPr lang="zh-CN" altLang="en-US" dirty="0">
              <a:ea typeface="宋体" pitchFamily="2" charset="-122"/>
            </a:endParaRPr>
          </a:p>
        </p:txBody>
      </p:sp>
      <p:sp>
        <p:nvSpPr>
          <p:cNvPr id="5" name="内容占位符 2"/>
          <p:cNvSpPr>
            <a:spLocks noGrp="1"/>
          </p:cNvSpPr>
          <p:nvPr>
            <p:ph idx="4294967295"/>
          </p:nvPr>
        </p:nvSpPr>
        <p:spPr bwMode="auto">
          <a:xfrm>
            <a:off x="117446" y="1566863"/>
            <a:ext cx="7975600" cy="14493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742950" lvl="1" indent="-285750" eaLnBrk="0" fontAlgn="base" hangingPunct="0">
              <a:lnSpc>
                <a:spcPct val="150000"/>
              </a:lnSpc>
              <a:spcBef>
                <a:spcPct val="20000"/>
              </a:spcBef>
              <a:spcAft>
                <a:spcPct val="0"/>
              </a:spcAft>
              <a:buFont typeface="Arial" panose="020B0604020202020204" pitchFamily="34" charset="0"/>
              <a:buChar char="–"/>
              <a:defRPr/>
            </a:pPr>
            <a:r>
              <a:rPr lang="zh-CN" altLang="zh-CN" sz="1800" kern="0">
                <a:latin typeface="微软雅黑" panose="020B0503020204020204" pitchFamily="34" charset="-122"/>
                <a:ea typeface="微软雅黑" panose="020B0503020204020204" pitchFamily="34" charset="-122"/>
              </a:rPr>
              <a:t>在实际开发中，网页中的链接有四种状态，具体如下所示：</a:t>
            </a:r>
          </a:p>
        </p:txBody>
      </p:sp>
      <p:sp>
        <p:nvSpPr>
          <p:cNvPr id="6" name="矩形 5"/>
          <p:cNvSpPr/>
          <p:nvPr/>
        </p:nvSpPr>
        <p:spPr>
          <a:xfrm>
            <a:off x="560388" y="967443"/>
            <a:ext cx="1768433" cy="583108"/>
          </a:xfrm>
          <a:prstGeom prst="rect">
            <a:avLst/>
          </a:prstGeom>
        </p:spPr>
        <p:txBody>
          <a:bodyPr wrap="none">
            <a:spAutoFit/>
          </a:bodyPr>
          <a:lstStyle/>
          <a:p>
            <a:pPr marL="342900" indent="-342900">
              <a:lnSpc>
                <a:spcPct val="150000"/>
              </a:lnSpc>
              <a:spcBef>
                <a:spcPct val="20000"/>
              </a:spcBef>
              <a:buFontTx/>
              <a:buChar char="•"/>
              <a:defRPr/>
            </a:pPr>
            <a:r>
              <a:rPr lang="zh-CN" altLang="en-US" sz="2400" b="1" smtClean="0">
                <a:solidFill>
                  <a:srgbClr val="0567A2"/>
                </a:solidFill>
              </a:rPr>
              <a:t>链接属性</a:t>
            </a:r>
            <a:endParaRPr lang="en-US" altLang="zh-CN" sz="2400" b="1" dirty="0">
              <a:solidFill>
                <a:srgbClr val="0567A2"/>
              </a:solidFill>
            </a:endParaRPr>
          </a:p>
        </p:txBody>
      </p:sp>
      <p:sp>
        <p:nvSpPr>
          <p:cNvPr id="15" name="TextBox 14"/>
          <p:cNvSpPr txBox="1"/>
          <p:nvPr/>
        </p:nvSpPr>
        <p:spPr>
          <a:xfrm>
            <a:off x="827584" y="4437112"/>
            <a:ext cx="7488832" cy="1944217"/>
          </a:xfrm>
          <a:prstGeom prst="rect">
            <a:avLst/>
          </a:prstGeom>
          <a:solidFill>
            <a:schemeClr val="accent5">
              <a:lumMod val="20000"/>
              <a:lumOff val="80000"/>
            </a:schemeClr>
          </a:solidFill>
          <a:ln w="19050">
            <a:noFill/>
          </a:ln>
        </p:spPr>
        <p:txBody>
          <a:bodyPr>
            <a:noAutofit/>
          </a:bodyPr>
          <a:lstStyle/>
          <a:p>
            <a:pPr indent="457200">
              <a:lnSpc>
                <a:spcPct val="150000"/>
              </a:lnSpc>
            </a:pPr>
            <a:r>
              <a:rPr lang="en-US" altLang="zh-CN" sz="1600" smtClean="0"/>
              <a:t>/*</a:t>
            </a:r>
            <a:r>
              <a:rPr lang="zh-CN" altLang="zh-CN" sz="1600"/>
              <a:t>对全站有链接的文字颜色样式为</a:t>
            </a:r>
            <a:r>
              <a:rPr lang="en-US" altLang="zh-CN" sz="1600"/>
              <a:t>color:#333; </a:t>
            </a:r>
            <a:r>
              <a:rPr lang="zh-CN" altLang="zh-CN" sz="1600"/>
              <a:t>并无下划线</a:t>
            </a:r>
            <a:r>
              <a:rPr lang="en-US" altLang="zh-CN" sz="1600"/>
              <a:t>*/</a:t>
            </a:r>
            <a:endParaRPr lang="zh-CN" altLang="zh-CN" sz="1600"/>
          </a:p>
          <a:p>
            <a:pPr indent="457200">
              <a:lnSpc>
                <a:spcPct val="150000"/>
              </a:lnSpc>
            </a:pPr>
            <a:r>
              <a:rPr lang="en-US" altLang="zh-CN" sz="1600"/>
              <a:t>a{color:#333;text-decoration:none; }</a:t>
            </a:r>
            <a:endParaRPr lang="zh-CN" altLang="zh-CN" sz="1600"/>
          </a:p>
          <a:p>
            <a:pPr indent="457200">
              <a:lnSpc>
                <a:spcPct val="150000"/>
              </a:lnSpc>
            </a:pPr>
            <a:r>
              <a:rPr lang="en-US" altLang="zh-CN" sz="1600"/>
              <a:t>/*</a:t>
            </a:r>
            <a:r>
              <a:rPr lang="zh-CN" altLang="zh-CN" sz="1600"/>
              <a:t>对鼠标放到超链接上文字颜色样式变为</a:t>
            </a:r>
            <a:r>
              <a:rPr lang="en-US" altLang="zh-CN" sz="1600"/>
              <a:t>color:#CC3300;</a:t>
            </a:r>
            <a:endParaRPr lang="zh-CN" altLang="zh-CN" sz="1600"/>
          </a:p>
          <a:p>
            <a:pPr indent="457200">
              <a:lnSpc>
                <a:spcPct val="150000"/>
              </a:lnSpc>
            </a:pPr>
            <a:r>
              <a:rPr lang="zh-CN" altLang="zh-CN" sz="1600"/>
              <a:t>并文字链接加下划线</a:t>
            </a:r>
            <a:r>
              <a:rPr lang="en-US" altLang="zh-CN" sz="1600"/>
              <a:t>text-decoration:underline;*/</a:t>
            </a:r>
            <a:endParaRPr lang="zh-CN" altLang="zh-CN" sz="1600"/>
          </a:p>
          <a:p>
            <a:pPr indent="457200">
              <a:lnSpc>
                <a:spcPct val="150000"/>
              </a:lnSpc>
            </a:pPr>
            <a:r>
              <a:rPr lang="en-US" altLang="zh-CN" sz="1600"/>
              <a:t>a:hover {color:#CC3300;text-decoration:underline;}</a:t>
            </a:r>
            <a:endParaRPr lang="zh-CN" altLang="zh-CN" sz="1600"/>
          </a:p>
          <a:p>
            <a:pPr indent="457200">
              <a:lnSpc>
                <a:spcPct val="150000"/>
              </a:lnSpc>
            </a:pPr>
            <a:endParaRPr lang="zh-CN" altLang="zh-CN" sz="1600" smtClean="0"/>
          </a:p>
          <a:p>
            <a:pPr indent="457200">
              <a:lnSpc>
                <a:spcPct val="250000"/>
              </a:lnSpc>
            </a:pPr>
            <a:endParaRPr lang="zh-CN" altLang="zh-CN"/>
          </a:p>
        </p:txBody>
      </p:sp>
      <p:sp>
        <p:nvSpPr>
          <p:cNvPr id="10" name="标题 1"/>
          <p:cNvSpPr>
            <a:spLocks noChangeArrowheads="1"/>
          </p:cNvSpPr>
          <p:nvPr/>
        </p:nvSpPr>
        <p:spPr bwMode="auto">
          <a:xfrm>
            <a:off x="107504" y="1314376"/>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zh-CN" sz="3200" b="1">
              <a:solidFill>
                <a:srgbClr val="FFFF00"/>
              </a:solidFill>
              <a:latin typeface="微软雅黑" pitchFamily="34" charset="-122"/>
              <a:ea typeface="微软雅黑" pitchFamily="34" charset="-122"/>
            </a:endParaRPr>
          </a:p>
        </p:txBody>
      </p:sp>
      <p:sp>
        <p:nvSpPr>
          <p:cNvPr id="11" name="矩形 10"/>
          <p:cNvSpPr/>
          <p:nvPr/>
        </p:nvSpPr>
        <p:spPr>
          <a:xfrm>
            <a:off x="2267744" y="2079551"/>
            <a:ext cx="4536504" cy="1338828"/>
          </a:xfrm>
          <a:prstGeom prst="rect">
            <a:avLst/>
          </a:prstGeom>
        </p:spPr>
        <p:txBody>
          <a:bodyPr wrap="square">
            <a:spAutoFit/>
          </a:bodyPr>
          <a:lstStyle/>
          <a:p>
            <a:pPr marL="342900" indent="-342900">
              <a:lnSpc>
                <a:spcPct val="150000"/>
              </a:lnSpc>
              <a:buFont typeface="+mj-ea"/>
              <a:buAutoNum type="circleNumDbPlain"/>
            </a:pPr>
            <a:r>
              <a:rPr lang="en-US" altLang="zh-CN" smtClean="0"/>
              <a:t>a:link</a:t>
            </a:r>
            <a:r>
              <a:rPr lang="zh-CN" altLang="zh-CN"/>
              <a:t>：超级链接的初始状态。</a:t>
            </a:r>
          </a:p>
          <a:p>
            <a:pPr marL="342900" lvl="0" indent="-342900">
              <a:buFont typeface="+mj-ea"/>
              <a:buAutoNum type="circleNumDbPlain"/>
            </a:pPr>
            <a:r>
              <a:rPr lang="en-US" altLang="zh-CN"/>
              <a:t>a:hover</a:t>
            </a:r>
            <a:r>
              <a:rPr lang="zh-CN" altLang="zh-CN"/>
              <a:t>：把鼠标放上去时悬停的状态 。</a:t>
            </a:r>
          </a:p>
          <a:p>
            <a:pPr marL="342900" lvl="0" indent="-342900">
              <a:buFont typeface="+mj-ea"/>
              <a:buAutoNum type="circleNumDbPlain"/>
            </a:pPr>
            <a:r>
              <a:rPr lang="en-US" altLang="zh-CN"/>
              <a:t>a:active </a:t>
            </a:r>
            <a:r>
              <a:rPr lang="zh-CN" altLang="zh-CN"/>
              <a:t>：是鼠标点击时。</a:t>
            </a:r>
          </a:p>
          <a:p>
            <a:pPr marL="342900" lvl="0" indent="-342900">
              <a:buFont typeface="+mj-ea"/>
              <a:buAutoNum type="circleNumDbPlain"/>
            </a:pPr>
            <a:r>
              <a:rPr lang="en-US" altLang="zh-CN"/>
              <a:t>a:visited</a:t>
            </a:r>
            <a:r>
              <a:rPr lang="zh-CN" altLang="zh-CN"/>
              <a:t>：是访问过后的</a:t>
            </a:r>
            <a:r>
              <a:rPr lang="zh-CN" altLang="zh-CN" smtClean="0"/>
              <a:t>状态。</a:t>
            </a:r>
          </a:p>
        </p:txBody>
      </p:sp>
      <p:sp>
        <p:nvSpPr>
          <p:cNvPr id="12" name="左大括号 11"/>
          <p:cNvSpPr/>
          <p:nvPr/>
        </p:nvSpPr>
        <p:spPr bwMode="auto">
          <a:xfrm>
            <a:off x="1835696" y="2079551"/>
            <a:ext cx="360040" cy="1368152"/>
          </a:xfrm>
          <a:prstGeom prst="leftBrace">
            <a:avLst>
              <a:gd name="adj1" fmla="val 8333"/>
              <a:gd name="adj2" fmla="val 50293"/>
            </a:avLst>
          </a:prstGeom>
          <a:noFill/>
          <a:ln w="28575" cap="flat" cmpd="sng" algn="ctr">
            <a:solidFill>
              <a:schemeClr val="accent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2" name="矩形 1"/>
          <p:cNvSpPr/>
          <p:nvPr/>
        </p:nvSpPr>
        <p:spPr>
          <a:xfrm>
            <a:off x="1043608" y="3604493"/>
            <a:ext cx="7200800" cy="523220"/>
          </a:xfrm>
          <a:prstGeom prst="rect">
            <a:avLst/>
          </a:prstGeom>
        </p:spPr>
        <p:txBody>
          <a:bodyPr wrap="square">
            <a:spAutoFit/>
          </a:bodyPr>
          <a:lstStyle/>
          <a:p>
            <a:r>
              <a:rPr lang="zh-CN" altLang="zh-CN" sz="1400">
                <a:latin typeface="微软雅黑" panose="020B0503020204020204" pitchFamily="34" charset="-122"/>
                <a:ea typeface="微软雅黑" panose="020B0503020204020204" pitchFamily="34" charset="-122"/>
              </a:rPr>
              <a:t>这四种状态的排序有一个有趣的规则——</a:t>
            </a:r>
            <a:r>
              <a:rPr lang="en-US" altLang="zh-CN" sz="1400">
                <a:latin typeface="微软雅黑" panose="020B0503020204020204" pitchFamily="34" charset="-122"/>
                <a:ea typeface="微软雅黑" panose="020B0503020204020204" pitchFamily="34" charset="-122"/>
              </a:rPr>
              <a:t>LoVe HAte</a:t>
            </a:r>
            <a:r>
              <a:rPr lang="zh-CN" altLang="zh-CN" sz="1400">
                <a:latin typeface="微软雅黑" panose="020B0503020204020204" pitchFamily="34" charset="-122"/>
                <a:ea typeface="微软雅黑" panose="020B0503020204020204" pitchFamily="34" charset="-122"/>
              </a:rPr>
              <a:t>原则</a:t>
            </a:r>
            <a:r>
              <a:rPr lang="zh-CN" altLang="en-US" sz="1400">
                <a:latin typeface="微软雅黑" panose="020B0503020204020204" pitchFamily="34" charset="-122"/>
                <a:ea typeface="微软雅黑" panose="020B0503020204020204" pitchFamily="34" charset="-122"/>
              </a:rPr>
              <a:t>，</a:t>
            </a:r>
            <a:r>
              <a:rPr lang="zh-CN" altLang="zh-CN" sz="1400">
                <a:latin typeface="微软雅黑" panose="020B0503020204020204" pitchFamily="34" charset="-122"/>
                <a:ea typeface="微软雅黑" panose="020B0503020204020204" pitchFamily="34" charset="-122"/>
              </a:rPr>
              <a:t>即按照</a:t>
            </a:r>
            <a:r>
              <a:rPr lang="en-US" altLang="zh-CN" sz="1400">
                <a:solidFill>
                  <a:srgbClr val="FF0000"/>
                </a:solidFill>
                <a:latin typeface="微软雅黑" panose="020B0503020204020204" pitchFamily="34" charset="-122"/>
                <a:ea typeface="微软雅黑" panose="020B0503020204020204" pitchFamily="34" charset="-122"/>
              </a:rPr>
              <a:t>l</a:t>
            </a:r>
            <a:r>
              <a:rPr lang="en-US" altLang="zh-CN" sz="1400">
                <a:latin typeface="微软雅黑" panose="020B0503020204020204" pitchFamily="34" charset="-122"/>
                <a:ea typeface="微软雅黑" panose="020B0503020204020204" pitchFamily="34" charset="-122"/>
              </a:rPr>
              <a:t>ink</a:t>
            </a:r>
            <a:r>
              <a:rPr lang="zh-CN" altLang="zh-CN" sz="1400">
                <a:latin typeface="微软雅黑" panose="020B0503020204020204" pitchFamily="34" charset="-122"/>
                <a:ea typeface="微软雅黑" panose="020B0503020204020204" pitchFamily="34" charset="-122"/>
              </a:rPr>
              <a:t>、</a:t>
            </a:r>
            <a:r>
              <a:rPr lang="en-US" altLang="zh-CN" sz="1400">
                <a:solidFill>
                  <a:srgbClr val="FF0000"/>
                </a:solidFill>
                <a:latin typeface="微软雅黑" panose="020B0503020204020204" pitchFamily="34" charset="-122"/>
                <a:ea typeface="微软雅黑" panose="020B0503020204020204" pitchFamily="34" charset="-122"/>
              </a:rPr>
              <a:t>v</a:t>
            </a:r>
            <a:r>
              <a:rPr lang="en-US" altLang="zh-CN" sz="1400">
                <a:latin typeface="微软雅黑" panose="020B0503020204020204" pitchFamily="34" charset="-122"/>
                <a:ea typeface="微软雅黑" panose="020B0503020204020204" pitchFamily="34" charset="-122"/>
              </a:rPr>
              <a:t>isited</a:t>
            </a:r>
            <a:r>
              <a:rPr lang="zh-CN" altLang="zh-CN" sz="1400">
                <a:latin typeface="微软雅黑" panose="020B0503020204020204" pitchFamily="34" charset="-122"/>
                <a:ea typeface="微软雅黑" panose="020B0503020204020204" pitchFamily="34" charset="-122"/>
              </a:rPr>
              <a:t>、</a:t>
            </a:r>
            <a:r>
              <a:rPr lang="en-US" altLang="zh-CN" sz="1400">
                <a:solidFill>
                  <a:srgbClr val="FF0000"/>
                </a:solidFill>
                <a:latin typeface="微软雅黑" panose="020B0503020204020204" pitchFamily="34" charset="-122"/>
                <a:ea typeface="微软雅黑" panose="020B0503020204020204" pitchFamily="34" charset="-122"/>
              </a:rPr>
              <a:t>h</a:t>
            </a:r>
            <a:r>
              <a:rPr lang="en-US" altLang="zh-CN" sz="1400">
                <a:latin typeface="微软雅黑" panose="020B0503020204020204" pitchFamily="34" charset="-122"/>
                <a:ea typeface="微软雅黑" panose="020B0503020204020204" pitchFamily="34" charset="-122"/>
              </a:rPr>
              <a:t>over</a:t>
            </a:r>
            <a:r>
              <a:rPr lang="zh-CN" altLang="zh-CN" sz="1400">
                <a:latin typeface="微软雅黑" panose="020B0503020204020204" pitchFamily="34" charset="-122"/>
                <a:ea typeface="微软雅黑" panose="020B0503020204020204" pitchFamily="34" charset="-122"/>
              </a:rPr>
              <a:t>、</a:t>
            </a:r>
            <a:r>
              <a:rPr lang="en-US" altLang="zh-CN" sz="1400">
                <a:solidFill>
                  <a:srgbClr val="FF0000"/>
                </a:solidFill>
                <a:latin typeface="微软雅黑" panose="020B0503020204020204" pitchFamily="34" charset="-122"/>
                <a:ea typeface="微软雅黑" panose="020B0503020204020204" pitchFamily="34" charset="-122"/>
              </a:rPr>
              <a:t>a</a:t>
            </a:r>
            <a:r>
              <a:rPr lang="en-US" altLang="zh-CN" sz="1400">
                <a:latin typeface="微软雅黑" panose="020B0503020204020204" pitchFamily="34" charset="-122"/>
                <a:ea typeface="微软雅黑" panose="020B0503020204020204" pitchFamily="34" charset="-122"/>
              </a:rPr>
              <a:t>ctive</a:t>
            </a:r>
            <a:r>
              <a:rPr lang="zh-CN" altLang="zh-CN" sz="1400">
                <a:latin typeface="微软雅黑" panose="020B0503020204020204" pitchFamily="34" charset="-122"/>
                <a:ea typeface="微软雅黑" panose="020B0503020204020204" pitchFamily="34" charset="-122"/>
              </a:rPr>
              <a:t>的顺序进行</a:t>
            </a:r>
            <a:r>
              <a:rPr lang="zh-CN" altLang="zh-CN" sz="1400" smtClean="0">
                <a:latin typeface="微软雅黑" panose="020B0503020204020204" pitchFamily="34" charset="-122"/>
                <a:ea typeface="微软雅黑" panose="020B0503020204020204" pitchFamily="34" charset="-122"/>
              </a:rPr>
              <a:t>设置</a:t>
            </a:r>
            <a:r>
              <a:rPr lang="zh-CN" altLang="en-US" sz="1400" smtClean="0">
                <a:latin typeface="微软雅黑" panose="020B0503020204020204" pitchFamily="34" charset="-122"/>
                <a:ea typeface="微软雅黑" panose="020B0503020204020204" pitchFamily="34" charset="-122"/>
              </a:rPr>
              <a:t>。改变超链接的示例代码如下所示。</a:t>
            </a:r>
            <a:endParaRPr lang="zh-CN" altLang="zh-CN" sz="1400">
              <a:latin typeface="微软雅黑" panose="020B0503020204020204" pitchFamily="34" charset="-122"/>
              <a:ea typeface="微软雅黑" panose="020B0503020204020204" pitchFamily="34" charset="-122"/>
            </a:endParaRPr>
          </a:p>
        </p:txBody>
      </p:sp>
      <p:sp>
        <p:nvSpPr>
          <p:cNvPr id="13" name="标题 1"/>
          <p:cNvSpPr>
            <a:spLocks noChangeArrowheads="1"/>
          </p:cNvSpPr>
          <p:nvPr/>
        </p:nvSpPr>
        <p:spPr bwMode="auto">
          <a:xfrm>
            <a:off x="1635852" y="199119"/>
            <a:ext cx="7544659"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567A2"/>
                </a:solidFill>
                <a:latin typeface="微软雅黑" pitchFamily="34" charset="-122"/>
                <a:ea typeface="微软雅黑" pitchFamily="34" charset="-122"/>
                <a:sym typeface="宋体" charset="-122"/>
              </a:rPr>
              <a:t>前导</a:t>
            </a:r>
            <a:r>
              <a:rPr lang="zh-CN" altLang="en-US" sz="3200" b="1">
                <a:solidFill>
                  <a:srgbClr val="0567A2"/>
                </a:solidFill>
                <a:latin typeface="微软雅黑" pitchFamily="34" charset="-122"/>
                <a:ea typeface="微软雅黑" pitchFamily="34" charset="-122"/>
                <a:sym typeface="宋体" charset="-122"/>
              </a:rPr>
              <a:t>知识</a:t>
            </a:r>
            <a:r>
              <a:rPr lang="en-US" altLang="zh-CN" sz="3200" b="1">
                <a:solidFill>
                  <a:srgbClr val="0567A2"/>
                </a:solidFill>
                <a:latin typeface="微软雅黑" pitchFamily="34" charset="-122"/>
                <a:ea typeface="微软雅黑" pitchFamily="34" charset="-122"/>
                <a:sym typeface="宋体" charset="-122"/>
              </a:rPr>
              <a:t>-</a:t>
            </a:r>
            <a:r>
              <a:rPr lang="en-US" altLang="zh-CN" sz="3200" b="1">
                <a:solidFill>
                  <a:srgbClr val="0567A2"/>
                </a:solidFill>
                <a:latin typeface="微软雅黑" pitchFamily="34" charset="-122"/>
                <a:ea typeface="微软雅黑" pitchFamily="34" charset="-122"/>
              </a:rPr>
              <a:t>CSS</a:t>
            </a:r>
            <a:r>
              <a:rPr lang="zh-CN" altLang="zh-CN" sz="3200" b="1">
                <a:solidFill>
                  <a:srgbClr val="0567A2"/>
                </a:solidFill>
                <a:latin typeface="微软雅黑" pitchFamily="34" charset="-122"/>
                <a:ea typeface="微软雅黑" pitchFamily="34" charset="-122"/>
              </a:rPr>
              <a:t>链接</a:t>
            </a:r>
            <a:r>
              <a:rPr lang="zh-CN" altLang="zh-CN" sz="3200" b="1" smtClean="0">
                <a:solidFill>
                  <a:srgbClr val="0567A2"/>
                </a:solidFill>
                <a:latin typeface="微软雅黑" pitchFamily="34" charset="-122"/>
                <a:ea typeface="微软雅黑" pitchFamily="34" charset="-122"/>
              </a:rPr>
              <a:t>属性</a:t>
            </a:r>
            <a:endParaRPr lang="zh-CN" altLang="zh-CN" sz="3200" b="1">
              <a:solidFill>
                <a:srgbClr val="0567A2"/>
              </a:solidFill>
              <a:latin typeface="微软雅黑" pitchFamily="34" charset="-122"/>
              <a:ea typeface="微软雅黑" pitchFamily="34" charset="-122"/>
            </a:endParaRPr>
          </a:p>
        </p:txBody>
      </p:sp>
    </p:spTree>
    <p:extLst>
      <p:ext uri="{BB962C8B-B14F-4D97-AF65-F5344CB8AC3E}">
        <p14:creationId xmlns:p14="http://schemas.microsoft.com/office/powerpoint/2010/main" val="42586421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11" grpId="0"/>
      <p:bldP spid="12" grpId="0" animBg="1"/>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4294967295"/>
          </p:nvPr>
        </p:nvSpPr>
        <p:spPr bwMode="auto">
          <a:xfrm>
            <a:off x="481013" y="1632815"/>
            <a:ext cx="7907411" cy="144812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742950" lvl="1" indent="-285750" eaLnBrk="0" fontAlgn="base" hangingPunct="0">
              <a:lnSpc>
                <a:spcPct val="150000"/>
              </a:lnSpc>
              <a:spcBef>
                <a:spcPct val="20000"/>
              </a:spcBef>
              <a:spcAft>
                <a:spcPct val="0"/>
              </a:spcAft>
              <a:buFont typeface="Arial" panose="020B0604020202020204" pitchFamily="34" charset="0"/>
              <a:buChar char="–"/>
              <a:defRPr/>
            </a:pPr>
            <a:r>
              <a:rPr lang="zh-CN" altLang="zh-CN" sz="1800" kern="0">
                <a:latin typeface="微软雅黑" panose="020B0503020204020204" pitchFamily="34" charset="-122"/>
                <a:ea typeface="微软雅黑" panose="020B0503020204020204" pitchFamily="34" charset="-122"/>
              </a:rPr>
              <a:t>对于任何一个网站来说，拥有一个易用的导航栏都是非常重要的，可以大大的提高用户体验，导航栏其实就是一个超链接的列表，所以使用无序列表</a:t>
            </a:r>
            <a:r>
              <a:rPr lang="en-US" altLang="zh-CN" sz="1800" kern="0">
                <a:latin typeface="微软雅黑" panose="020B0503020204020204" pitchFamily="34" charset="-122"/>
                <a:ea typeface="微软雅黑" panose="020B0503020204020204" pitchFamily="34" charset="-122"/>
              </a:rPr>
              <a:t>&lt;ul&gt;</a:t>
            </a:r>
            <a:r>
              <a:rPr lang="zh-CN" altLang="zh-CN" sz="1800" kern="0">
                <a:latin typeface="微软雅黑" panose="020B0503020204020204" pitchFamily="34" charset="-122"/>
                <a:ea typeface="微软雅黑" panose="020B0503020204020204" pitchFamily="34" charset="-122"/>
              </a:rPr>
              <a:t>标签</a:t>
            </a:r>
            <a:r>
              <a:rPr lang="zh-CN" altLang="en-US" sz="1800" kern="0">
                <a:latin typeface="微软雅黑" panose="020B0503020204020204" pitchFamily="34" charset="-122"/>
                <a:ea typeface="微软雅黑" panose="020B0503020204020204" pitchFamily="34" charset="-122"/>
              </a:rPr>
              <a:t>和超链接</a:t>
            </a:r>
            <a:r>
              <a:rPr lang="zh-CN" altLang="zh-CN" sz="1800" kern="0">
                <a:latin typeface="微软雅黑" panose="020B0503020204020204" pitchFamily="34" charset="-122"/>
                <a:ea typeface="微软雅黑" panose="020B0503020204020204" pitchFamily="34" charset="-122"/>
              </a:rPr>
              <a:t>来实现它再合适不过了</a:t>
            </a:r>
            <a:r>
              <a:rPr lang="zh-CN" altLang="en-US" sz="1800" kern="0">
                <a:latin typeface="微软雅黑" panose="020B0503020204020204" pitchFamily="34" charset="-122"/>
                <a:ea typeface="微软雅黑" panose="020B0503020204020204" pitchFamily="34" charset="-122"/>
              </a:rPr>
              <a:t>。</a:t>
            </a:r>
            <a:endParaRPr lang="en-US" altLang="zh-CN" sz="1800" kern="0">
              <a:latin typeface="微软雅黑" panose="020B0503020204020204" pitchFamily="34" charset="-122"/>
              <a:ea typeface="微软雅黑" panose="020B0503020204020204" pitchFamily="34" charset="-122"/>
            </a:endParaRPr>
          </a:p>
          <a:p>
            <a:pPr marL="742950" lvl="1" indent="-285750" eaLnBrk="0" fontAlgn="base" hangingPunct="0">
              <a:lnSpc>
                <a:spcPct val="150000"/>
              </a:lnSpc>
              <a:spcBef>
                <a:spcPct val="20000"/>
              </a:spcBef>
              <a:spcAft>
                <a:spcPct val="0"/>
              </a:spcAft>
              <a:buFont typeface="Arial" panose="020B0604020202020204" pitchFamily="34" charset="0"/>
              <a:buChar char="–"/>
              <a:defRPr/>
            </a:pPr>
            <a:r>
              <a:rPr lang="zh-CN" altLang="en-US" sz="1800" kern="0">
                <a:latin typeface="微软雅黑" panose="020B0503020204020204" pitchFamily="34" charset="-122"/>
                <a:ea typeface="微软雅黑" panose="020B0503020204020204" pitchFamily="34" charset="-122"/>
              </a:rPr>
              <a:t>接下来通过一个案例来介绍导航效果，如下图所示。</a:t>
            </a:r>
            <a:endParaRPr lang="zh-CN" altLang="zh-CN" sz="1800" kern="0">
              <a:latin typeface="微软雅黑" panose="020B0503020204020204" pitchFamily="34" charset="-122"/>
              <a:ea typeface="微软雅黑" panose="020B0503020204020204" pitchFamily="34" charset="-122"/>
            </a:endParaRPr>
          </a:p>
        </p:txBody>
      </p:sp>
      <p:sp>
        <p:nvSpPr>
          <p:cNvPr id="6" name="矩形 5"/>
          <p:cNvSpPr/>
          <p:nvPr/>
        </p:nvSpPr>
        <p:spPr>
          <a:xfrm>
            <a:off x="560388" y="1110056"/>
            <a:ext cx="1914307" cy="583108"/>
          </a:xfrm>
          <a:prstGeom prst="rect">
            <a:avLst/>
          </a:prstGeom>
        </p:spPr>
        <p:txBody>
          <a:bodyPr wrap="none">
            <a:spAutoFit/>
          </a:bodyPr>
          <a:lstStyle/>
          <a:p>
            <a:pPr marL="342900" indent="-342900">
              <a:lnSpc>
                <a:spcPct val="150000"/>
              </a:lnSpc>
              <a:spcBef>
                <a:spcPct val="20000"/>
              </a:spcBef>
              <a:buFontTx/>
              <a:buChar char="•"/>
              <a:defRPr/>
            </a:pPr>
            <a:r>
              <a:rPr lang="en-US" altLang="zh-CN" sz="2400" b="1" smtClean="0">
                <a:solidFill>
                  <a:srgbClr val="0567A2"/>
                </a:solidFill>
              </a:rPr>
              <a:t>CSS</a:t>
            </a:r>
            <a:r>
              <a:rPr lang="zh-CN" altLang="en-US" sz="2400" b="1" smtClean="0">
                <a:solidFill>
                  <a:srgbClr val="0567A2"/>
                </a:solidFill>
              </a:rPr>
              <a:t>导航栏</a:t>
            </a:r>
            <a:endParaRPr lang="zh-CN" altLang="zh-CN" sz="2400" b="1" smtClean="0">
              <a:solidFill>
                <a:srgbClr val="0567A2"/>
              </a:solidFill>
            </a:endParaRPr>
          </a:p>
        </p:txBody>
      </p:sp>
      <p:pic>
        <p:nvPicPr>
          <p:cNvPr id="12" name="图片 11"/>
          <p:cNvPicPr/>
          <p:nvPr/>
        </p:nvPicPr>
        <p:blipFill>
          <a:blip r:embed="rId2"/>
          <a:stretch>
            <a:fillRect/>
          </a:stretch>
        </p:blipFill>
        <p:spPr>
          <a:xfrm>
            <a:off x="3385500" y="3689489"/>
            <a:ext cx="2733040" cy="1342390"/>
          </a:xfrm>
          <a:prstGeom prst="rect">
            <a:avLst/>
          </a:prstGeom>
        </p:spPr>
      </p:pic>
      <p:cxnSp>
        <p:nvCxnSpPr>
          <p:cNvPr id="19" name="直接连接符 18"/>
          <p:cNvCxnSpPr/>
          <p:nvPr/>
        </p:nvCxnSpPr>
        <p:spPr bwMode="auto">
          <a:xfrm>
            <a:off x="827584" y="5535935"/>
            <a:ext cx="7560840" cy="0"/>
          </a:xfrm>
          <a:prstGeom prst="line">
            <a:avLst/>
          </a:prstGeom>
          <a:noFill/>
          <a:ln w="28575"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圆角矩形 20"/>
          <p:cNvSpPr/>
          <p:nvPr/>
        </p:nvSpPr>
        <p:spPr>
          <a:xfrm>
            <a:off x="827584" y="5631368"/>
            <a:ext cx="7560840"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a:t>
            </a:r>
            <a:r>
              <a:rPr lang="zh-CN" altLang="en-US" b="1" smtClean="0">
                <a:solidFill>
                  <a:schemeClr val="bg1"/>
                </a:solidFill>
                <a:ea typeface="宋体" pitchFamily="2" charset="-122"/>
              </a:rPr>
              <a:t>见教材</a:t>
            </a:r>
            <a:r>
              <a:rPr lang="en-US" altLang="zh-CN" b="1" smtClean="0">
                <a:solidFill>
                  <a:schemeClr val="bg1"/>
                </a:solidFill>
                <a:ea typeface="宋体" pitchFamily="2" charset="-122"/>
              </a:rPr>
              <a:t>demo2-7</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sp>
        <p:nvSpPr>
          <p:cNvPr id="9" name="标题 1"/>
          <p:cNvSpPr>
            <a:spLocks noChangeArrowheads="1"/>
          </p:cNvSpPr>
          <p:nvPr/>
        </p:nvSpPr>
        <p:spPr bwMode="auto">
          <a:xfrm>
            <a:off x="1644242" y="199119"/>
            <a:ext cx="7536270"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smtClean="0">
                <a:solidFill>
                  <a:srgbClr val="0567A2"/>
                </a:solidFill>
                <a:latin typeface="微软雅黑" pitchFamily="34" charset="-122"/>
                <a:ea typeface="微软雅黑" pitchFamily="34" charset="-122"/>
                <a:sym typeface="宋体" charset="-122"/>
              </a:rPr>
              <a:t>前导</a:t>
            </a:r>
            <a:r>
              <a:rPr lang="zh-CN" altLang="en-US" sz="3600" b="1">
                <a:solidFill>
                  <a:srgbClr val="0567A2"/>
                </a:solidFill>
                <a:latin typeface="微软雅黑" pitchFamily="34" charset="-122"/>
                <a:ea typeface="微软雅黑" pitchFamily="34" charset="-122"/>
                <a:sym typeface="宋体" charset="-122"/>
              </a:rPr>
              <a:t>知识</a:t>
            </a:r>
            <a:r>
              <a:rPr lang="en-US" altLang="zh-CN" sz="3600" b="1">
                <a:solidFill>
                  <a:srgbClr val="0567A2"/>
                </a:solidFill>
                <a:latin typeface="微软雅黑" pitchFamily="34" charset="-122"/>
                <a:ea typeface="微软雅黑" pitchFamily="34" charset="-122"/>
                <a:sym typeface="宋体" charset="-122"/>
              </a:rPr>
              <a:t>-</a:t>
            </a:r>
            <a:r>
              <a:rPr lang="en-US" altLang="zh-CN" sz="3600" b="1" smtClean="0">
                <a:solidFill>
                  <a:srgbClr val="0567A2"/>
                </a:solidFill>
                <a:latin typeface="微软雅黑" pitchFamily="34" charset="-122"/>
                <a:ea typeface="微软雅黑" pitchFamily="34" charset="-122"/>
              </a:rPr>
              <a:t>CSS</a:t>
            </a:r>
            <a:r>
              <a:rPr lang="zh-CN" altLang="en-US" sz="3600" b="1" smtClean="0">
                <a:solidFill>
                  <a:srgbClr val="0567A2"/>
                </a:solidFill>
                <a:latin typeface="微软雅黑" pitchFamily="34" charset="-122"/>
                <a:ea typeface="微软雅黑" pitchFamily="34" charset="-122"/>
              </a:rPr>
              <a:t>导航栏</a:t>
            </a:r>
            <a:endParaRPr lang="zh-CN" altLang="zh-CN" sz="3600" b="1">
              <a:solidFill>
                <a:srgbClr val="0567A2"/>
              </a:solidFill>
              <a:latin typeface="微软雅黑" pitchFamily="34" charset="-122"/>
              <a:ea typeface="微软雅黑" pitchFamily="34" charset="-122"/>
            </a:endParaRPr>
          </a:p>
        </p:txBody>
      </p:sp>
    </p:spTree>
    <p:extLst>
      <p:ext uri="{BB962C8B-B14F-4D97-AF65-F5344CB8AC3E}">
        <p14:creationId xmlns:p14="http://schemas.microsoft.com/office/powerpoint/2010/main" val="7474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down)">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p:nvPr/>
        </p:nvPicPr>
        <p:blipFill>
          <a:blip r:embed="rId2"/>
          <a:stretch>
            <a:fillRect/>
          </a:stretch>
        </p:blipFill>
        <p:spPr>
          <a:xfrm>
            <a:off x="292780" y="1738219"/>
            <a:ext cx="4115435" cy="3514725"/>
          </a:xfrm>
          <a:prstGeom prst="rect">
            <a:avLst/>
          </a:prstGeom>
        </p:spPr>
      </p:pic>
      <p:sp>
        <p:nvSpPr>
          <p:cNvPr id="23" name="矩形 22"/>
          <p:cNvSpPr/>
          <p:nvPr/>
        </p:nvSpPr>
        <p:spPr>
          <a:xfrm>
            <a:off x="560388" y="1129805"/>
            <a:ext cx="3005951" cy="583108"/>
          </a:xfrm>
          <a:prstGeom prst="rect">
            <a:avLst/>
          </a:prstGeom>
        </p:spPr>
        <p:txBody>
          <a:bodyPr wrap="none">
            <a:spAutoFit/>
          </a:bodyPr>
          <a:lstStyle/>
          <a:p>
            <a:pPr marL="342900" indent="-342900">
              <a:lnSpc>
                <a:spcPct val="150000"/>
              </a:lnSpc>
              <a:spcBef>
                <a:spcPct val="20000"/>
              </a:spcBef>
              <a:buFontTx/>
              <a:buChar char="•"/>
              <a:defRPr/>
            </a:pPr>
            <a:r>
              <a:rPr lang="zh-CN" altLang="en-US" sz="2400" b="1" smtClean="0">
                <a:solidFill>
                  <a:srgbClr val="0567A2"/>
                </a:solidFill>
              </a:rPr>
              <a:t>手机邮箱导航页面</a:t>
            </a:r>
            <a:endParaRPr lang="en-US" altLang="zh-CN" sz="2400" b="1">
              <a:solidFill>
                <a:srgbClr val="0567A2"/>
              </a:solidFill>
            </a:endParaRPr>
          </a:p>
        </p:txBody>
      </p:sp>
      <p:sp>
        <p:nvSpPr>
          <p:cNvPr id="25" name="矩形 24"/>
          <p:cNvSpPr/>
          <p:nvPr/>
        </p:nvSpPr>
        <p:spPr>
          <a:xfrm>
            <a:off x="2195736" y="5468988"/>
            <a:ext cx="5904656" cy="572464"/>
          </a:xfrm>
          <a:prstGeom prst="rect">
            <a:avLst/>
          </a:prstGeom>
        </p:spPr>
        <p:txBody>
          <a:bodyPr wrap="square">
            <a:spAutoFit/>
          </a:bodyPr>
          <a:lstStyle/>
          <a:p>
            <a:pPr>
              <a:lnSpc>
                <a:spcPct val="130000"/>
              </a:lnSpc>
              <a:spcAft>
                <a:spcPts val="300"/>
              </a:spcAft>
            </a:pPr>
            <a:r>
              <a:rPr lang="zh-CN" altLang="zh-CN" sz="1200" smtClean="0">
                <a:solidFill>
                  <a:schemeClr val="tx1">
                    <a:lumMod val="65000"/>
                    <a:lumOff val="35000"/>
                  </a:schemeClr>
                </a:solidFill>
                <a:latin typeface="微软雅黑" pitchFamily="34" charset="-122"/>
                <a:ea typeface="微软雅黑" pitchFamily="34" charset="-122"/>
              </a:rPr>
              <a:t>该</a:t>
            </a:r>
            <a:r>
              <a:rPr lang="zh-CN" altLang="zh-CN" sz="1200">
                <a:solidFill>
                  <a:schemeClr val="tx1">
                    <a:lumMod val="65000"/>
                    <a:lumOff val="35000"/>
                  </a:schemeClr>
                </a:solidFill>
                <a:latin typeface="微软雅黑" pitchFamily="34" charset="-122"/>
                <a:ea typeface="微软雅黑" pitchFamily="34" charset="-122"/>
              </a:rPr>
              <a:t>导航菜单页面由一个大的</a:t>
            </a:r>
            <a:r>
              <a:rPr lang="en-US" altLang="zh-CN" sz="1200">
                <a:solidFill>
                  <a:schemeClr val="tx1">
                    <a:lumMod val="65000"/>
                    <a:lumOff val="35000"/>
                  </a:schemeClr>
                </a:solidFill>
                <a:latin typeface="微软雅黑" pitchFamily="34" charset="-122"/>
                <a:ea typeface="微软雅黑" pitchFamily="34" charset="-122"/>
              </a:rPr>
              <a:t>&lt;div&gt;</a:t>
            </a:r>
            <a:r>
              <a:rPr lang="zh-CN" altLang="zh-CN" sz="1200">
                <a:solidFill>
                  <a:schemeClr val="tx1">
                    <a:lumMod val="65000"/>
                    <a:lumOff val="35000"/>
                  </a:schemeClr>
                </a:solidFill>
                <a:latin typeface="微软雅黑" pitchFamily="34" charset="-122"/>
                <a:ea typeface="微软雅黑" pitchFamily="34" charset="-122"/>
              </a:rPr>
              <a:t>标签嵌套类名为</a:t>
            </a:r>
            <a:r>
              <a:rPr lang="en-US" altLang="zh-CN" sz="1200">
                <a:solidFill>
                  <a:schemeClr val="tx1">
                    <a:lumMod val="65000"/>
                    <a:lumOff val="35000"/>
                  </a:schemeClr>
                </a:solidFill>
                <a:latin typeface="微软雅黑" pitchFamily="34" charset="-122"/>
                <a:ea typeface="微软雅黑" pitchFamily="34" charset="-122"/>
              </a:rPr>
              <a:t>menu</a:t>
            </a:r>
            <a:r>
              <a:rPr lang="zh-CN" altLang="zh-CN" sz="1200">
                <a:solidFill>
                  <a:schemeClr val="tx1">
                    <a:lumMod val="65000"/>
                    <a:lumOff val="35000"/>
                  </a:schemeClr>
                </a:solidFill>
                <a:latin typeface="微软雅黑" pitchFamily="34" charset="-122"/>
                <a:ea typeface="微软雅黑" pitchFamily="34" charset="-122"/>
              </a:rPr>
              <a:t>的</a:t>
            </a:r>
            <a:r>
              <a:rPr lang="en-US" altLang="zh-CN" sz="1200">
                <a:solidFill>
                  <a:schemeClr val="tx1">
                    <a:lumMod val="65000"/>
                    <a:lumOff val="35000"/>
                  </a:schemeClr>
                </a:solidFill>
                <a:latin typeface="微软雅黑" pitchFamily="34" charset="-122"/>
                <a:ea typeface="微软雅黑" pitchFamily="34" charset="-122"/>
              </a:rPr>
              <a:t>&lt;div&gt;</a:t>
            </a:r>
            <a:r>
              <a:rPr lang="zh-CN" altLang="zh-CN" sz="1200">
                <a:solidFill>
                  <a:schemeClr val="tx1">
                    <a:lumMod val="65000"/>
                    <a:lumOff val="35000"/>
                  </a:schemeClr>
                </a:solidFill>
                <a:latin typeface="微软雅黑" pitchFamily="34" charset="-122"/>
                <a:ea typeface="微软雅黑" pitchFamily="34" charset="-122"/>
              </a:rPr>
              <a:t>标签构成，页面的主体部分都包含在</a:t>
            </a:r>
            <a:r>
              <a:rPr lang="en-US" altLang="zh-CN" sz="1200">
                <a:solidFill>
                  <a:schemeClr val="tx1">
                    <a:lumMod val="65000"/>
                    <a:lumOff val="35000"/>
                  </a:schemeClr>
                </a:solidFill>
                <a:latin typeface="微软雅黑" pitchFamily="34" charset="-122"/>
                <a:ea typeface="微软雅黑" pitchFamily="34" charset="-122"/>
              </a:rPr>
              <a:t>div.menu</a:t>
            </a:r>
            <a:r>
              <a:rPr lang="zh-CN" altLang="zh-CN" sz="1200">
                <a:solidFill>
                  <a:schemeClr val="tx1">
                    <a:lumMod val="65000"/>
                    <a:lumOff val="35000"/>
                  </a:schemeClr>
                </a:solidFill>
                <a:latin typeface="微软雅黑" pitchFamily="34" charset="-122"/>
                <a:ea typeface="微软雅黑" pitchFamily="34" charset="-122"/>
              </a:rPr>
              <a:t>中。</a:t>
            </a:r>
          </a:p>
        </p:txBody>
      </p:sp>
      <p:sp>
        <p:nvSpPr>
          <p:cNvPr id="27" name="椭圆 26"/>
          <p:cNvSpPr/>
          <p:nvPr/>
        </p:nvSpPr>
        <p:spPr bwMode="auto">
          <a:xfrm rot="574600">
            <a:off x="711199" y="5723298"/>
            <a:ext cx="362543" cy="362530"/>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pPr>
            <a:endParaRPr lang="zh-CN" altLang="en-US" dirty="0">
              <a:solidFill>
                <a:schemeClr val="bg1"/>
              </a:solidFill>
              <a:latin typeface="Arial" charset="0"/>
              <a:ea typeface="宋体" pitchFamily="2" charset="-122"/>
            </a:endParaRPr>
          </a:p>
        </p:txBody>
      </p:sp>
      <p:sp>
        <p:nvSpPr>
          <p:cNvPr id="28" name="TextBox 27"/>
          <p:cNvSpPr txBox="1"/>
          <p:nvPr/>
        </p:nvSpPr>
        <p:spPr>
          <a:xfrm>
            <a:off x="720639" y="5728640"/>
            <a:ext cx="348172" cy="369332"/>
          </a:xfrm>
          <a:prstGeom prst="rect">
            <a:avLst/>
          </a:prstGeom>
          <a:noFill/>
        </p:spPr>
        <p:txBody>
          <a:bodyPr wrap="none" rtlCol="0">
            <a:spAutoFit/>
          </a:bodyPr>
          <a:lstStyle/>
          <a:p>
            <a:r>
              <a:rPr lang="en-US" altLang="zh-CN"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1</a:t>
            </a:r>
            <a:endParaRPr lang="zh-CN" altLang="en-US" b="1" dirty="0">
              <a:solidFill>
                <a:schemeClr val="bg1"/>
              </a:solidFill>
              <a:latin typeface="Verdana" panose="020B0604030504040204" pitchFamily="34" charset="0"/>
              <a:cs typeface="Verdana" panose="020B0604030504040204" pitchFamily="34" charset="0"/>
            </a:endParaRPr>
          </a:p>
        </p:txBody>
      </p:sp>
      <p:cxnSp>
        <p:nvCxnSpPr>
          <p:cNvPr id="29" name="直接连接符 28"/>
          <p:cNvCxnSpPr/>
          <p:nvPr/>
        </p:nvCxnSpPr>
        <p:spPr>
          <a:xfrm>
            <a:off x="892470" y="6082920"/>
            <a:ext cx="73519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1107554" y="5737826"/>
            <a:ext cx="1151277" cy="345094"/>
          </a:xfrm>
          <a:prstGeom prst="rect">
            <a:avLst/>
          </a:prstGeom>
        </p:spPr>
        <p:txBody>
          <a:bodyPr wrap="square">
            <a:spAutoFit/>
          </a:bodyPr>
          <a:lstStyle/>
          <a:p>
            <a:pPr>
              <a:lnSpc>
                <a:spcPct val="130000"/>
              </a:lnSpc>
              <a:spcAft>
                <a:spcPts val="300"/>
              </a:spcAft>
            </a:pPr>
            <a:r>
              <a:rPr lang="zh-CN" altLang="en-US" sz="1400" b="1" smtClean="0">
                <a:solidFill>
                  <a:srgbClr val="0567A2"/>
                </a:solidFill>
                <a:latin typeface="微软雅黑" pitchFamily="34" charset="-122"/>
                <a:ea typeface="微软雅黑" pitchFamily="34" charset="-122"/>
              </a:rPr>
              <a:t>页面结构：</a:t>
            </a:r>
            <a:endParaRPr lang="en-US" altLang="zh-CN" sz="1200" dirty="0">
              <a:solidFill>
                <a:srgbClr val="0567A2"/>
              </a:solidFill>
              <a:latin typeface="微软雅黑" pitchFamily="34" charset="-122"/>
              <a:ea typeface="微软雅黑" pitchFamily="34" charset="-122"/>
            </a:endParaRPr>
          </a:p>
        </p:txBody>
      </p:sp>
      <p:pic>
        <p:nvPicPr>
          <p:cNvPr id="13" name="图片 12"/>
          <p:cNvPicPr/>
          <p:nvPr/>
        </p:nvPicPr>
        <p:blipFill>
          <a:blip r:embed="rId3"/>
          <a:stretch>
            <a:fillRect/>
          </a:stretch>
        </p:blipFill>
        <p:spPr>
          <a:xfrm>
            <a:off x="4559189" y="1738219"/>
            <a:ext cx="4045260" cy="3226713"/>
          </a:xfrm>
          <a:prstGeom prst="rect">
            <a:avLst/>
          </a:prstGeom>
        </p:spPr>
      </p:pic>
      <p:sp>
        <p:nvSpPr>
          <p:cNvPr id="2" name="右箭头 1"/>
          <p:cNvSpPr/>
          <p:nvPr/>
        </p:nvSpPr>
        <p:spPr>
          <a:xfrm>
            <a:off x="4283968" y="3236740"/>
            <a:ext cx="360040" cy="144016"/>
          </a:xfrm>
          <a:prstGeom prst="rightArrow">
            <a:avLst/>
          </a:prstGeom>
          <a:solidFill>
            <a:schemeClr val="tx1"/>
          </a:solidFill>
          <a:ln w="19050">
            <a:solidFill>
              <a:schemeClr val="tx1"/>
            </a:solidFill>
          </a:ln>
        </p:spPr>
        <p:txBody>
          <a:bodyPr wrap="square" rtlCol="0" anchor="ctr">
            <a:spAutoFit/>
          </a:bodyPr>
          <a:lstStyle/>
          <a:p>
            <a:pPr algn="ctr"/>
            <a:endParaRPr lang="zh-CN" altLang="en-US" dirty="0">
              <a:ea typeface="宋体" pitchFamily="2" charset="-122"/>
            </a:endParaRPr>
          </a:p>
        </p:txBody>
      </p:sp>
      <p:sp>
        <p:nvSpPr>
          <p:cNvPr id="14" name="标题 1"/>
          <p:cNvSpPr>
            <a:spLocks noChangeArrowheads="1"/>
          </p:cNvSpPr>
          <p:nvPr/>
        </p:nvSpPr>
        <p:spPr bwMode="auto">
          <a:xfrm>
            <a:off x="1619074" y="199119"/>
            <a:ext cx="7561437"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smtClean="0">
                <a:solidFill>
                  <a:srgbClr val="0567A2"/>
                </a:solidFill>
                <a:latin typeface="微软雅黑" pitchFamily="34" charset="-122"/>
                <a:ea typeface="微软雅黑" pitchFamily="34" charset="-122"/>
                <a:sym typeface="宋体" charset="-122"/>
              </a:rPr>
              <a:t>项目</a:t>
            </a:r>
            <a:r>
              <a:rPr lang="en-US" altLang="zh-CN" sz="3600" b="1" smtClean="0">
                <a:solidFill>
                  <a:srgbClr val="0567A2"/>
                </a:solidFill>
                <a:latin typeface="微软雅黑" pitchFamily="34" charset="-122"/>
                <a:ea typeface="微软雅黑" pitchFamily="34" charset="-122"/>
                <a:sym typeface="宋体" charset="-122"/>
              </a:rPr>
              <a:t>2-3-</a:t>
            </a:r>
            <a:r>
              <a:rPr lang="zh-CN" altLang="en-US" sz="3600" b="1" smtClean="0">
                <a:solidFill>
                  <a:srgbClr val="0567A2"/>
                </a:solidFill>
                <a:latin typeface="微软雅黑" pitchFamily="34" charset="-122"/>
                <a:ea typeface="微软雅黑" pitchFamily="34" charset="-122"/>
                <a:sym typeface="宋体" charset="-122"/>
              </a:rPr>
              <a:t>项目分析</a:t>
            </a:r>
            <a:endParaRPr lang="zh-CN" altLang="en-US" sz="3600" b="1">
              <a:solidFill>
                <a:srgbClr val="0567A2"/>
              </a:solidFill>
              <a:latin typeface="微软雅黑" pitchFamily="34" charset="-122"/>
              <a:ea typeface="微软雅黑" pitchFamily="34" charset="-122"/>
              <a:sym typeface="宋体" charset="-122"/>
            </a:endParaRPr>
          </a:p>
        </p:txBody>
      </p:sp>
    </p:spTree>
    <p:extLst>
      <p:ext uri="{BB962C8B-B14F-4D97-AF65-F5344CB8AC3E}">
        <p14:creationId xmlns:p14="http://schemas.microsoft.com/office/powerpoint/2010/main" val="168128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left)">
                                      <p:cBhvr>
                                        <p:cTn id="18" dur="500"/>
                                        <p:tgtEl>
                                          <p:spTgt spid="29"/>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500"/>
                                        <p:tgtEl>
                                          <p:spTgt spid="2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500"/>
                                        <p:tgtEl>
                                          <p:spTgt spid="2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left)">
                                      <p:cBhvr>
                                        <p:cTn id="3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animBg="1"/>
      <p:bldP spid="28" grpId="0"/>
      <p:bldP spid="30" grpId="0"/>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圆角矩形 42"/>
          <p:cNvSpPr/>
          <p:nvPr/>
        </p:nvSpPr>
        <p:spPr>
          <a:xfrm>
            <a:off x="755576" y="5065948"/>
            <a:ext cx="7776864"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a:t>
            </a:r>
            <a:r>
              <a:rPr lang="zh-CN" altLang="en-US" b="1" smtClean="0">
                <a:solidFill>
                  <a:schemeClr val="bg1"/>
                </a:solidFill>
                <a:ea typeface="宋体" pitchFamily="2" charset="-122"/>
              </a:rPr>
              <a:t>详见教材代码实现）</a:t>
            </a:r>
            <a:endParaRPr lang="en-US" altLang="zh-CN" b="1" dirty="0">
              <a:solidFill>
                <a:schemeClr val="bg1"/>
              </a:solidFill>
              <a:ea typeface="宋体" pitchFamily="2" charset="-122"/>
            </a:endParaRPr>
          </a:p>
        </p:txBody>
      </p:sp>
      <p:sp>
        <p:nvSpPr>
          <p:cNvPr id="51" name="椭圆 50"/>
          <p:cNvSpPr/>
          <p:nvPr/>
        </p:nvSpPr>
        <p:spPr bwMode="auto">
          <a:xfrm rot="574600">
            <a:off x="647648" y="4422083"/>
            <a:ext cx="362543" cy="362530"/>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pPr>
            <a:endParaRPr lang="zh-CN" altLang="en-US" dirty="0">
              <a:solidFill>
                <a:schemeClr val="bg1"/>
              </a:solidFill>
              <a:latin typeface="Arial" charset="0"/>
              <a:ea typeface="宋体" pitchFamily="2" charset="-122"/>
            </a:endParaRPr>
          </a:p>
        </p:txBody>
      </p:sp>
      <p:sp>
        <p:nvSpPr>
          <p:cNvPr id="52" name="TextBox 51"/>
          <p:cNvSpPr txBox="1"/>
          <p:nvPr/>
        </p:nvSpPr>
        <p:spPr>
          <a:xfrm>
            <a:off x="657088" y="4427425"/>
            <a:ext cx="348172" cy="369332"/>
          </a:xfrm>
          <a:prstGeom prst="rect">
            <a:avLst/>
          </a:prstGeom>
          <a:noFill/>
        </p:spPr>
        <p:txBody>
          <a:bodyPr wrap="none" rtlCol="0">
            <a:spAutoFit/>
          </a:bodyPr>
          <a:lstStyle/>
          <a:p>
            <a:r>
              <a:rPr lang="en-US" altLang="zh-CN" b="1" dirty="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zh-CN" altLang="en-US" b="1" dirty="0">
              <a:solidFill>
                <a:schemeClr val="bg1"/>
              </a:solidFill>
              <a:latin typeface="Verdana" panose="020B0604030504040204" pitchFamily="34" charset="0"/>
              <a:cs typeface="Verdana" panose="020B0604030504040204" pitchFamily="34" charset="0"/>
            </a:endParaRPr>
          </a:p>
        </p:txBody>
      </p:sp>
      <p:cxnSp>
        <p:nvCxnSpPr>
          <p:cNvPr id="53" name="直接连接符 52"/>
          <p:cNvCxnSpPr/>
          <p:nvPr/>
        </p:nvCxnSpPr>
        <p:spPr>
          <a:xfrm>
            <a:off x="828919" y="4781705"/>
            <a:ext cx="77755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1044003" y="4436611"/>
            <a:ext cx="1151277" cy="345094"/>
          </a:xfrm>
          <a:prstGeom prst="rect">
            <a:avLst/>
          </a:prstGeom>
        </p:spPr>
        <p:txBody>
          <a:bodyPr wrap="square">
            <a:spAutoFit/>
          </a:bodyPr>
          <a:lstStyle/>
          <a:p>
            <a:pPr>
              <a:lnSpc>
                <a:spcPct val="130000"/>
              </a:lnSpc>
              <a:spcAft>
                <a:spcPts val="300"/>
              </a:spcAft>
            </a:pPr>
            <a:r>
              <a:rPr lang="zh-CN" altLang="en-US" sz="1400" b="1" smtClean="0">
                <a:solidFill>
                  <a:srgbClr val="0567A2"/>
                </a:solidFill>
                <a:latin typeface="微软雅黑" pitchFamily="34" charset="-122"/>
                <a:ea typeface="微软雅黑" pitchFamily="34" charset="-122"/>
              </a:rPr>
              <a:t>实现</a:t>
            </a:r>
            <a:r>
              <a:rPr lang="zh-CN" altLang="en-US" sz="1400" b="1">
                <a:solidFill>
                  <a:srgbClr val="0567A2"/>
                </a:solidFill>
                <a:latin typeface="微软雅黑" pitchFamily="34" charset="-122"/>
                <a:ea typeface="微软雅黑" pitchFamily="34" charset="-122"/>
              </a:rPr>
              <a:t>细节</a:t>
            </a:r>
            <a:r>
              <a:rPr lang="zh-CN" altLang="en-US" sz="1400" b="1" smtClean="0">
                <a:solidFill>
                  <a:srgbClr val="0567A2"/>
                </a:solidFill>
                <a:latin typeface="微软雅黑" pitchFamily="34" charset="-122"/>
                <a:ea typeface="微软雅黑" pitchFamily="34" charset="-122"/>
              </a:rPr>
              <a:t>：</a:t>
            </a:r>
            <a:endParaRPr lang="en-US" altLang="zh-CN" sz="1200" dirty="0">
              <a:solidFill>
                <a:srgbClr val="0567A2"/>
              </a:solidFill>
              <a:latin typeface="微软雅黑" pitchFamily="34" charset="-122"/>
              <a:ea typeface="微软雅黑" pitchFamily="34" charset="-122"/>
            </a:endParaRPr>
          </a:p>
        </p:txBody>
      </p:sp>
      <p:sp>
        <p:nvSpPr>
          <p:cNvPr id="55" name="矩形 54"/>
          <p:cNvSpPr/>
          <p:nvPr/>
        </p:nvSpPr>
        <p:spPr>
          <a:xfrm>
            <a:off x="2195736" y="2594251"/>
            <a:ext cx="5184576" cy="2166747"/>
          </a:xfrm>
          <a:prstGeom prst="rect">
            <a:avLst/>
          </a:prstGeom>
        </p:spPr>
        <p:txBody>
          <a:bodyPr wrap="square">
            <a:spAutoFit/>
          </a:bodyPr>
          <a:lstStyle/>
          <a:p>
            <a:pPr marL="228600" indent="-228600">
              <a:lnSpc>
                <a:spcPct val="130000"/>
              </a:lnSpc>
              <a:spcAft>
                <a:spcPts val="300"/>
              </a:spcAft>
              <a:buFont typeface="+mj-ea"/>
              <a:buAutoNum type="circleNumDbPlain"/>
            </a:pPr>
            <a:r>
              <a:rPr lang="zh-CN" altLang="zh-CN" sz="1200" smtClean="0">
                <a:solidFill>
                  <a:schemeClr val="tx1">
                    <a:lumMod val="65000"/>
                    <a:lumOff val="35000"/>
                  </a:schemeClr>
                </a:solidFill>
                <a:ea typeface="微软雅黑" pitchFamily="34" charset="-122"/>
              </a:rPr>
              <a:t>在</a:t>
            </a:r>
            <a:r>
              <a:rPr lang="en-US" altLang="zh-CN" sz="1200">
                <a:solidFill>
                  <a:schemeClr val="tx1">
                    <a:lumMod val="65000"/>
                    <a:lumOff val="35000"/>
                  </a:schemeClr>
                </a:solidFill>
                <a:ea typeface="微软雅黑" pitchFamily="34" charset="-122"/>
              </a:rPr>
              <a:t>div.menu</a:t>
            </a:r>
            <a:r>
              <a:rPr lang="zh-CN" altLang="zh-CN" sz="1200">
                <a:solidFill>
                  <a:schemeClr val="tx1">
                    <a:lumMod val="65000"/>
                    <a:lumOff val="35000"/>
                  </a:schemeClr>
                </a:solidFill>
                <a:ea typeface="微软雅黑" pitchFamily="34" charset="-122"/>
              </a:rPr>
              <a:t>中分为</a:t>
            </a:r>
            <a:r>
              <a:rPr lang="en-US" altLang="zh-CN" sz="1200">
                <a:solidFill>
                  <a:schemeClr val="tx1">
                    <a:lumMod val="65000"/>
                    <a:lumOff val="35000"/>
                  </a:schemeClr>
                </a:solidFill>
                <a:ea typeface="微软雅黑" pitchFamily="34" charset="-122"/>
              </a:rPr>
              <a:t>&lt;header&gt;</a:t>
            </a:r>
            <a:r>
              <a:rPr lang="zh-CN" altLang="zh-CN" sz="1200">
                <a:solidFill>
                  <a:schemeClr val="tx1">
                    <a:lumMod val="65000"/>
                    <a:lumOff val="35000"/>
                  </a:schemeClr>
                </a:solidFill>
                <a:ea typeface="微软雅黑" pitchFamily="34" charset="-122"/>
              </a:rPr>
              <a:t>标签部分和导航</a:t>
            </a:r>
            <a:r>
              <a:rPr lang="en-US" altLang="zh-CN" sz="1200">
                <a:solidFill>
                  <a:schemeClr val="tx1">
                    <a:lumMod val="65000"/>
                    <a:lumOff val="35000"/>
                  </a:schemeClr>
                </a:solidFill>
                <a:ea typeface="微软雅黑" pitchFamily="34" charset="-122"/>
              </a:rPr>
              <a:t>&lt;nav&gt;</a:t>
            </a:r>
            <a:r>
              <a:rPr lang="zh-CN" altLang="zh-CN" sz="1200">
                <a:solidFill>
                  <a:schemeClr val="tx1">
                    <a:lumMod val="65000"/>
                    <a:lumOff val="35000"/>
                  </a:schemeClr>
                </a:solidFill>
                <a:ea typeface="微软雅黑" pitchFamily="34" charset="-122"/>
              </a:rPr>
              <a:t>导航部分，导航菜单有</a:t>
            </a:r>
            <a:r>
              <a:rPr lang="en-US" altLang="zh-CN" sz="1200">
                <a:solidFill>
                  <a:schemeClr val="tx1">
                    <a:lumMod val="65000"/>
                    <a:lumOff val="35000"/>
                  </a:schemeClr>
                </a:solidFill>
                <a:ea typeface="微软雅黑" pitchFamily="34" charset="-122"/>
              </a:rPr>
              <a:t>&lt;ul&gt;</a:t>
            </a:r>
            <a:r>
              <a:rPr lang="zh-CN" altLang="zh-CN" sz="1200">
                <a:solidFill>
                  <a:schemeClr val="tx1">
                    <a:lumMod val="65000"/>
                    <a:lumOff val="35000"/>
                  </a:schemeClr>
                </a:solidFill>
                <a:ea typeface="微软雅黑" pitchFamily="34" charset="-122"/>
              </a:rPr>
              <a:t>嵌套</a:t>
            </a:r>
            <a:r>
              <a:rPr lang="en-US" altLang="zh-CN" sz="1200">
                <a:solidFill>
                  <a:schemeClr val="tx1">
                    <a:lumMod val="65000"/>
                    <a:lumOff val="35000"/>
                  </a:schemeClr>
                </a:solidFill>
                <a:ea typeface="微软雅黑" pitchFamily="34" charset="-122"/>
              </a:rPr>
              <a:t>&lt;a&gt;</a:t>
            </a:r>
            <a:r>
              <a:rPr lang="zh-CN" altLang="zh-CN" sz="1200">
                <a:solidFill>
                  <a:schemeClr val="tx1">
                    <a:lumMod val="65000"/>
                    <a:lumOff val="35000"/>
                  </a:schemeClr>
                </a:solidFill>
                <a:ea typeface="微软雅黑" pitchFamily="34" charset="-122"/>
              </a:rPr>
              <a:t>标签等构成。</a:t>
            </a:r>
          </a:p>
          <a:p>
            <a:pPr marL="228600" indent="-228600">
              <a:lnSpc>
                <a:spcPct val="130000"/>
              </a:lnSpc>
              <a:spcAft>
                <a:spcPts val="300"/>
              </a:spcAft>
              <a:buFont typeface="+mj-ea"/>
              <a:buAutoNum type="circleNumDbPlain"/>
            </a:pPr>
            <a:r>
              <a:rPr lang="zh-CN" altLang="zh-CN" sz="1200" smtClean="0">
                <a:solidFill>
                  <a:schemeClr val="tx1">
                    <a:lumMod val="65000"/>
                    <a:lumOff val="35000"/>
                  </a:schemeClr>
                </a:solidFill>
                <a:ea typeface="微软雅黑" pitchFamily="34" charset="-122"/>
              </a:rPr>
              <a:t>设置</a:t>
            </a:r>
            <a:r>
              <a:rPr lang="zh-CN" altLang="zh-CN" sz="1200">
                <a:solidFill>
                  <a:schemeClr val="tx1">
                    <a:lumMod val="65000"/>
                    <a:lumOff val="35000"/>
                  </a:schemeClr>
                </a:solidFill>
                <a:ea typeface="微软雅黑" pitchFamily="34" charset="-122"/>
              </a:rPr>
              <a:t>页面所有元素的基线同父元素的基线对齐，调整各个元素的位置。</a:t>
            </a:r>
          </a:p>
          <a:p>
            <a:pPr marL="228600" indent="-228600">
              <a:lnSpc>
                <a:spcPct val="130000"/>
              </a:lnSpc>
              <a:spcAft>
                <a:spcPts val="300"/>
              </a:spcAft>
              <a:buFont typeface="+mj-ea"/>
              <a:buAutoNum type="circleNumDbPlain"/>
            </a:pPr>
            <a:r>
              <a:rPr lang="zh-CN" altLang="zh-CN" sz="1200" smtClean="0">
                <a:solidFill>
                  <a:schemeClr val="tx1">
                    <a:lumMod val="65000"/>
                    <a:lumOff val="35000"/>
                  </a:schemeClr>
                </a:solidFill>
                <a:ea typeface="微软雅黑" pitchFamily="34" charset="-122"/>
              </a:rPr>
              <a:t>每个</a:t>
            </a:r>
            <a:r>
              <a:rPr lang="zh-CN" altLang="zh-CN" sz="1200">
                <a:solidFill>
                  <a:schemeClr val="tx1">
                    <a:lumMod val="65000"/>
                    <a:lumOff val="35000"/>
                  </a:schemeClr>
                </a:solidFill>
                <a:ea typeface="微软雅黑" pitchFamily="34" charset="-122"/>
              </a:rPr>
              <a:t>菜单左侧图标可以使用</a:t>
            </a:r>
            <a:r>
              <a:rPr lang="en-US" altLang="zh-CN" sz="1200">
                <a:solidFill>
                  <a:schemeClr val="tx1">
                    <a:lumMod val="65000"/>
                    <a:lumOff val="35000"/>
                  </a:schemeClr>
                </a:solidFill>
                <a:ea typeface="微软雅黑" pitchFamily="34" charset="-122"/>
              </a:rPr>
              <a:t>font-awesome</a:t>
            </a:r>
            <a:r>
              <a:rPr lang="zh-CN" altLang="zh-CN" sz="1200">
                <a:solidFill>
                  <a:schemeClr val="tx1">
                    <a:lumMod val="65000"/>
                    <a:lumOff val="35000"/>
                  </a:schemeClr>
                </a:solidFill>
                <a:ea typeface="微软雅黑" pitchFamily="34" charset="-122"/>
              </a:rPr>
              <a:t>图标库提供的图标，并为每个图标设置不同的颜色。</a:t>
            </a:r>
          </a:p>
          <a:p>
            <a:pPr marL="228600" indent="-228600">
              <a:lnSpc>
                <a:spcPct val="130000"/>
              </a:lnSpc>
              <a:spcAft>
                <a:spcPts val="300"/>
              </a:spcAft>
              <a:buFont typeface="+mj-ea"/>
              <a:buAutoNum type="circleNumDbPlain"/>
            </a:pPr>
            <a:r>
              <a:rPr lang="zh-CN" altLang="zh-CN" sz="1200" smtClean="0">
                <a:solidFill>
                  <a:schemeClr val="tx1">
                    <a:lumMod val="65000"/>
                    <a:lumOff val="35000"/>
                  </a:schemeClr>
                </a:solidFill>
                <a:ea typeface="微软雅黑" pitchFamily="34" charset="-122"/>
              </a:rPr>
              <a:t>统一</a:t>
            </a:r>
            <a:r>
              <a:rPr lang="zh-CN" altLang="zh-CN" sz="1200">
                <a:solidFill>
                  <a:schemeClr val="tx1">
                    <a:lumMod val="65000"/>
                    <a:lumOff val="35000"/>
                  </a:schemeClr>
                </a:solidFill>
                <a:ea typeface="微软雅黑" pitchFamily="34" charset="-122"/>
              </a:rPr>
              <a:t>设置每个菜单文字也就是</a:t>
            </a:r>
            <a:r>
              <a:rPr lang="en-US" altLang="zh-CN" sz="1200">
                <a:solidFill>
                  <a:schemeClr val="tx1">
                    <a:lumMod val="65000"/>
                    <a:lumOff val="35000"/>
                  </a:schemeClr>
                </a:solidFill>
                <a:ea typeface="微软雅黑" pitchFamily="34" charset="-122"/>
              </a:rPr>
              <a:t>&lt;a&gt;</a:t>
            </a:r>
            <a:r>
              <a:rPr lang="zh-CN" altLang="zh-CN" sz="1200">
                <a:solidFill>
                  <a:schemeClr val="tx1">
                    <a:lumMod val="65000"/>
                    <a:lumOff val="35000"/>
                  </a:schemeClr>
                </a:solidFill>
                <a:ea typeface="微软雅黑" pitchFamily="34" charset="-122"/>
              </a:rPr>
              <a:t>标签的样式，同时应用</a:t>
            </a:r>
            <a:r>
              <a:rPr lang="en-US" altLang="zh-CN" sz="1200">
                <a:solidFill>
                  <a:schemeClr val="tx1">
                    <a:lumMod val="65000"/>
                    <a:lumOff val="35000"/>
                  </a:schemeClr>
                </a:solidFill>
                <a:ea typeface="微软雅黑" pitchFamily="34" charset="-122"/>
              </a:rPr>
              <a:t>a:hover</a:t>
            </a:r>
            <a:r>
              <a:rPr lang="zh-CN" altLang="zh-CN" sz="1200">
                <a:solidFill>
                  <a:schemeClr val="tx1">
                    <a:lumMod val="65000"/>
                    <a:lumOff val="35000"/>
                  </a:schemeClr>
                </a:solidFill>
                <a:ea typeface="微软雅黑" pitchFamily="34" charset="-122"/>
              </a:rPr>
              <a:t>为鼠标悬停添加了特定样式。</a:t>
            </a:r>
          </a:p>
          <a:p>
            <a:pPr marL="228600" indent="-228600">
              <a:lnSpc>
                <a:spcPct val="130000"/>
              </a:lnSpc>
              <a:spcAft>
                <a:spcPts val="300"/>
              </a:spcAft>
              <a:buFont typeface="+mj-ea"/>
              <a:buAutoNum type="circleNumDbPlain"/>
            </a:pPr>
            <a:r>
              <a:rPr lang="zh-CN" altLang="zh-CN" sz="1200" smtClean="0">
                <a:solidFill>
                  <a:schemeClr val="tx1">
                    <a:lumMod val="65000"/>
                    <a:lumOff val="35000"/>
                  </a:schemeClr>
                </a:solidFill>
                <a:ea typeface="微软雅黑" pitchFamily="34" charset="-122"/>
              </a:rPr>
              <a:t>每个</a:t>
            </a:r>
            <a:r>
              <a:rPr lang="zh-CN" altLang="zh-CN" sz="1200">
                <a:solidFill>
                  <a:schemeClr val="tx1">
                    <a:lumMod val="65000"/>
                    <a:lumOff val="35000"/>
                  </a:schemeClr>
                </a:solidFill>
                <a:ea typeface="微软雅黑" pitchFamily="34" charset="-122"/>
              </a:rPr>
              <a:t>菜单右侧带样式的文字用</a:t>
            </a:r>
            <a:r>
              <a:rPr lang="en-US" altLang="zh-CN" sz="1200">
                <a:solidFill>
                  <a:schemeClr val="tx1">
                    <a:lumMod val="65000"/>
                    <a:lumOff val="35000"/>
                  </a:schemeClr>
                </a:solidFill>
                <a:ea typeface="微软雅黑" pitchFamily="34" charset="-122"/>
              </a:rPr>
              <a:t>CSS+&lt;span&gt;</a:t>
            </a:r>
            <a:r>
              <a:rPr lang="zh-CN" altLang="zh-CN" sz="1200">
                <a:solidFill>
                  <a:schemeClr val="tx1">
                    <a:lumMod val="65000"/>
                    <a:lumOff val="35000"/>
                  </a:schemeClr>
                </a:solidFill>
                <a:ea typeface="微软雅黑" pitchFamily="34" charset="-122"/>
              </a:rPr>
              <a:t>标签进行控制</a:t>
            </a:r>
            <a:r>
              <a:rPr lang="zh-CN" altLang="zh-CN" sz="1200" smtClean="0">
                <a:solidFill>
                  <a:schemeClr val="tx1">
                    <a:lumMod val="65000"/>
                    <a:lumOff val="35000"/>
                  </a:schemeClr>
                </a:solidFill>
                <a:ea typeface="微软雅黑" pitchFamily="34" charset="-122"/>
              </a:rPr>
              <a:t>。</a:t>
            </a:r>
            <a:endParaRPr lang="zh-CN" altLang="zh-CN" sz="1200">
              <a:solidFill>
                <a:schemeClr val="tx1">
                  <a:lumMod val="65000"/>
                  <a:lumOff val="35000"/>
                </a:schemeClr>
              </a:solidFill>
              <a:ea typeface="微软雅黑" pitchFamily="34" charset="-122"/>
            </a:endParaRPr>
          </a:p>
        </p:txBody>
      </p:sp>
      <p:sp>
        <p:nvSpPr>
          <p:cNvPr id="10" name="矩形 9"/>
          <p:cNvSpPr/>
          <p:nvPr/>
        </p:nvSpPr>
        <p:spPr>
          <a:xfrm>
            <a:off x="560388" y="1423420"/>
            <a:ext cx="3005951" cy="583108"/>
          </a:xfrm>
          <a:prstGeom prst="rect">
            <a:avLst/>
          </a:prstGeom>
        </p:spPr>
        <p:txBody>
          <a:bodyPr wrap="none">
            <a:spAutoFit/>
          </a:bodyPr>
          <a:lstStyle/>
          <a:p>
            <a:pPr marL="342900" indent="-342900">
              <a:lnSpc>
                <a:spcPct val="150000"/>
              </a:lnSpc>
              <a:spcBef>
                <a:spcPct val="20000"/>
              </a:spcBef>
              <a:buFontTx/>
              <a:buChar char="•"/>
              <a:defRPr/>
            </a:pPr>
            <a:r>
              <a:rPr lang="zh-CN" altLang="en-US" sz="2400" b="1" smtClean="0">
                <a:solidFill>
                  <a:srgbClr val="0567A2"/>
                </a:solidFill>
              </a:rPr>
              <a:t>手机邮箱导航页面</a:t>
            </a:r>
            <a:endParaRPr lang="en-US" altLang="zh-CN" sz="2400" b="1">
              <a:solidFill>
                <a:srgbClr val="0567A2"/>
              </a:solidFill>
            </a:endParaRPr>
          </a:p>
        </p:txBody>
      </p:sp>
      <p:sp>
        <p:nvSpPr>
          <p:cNvPr id="12" name="标题 1"/>
          <p:cNvSpPr>
            <a:spLocks noChangeArrowheads="1"/>
          </p:cNvSpPr>
          <p:nvPr/>
        </p:nvSpPr>
        <p:spPr bwMode="auto">
          <a:xfrm>
            <a:off x="1619074" y="199119"/>
            <a:ext cx="7561437"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smtClean="0">
                <a:solidFill>
                  <a:srgbClr val="0567A2"/>
                </a:solidFill>
                <a:latin typeface="微软雅黑" pitchFamily="34" charset="-122"/>
                <a:ea typeface="微软雅黑" pitchFamily="34" charset="-122"/>
                <a:sym typeface="宋体" charset="-122"/>
              </a:rPr>
              <a:t>项目</a:t>
            </a:r>
            <a:r>
              <a:rPr lang="en-US" altLang="zh-CN" sz="3600" b="1" smtClean="0">
                <a:solidFill>
                  <a:srgbClr val="0567A2"/>
                </a:solidFill>
                <a:latin typeface="微软雅黑" pitchFamily="34" charset="-122"/>
                <a:ea typeface="微软雅黑" pitchFamily="34" charset="-122"/>
                <a:sym typeface="宋体" charset="-122"/>
              </a:rPr>
              <a:t>2-3-</a:t>
            </a:r>
            <a:r>
              <a:rPr lang="zh-CN" altLang="en-US" sz="3600" b="1" smtClean="0">
                <a:solidFill>
                  <a:srgbClr val="0567A2"/>
                </a:solidFill>
                <a:latin typeface="微软雅黑" pitchFamily="34" charset="-122"/>
                <a:ea typeface="微软雅黑" pitchFamily="34" charset="-122"/>
                <a:sym typeface="宋体" charset="-122"/>
              </a:rPr>
              <a:t>项目分析</a:t>
            </a:r>
            <a:endParaRPr lang="zh-CN" altLang="en-US" sz="3600" b="1">
              <a:solidFill>
                <a:srgbClr val="0567A2"/>
              </a:solidFill>
              <a:latin typeface="微软雅黑" pitchFamily="34" charset="-122"/>
              <a:ea typeface="微软雅黑" pitchFamily="34" charset="-122"/>
              <a:sym typeface="宋体" charset="-122"/>
            </a:endParaRPr>
          </a:p>
        </p:txBody>
      </p:sp>
    </p:spTree>
    <p:extLst>
      <p:ext uri="{BB962C8B-B14F-4D97-AF65-F5344CB8AC3E}">
        <p14:creationId xmlns:p14="http://schemas.microsoft.com/office/powerpoint/2010/main" val="257636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left)">
                                      <p:cBhvr>
                                        <p:cTn id="10" dur="500"/>
                                        <p:tgtEl>
                                          <p:spTgt spid="5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wipe(left)">
                                      <p:cBhvr>
                                        <p:cTn id="13" dur="500"/>
                                        <p:tgtEl>
                                          <p:spTgt spid="5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wipe(left)">
                                      <p:cBhvr>
                                        <p:cTn id="16" dur="500"/>
                                        <p:tgtEl>
                                          <p:spTgt spid="5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ipe(left)">
                                      <p:cBhvr>
                                        <p:cTn id="19" dur="500"/>
                                        <p:tgtEl>
                                          <p:spTgt spid="5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left)">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1" grpId="0" animBg="1"/>
      <p:bldP spid="52" grpId="0"/>
      <p:bldP spid="54" grpId="0"/>
      <p:bldP spid="55"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3" descr="C:\Users\meng.zhang\Desktop\未命名-2.png"/>
          <p:cNvPicPr>
            <a:picLocks noChangeAspect="1" noChangeArrowheads="1"/>
          </p:cNvPicPr>
          <p:nvPr/>
        </p:nvPicPr>
        <p:blipFill>
          <a:blip r:embed="rId3"/>
          <a:srcRect/>
          <a:stretch>
            <a:fillRect/>
          </a:stretch>
        </p:blipFill>
        <p:spPr bwMode="auto">
          <a:xfrm>
            <a:off x="631454" y="1496903"/>
            <a:ext cx="380996" cy="380996"/>
          </a:xfrm>
          <a:prstGeom prst="rect">
            <a:avLst/>
          </a:prstGeom>
          <a:noFill/>
        </p:spPr>
      </p:pic>
      <p:sp>
        <p:nvSpPr>
          <p:cNvPr id="6" name="TextBox 5"/>
          <p:cNvSpPr txBox="1"/>
          <p:nvPr/>
        </p:nvSpPr>
        <p:spPr>
          <a:xfrm>
            <a:off x="845768" y="1487346"/>
            <a:ext cx="1288439" cy="400110"/>
          </a:xfrm>
          <a:prstGeom prst="rect">
            <a:avLst/>
          </a:prstGeom>
          <a:noFill/>
          <a:effectLst>
            <a:outerShdw blurRad="25400" dist="12700" dir="5400000" algn="t" rotWithShape="0">
              <a:prstClr val="black">
                <a:alpha val="40000"/>
              </a:prstClr>
            </a:outerShdw>
          </a:effectLst>
        </p:spPr>
        <p:txBody>
          <a:bodyPr wrap="square" rtlCol="0">
            <a:spAutoFit/>
          </a:bodyPr>
          <a:lstStyle/>
          <a:p>
            <a:r>
              <a:rPr lang="zh-CN" altLang="en-US" sz="2000" b="1">
                <a:latin typeface="黑体" pitchFamily="49" charset="-122"/>
                <a:ea typeface="黑体" pitchFamily="49" charset="-122"/>
              </a:rPr>
              <a:t>作业</a:t>
            </a:r>
            <a:endParaRPr lang="zh-CN" altLang="en-US" sz="2000" b="1" dirty="0">
              <a:solidFill>
                <a:schemeClr val="tx1"/>
              </a:solidFill>
              <a:latin typeface="黑体" pitchFamily="49" charset="-122"/>
              <a:ea typeface="黑体" pitchFamily="49" charset="-122"/>
            </a:endParaRPr>
          </a:p>
        </p:txBody>
      </p:sp>
      <p:sp>
        <p:nvSpPr>
          <p:cNvPr id="7" name="内容占位符 2"/>
          <p:cNvSpPr txBox="1">
            <a:spLocks/>
          </p:cNvSpPr>
          <p:nvPr/>
        </p:nvSpPr>
        <p:spPr bwMode="auto">
          <a:xfrm>
            <a:off x="52784" y="1620838"/>
            <a:ext cx="7975600"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457200" lvl="1" indent="0" eaLnBrk="0" fontAlgn="base" hangingPunct="0">
              <a:lnSpc>
                <a:spcPct val="150000"/>
              </a:lnSpc>
              <a:spcBef>
                <a:spcPct val="20000"/>
              </a:spcBef>
              <a:spcAft>
                <a:spcPct val="0"/>
              </a:spcAft>
            </a:pPr>
            <a:endParaRPr lang="en-US" altLang="zh-CN" sz="2400" smtClean="0">
              <a:solidFill>
                <a:prstClr val="black"/>
              </a:solidFill>
            </a:endParaRPr>
          </a:p>
          <a:p>
            <a:pPr marL="1714500" lvl="3" indent="-342900" eaLnBrk="0" fontAlgn="base" hangingPunct="0">
              <a:lnSpc>
                <a:spcPct val="150000"/>
              </a:lnSpc>
              <a:spcBef>
                <a:spcPct val="20000"/>
              </a:spcBef>
              <a:spcAft>
                <a:spcPct val="0"/>
              </a:spcAft>
              <a:buFont typeface="Wingdings" panose="05000000000000000000" pitchFamily="2" charset="2"/>
              <a:buChar char="u"/>
              <a:defRPr/>
            </a:pPr>
            <a:r>
              <a:rPr lang="zh-CN" altLang="zh-CN" sz="2000" smtClean="0">
                <a:latin typeface="微软雅黑" panose="020B0503020204020204" pitchFamily="34" charset="-122"/>
                <a:ea typeface="微软雅黑" panose="020B0503020204020204" pitchFamily="34" charset="-122"/>
              </a:rPr>
              <a:t>请</a:t>
            </a:r>
            <a:r>
              <a:rPr lang="zh-CN" altLang="zh-CN" sz="2000">
                <a:latin typeface="微软雅黑" panose="020B0503020204020204" pitchFamily="34" charset="-122"/>
                <a:ea typeface="微软雅黑" panose="020B0503020204020204" pitchFamily="34" charset="-122"/>
              </a:rPr>
              <a:t>简要概括什么是</a:t>
            </a:r>
            <a:r>
              <a:rPr lang="en-US" altLang="zh-CN" sz="2000">
                <a:latin typeface="微软雅黑" panose="020B0503020204020204" pitchFamily="34" charset="-122"/>
                <a:ea typeface="微软雅黑" panose="020B0503020204020204" pitchFamily="34" charset="-122"/>
              </a:rPr>
              <a:t>CSS</a:t>
            </a:r>
            <a:r>
              <a:rPr lang="zh-CN" altLang="zh-CN" sz="2000">
                <a:latin typeface="微软雅黑" panose="020B0503020204020204" pitchFamily="34" charset="-122"/>
                <a:ea typeface="微软雅黑" panose="020B0503020204020204" pitchFamily="34" charset="-122"/>
              </a:rPr>
              <a:t>的层叠性、继承性和</a:t>
            </a:r>
            <a:r>
              <a:rPr lang="zh-CN" altLang="zh-CN" sz="2000" smtClean="0">
                <a:latin typeface="微软雅黑" panose="020B0503020204020204" pitchFamily="34" charset="-122"/>
                <a:ea typeface="微软雅黑" panose="020B0503020204020204" pitchFamily="34" charset="-122"/>
              </a:rPr>
              <a:t>重要性</a:t>
            </a:r>
            <a:r>
              <a:rPr lang="zh-CN" altLang="en-US"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pPr marL="1371600" lvl="3" indent="0" eaLnBrk="0" fontAlgn="base" hangingPunct="0">
              <a:lnSpc>
                <a:spcPct val="150000"/>
              </a:lnSpc>
              <a:spcBef>
                <a:spcPct val="20000"/>
              </a:spcBef>
              <a:spcAft>
                <a:spcPct val="0"/>
              </a:spcAft>
              <a:defRPr/>
            </a:pPr>
            <a:endParaRPr lang="zh-CN" altLang="zh-CN" sz="2000">
              <a:latin typeface="微软雅黑" panose="020B0503020204020204" pitchFamily="34" charset="-122"/>
              <a:ea typeface="微软雅黑" panose="020B0503020204020204" pitchFamily="34" charset="-122"/>
            </a:endParaRPr>
          </a:p>
          <a:p>
            <a:pPr marL="1714500" lvl="3" indent="-342900" eaLnBrk="0" fontAlgn="base" hangingPunct="0">
              <a:lnSpc>
                <a:spcPct val="150000"/>
              </a:lnSpc>
              <a:spcBef>
                <a:spcPct val="20000"/>
              </a:spcBef>
              <a:spcAft>
                <a:spcPct val="0"/>
              </a:spcAft>
              <a:buFont typeface="Wingdings" panose="05000000000000000000" pitchFamily="2" charset="2"/>
              <a:buChar char="u"/>
              <a:defRPr/>
            </a:pPr>
            <a:r>
              <a:rPr lang="zh-CN" altLang="zh-CN" sz="2000" smtClean="0">
                <a:latin typeface="微软雅黑" panose="020B0503020204020204" pitchFamily="34" charset="-122"/>
                <a:ea typeface="微软雅黑" panose="020B0503020204020204" pitchFamily="34" charset="-122"/>
              </a:rPr>
              <a:t>请</a:t>
            </a:r>
            <a:r>
              <a:rPr lang="zh-CN" altLang="zh-CN" sz="2000">
                <a:latin typeface="微软雅黑" panose="020B0503020204020204" pitchFamily="34" charset="-122"/>
                <a:ea typeface="微软雅黑" panose="020B0503020204020204" pitchFamily="34" charset="-122"/>
              </a:rPr>
              <a:t>简述什么是</a:t>
            </a:r>
            <a:r>
              <a:rPr lang="en-US" altLang="zh-CN" sz="2000">
                <a:latin typeface="微软雅黑" panose="020B0503020204020204" pitchFamily="34" charset="-122"/>
                <a:ea typeface="微软雅黑" panose="020B0503020204020204" pitchFamily="34" charset="-122"/>
              </a:rPr>
              <a:t>CSS</a:t>
            </a:r>
            <a:r>
              <a:rPr lang="zh-CN" altLang="zh-CN" sz="2000">
                <a:latin typeface="微软雅黑" panose="020B0503020204020204" pitchFamily="34" charset="-122"/>
                <a:ea typeface="微软雅黑" panose="020B0503020204020204" pitchFamily="34" charset="-122"/>
              </a:rPr>
              <a:t>的优先级，并做出总结。</a:t>
            </a:r>
          </a:p>
          <a:p>
            <a:pPr marL="1371600" lvl="3" indent="0" eaLnBrk="0" fontAlgn="base" hangingPunct="0">
              <a:lnSpc>
                <a:spcPct val="150000"/>
              </a:lnSpc>
              <a:spcBef>
                <a:spcPct val="20000"/>
              </a:spcBef>
              <a:spcAft>
                <a:spcPct val="0"/>
              </a:spcAft>
              <a:defRPr/>
            </a:pPr>
            <a:endParaRPr lang="zh-CN" altLang="zh-CN" sz="2000">
              <a:latin typeface="微软雅黑" panose="020B0503020204020204" pitchFamily="34" charset="-122"/>
              <a:ea typeface="微软雅黑" panose="020B0503020204020204" pitchFamily="34" charset="-122"/>
            </a:endParaRPr>
          </a:p>
          <a:p>
            <a:pPr marL="1314450" lvl="3" indent="0" eaLnBrk="0" fontAlgn="base" hangingPunct="0">
              <a:lnSpc>
                <a:spcPct val="150000"/>
              </a:lnSpc>
              <a:spcBef>
                <a:spcPct val="20000"/>
              </a:spcBef>
              <a:spcAft>
                <a:spcPct val="0"/>
              </a:spcAft>
              <a:defRPr/>
            </a:pPr>
            <a:endParaRPr lang="en-US" altLang="zh-CN" sz="2000" smtClean="0">
              <a:latin typeface="微软雅黑" panose="020B0503020204020204" pitchFamily="34" charset="-122"/>
              <a:ea typeface="微软雅黑" panose="020B0503020204020204" pitchFamily="34" charset="-122"/>
            </a:endParaRPr>
          </a:p>
          <a:p>
            <a:pPr marL="1314450" lvl="3" indent="0" eaLnBrk="0" fontAlgn="base" hangingPunct="0">
              <a:lnSpc>
                <a:spcPct val="150000"/>
              </a:lnSpc>
              <a:spcBef>
                <a:spcPct val="20000"/>
              </a:spcBef>
              <a:spcAft>
                <a:spcPct val="0"/>
              </a:spcAft>
              <a:defRPr/>
            </a:pPr>
            <a:endParaRPr lang="zh-CN" altLang="zh-CN" sz="2000">
              <a:latin typeface="微软雅黑" panose="020B0503020204020204" pitchFamily="34" charset="-122"/>
              <a:ea typeface="微软雅黑" panose="020B0503020204020204" pitchFamily="34" charset="-122"/>
            </a:endParaRPr>
          </a:p>
          <a:p>
            <a:pPr marL="457200" lvl="1" indent="0" eaLnBrk="0" fontAlgn="base" hangingPunct="0">
              <a:lnSpc>
                <a:spcPct val="150000"/>
              </a:lnSpc>
              <a:spcBef>
                <a:spcPct val="20000"/>
              </a:spcBef>
              <a:spcAft>
                <a:spcPct val="0"/>
              </a:spcAft>
            </a:pPr>
            <a:endParaRPr lang="en-US" altLang="zh-CN" sz="2400" dirty="0">
              <a:solidFill>
                <a:prstClr val="black"/>
              </a:solidFill>
            </a:endParaRPr>
          </a:p>
          <a:p>
            <a:pPr lvl="1" eaLnBrk="0" fontAlgn="base" hangingPunct="0">
              <a:lnSpc>
                <a:spcPct val="150000"/>
              </a:lnSpc>
              <a:spcBef>
                <a:spcPct val="20000"/>
              </a:spcBef>
              <a:spcAft>
                <a:spcPct val="0"/>
              </a:spcAft>
              <a:buFontTx/>
              <a:buChar char="–"/>
            </a:pPr>
            <a:endParaRPr lang="en-US" altLang="zh-CN" sz="2400" dirty="0">
              <a:solidFill>
                <a:prstClr val="black"/>
              </a:solidFill>
            </a:endParaRPr>
          </a:p>
        </p:txBody>
      </p:sp>
      <p:sp>
        <p:nvSpPr>
          <p:cNvPr id="8" name="标题 1"/>
          <p:cNvSpPr>
            <a:spLocks noChangeArrowheads="1"/>
          </p:cNvSpPr>
          <p:nvPr/>
        </p:nvSpPr>
        <p:spPr bwMode="auto">
          <a:xfrm>
            <a:off x="1652630" y="199119"/>
            <a:ext cx="7527881"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smtClean="0">
                <a:solidFill>
                  <a:srgbClr val="0567A2"/>
                </a:solidFill>
                <a:latin typeface="微软雅黑" pitchFamily="34" charset="-122"/>
                <a:ea typeface="微软雅黑" pitchFamily="34" charset="-122"/>
                <a:sym typeface="宋体" charset="-122"/>
              </a:rPr>
              <a:t>课后作业</a:t>
            </a:r>
            <a:endParaRPr lang="zh-CN" altLang="en-US" sz="3600" b="1">
              <a:solidFill>
                <a:srgbClr val="0567A2"/>
              </a:solidFill>
              <a:latin typeface="微软雅黑" pitchFamily="34" charset="-122"/>
              <a:ea typeface="微软雅黑" pitchFamily="34" charset="-122"/>
              <a:sym typeface="宋体" charset="-122"/>
            </a:endParaRPr>
          </a:p>
        </p:txBody>
      </p:sp>
    </p:spTree>
    <p:extLst>
      <p:ext uri="{BB962C8B-B14F-4D97-AF65-F5344CB8AC3E}">
        <p14:creationId xmlns:p14="http://schemas.microsoft.com/office/powerpoint/2010/main" val="195376947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a:grpSpLocks/>
          </p:cNvGrpSpPr>
          <p:nvPr/>
        </p:nvGrpSpPr>
        <p:grpSpPr bwMode="auto">
          <a:xfrm>
            <a:off x="1665511" y="1700808"/>
            <a:ext cx="5138737" cy="3933825"/>
            <a:chOff x="1398335" y="1722030"/>
            <a:chExt cx="5138737" cy="3933641"/>
          </a:xfrm>
        </p:grpSpPr>
        <p:graphicFrame>
          <p:nvGraphicFramePr>
            <p:cNvPr id="44" name="图表 2"/>
            <p:cNvGraphicFramePr>
              <a:graphicFrameLocks/>
            </p:cNvGraphicFramePr>
            <p:nvPr>
              <p:extLst>
                <p:ext uri="{D42A27DB-BD31-4B8C-83A1-F6EECF244321}">
                  <p14:modId xmlns:p14="http://schemas.microsoft.com/office/powerpoint/2010/main" val="2095051793"/>
                </p:ext>
              </p:extLst>
            </p:nvPr>
          </p:nvGraphicFramePr>
          <p:xfrm>
            <a:off x="1398335" y="1722030"/>
            <a:ext cx="5138737" cy="3933641"/>
          </p:xfrm>
          <a:graphic>
            <a:graphicData uri="http://schemas.openxmlformats.org/presentationml/2006/ole">
              <mc:AlternateContent xmlns:mc="http://schemas.openxmlformats.org/markup-compatibility/2006">
                <mc:Choice xmlns:v="urn:schemas-microsoft-com:vml" Requires="v">
                  <p:oleObj spid="_x0000_s1035" name="工作表" r:id="rId3" imgW="5143601" imgH="3933900" progId="Excel.Sheet.8">
                    <p:embed/>
                  </p:oleObj>
                </mc:Choice>
                <mc:Fallback>
                  <p:oleObj name="工作表" r:id="rId3" imgW="5143601" imgH="3933900" progId="Excel.Sheet.8">
                    <p:embed/>
                    <p:pic>
                      <p:nvPicPr>
                        <p:cNvPr id="0" name=""/>
                        <p:cNvPicPr>
                          <a:picLocks noChangeArrowheads="1"/>
                        </p:cNvPicPr>
                        <p:nvPr/>
                      </p:nvPicPr>
                      <p:blipFill>
                        <a:blip r:embed="rId4"/>
                        <a:srcRect/>
                        <a:stretch>
                          <a:fillRect/>
                        </a:stretch>
                      </p:blipFill>
                      <p:spPr bwMode="auto">
                        <a:xfrm>
                          <a:off x="1398335" y="1722030"/>
                          <a:ext cx="5138737" cy="3933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 name="TextBox 44"/>
            <p:cNvSpPr txBox="1"/>
            <p:nvPr/>
          </p:nvSpPr>
          <p:spPr bwMode="auto">
            <a:xfrm rot="2719682">
              <a:off x="4600346" y="2872905"/>
              <a:ext cx="1042938" cy="369888"/>
            </a:xfrm>
            <a:prstGeom prst="rect">
              <a:avLst/>
            </a:prstGeom>
            <a:noFill/>
            <a:ln>
              <a:noFill/>
            </a:ln>
          </p:spPr>
          <p:txBody>
            <a:bodyPr>
              <a:spAutoFit/>
            </a:bodyPr>
            <a:lstStyle/>
            <a:p>
              <a:pPr eaLnBrk="0" fontAlgn="base" hangingPunct="0">
                <a:spcBef>
                  <a:spcPct val="0"/>
                </a:spcBef>
                <a:spcAft>
                  <a:spcPct val="0"/>
                </a:spcAft>
                <a:defRPr/>
              </a:pPr>
              <a:r>
                <a:rPr lang="zh-CN" altLang="en-US" spc="300" smtClean="0">
                  <a:solidFill>
                    <a:prstClr val="black"/>
                  </a:solidFill>
                  <a:latin typeface="微软雅黑" panose="020B0503020204020204" pitchFamily="34" charset="-122"/>
                  <a:ea typeface="微软雅黑" panose="020B0503020204020204" pitchFamily="34" charset="-122"/>
                </a:rPr>
                <a:t>掌握</a:t>
              </a:r>
              <a:endParaRPr lang="zh-CN" altLang="en-US" spc="300">
                <a:solidFill>
                  <a:prstClr val="black"/>
                </a:solidFill>
                <a:latin typeface="微软雅黑" panose="020B0503020204020204" pitchFamily="34" charset="-122"/>
                <a:ea typeface="微软雅黑" panose="020B0503020204020204" pitchFamily="34" charset="-122"/>
              </a:endParaRPr>
            </a:p>
          </p:txBody>
        </p:sp>
        <p:sp>
          <p:nvSpPr>
            <p:cNvPr id="46" name="TextBox 45"/>
            <p:cNvSpPr txBox="1"/>
            <p:nvPr/>
          </p:nvSpPr>
          <p:spPr bwMode="auto">
            <a:xfrm rot="6997465" flipV="1">
              <a:off x="2748528" y="2675271"/>
              <a:ext cx="1041351" cy="369887"/>
            </a:xfrm>
            <a:prstGeom prst="rect">
              <a:avLst/>
            </a:prstGeom>
            <a:noFill/>
            <a:ln>
              <a:noFill/>
            </a:ln>
          </p:spPr>
          <p:txBody>
            <a:bodyPr>
              <a:spAutoFit/>
            </a:bodyPr>
            <a:lstStyle/>
            <a:p>
              <a:pPr eaLnBrk="0" fontAlgn="base" hangingPunct="0">
                <a:spcBef>
                  <a:spcPct val="0"/>
                </a:spcBef>
                <a:spcAft>
                  <a:spcPct val="0"/>
                </a:spcAft>
                <a:defRPr/>
              </a:pPr>
              <a:r>
                <a:rPr lang="zh-CN" altLang="en-US" spc="300">
                  <a:solidFill>
                    <a:prstClr val="black"/>
                  </a:solidFill>
                  <a:latin typeface="微软雅黑" panose="020B0503020204020204" pitchFamily="34" charset="-122"/>
                  <a:ea typeface="微软雅黑" panose="020B0503020204020204" pitchFamily="34" charset="-122"/>
                </a:rPr>
                <a:t>掌握</a:t>
              </a:r>
            </a:p>
          </p:txBody>
        </p:sp>
        <p:sp>
          <p:nvSpPr>
            <p:cNvPr id="47" name="TextBox 46"/>
            <p:cNvSpPr txBox="1"/>
            <p:nvPr/>
          </p:nvSpPr>
          <p:spPr bwMode="auto">
            <a:xfrm rot="10800000" flipH="1" flipV="1">
              <a:off x="3819272" y="4427003"/>
              <a:ext cx="1041400" cy="368283"/>
            </a:xfrm>
            <a:prstGeom prst="rect">
              <a:avLst/>
            </a:prstGeom>
            <a:noFill/>
            <a:ln>
              <a:noFill/>
            </a:ln>
          </p:spPr>
          <p:txBody>
            <a:bodyPr>
              <a:spAutoFit/>
            </a:bodyPr>
            <a:lstStyle/>
            <a:p>
              <a:pPr eaLnBrk="0" fontAlgn="base" hangingPunct="0">
                <a:spcBef>
                  <a:spcPct val="0"/>
                </a:spcBef>
                <a:spcAft>
                  <a:spcPct val="0"/>
                </a:spcAft>
                <a:defRPr/>
              </a:pPr>
              <a:r>
                <a:rPr lang="zh-CN" altLang="en-US" spc="300">
                  <a:solidFill>
                    <a:prstClr val="black"/>
                  </a:solidFill>
                  <a:latin typeface="微软雅黑" panose="020B0503020204020204" pitchFamily="34" charset="-122"/>
                  <a:ea typeface="微软雅黑" panose="020B0503020204020204" pitchFamily="34" charset="-122"/>
                </a:rPr>
                <a:t>掌握</a:t>
              </a:r>
            </a:p>
          </p:txBody>
        </p:sp>
      </p:grpSp>
      <p:grpSp>
        <p:nvGrpSpPr>
          <p:cNvPr id="48" name="组合 2"/>
          <p:cNvGrpSpPr>
            <a:grpSpLocks/>
          </p:cNvGrpSpPr>
          <p:nvPr/>
        </p:nvGrpSpPr>
        <p:grpSpPr bwMode="auto">
          <a:xfrm>
            <a:off x="3707904" y="2878138"/>
            <a:ext cx="1203325" cy="1201737"/>
            <a:chOff x="3692088" y="2878838"/>
            <a:chExt cx="1203191" cy="1201737"/>
          </a:xfrm>
        </p:grpSpPr>
        <p:sp>
          <p:nvSpPr>
            <p:cNvPr id="49" name="弧形 48"/>
            <p:cNvSpPr/>
            <p:nvPr/>
          </p:nvSpPr>
          <p:spPr bwMode="auto">
            <a:xfrm rot="5400000">
              <a:off x="3692815" y="2878111"/>
              <a:ext cx="1201737" cy="1203191"/>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sp>
          <p:nvSpPr>
            <p:cNvPr id="50" name="弧形 49"/>
            <p:cNvSpPr/>
            <p:nvPr/>
          </p:nvSpPr>
          <p:spPr bwMode="auto">
            <a:xfrm>
              <a:off x="3795265" y="2996313"/>
              <a:ext cx="990490" cy="992187"/>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sp>
          <p:nvSpPr>
            <p:cNvPr id="51" name="弧形 50"/>
            <p:cNvSpPr/>
            <p:nvPr/>
          </p:nvSpPr>
          <p:spPr bwMode="auto">
            <a:xfrm rot="16200000">
              <a:off x="3891251" y="3136849"/>
              <a:ext cx="822325" cy="753978"/>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grpSp>
      <p:grpSp>
        <p:nvGrpSpPr>
          <p:cNvPr id="52" name="组合 51"/>
          <p:cNvGrpSpPr/>
          <p:nvPr/>
        </p:nvGrpSpPr>
        <p:grpSpPr>
          <a:xfrm>
            <a:off x="4067947" y="4869157"/>
            <a:ext cx="3657299" cy="1152131"/>
            <a:chOff x="4067947" y="4869157"/>
            <a:chExt cx="3657299" cy="1152131"/>
          </a:xfrm>
        </p:grpSpPr>
        <p:grpSp>
          <p:nvGrpSpPr>
            <p:cNvPr id="53" name="组合 52"/>
            <p:cNvGrpSpPr>
              <a:grpSpLocks/>
            </p:cNvGrpSpPr>
            <p:nvPr/>
          </p:nvGrpSpPr>
          <p:grpSpPr bwMode="auto">
            <a:xfrm>
              <a:off x="4067947" y="4869157"/>
              <a:ext cx="3456382" cy="1008110"/>
              <a:chOff x="3944679" y="5029124"/>
              <a:chExt cx="2276510" cy="845716"/>
            </a:xfrm>
          </p:grpSpPr>
          <p:grpSp>
            <p:nvGrpSpPr>
              <p:cNvPr id="56" name="组合 38"/>
              <p:cNvGrpSpPr>
                <a:grpSpLocks/>
              </p:cNvGrpSpPr>
              <p:nvPr/>
            </p:nvGrpSpPr>
            <p:grpSpPr bwMode="auto">
              <a:xfrm rot="16200000" flipV="1">
                <a:off x="4656141" y="4452075"/>
                <a:ext cx="711303" cy="2134228"/>
                <a:chOff x="1747521" y="2272388"/>
                <a:chExt cx="1009673" cy="977209"/>
              </a:xfrm>
            </p:grpSpPr>
            <p:cxnSp>
              <p:nvCxnSpPr>
                <p:cNvPr id="58" name="直接连接符 39"/>
                <p:cNvCxnSpPr>
                  <a:cxnSpLocks noChangeShapeType="1"/>
                </p:cNvCxnSpPr>
                <p:nvPr/>
              </p:nvCxnSpPr>
              <p:spPr bwMode="auto">
                <a:xfrm rot="16200000" flipH="1" flipV="1">
                  <a:off x="1316650" y="2703259"/>
                  <a:ext cx="861744" cy="1"/>
                </a:xfrm>
                <a:prstGeom prst="line">
                  <a:avLst/>
                </a:prstGeom>
                <a:noFill/>
                <a:ln w="28575" algn="ctr">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连接符 40"/>
                <p:cNvCxnSpPr>
                  <a:cxnSpLocks noChangeShapeType="1"/>
                </p:cNvCxnSpPr>
                <p:nvPr/>
              </p:nvCxnSpPr>
              <p:spPr bwMode="auto">
                <a:xfrm rot="16200000" flipH="1">
                  <a:off x="2194625" y="2687029"/>
                  <a:ext cx="115465" cy="1009672"/>
                </a:xfrm>
                <a:prstGeom prst="line">
                  <a:avLst/>
                </a:prstGeom>
                <a:noFill/>
                <a:ln w="28575" algn="ctr">
                  <a:solidFill>
                    <a:schemeClr val="accent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7" name="矩形 4"/>
              <p:cNvSpPr>
                <a:spLocks noChangeArrowheads="1"/>
              </p:cNvSpPr>
              <p:nvPr/>
            </p:nvSpPr>
            <p:spPr bwMode="auto">
              <a:xfrm>
                <a:off x="4157167" y="5029124"/>
                <a:ext cx="2064022" cy="801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lvl="0" indent="-457200" fontAlgn="base">
                  <a:lnSpc>
                    <a:spcPts val="3600"/>
                  </a:lnSpc>
                  <a:spcBef>
                    <a:spcPct val="0"/>
                  </a:spcBef>
                  <a:spcAft>
                    <a:spcPct val="0"/>
                  </a:spcAft>
                </a:pPr>
                <a:r>
                  <a:rPr lang="zh-CN" altLang="zh-CN" b="1">
                    <a:solidFill>
                      <a:srgbClr val="0567A2"/>
                    </a:solidFill>
                    <a:latin typeface="微软雅黑" pitchFamily="34" charset="-122"/>
                    <a:ea typeface="微软雅黑" pitchFamily="34" charset="-122"/>
                  </a:rPr>
                  <a:t>掌握</a:t>
                </a:r>
                <a:r>
                  <a:rPr lang="en-US" altLang="zh-CN" b="1">
                    <a:solidFill>
                      <a:srgbClr val="0567A2"/>
                    </a:solidFill>
                    <a:latin typeface="微软雅黑" pitchFamily="34" charset="-122"/>
                    <a:ea typeface="微软雅黑" pitchFamily="34" charset="-122"/>
                  </a:rPr>
                  <a:t>CSS3</a:t>
                </a:r>
                <a:r>
                  <a:rPr lang="zh-CN" altLang="zh-CN" b="1">
                    <a:solidFill>
                      <a:srgbClr val="0567A2"/>
                    </a:solidFill>
                    <a:latin typeface="微软雅黑" pitchFamily="34" charset="-122"/>
                    <a:ea typeface="微软雅黑" pitchFamily="34" charset="-122"/>
                  </a:rPr>
                  <a:t>中的</a:t>
                </a:r>
                <a:r>
                  <a:rPr lang="en-US" altLang="zh-CN" b="1">
                    <a:solidFill>
                      <a:srgbClr val="0567A2"/>
                    </a:solidFill>
                    <a:latin typeface="微软雅黑" pitchFamily="34" charset="-122"/>
                    <a:ea typeface="微软雅黑" pitchFamily="34" charset="-122"/>
                  </a:rPr>
                  <a:t>@font-face</a:t>
                </a:r>
                <a:r>
                  <a:rPr lang="zh-CN" altLang="zh-CN" b="1">
                    <a:solidFill>
                      <a:srgbClr val="0567A2"/>
                    </a:solidFill>
                    <a:latin typeface="微软雅黑" pitchFamily="34" charset="-122"/>
                    <a:ea typeface="微软雅黑" pitchFamily="34" charset="-122"/>
                  </a:rPr>
                  <a:t>规则和多列布局模块</a:t>
                </a:r>
              </a:p>
            </p:txBody>
          </p:sp>
        </p:grpSp>
        <p:sp>
          <p:nvSpPr>
            <p:cNvPr id="54" name="椭圆 53"/>
            <p:cNvSpPr/>
            <p:nvPr/>
          </p:nvSpPr>
          <p:spPr bwMode="auto">
            <a:xfrm flipH="1">
              <a:off x="7236296" y="5539845"/>
              <a:ext cx="488950" cy="473074"/>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sp>
          <p:nvSpPr>
            <p:cNvPr id="55" name="TextBox 54"/>
            <p:cNvSpPr txBox="1"/>
            <p:nvPr/>
          </p:nvSpPr>
          <p:spPr bwMode="auto">
            <a:xfrm flipH="1">
              <a:off x="7308304" y="5500589"/>
              <a:ext cx="320675" cy="520699"/>
            </a:xfrm>
            <a:prstGeom prst="rect">
              <a:avLst/>
            </a:prstGeom>
            <a:noFill/>
            <a:effectLst>
              <a:outerShdw blurRad="12700" dist="12700" dir="2700000" algn="tl" rotWithShape="0">
                <a:prstClr val="black">
                  <a:alpha val="40000"/>
                </a:prstClr>
              </a:outerShdw>
            </a:effectLst>
          </p:spPr>
          <p:txBody>
            <a:bodyPr>
              <a:spAutoFit/>
            </a:bodyPr>
            <a:lstStyle/>
            <a:p>
              <a:pPr eaLnBrk="0" fontAlgn="base" hangingPunct="0">
                <a:spcBef>
                  <a:spcPct val="0"/>
                </a:spcBef>
                <a:spcAft>
                  <a:spcPct val="0"/>
                </a:spcAft>
                <a:defRPr/>
              </a:pPr>
              <a:r>
                <a:rPr lang="en-US" altLang="zh-CN" sz="2800" b="1" dirty="0">
                  <a:solidFill>
                    <a:prstClr val="white"/>
                  </a:solidFill>
                  <a:latin typeface="Times New Roman" panose="02020603050405020304" pitchFamily="18" charset="0"/>
                  <a:cs typeface="Times New Roman" panose="02020603050405020304" pitchFamily="18" charset="0"/>
                </a:rPr>
                <a:t>2</a:t>
              </a:r>
              <a:endParaRPr lang="zh-CN" altLang="en-US" sz="2800" b="1" dirty="0">
                <a:solidFill>
                  <a:prstClr val="white"/>
                </a:solidFill>
                <a:latin typeface="Times New Roman" panose="02020603050405020304" pitchFamily="18" charset="0"/>
                <a:cs typeface="Times New Roman" panose="02020603050405020304" pitchFamily="18" charset="0"/>
              </a:endParaRPr>
            </a:p>
          </p:txBody>
        </p:sp>
      </p:grpSp>
      <p:sp>
        <p:nvSpPr>
          <p:cNvPr id="60" name="矩形 59"/>
          <p:cNvSpPr/>
          <p:nvPr/>
        </p:nvSpPr>
        <p:spPr>
          <a:xfrm>
            <a:off x="3170289" y="3244334"/>
            <a:ext cx="184731" cy="369332"/>
          </a:xfrm>
          <a:prstGeom prst="rect">
            <a:avLst/>
          </a:prstGeom>
        </p:spPr>
        <p:txBody>
          <a:bodyPr wrap="none">
            <a:spAutoFit/>
          </a:bodyPr>
          <a:lstStyle/>
          <a:p>
            <a:endParaRPr lang="zh-CN" altLang="en-US"/>
          </a:p>
        </p:txBody>
      </p:sp>
      <p:grpSp>
        <p:nvGrpSpPr>
          <p:cNvPr id="61" name="组合 60"/>
          <p:cNvGrpSpPr>
            <a:grpSpLocks/>
          </p:cNvGrpSpPr>
          <p:nvPr/>
        </p:nvGrpSpPr>
        <p:grpSpPr bwMode="auto">
          <a:xfrm flipH="1" flipV="1">
            <a:off x="76559" y="2276872"/>
            <a:ext cx="2623229" cy="1416863"/>
            <a:chOff x="5484003" y="4196016"/>
            <a:chExt cx="3414860" cy="1502871"/>
          </a:xfrm>
        </p:grpSpPr>
        <p:grpSp>
          <p:nvGrpSpPr>
            <p:cNvPr id="62" name="组合 38"/>
            <p:cNvGrpSpPr>
              <a:grpSpLocks/>
            </p:cNvGrpSpPr>
            <p:nvPr/>
          </p:nvGrpSpPr>
          <p:grpSpPr bwMode="auto">
            <a:xfrm rot="10800000">
              <a:off x="5484003" y="4225926"/>
              <a:ext cx="3093367" cy="883006"/>
              <a:chOff x="714025" y="2121789"/>
              <a:chExt cx="3093688" cy="882668"/>
            </a:xfrm>
          </p:grpSpPr>
          <p:cxnSp>
            <p:nvCxnSpPr>
              <p:cNvPr id="67" name="直接连接符 39"/>
              <p:cNvCxnSpPr>
                <a:cxnSpLocks noChangeShapeType="1"/>
              </p:cNvCxnSpPr>
              <p:nvPr/>
            </p:nvCxnSpPr>
            <p:spPr bwMode="auto">
              <a:xfrm rot="10800000" flipH="1" flipV="1">
                <a:off x="714025" y="2121789"/>
                <a:ext cx="518440" cy="882668"/>
              </a:xfrm>
              <a:prstGeom prst="line">
                <a:avLst/>
              </a:prstGeom>
              <a:noFill/>
              <a:ln w="28575" algn="ctr">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接连接符 40"/>
              <p:cNvCxnSpPr>
                <a:cxnSpLocks noChangeShapeType="1"/>
              </p:cNvCxnSpPr>
              <p:nvPr/>
            </p:nvCxnSpPr>
            <p:spPr bwMode="auto">
              <a:xfrm rot="10800000" flipH="1" flipV="1">
                <a:off x="1222939" y="3004457"/>
                <a:ext cx="2584774" cy="0"/>
              </a:xfrm>
              <a:prstGeom prst="line">
                <a:avLst/>
              </a:prstGeom>
              <a:noFill/>
              <a:ln w="28575" algn="ctr">
                <a:solidFill>
                  <a:schemeClr val="accent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3" name="组合 41"/>
            <p:cNvGrpSpPr>
              <a:grpSpLocks/>
            </p:cNvGrpSpPr>
            <p:nvPr/>
          </p:nvGrpSpPr>
          <p:grpSpPr bwMode="auto">
            <a:xfrm flipH="1">
              <a:off x="8296151" y="5068518"/>
              <a:ext cx="602712" cy="553991"/>
              <a:chOff x="1029354" y="3794868"/>
              <a:chExt cx="604419" cy="553298"/>
            </a:xfrm>
          </p:grpSpPr>
          <p:sp>
            <p:nvSpPr>
              <p:cNvPr id="65" name="椭圆 64"/>
              <p:cNvSpPr/>
              <p:nvPr/>
            </p:nvSpPr>
            <p:spPr bwMode="auto">
              <a:xfrm>
                <a:off x="1029354" y="3835231"/>
                <a:ext cx="604419" cy="474255"/>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sp>
            <p:nvSpPr>
              <p:cNvPr id="66" name="TextBox 65"/>
              <p:cNvSpPr txBox="1"/>
              <p:nvPr/>
            </p:nvSpPr>
            <p:spPr>
              <a:xfrm rot="10800000">
                <a:off x="1100230" y="3794868"/>
                <a:ext cx="334693" cy="553298"/>
              </a:xfrm>
              <a:prstGeom prst="rect">
                <a:avLst/>
              </a:prstGeom>
              <a:noFill/>
              <a:effectLst>
                <a:outerShdw blurRad="12700" dist="12700" dir="2700000" algn="tl" rotWithShape="0">
                  <a:prstClr val="black">
                    <a:alpha val="40000"/>
                  </a:prstClr>
                </a:outerShdw>
              </a:effectLst>
            </p:spPr>
            <p:txBody>
              <a:bodyPr>
                <a:spAutoFit/>
              </a:bodyPr>
              <a:lstStyle/>
              <a:p>
                <a:pPr eaLnBrk="0" fontAlgn="base" hangingPunct="0">
                  <a:spcBef>
                    <a:spcPct val="0"/>
                  </a:spcBef>
                  <a:spcAft>
                    <a:spcPct val="0"/>
                  </a:spcAft>
                  <a:defRPr/>
                </a:pPr>
                <a:r>
                  <a:rPr lang="en-US" altLang="zh-CN" sz="2800" b="1" dirty="0">
                    <a:solidFill>
                      <a:prstClr val="white"/>
                    </a:solidFill>
                    <a:latin typeface="Times New Roman" panose="02020603050405020304" pitchFamily="18" charset="0"/>
                    <a:cs typeface="Times New Roman" panose="02020603050405020304" pitchFamily="18" charset="0"/>
                  </a:rPr>
                  <a:t>1</a:t>
                </a:r>
                <a:endParaRPr lang="zh-CN" altLang="en-US" sz="2800" b="1" dirty="0">
                  <a:solidFill>
                    <a:prstClr val="white"/>
                  </a:solidFill>
                  <a:latin typeface="Times New Roman" panose="02020603050405020304" pitchFamily="18" charset="0"/>
                  <a:cs typeface="Times New Roman" panose="02020603050405020304" pitchFamily="18" charset="0"/>
                </a:endParaRPr>
              </a:p>
            </p:txBody>
          </p:sp>
        </p:grpSp>
        <p:sp>
          <p:nvSpPr>
            <p:cNvPr id="64" name="矩形 51"/>
            <p:cNvSpPr>
              <a:spLocks noChangeArrowheads="1"/>
            </p:cNvSpPr>
            <p:nvPr/>
          </p:nvSpPr>
          <p:spPr bwMode="auto">
            <a:xfrm rot="10800000">
              <a:off x="5568318" y="4196016"/>
              <a:ext cx="3009052" cy="1502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lvl="0" indent="-457200" algn="r" fontAlgn="base">
                <a:lnSpc>
                  <a:spcPts val="3600"/>
                </a:lnSpc>
                <a:spcBef>
                  <a:spcPct val="0"/>
                </a:spcBef>
                <a:spcAft>
                  <a:spcPct val="0"/>
                </a:spcAft>
              </a:pPr>
              <a:r>
                <a:rPr lang="zh-CN" altLang="zh-CN" b="1" smtClean="0">
                  <a:solidFill>
                    <a:srgbClr val="0567A2"/>
                  </a:solidFill>
                  <a:latin typeface="微软雅黑" pitchFamily="34" charset="-122"/>
                  <a:ea typeface="微软雅黑" pitchFamily="34" charset="-122"/>
                </a:rPr>
                <a:t>掌握</a:t>
              </a:r>
              <a:r>
                <a:rPr lang="en-US" altLang="zh-CN" b="1">
                  <a:solidFill>
                    <a:srgbClr val="0567A2"/>
                  </a:solidFill>
                  <a:latin typeface="微软雅黑" pitchFamily="34" charset="-122"/>
                  <a:ea typeface="微软雅黑" pitchFamily="34" charset="-122"/>
                </a:rPr>
                <a:t>HTML5</a:t>
              </a:r>
              <a:r>
                <a:rPr lang="zh-CN" altLang="zh-CN" b="1">
                  <a:solidFill>
                    <a:srgbClr val="0567A2"/>
                  </a:solidFill>
                  <a:latin typeface="微软雅黑" pitchFamily="34" charset="-122"/>
                  <a:ea typeface="微软雅黑" pitchFamily="34" charset="-122"/>
                </a:rPr>
                <a:t>文本标签和</a:t>
              </a:r>
              <a:r>
                <a:rPr lang="en-US" altLang="zh-CN" b="1">
                  <a:solidFill>
                    <a:srgbClr val="0567A2"/>
                  </a:solidFill>
                  <a:latin typeface="微软雅黑" pitchFamily="34" charset="-122"/>
                  <a:ea typeface="微软雅黑" pitchFamily="34" charset="-122"/>
                </a:rPr>
                <a:t>CSS3</a:t>
              </a:r>
              <a:r>
                <a:rPr lang="zh-CN" altLang="zh-CN" b="1">
                  <a:solidFill>
                    <a:srgbClr val="0567A2"/>
                  </a:solidFill>
                  <a:latin typeface="微软雅黑" pitchFamily="34" charset="-122"/>
                  <a:ea typeface="微软雅黑" pitchFamily="34" charset="-122"/>
                </a:rPr>
                <a:t>文本外观</a:t>
              </a:r>
              <a:r>
                <a:rPr lang="zh-CN" altLang="zh-CN" b="1" smtClean="0">
                  <a:solidFill>
                    <a:srgbClr val="0567A2"/>
                  </a:solidFill>
                  <a:latin typeface="微软雅黑" pitchFamily="34" charset="-122"/>
                  <a:ea typeface="微软雅黑" pitchFamily="34" charset="-122"/>
                </a:rPr>
                <a:t>属性</a:t>
              </a:r>
              <a:endParaRPr lang="zh-CN" altLang="zh-CN" b="1">
                <a:solidFill>
                  <a:srgbClr val="0567A2"/>
                </a:solidFill>
                <a:latin typeface="微软雅黑" pitchFamily="34" charset="-122"/>
                <a:ea typeface="微软雅黑" pitchFamily="34" charset="-122"/>
              </a:endParaRPr>
            </a:p>
          </p:txBody>
        </p:sp>
      </p:grpSp>
      <p:grpSp>
        <p:nvGrpSpPr>
          <p:cNvPr id="69" name="组合 68"/>
          <p:cNvGrpSpPr/>
          <p:nvPr/>
        </p:nvGrpSpPr>
        <p:grpSpPr>
          <a:xfrm>
            <a:off x="5720690" y="2733924"/>
            <a:ext cx="3531830" cy="983107"/>
            <a:chOff x="5720690" y="2733924"/>
            <a:chExt cx="3531830" cy="983107"/>
          </a:xfrm>
        </p:grpSpPr>
        <p:grpSp>
          <p:nvGrpSpPr>
            <p:cNvPr id="70" name="组合 69"/>
            <p:cNvGrpSpPr/>
            <p:nvPr/>
          </p:nvGrpSpPr>
          <p:grpSpPr>
            <a:xfrm>
              <a:off x="5720690" y="2733924"/>
              <a:ext cx="3531830" cy="983107"/>
              <a:chOff x="5720690" y="2733924"/>
              <a:chExt cx="3531830" cy="983107"/>
            </a:xfrm>
          </p:grpSpPr>
          <p:grpSp>
            <p:nvGrpSpPr>
              <p:cNvPr id="72" name="组合 6"/>
              <p:cNvGrpSpPr>
                <a:grpSpLocks/>
              </p:cNvGrpSpPr>
              <p:nvPr/>
            </p:nvGrpSpPr>
            <p:grpSpPr bwMode="auto">
              <a:xfrm>
                <a:off x="5929883" y="2733924"/>
                <a:ext cx="3322637" cy="983107"/>
                <a:chOff x="5981922" y="1606354"/>
                <a:chExt cx="3325632" cy="983138"/>
              </a:xfrm>
            </p:grpSpPr>
            <p:sp>
              <p:nvSpPr>
                <p:cNvPr id="74" name="矩形 5"/>
                <p:cNvSpPr>
                  <a:spLocks noChangeArrowheads="1"/>
                </p:cNvSpPr>
                <p:nvPr/>
              </p:nvSpPr>
              <p:spPr bwMode="auto">
                <a:xfrm flipH="1">
                  <a:off x="5981922" y="2026138"/>
                  <a:ext cx="3325632" cy="45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fontAlgn="base">
                    <a:lnSpc>
                      <a:spcPct val="150000"/>
                    </a:lnSpc>
                    <a:spcBef>
                      <a:spcPct val="0"/>
                    </a:spcBef>
                    <a:spcAft>
                      <a:spcPct val="0"/>
                    </a:spcAft>
                    <a:buFont typeface="Arial" pitchFamily="34" charset="0"/>
                    <a:buNone/>
                    <a:defRPr/>
                  </a:pPr>
                  <a:endParaRPr lang="en-US" altLang="zh-CN" b="1" dirty="0" smtClean="0">
                    <a:solidFill>
                      <a:srgbClr val="00ACE6"/>
                    </a:solidFill>
                    <a:latin typeface="微软雅黑" pitchFamily="34" charset="-122"/>
                    <a:ea typeface="微软雅黑" pitchFamily="34" charset="-122"/>
                    <a:sym typeface="微软雅黑" pitchFamily="34" charset="-122"/>
                  </a:endParaRPr>
                </a:p>
              </p:txBody>
            </p:sp>
            <p:grpSp>
              <p:nvGrpSpPr>
                <p:cNvPr id="75" name="组合 16"/>
                <p:cNvGrpSpPr>
                  <a:grpSpLocks/>
                </p:cNvGrpSpPr>
                <p:nvPr/>
              </p:nvGrpSpPr>
              <p:grpSpPr bwMode="auto">
                <a:xfrm flipH="1">
                  <a:off x="6029358" y="2081607"/>
                  <a:ext cx="2615893" cy="507885"/>
                  <a:chOff x="1338278" y="2657188"/>
                  <a:chExt cx="2735288" cy="508125"/>
                </a:xfrm>
              </p:grpSpPr>
              <p:cxnSp>
                <p:nvCxnSpPr>
                  <p:cNvPr id="79" name="直接连接符 7"/>
                  <p:cNvCxnSpPr>
                    <a:cxnSpLocks noChangeShapeType="1"/>
                  </p:cNvCxnSpPr>
                  <p:nvPr/>
                </p:nvCxnSpPr>
                <p:spPr bwMode="auto">
                  <a:xfrm>
                    <a:off x="1338278" y="2657188"/>
                    <a:ext cx="372268" cy="508125"/>
                  </a:xfrm>
                  <a:prstGeom prst="line">
                    <a:avLst/>
                  </a:prstGeom>
                  <a:noFill/>
                  <a:ln w="28575" algn="ctr">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接连接符 10"/>
                  <p:cNvCxnSpPr>
                    <a:cxnSpLocks noChangeShapeType="1"/>
                  </p:cNvCxnSpPr>
                  <p:nvPr/>
                </p:nvCxnSpPr>
                <p:spPr bwMode="auto">
                  <a:xfrm>
                    <a:off x="1710546" y="3165313"/>
                    <a:ext cx="2363020" cy="0"/>
                  </a:xfrm>
                  <a:prstGeom prst="line">
                    <a:avLst/>
                  </a:prstGeom>
                  <a:noFill/>
                  <a:ln w="28575" algn="ctr">
                    <a:solidFill>
                      <a:schemeClr val="accent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6" name="组合 15"/>
                <p:cNvGrpSpPr>
                  <a:grpSpLocks/>
                </p:cNvGrpSpPr>
                <p:nvPr/>
              </p:nvGrpSpPr>
              <p:grpSpPr bwMode="auto">
                <a:xfrm flipH="1">
                  <a:off x="8468026" y="1606354"/>
                  <a:ext cx="489391" cy="520715"/>
                  <a:chOff x="1696456" y="3848593"/>
                  <a:chExt cx="511727" cy="520961"/>
                </a:xfrm>
              </p:grpSpPr>
              <p:sp>
                <p:nvSpPr>
                  <p:cNvPr id="77" name="椭圆 76"/>
                  <p:cNvSpPr/>
                  <p:nvPr/>
                </p:nvSpPr>
                <p:spPr bwMode="auto">
                  <a:xfrm>
                    <a:off x="1696456" y="3864476"/>
                    <a:ext cx="511727" cy="473312"/>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sp>
                <p:nvSpPr>
                  <p:cNvPr id="78" name="TextBox 77"/>
                  <p:cNvSpPr txBox="1"/>
                  <p:nvPr/>
                </p:nvSpPr>
                <p:spPr>
                  <a:xfrm>
                    <a:off x="1804450" y="3848593"/>
                    <a:ext cx="335613" cy="520961"/>
                  </a:xfrm>
                  <a:prstGeom prst="rect">
                    <a:avLst/>
                  </a:prstGeom>
                  <a:noFill/>
                  <a:effectLst>
                    <a:outerShdw blurRad="12700" dist="12700" dir="2700000" algn="tl" rotWithShape="0">
                      <a:prstClr val="black">
                        <a:alpha val="40000"/>
                      </a:prstClr>
                    </a:outerShdw>
                  </a:effectLst>
                </p:spPr>
                <p:txBody>
                  <a:bodyPr>
                    <a:spAutoFit/>
                  </a:bodyPr>
                  <a:lstStyle/>
                  <a:p>
                    <a:pPr eaLnBrk="0" fontAlgn="base" hangingPunct="0">
                      <a:spcBef>
                        <a:spcPct val="0"/>
                      </a:spcBef>
                      <a:spcAft>
                        <a:spcPct val="0"/>
                      </a:spcAft>
                      <a:defRPr/>
                    </a:pPr>
                    <a:r>
                      <a:rPr lang="en-US" altLang="zh-CN" sz="2800" b="1" dirty="0">
                        <a:solidFill>
                          <a:prstClr val="white"/>
                        </a:solidFill>
                        <a:latin typeface="Times New Roman" panose="02020603050405020304" pitchFamily="18" charset="0"/>
                        <a:cs typeface="Times New Roman" panose="02020603050405020304" pitchFamily="18" charset="0"/>
                      </a:rPr>
                      <a:t>3</a:t>
                    </a:r>
                    <a:endParaRPr lang="zh-CN" altLang="en-US" sz="2800" b="1" dirty="0">
                      <a:solidFill>
                        <a:prstClr val="white"/>
                      </a:solidFill>
                      <a:latin typeface="Times New Roman" panose="02020603050405020304" pitchFamily="18" charset="0"/>
                      <a:cs typeface="Times New Roman" panose="02020603050405020304" pitchFamily="18" charset="0"/>
                    </a:endParaRPr>
                  </a:p>
                </p:txBody>
              </p:sp>
            </p:grpSp>
          </p:grpSp>
          <p:sp>
            <p:nvSpPr>
              <p:cNvPr id="73" name="矩形 51"/>
              <p:cNvSpPr>
                <a:spLocks noChangeArrowheads="1"/>
              </p:cNvSpPr>
              <p:nvPr/>
            </p:nvSpPr>
            <p:spPr bwMode="auto">
              <a:xfrm rot="10800000" flipH="1" flipV="1">
                <a:off x="5720690" y="3064672"/>
                <a:ext cx="2870123" cy="493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fontAlgn="base">
                  <a:lnSpc>
                    <a:spcPts val="3600"/>
                  </a:lnSpc>
                  <a:spcBef>
                    <a:spcPct val="0"/>
                  </a:spcBef>
                  <a:spcAft>
                    <a:spcPct val="0"/>
                  </a:spcAft>
                </a:pPr>
                <a:endParaRPr lang="en-US" altLang="zh-CN" b="1" smtClean="0">
                  <a:solidFill>
                    <a:srgbClr val="00ACE6"/>
                  </a:solidFill>
                  <a:latin typeface="微软雅黑" pitchFamily="34" charset="-122"/>
                  <a:ea typeface="微软雅黑" pitchFamily="34" charset="-122"/>
                </a:endParaRPr>
              </a:p>
            </p:txBody>
          </p:sp>
        </p:grpSp>
        <p:sp>
          <p:nvSpPr>
            <p:cNvPr id="71" name="矩形 70"/>
            <p:cNvSpPr/>
            <p:nvPr/>
          </p:nvSpPr>
          <p:spPr>
            <a:xfrm>
              <a:off x="5826378" y="3212976"/>
              <a:ext cx="2634054" cy="369332"/>
            </a:xfrm>
            <a:prstGeom prst="rect">
              <a:avLst/>
            </a:prstGeom>
          </p:spPr>
          <p:txBody>
            <a:bodyPr wrap="none">
              <a:spAutoFit/>
            </a:bodyPr>
            <a:lstStyle/>
            <a:p>
              <a:pPr lvl="0"/>
              <a:r>
                <a:rPr lang="zh-CN" altLang="zh-CN" b="1">
                  <a:solidFill>
                    <a:srgbClr val="0567A2"/>
                  </a:solidFill>
                  <a:latin typeface="微软雅黑" pitchFamily="34" charset="-122"/>
                  <a:ea typeface="微软雅黑" pitchFamily="34" charset="-122"/>
                </a:rPr>
                <a:t>掌握</a:t>
              </a:r>
              <a:r>
                <a:rPr lang="en-US" altLang="zh-CN" b="1">
                  <a:solidFill>
                    <a:srgbClr val="0567A2"/>
                  </a:solidFill>
                  <a:latin typeface="微软雅黑" pitchFamily="34" charset="-122"/>
                  <a:ea typeface="微软雅黑" pitchFamily="34" charset="-122"/>
                </a:rPr>
                <a:t>CSS3</a:t>
              </a:r>
              <a:r>
                <a:rPr lang="zh-CN" altLang="zh-CN" b="1">
                  <a:solidFill>
                    <a:srgbClr val="0567A2"/>
                  </a:solidFill>
                  <a:latin typeface="微软雅黑" pitchFamily="34" charset="-122"/>
                  <a:ea typeface="微软雅黑" pitchFamily="34" charset="-122"/>
                </a:rPr>
                <a:t>中的字体图标</a:t>
              </a:r>
            </a:p>
          </p:txBody>
        </p:sp>
      </p:grpSp>
      <p:sp>
        <p:nvSpPr>
          <p:cNvPr id="81" name="标题 1"/>
          <p:cNvSpPr>
            <a:spLocks noChangeArrowheads="1"/>
          </p:cNvSpPr>
          <p:nvPr/>
        </p:nvSpPr>
        <p:spPr bwMode="auto">
          <a:xfrm>
            <a:off x="1635852" y="207508"/>
            <a:ext cx="7544659"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fontAlgn="base">
              <a:spcBef>
                <a:spcPct val="0"/>
              </a:spcBef>
              <a:spcAft>
                <a:spcPct val="0"/>
              </a:spcAft>
              <a:buFont typeface="Wingdings" pitchFamily="2" charset="2"/>
              <a:buNone/>
            </a:pPr>
            <a:r>
              <a:rPr lang="zh-CN" altLang="en-US" sz="3600" b="1" smtClean="0">
                <a:solidFill>
                  <a:srgbClr val="0567A2"/>
                </a:solidFill>
                <a:latin typeface="微软雅黑" pitchFamily="34" charset="-122"/>
                <a:ea typeface="微软雅黑" pitchFamily="34" charset="-122"/>
                <a:sym typeface="宋体" charset="-122"/>
              </a:rPr>
              <a:t>学习</a:t>
            </a:r>
            <a:r>
              <a:rPr lang="zh-CN" altLang="en-US" sz="3600" b="1">
                <a:solidFill>
                  <a:srgbClr val="0567A2"/>
                </a:solidFill>
                <a:latin typeface="微软雅黑" pitchFamily="34" charset="-122"/>
                <a:ea typeface="微软雅黑" pitchFamily="34" charset="-122"/>
                <a:sym typeface="宋体" charset="-122"/>
              </a:rPr>
              <a:t>目标</a:t>
            </a:r>
          </a:p>
        </p:txBody>
      </p:sp>
    </p:spTree>
    <p:extLst>
      <p:ext uri="{BB962C8B-B14F-4D97-AF65-F5344CB8AC3E}">
        <p14:creationId xmlns:p14="http://schemas.microsoft.com/office/powerpoint/2010/main" val="179648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heel(1)">
                                      <p:cBhvr>
                                        <p:cTn id="7" dur="2000"/>
                                        <p:tgtEl>
                                          <p:spTgt spid="43"/>
                                        </p:tgtEl>
                                      </p:cBhvr>
                                    </p:animEffect>
                                  </p:childTnLst>
                                </p:cTn>
                              </p:par>
                              <p:par>
                                <p:cTn id="8" presetID="21" presetClass="entr" presetSubtype="1"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wheel(1)">
                                      <p:cBhvr>
                                        <p:cTn id="10" dur="20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wipe(right)">
                                      <p:cBhvr>
                                        <p:cTn id="15" dur="500"/>
                                        <p:tgtEl>
                                          <p:spTgt spid="61"/>
                                        </p:tgtEl>
                                      </p:cBhvr>
                                    </p:animEffect>
                                  </p:childTnLst>
                                </p:cTn>
                              </p:par>
                            </p:childTnLst>
                          </p:cTn>
                        </p:par>
                        <p:par>
                          <p:cTn id="16" fill="hold">
                            <p:stCondLst>
                              <p:cond delay="500"/>
                            </p:stCondLst>
                            <p:childTnLst>
                              <p:par>
                                <p:cTn id="17" presetID="26" presetClass="emph" presetSubtype="0" fill="hold" nodeType="afterEffect">
                                  <p:stCondLst>
                                    <p:cond delay="0"/>
                                  </p:stCondLst>
                                  <p:childTnLst>
                                    <p:animEffect transition="out" filter="fade">
                                      <p:cBhvr>
                                        <p:cTn id="18" dur="500" tmFilter="0, 0; .2, .5; .8, .5; 1, 0"/>
                                        <p:tgtEl>
                                          <p:spTgt spid="61"/>
                                        </p:tgtEl>
                                      </p:cBhvr>
                                    </p:animEffect>
                                    <p:animScale>
                                      <p:cBhvr>
                                        <p:cTn id="19" dur="250" autoRev="1" fill="hold"/>
                                        <p:tgtEl>
                                          <p:spTgt spid="61"/>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wipe(up)">
                                      <p:cBhvr>
                                        <p:cTn id="24" dur="500"/>
                                        <p:tgtEl>
                                          <p:spTgt spid="52"/>
                                        </p:tgtEl>
                                      </p:cBhvr>
                                    </p:animEffect>
                                  </p:childTnLst>
                                </p:cTn>
                              </p:par>
                            </p:childTnLst>
                          </p:cTn>
                        </p:par>
                        <p:par>
                          <p:cTn id="25" fill="hold">
                            <p:stCondLst>
                              <p:cond delay="500"/>
                            </p:stCondLst>
                            <p:childTnLst>
                              <p:par>
                                <p:cTn id="26" presetID="26" presetClass="emph" presetSubtype="0" fill="hold" nodeType="afterEffect">
                                  <p:stCondLst>
                                    <p:cond delay="0"/>
                                  </p:stCondLst>
                                  <p:childTnLst>
                                    <p:animEffect transition="out" filter="fade">
                                      <p:cBhvr>
                                        <p:cTn id="27" dur="500" tmFilter="0, 0; .2, .5; .8, .5; 1, 0"/>
                                        <p:tgtEl>
                                          <p:spTgt spid="52"/>
                                        </p:tgtEl>
                                      </p:cBhvr>
                                    </p:animEffect>
                                    <p:animScale>
                                      <p:cBhvr>
                                        <p:cTn id="28" dur="250" autoRev="1" fill="hold"/>
                                        <p:tgtEl>
                                          <p:spTgt spid="52"/>
                                        </p:tgtEl>
                                      </p:cBhvr>
                                      <p:by x="105000" y="105000"/>
                                    </p:animScale>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wipe(left)">
                                      <p:cBhvr>
                                        <p:cTn id="33" dur="500"/>
                                        <p:tgtEl>
                                          <p:spTgt spid="69"/>
                                        </p:tgtEl>
                                      </p:cBhvr>
                                    </p:animEffect>
                                  </p:childTnLst>
                                </p:cTn>
                              </p:par>
                            </p:childTnLst>
                          </p:cTn>
                        </p:par>
                        <p:par>
                          <p:cTn id="34" fill="hold">
                            <p:stCondLst>
                              <p:cond delay="500"/>
                            </p:stCondLst>
                            <p:childTnLst>
                              <p:par>
                                <p:cTn id="35" presetID="26" presetClass="emph" presetSubtype="0" fill="hold" nodeType="afterEffect">
                                  <p:stCondLst>
                                    <p:cond delay="0"/>
                                  </p:stCondLst>
                                  <p:childTnLst>
                                    <p:animEffect transition="out" filter="fade">
                                      <p:cBhvr>
                                        <p:cTn id="36" dur="500" tmFilter="0, 0; .2, .5; .8, .5; 1, 0"/>
                                        <p:tgtEl>
                                          <p:spTgt spid="69"/>
                                        </p:tgtEl>
                                      </p:cBhvr>
                                    </p:animEffect>
                                    <p:animScale>
                                      <p:cBhvr>
                                        <p:cTn id="37" dur="250" autoRev="1" fill="hold"/>
                                        <p:tgtEl>
                                          <p:spTgt spid="6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536123207"/>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388" y="962025"/>
            <a:ext cx="2387192" cy="583108"/>
          </a:xfrm>
          <a:prstGeom prst="rect">
            <a:avLst/>
          </a:prstGeom>
        </p:spPr>
        <p:txBody>
          <a:bodyPr wrap="none">
            <a:spAutoFit/>
          </a:bodyPr>
          <a:lstStyle/>
          <a:p>
            <a:pPr marL="342900" indent="-342900">
              <a:lnSpc>
                <a:spcPct val="150000"/>
              </a:lnSpc>
              <a:spcBef>
                <a:spcPct val="20000"/>
              </a:spcBef>
              <a:buFontTx/>
              <a:buChar char="•"/>
              <a:defRPr/>
            </a:pPr>
            <a:r>
              <a:rPr lang="zh-CN" altLang="zh-CN" sz="2400" b="1" smtClean="0">
                <a:solidFill>
                  <a:srgbClr val="0567A2"/>
                </a:solidFill>
              </a:rPr>
              <a:t>电子</a:t>
            </a:r>
            <a:r>
              <a:rPr lang="zh-CN" altLang="zh-CN" sz="2400" b="1">
                <a:solidFill>
                  <a:srgbClr val="0567A2"/>
                </a:solidFill>
              </a:rPr>
              <a:t>杂志页面</a:t>
            </a:r>
            <a:endParaRPr lang="en-US" altLang="zh-CN" sz="2400" b="1" dirty="0">
              <a:solidFill>
                <a:srgbClr val="0567A2"/>
              </a:solidFill>
            </a:endParaRPr>
          </a:p>
        </p:txBody>
      </p:sp>
      <p:sp>
        <p:nvSpPr>
          <p:cNvPr id="6" name="椭圆 5"/>
          <p:cNvSpPr/>
          <p:nvPr/>
        </p:nvSpPr>
        <p:spPr bwMode="auto">
          <a:xfrm rot="574600">
            <a:off x="567183" y="3179254"/>
            <a:ext cx="362543" cy="362530"/>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pPr>
            <a:endParaRPr lang="zh-CN" altLang="en-US" dirty="0">
              <a:solidFill>
                <a:schemeClr val="bg1"/>
              </a:solidFill>
              <a:latin typeface="Arial" charset="0"/>
              <a:ea typeface="宋体" pitchFamily="2" charset="-122"/>
            </a:endParaRPr>
          </a:p>
        </p:txBody>
      </p:sp>
      <p:sp>
        <p:nvSpPr>
          <p:cNvPr id="7" name="TextBox 6"/>
          <p:cNvSpPr txBox="1"/>
          <p:nvPr/>
        </p:nvSpPr>
        <p:spPr>
          <a:xfrm>
            <a:off x="576623" y="3184596"/>
            <a:ext cx="348172" cy="369332"/>
          </a:xfrm>
          <a:prstGeom prst="rect">
            <a:avLst/>
          </a:prstGeom>
          <a:noFill/>
        </p:spPr>
        <p:txBody>
          <a:bodyPr wrap="none" rtlCol="0">
            <a:spAutoFit/>
          </a:bodyPr>
          <a:lstStyle/>
          <a:p>
            <a:r>
              <a:rPr lang="en-US" altLang="zh-CN" b="1" smtClean="0">
                <a:solidFill>
                  <a:schemeClr val="bg1"/>
                </a:solidFill>
                <a:latin typeface="Verdana" panose="020B0604030504040204" pitchFamily="34" charset="0"/>
                <a:ea typeface="Verdana" panose="020B0604030504040204" pitchFamily="34" charset="0"/>
                <a:cs typeface="Verdana" panose="020B0604030504040204" pitchFamily="34" charset="0"/>
              </a:rPr>
              <a:t>1</a:t>
            </a:r>
            <a:endParaRPr lang="zh-CN" altLang="en-US" b="1" dirty="0">
              <a:solidFill>
                <a:schemeClr val="bg1"/>
              </a:solidFill>
              <a:latin typeface="Verdana" panose="020B0604030504040204" pitchFamily="34" charset="0"/>
              <a:cs typeface="Verdana" panose="020B0604030504040204" pitchFamily="34" charset="0"/>
            </a:endParaRPr>
          </a:p>
        </p:txBody>
      </p:sp>
      <p:cxnSp>
        <p:nvCxnSpPr>
          <p:cNvPr id="8" name="直接连接符 7"/>
          <p:cNvCxnSpPr/>
          <p:nvPr/>
        </p:nvCxnSpPr>
        <p:spPr>
          <a:xfrm>
            <a:off x="748454" y="3540017"/>
            <a:ext cx="360752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63538" y="3193782"/>
            <a:ext cx="1151277" cy="345094"/>
          </a:xfrm>
          <a:prstGeom prst="rect">
            <a:avLst/>
          </a:prstGeom>
        </p:spPr>
        <p:txBody>
          <a:bodyPr wrap="square">
            <a:spAutoFit/>
          </a:bodyPr>
          <a:lstStyle/>
          <a:p>
            <a:pPr>
              <a:lnSpc>
                <a:spcPct val="130000"/>
              </a:lnSpc>
              <a:spcAft>
                <a:spcPts val="300"/>
              </a:spcAft>
            </a:pPr>
            <a:r>
              <a:rPr lang="zh-CN" altLang="en-US" sz="1400" b="1" smtClean="0">
                <a:solidFill>
                  <a:srgbClr val="0567A2"/>
                </a:solidFill>
                <a:latin typeface="微软雅黑" pitchFamily="34" charset="-122"/>
                <a:ea typeface="微软雅黑" pitchFamily="34" charset="-122"/>
              </a:rPr>
              <a:t>页面展示：</a:t>
            </a:r>
            <a:endParaRPr lang="en-US" altLang="zh-CN" sz="1200" dirty="0">
              <a:solidFill>
                <a:srgbClr val="0567A2"/>
              </a:solidFill>
              <a:latin typeface="微软雅黑" pitchFamily="34" charset="-122"/>
              <a:ea typeface="微软雅黑" pitchFamily="34" charset="-122"/>
            </a:endParaRPr>
          </a:p>
        </p:txBody>
      </p:sp>
      <p:sp>
        <p:nvSpPr>
          <p:cNvPr id="20" name="矩形 19"/>
          <p:cNvSpPr/>
          <p:nvPr/>
        </p:nvSpPr>
        <p:spPr>
          <a:xfrm>
            <a:off x="1987183" y="3000552"/>
            <a:ext cx="2512809" cy="572464"/>
          </a:xfrm>
          <a:prstGeom prst="rect">
            <a:avLst/>
          </a:prstGeom>
        </p:spPr>
        <p:txBody>
          <a:bodyPr wrap="square">
            <a:spAutoFit/>
          </a:bodyPr>
          <a:lstStyle/>
          <a:p>
            <a:pPr>
              <a:lnSpc>
                <a:spcPct val="130000"/>
              </a:lnSpc>
              <a:spcAft>
                <a:spcPts val="300"/>
              </a:spcAft>
            </a:pPr>
            <a:r>
              <a:rPr lang="zh-CN" altLang="zh-CN" sz="1200" smtClean="0">
                <a:solidFill>
                  <a:schemeClr val="tx1">
                    <a:lumMod val="65000"/>
                    <a:lumOff val="35000"/>
                  </a:schemeClr>
                </a:solidFill>
                <a:latin typeface="微软雅黑" pitchFamily="34" charset="-122"/>
                <a:ea typeface="微软雅黑" pitchFamily="34" charset="-122"/>
              </a:rPr>
              <a:t>本</a:t>
            </a:r>
            <a:r>
              <a:rPr lang="zh-CN" altLang="zh-CN" sz="1200">
                <a:solidFill>
                  <a:schemeClr val="tx1">
                    <a:lumMod val="65000"/>
                    <a:lumOff val="35000"/>
                  </a:schemeClr>
                </a:solidFill>
                <a:latin typeface="微软雅黑" pitchFamily="34" charset="-122"/>
                <a:ea typeface="微软雅黑" pitchFamily="34" charset="-122"/>
              </a:rPr>
              <a:t>项目要完成一个简单美观的电子杂志页面，主要以图文</a:t>
            </a:r>
            <a:r>
              <a:rPr lang="zh-CN" altLang="zh-CN" sz="1200" smtClean="0">
                <a:solidFill>
                  <a:schemeClr val="tx1">
                    <a:lumMod val="65000"/>
                    <a:lumOff val="35000"/>
                  </a:schemeClr>
                </a:solidFill>
                <a:latin typeface="微软雅黑" pitchFamily="34" charset="-122"/>
                <a:ea typeface="微软雅黑" pitchFamily="34" charset="-122"/>
              </a:rPr>
              <a:t>为主</a:t>
            </a:r>
            <a:r>
              <a:rPr lang="zh-CN" altLang="en-US" sz="1200" smtClean="0">
                <a:solidFill>
                  <a:schemeClr val="tx1">
                    <a:lumMod val="65000"/>
                    <a:lumOff val="35000"/>
                  </a:schemeClr>
                </a:solidFill>
                <a:latin typeface="微软雅黑" pitchFamily="34" charset="-122"/>
                <a:ea typeface="微软雅黑" pitchFamily="34" charset="-122"/>
              </a:rPr>
              <a:t>。</a:t>
            </a:r>
            <a:endParaRPr lang="zh-CN" altLang="zh-CN" sz="1200">
              <a:solidFill>
                <a:schemeClr val="tx1">
                  <a:lumMod val="65000"/>
                  <a:lumOff val="35000"/>
                </a:schemeClr>
              </a:solidFill>
              <a:latin typeface="微软雅黑" pitchFamily="34" charset="-122"/>
              <a:ea typeface="微软雅黑" pitchFamily="34" charset="-122"/>
            </a:endParaRPr>
          </a:p>
        </p:txBody>
      </p:sp>
      <p:sp>
        <p:nvSpPr>
          <p:cNvPr id="36" name="椭圆 35"/>
          <p:cNvSpPr/>
          <p:nvPr/>
        </p:nvSpPr>
        <p:spPr bwMode="auto">
          <a:xfrm rot="574600">
            <a:off x="569403" y="4825626"/>
            <a:ext cx="362543" cy="362530"/>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pPr>
            <a:endParaRPr lang="zh-CN" altLang="en-US" dirty="0">
              <a:solidFill>
                <a:schemeClr val="bg1"/>
              </a:solidFill>
              <a:latin typeface="Arial" charset="0"/>
              <a:ea typeface="宋体" pitchFamily="2" charset="-122"/>
            </a:endParaRPr>
          </a:p>
        </p:txBody>
      </p:sp>
      <p:sp>
        <p:nvSpPr>
          <p:cNvPr id="37" name="TextBox 36"/>
          <p:cNvSpPr txBox="1"/>
          <p:nvPr/>
        </p:nvSpPr>
        <p:spPr>
          <a:xfrm>
            <a:off x="582805" y="4808226"/>
            <a:ext cx="348172" cy="369332"/>
          </a:xfrm>
          <a:prstGeom prst="rect">
            <a:avLst/>
          </a:prstGeom>
          <a:noFill/>
        </p:spPr>
        <p:txBody>
          <a:bodyPr wrap="none" rtlCol="0">
            <a:spAutoFit/>
          </a:bodyPr>
          <a:lstStyle/>
          <a:p>
            <a:r>
              <a:rPr lang="en-US" altLang="zh-CN"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zh-CN" altLang="en-US" b="1" dirty="0">
              <a:solidFill>
                <a:schemeClr val="bg1"/>
              </a:solidFill>
              <a:latin typeface="Verdana" panose="020B0604030504040204" pitchFamily="34" charset="0"/>
              <a:cs typeface="Verdana" panose="020B0604030504040204" pitchFamily="34" charset="0"/>
            </a:endParaRPr>
          </a:p>
        </p:txBody>
      </p:sp>
      <p:cxnSp>
        <p:nvCxnSpPr>
          <p:cNvPr id="38" name="直接连接符 37"/>
          <p:cNvCxnSpPr/>
          <p:nvPr/>
        </p:nvCxnSpPr>
        <p:spPr>
          <a:xfrm flipV="1">
            <a:off x="765769" y="5165696"/>
            <a:ext cx="3734223" cy="1186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957359" y="4808226"/>
            <a:ext cx="1157458" cy="345094"/>
          </a:xfrm>
          <a:prstGeom prst="rect">
            <a:avLst/>
          </a:prstGeom>
        </p:spPr>
        <p:txBody>
          <a:bodyPr wrap="square">
            <a:spAutoFit/>
          </a:bodyPr>
          <a:lstStyle/>
          <a:p>
            <a:pPr>
              <a:lnSpc>
                <a:spcPct val="130000"/>
              </a:lnSpc>
              <a:spcAft>
                <a:spcPts val="300"/>
              </a:spcAft>
            </a:pPr>
            <a:r>
              <a:rPr lang="zh-CN" altLang="en-US" sz="1400" b="1" dirty="0" smtClean="0">
                <a:solidFill>
                  <a:srgbClr val="0567A2"/>
                </a:solidFill>
                <a:latin typeface="微软雅黑" pitchFamily="34" charset="-122"/>
                <a:ea typeface="微软雅黑" pitchFamily="34" charset="-122"/>
              </a:rPr>
              <a:t>技术要点：</a:t>
            </a:r>
            <a:endParaRPr lang="en-US" altLang="zh-CN" sz="1200" dirty="0">
              <a:solidFill>
                <a:srgbClr val="0567A2"/>
              </a:solidFill>
              <a:latin typeface="微软雅黑" pitchFamily="34" charset="-122"/>
              <a:ea typeface="微软雅黑" pitchFamily="34" charset="-122"/>
            </a:endParaRPr>
          </a:p>
        </p:txBody>
      </p:sp>
      <p:sp>
        <p:nvSpPr>
          <p:cNvPr id="40" name="矩形 39"/>
          <p:cNvSpPr/>
          <p:nvPr/>
        </p:nvSpPr>
        <p:spPr>
          <a:xfrm>
            <a:off x="1987183" y="4267718"/>
            <a:ext cx="3776734" cy="889474"/>
          </a:xfrm>
          <a:prstGeom prst="rect">
            <a:avLst/>
          </a:prstGeom>
        </p:spPr>
        <p:txBody>
          <a:bodyPr wrap="square">
            <a:spAutoFit/>
          </a:bodyPr>
          <a:lstStyle/>
          <a:p>
            <a:pPr marL="228600" indent="-228600">
              <a:lnSpc>
                <a:spcPct val="130000"/>
              </a:lnSpc>
              <a:spcAft>
                <a:spcPts val="300"/>
              </a:spcAft>
              <a:buFont typeface="+mj-ea"/>
              <a:buAutoNum type="circleNumDbPlain"/>
            </a:pPr>
            <a:r>
              <a:rPr lang="en-US" altLang="zh-CN" sz="1200" smtClean="0">
                <a:solidFill>
                  <a:schemeClr val="tx1">
                    <a:lumMod val="65000"/>
                    <a:lumOff val="35000"/>
                  </a:schemeClr>
                </a:solidFill>
                <a:ea typeface="微软雅黑" pitchFamily="34" charset="-122"/>
              </a:rPr>
              <a:t>HTML5</a:t>
            </a:r>
            <a:r>
              <a:rPr lang="zh-CN" altLang="zh-CN" sz="1200">
                <a:solidFill>
                  <a:schemeClr val="tx1">
                    <a:lumMod val="65000"/>
                    <a:lumOff val="35000"/>
                  </a:schemeClr>
                </a:solidFill>
                <a:ea typeface="微软雅黑" pitchFamily="34" charset="-122"/>
              </a:rPr>
              <a:t>中常用的文本标签</a:t>
            </a:r>
          </a:p>
          <a:p>
            <a:pPr marL="228600" indent="-228600">
              <a:lnSpc>
                <a:spcPct val="130000"/>
              </a:lnSpc>
              <a:spcAft>
                <a:spcPts val="300"/>
              </a:spcAft>
              <a:buFont typeface="+mj-ea"/>
              <a:buAutoNum type="circleNumDbPlain"/>
            </a:pPr>
            <a:r>
              <a:rPr lang="en-US" altLang="zh-CN" sz="1200">
                <a:solidFill>
                  <a:schemeClr val="tx1">
                    <a:lumMod val="65000"/>
                    <a:lumOff val="35000"/>
                  </a:schemeClr>
                </a:solidFill>
                <a:ea typeface="微软雅黑" pitchFamily="34" charset="-122"/>
              </a:rPr>
              <a:t>CSS</a:t>
            </a:r>
            <a:r>
              <a:rPr lang="zh-CN" altLang="zh-CN" sz="1200">
                <a:solidFill>
                  <a:schemeClr val="tx1">
                    <a:lumMod val="65000"/>
                    <a:lumOff val="35000"/>
                  </a:schemeClr>
                </a:solidFill>
                <a:ea typeface="微软雅黑" pitchFamily="34" charset="-122"/>
              </a:rPr>
              <a:t>字体样式属性</a:t>
            </a:r>
          </a:p>
          <a:p>
            <a:pPr marL="228600" indent="-228600">
              <a:lnSpc>
                <a:spcPct val="130000"/>
              </a:lnSpc>
              <a:spcAft>
                <a:spcPts val="300"/>
              </a:spcAft>
              <a:buFont typeface="+mj-ea"/>
              <a:buAutoNum type="circleNumDbPlain"/>
            </a:pPr>
            <a:r>
              <a:rPr lang="zh-CN" altLang="zh-CN" sz="1200">
                <a:solidFill>
                  <a:schemeClr val="tx1">
                    <a:lumMod val="65000"/>
                    <a:lumOff val="35000"/>
                  </a:schemeClr>
                </a:solidFill>
                <a:ea typeface="微软雅黑" pitchFamily="34" charset="-122"/>
              </a:rPr>
              <a:t>多列</a:t>
            </a:r>
            <a:r>
              <a:rPr lang="zh-CN" altLang="zh-CN" sz="1200" smtClean="0">
                <a:solidFill>
                  <a:schemeClr val="tx1">
                    <a:lumMod val="65000"/>
                    <a:lumOff val="35000"/>
                  </a:schemeClr>
                </a:solidFill>
                <a:ea typeface="微软雅黑" pitchFamily="34" charset="-122"/>
              </a:rPr>
              <a:t>布局</a:t>
            </a:r>
            <a:endParaRPr lang="zh-CN" altLang="zh-CN" sz="1200">
              <a:solidFill>
                <a:schemeClr val="tx1">
                  <a:lumMod val="65000"/>
                  <a:lumOff val="35000"/>
                </a:schemeClr>
              </a:solidFill>
              <a:ea typeface="微软雅黑" pitchFamily="34" charset="-122"/>
            </a:endParaRPr>
          </a:p>
        </p:txBody>
      </p:sp>
      <p:pic>
        <p:nvPicPr>
          <p:cNvPr id="21" name="图片 20"/>
          <p:cNvPicPr/>
          <p:nvPr/>
        </p:nvPicPr>
        <p:blipFill>
          <a:blip r:embed="rId2"/>
          <a:stretch>
            <a:fillRect/>
          </a:stretch>
        </p:blipFill>
        <p:spPr>
          <a:xfrm>
            <a:off x="4572000" y="1710245"/>
            <a:ext cx="4176464" cy="3878995"/>
          </a:xfrm>
          <a:prstGeom prst="rect">
            <a:avLst/>
          </a:prstGeom>
        </p:spPr>
      </p:pic>
      <p:sp>
        <p:nvSpPr>
          <p:cNvPr id="16" name="标题 1"/>
          <p:cNvSpPr>
            <a:spLocks noChangeArrowheads="1"/>
          </p:cNvSpPr>
          <p:nvPr/>
        </p:nvSpPr>
        <p:spPr bwMode="auto">
          <a:xfrm>
            <a:off x="1635854" y="199119"/>
            <a:ext cx="7544658"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fontAlgn="base">
              <a:spcBef>
                <a:spcPct val="0"/>
              </a:spcBef>
              <a:spcAft>
                <a:spcPct val="0"/>
              </a:spcAft>
            </a:pPr>
            <a:r>
              <a:rPr lang="zh-CN" altLang="en-US" sz="3600" b="1" smtClean="0">
                <a:solidFill>
                  <a:srgbClr val="0567A2"/>
                </a:solidFill>
                <a:latin typeface="微软雅黑" pitchFamily="34" charset="-122"/>
                <a:ea typeface="微软雅黑" pitchFamily="34" charset="-122"/>
                <a:sym typeface="宋体" charset="-122"/>
              </a:rPr>
              <a:t>项目</a:t>
            </a:r>
            <a:r>
              <a:rPr lang="en-US" altLang="zh-CN" sz="3600" b="1">
                <a:solidFill>
                  <a:srgbClr val="0567A2"/>
                </a:solidFill>
                <a:latin typeface="微软雅黑" pitchFamily="34" charset="-122"/>
                <a:ea typeface="微软雅黑" pitchFamily="34" charset="-122"/>
                <a:sym typeface="宋体" charset="-122"/>
              </a:rPr>
              <a:t>2-1-</a:t>
            </a:r>
            <a:r>
              <a:rPr lang="zh-CN" altLang="en-US" sz="3600" b="1">
                <a:solidFill>
                  <a:srgbClr val="0567A2"/>
                </a:solidFill>
                <a:latin typeface="微软雅黑" pitchFamily="34" charset="-122"/>
                <a:ea typeface="微软雅黑" pitchFamily="34" charset="-122"/>
                <a:sym typeface="宋体" charset="-122"/>
              </a:rPr>
              <a:t>项目</a:t>
            </a:r>
            <a:r>
              <a:rPr lang="zh-CN" altLang="en-US" sz="3600" b="1" smtClean="0">
                <a:solidFill>
                  <a:srgbClr val="0567A2"/>
                </a:solidFill>
                <a:latin typeface="微软雅黑" pitchFamily="34" charset="-122"/>
                <a:ea typeface="微软雅黑" pitchFamily="34" charset="-122"/>
                <a:sym typeface="宋体" charset="-122"/>
              </a:rPr>
              <a:t>描述</a:t>
            </a:r>
            <a:endParaRPr lang="zh-CN" altLang="en-US" sz="3600" b="1">
              <a:solidFill>
                <a:srgbClr val="0567A2"/>
              </a:solidFill>
              <a:latin typeface="微软雅黑" pitchFamily="34" charset="-122"/>
              <a:ea typeface="微软雅黑" pitchFamily="34" charset="-122"/>
              <a:sym typeface="宋体" charset="-122"/>
            </a:endParaRPr>
          </a:p>
        </p:txBody>
      </p:sp>
    </p:spTree>
    <p:extLst>
      <p:ext uri="{BB962C8B-B14F-4D97-AF65-F5344CB8AC3E}">
        <p14:creationId xmlns:p14="http://schemas.microsoft.com/office/powerpoint/2010/main" val="123458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1+#ppt_w/2"/>
                                          </p:val>
                                        </p:tav>
                                        <p:tav tm="100000">
                                          <p:val>
                                            <p:strVal val="#ppt_x"/>
                                          </p:val>
                                        </p:tav>
                                      </p:tavLst>
                                    </p:anim>
                                    <p:anim calcmode="lin" valueType="num">
                                      <p:cBhvr additive="base">
                                        <p:cTn id="25"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left)">
                                      <p:cBhvr>
                                        <p:cTn id="30" dur="500"/>
                                        <p:tgtEl>
                                          <p:spTgt spid="38"/>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left)">
                                      <p:cBhvr>
                                        <p:cTn id="33" dur="500"/>
                                        <p:tgtEl>
                                          <p:spTgt spid="3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wipe(left)">
                                      <p:cBhvr>
                                        <p:cTn id="36" dur="500"/>
                                        <p:tgtEl>
                                          <p:spTgt spid="37"/>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500"/>
                                        <p:tgtEl>
                                          <p:spTgt spid="39"/>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left)">
                                      <p:cBhvr>
                                        <p:cTn id="4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5" grpId="0"/>
      <p:bldP spid="20" grpId="0"/>
      <p:bldP spid="36" grpId="0" animBg="1"/>
      <p:bldP spid="37" grpId="0"/>
      <p:bldP spid="39" grpId="0"/>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75"/>
          <p:cNvSpPr>
            <a:spLocks noChangeArrowheads="1"/>
          </p:cNvSpPr>
          <p:nvPr/>
        </p:nvSpPr>
        <p:spPr bwMode="auto">
          <a:xfrm>
            <a:off x="5441206" y="1966433"/>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a:solidFill>
                  <a:schemeClr val="bg1"/>
                </a:solidFill>
                <a:latin typeface="微软雅黑" pitchFamily="34" charset="-122"/>
                <a:ea typeface="微软雅黑" pitchFamily="34" charset="-122"/>
              </a:rPr>
              <a:t>知识点概述</a:t>
            </a:r>
          </a:p>
        </p:txBody>
      </p:sp>
      <p:sp>
        <p:nvSpPr>
          <p:cNvPr id="9" name="内容占位符 2"/>
          <p:cNvSpPr>
            <a:spLocks noGrp="1"/>
          </p:cNvSpPr>
          <p:nvPr>
            <p:ph idx="4294967295"/>
          </p:nvPr>
        </p:nvSpPr>
        <p:spPr bwMode="auto">
          <a:xfrm>
            <a:off x="467544" y="908719"/>
            <a:ext cx="7975600" cy="119718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lnSpc>
                <a:spcPct val="150000"/>
              </a:lnSpc>
              <a:defRPr/>
            </a:pPr>
            <a:r>
              <a:rPr lang="en-US" altLang="zh-CN" sz="1800" smtClean="0">
                <a:latin typeface="微软雅黑" panose="020B0503020204020204" pitchFamily="34" charset="-122"/>
                <a:ea typeface="微软雅黑" panose="020B0503020204020204" pitchFamily="34" charset="-122"/>
              </a:rPr>
              <a:t>HTML5</a:t>
            </a:r>
            <a:r>
              <a:rPr lang="zh-CN" altLang="zh-CN" sz="1800">
                <a:latin typeface="微软雅黑" panose="020B0503020204020204" pitchFamily="34" charset="-122"/>
                <a:ea typeface="微软雅黑" panose="020B0503020204020204" pitchFamily="34" charset="-122"/>
              </a:rPr>
              <a:t>中常用的文本标签</a:t>
            </a:r>
            <a:r>
              <a:rPr lang="zh-CN" altLang="zh-CN" sz="1800" smtClean="0">
                <a:latin typeface="微软雅黑" panose="020B0503020204020204" pitchFamily="34" charset="-122"/>
                <a:ea typeface="微软雅黑" panose="020B0503020204020204" pitchFamily="34" charset="-122"/>
              </a:rPr>
              <a:t>如</a:t>
            </a:r>
            <a:r>
              <a:rPr lang="zh-CN" altLang="en-US" sz="1800" smtClean="0">
                <a:latin typeface="微软雅黑" panose="020B0503020204020204" pitchFamily="34" charset="-122"/>
                <a:ea typeface="微软雅黑" panose="020B0503020204020204" pitchFamily="34" charset="-122"/>
              </a:rPr>
              <a:t>下</a:t>
            </a:r>
            <a:r>
              <a:rPr lang="zh-CN" altLang="zh-CN" sz="1800" smtClean="0">
                <a:latin typeface="微软雅黑" panose="020B0503020204020204" pitchFamily="34" charset="-122"/>
                <a:ea typeface="微软雅黑" panose="020B0503020204020204" pitchFamily="34" charset="-122"/>
              </a:rPr>
              <a:t>表所</a:t>
            </a:r>
            <a:r>
              <a:rPr lang="zh-CN" altLang="zh-CN" sz="1800">
                <a:latin typeface="微软雅黑" panose="020B0503020204020204" pitchFamily="34" charset="-122"/>
                <a:ea typeface="微软雅黑" panose="020B0503020204020204" pitchFamily="34" charset="-122"/>
              </a:rPr>
              <a:t>示</a:t>
            </a:r>
            <a:r>
              <a:rPr lang="zh-CN" altLang="zh-CN" sz="1800" smtClean="0">
                <a:latin typeface="微软雅黑" panose="020B0503020204020204" pitchFamily="34" charset="-122"/>
                <a:ea typeface="微软雅黑" panose="020B0503020204020204" pitchFamily="34" charset="-122"/>
              </a:rPr>
              <a:t>。</a:t>
            </a:r>
            <a:endParaRPr lang="zh-CN" altLang="zh-CN" sz="1800">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2952720773"/>
              </p:ext>
            </p:extLst>
          </p:nvPr>
        </p:nvGraphicFramePr>
        <p:xfrm>
          <a:off x="488380" y="1492746"/>
          <a:ext cx="8188076" cy="4888581"/>
        </p:xfrm>
        <a:graphic>
          <a:graphicData uri="http://schemas.openxmlformats.org/drawingml/2006/table">
            <a:tbl>
              <a:tblPr firstRow="1" firstCol="1" lastRow="1" lastCol="1" bandRow="1" bandCol="1"/>
              <a:tblGrid>
                <a:gridCol w="2499444"/>
                <a:gridCol w="5688632"/>
              </a:tblGrid>
              <a:tr h="280093">
                <a:tc>
                  <a:txBody>
                    <a:bodyPr/>
                    <a:lstStyle/>
                    <a:p>
                      <a:pPr marL="0" indent="-266700" algn="l" defTabSz="914400" rtl="0" eaLnBrk="1" latinLnBrk="0" hangingPunct="1">
                        <a:spcAft>
                          <a:spcPts val="0"/>
                        </a:spcAft>
                        <a:tabLst>
                          <a:tab pos="356235" algn="l"/>
                        </a:tabLst>
                      </a:pPr>
                      <a:r>
                        <a:rPr lang="zh-CN" sz="1400" b="1" kern="100" dirty="0">
                          <a:solidFill>
                            <a:schemeClr val="dk1"/>
                          </a:solidFill>
                          <a:effectLst/>
                          <a:latin typeface="微软雅黑" panose="020B0503020204020204" pitchFamily="34" charset="-122"/>
                          <a:ea typeface="微软雅黑" panose="020B0503020204020204" pitchFamily="34" charset="-122"/>
                          <a:cs typeface="+mn-cs"/>
                        </a:rPr>
                        <a:t>标签</a:t>
                      </a: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indent="-266700" algn="l" defTabSz="914400" rtl="0" eaLnBrk="1" latinLnBrk="0" hangingPunct="1">
                        <a:spcAft>
                          <a:spcPts val="0"/>
                        </a:spcAft>
                        <a:tabLst>
                          <a:tab pos="356235" algn="l"/>
                        </a:tabLst>
                      </a:pPr>
                      <a:r>
                        <a:rPr lang="zh-CN" sz="1400" b="1" kern="100">
                          <a:solidFill>
                            <a:schemeClr val="dk1"/>
                          </a:solidFill>
                          <a:effectLst/>
                          <a:latin typeface="微软雅黑" panose="020B0503020204020204" pitchFamily="34" charset="-122"/>
                          <a:ea typeface="微软雅黑" panose="020B0503020204020204" pitchFamily="34" charset="-122"/>
                          <a:cs typeface="+mn-cs"/>
                        </a:rPr>
                        <a:t>描述</a:t>
                      </a: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91994">
                <a:tc>
                  <a:txBody>
                    <a:bodyPr/>
                    <a:lstStyle/>
                    <a:p>
                      <a:pPr marL="0" algn="l" defTabSz="914400" rtl="0" eaLnBrk="1" latinLnBrk="0" hangingPunct="1">
                        <a:spcAft>
                          <a:spcPts val="0"/>
                        </a:spcAft>
                      </a:pPr>
                      <a:r>
                        <a:rPr lang="zh-CN" sz="1100" b="0" kern="100">
                          <a:solidFill>
                            <a:schemeClr val="dk1"/>
                          </a:solidFill>
                          <a:effectLst/>
                          <a:latin typeface="微软雅黑" panose="020B0503020204020204" pitchFamily="34" charset="-122"/>
                          <a:ea typeface="微软雅黑" panose="020B0503020204020204" pitchFamily="34" charset="-122"/>
                          <a:cs typeface="+mn-cs"/>
                        </a:rPr>
                        <a:t>标题标签</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algn="l" defTabSz="914400" rtl="0" eaLnBrk="1" latinLnBrk="0" hangingPunct="1">
                        <a:spcAft>
                          <a:spcPts val="0"/>
                        </a:spcAft>
                      </a:pPr>
                      <a:r>
                        <a:rPr lang="en-US" sz="1100" b="0" kern="100" dirty="0" smtClean="0">
                          <a:solidFill>
                            <a:schemeClr val="dk1"/>
                          </a:solidFill>
                          <a:effectLst/>
                          <a:latin typeface="微软雅黑" panose="020B0503020204020204" pitchFamily="34" charset="-122"/>
                          <a:ea typeface="微软雅黑" panose="020B0503020204020204" pitchFamily="34" charset="-122"/>
                          <a:cs typeface="+mn-cs"/>
                        </a:rPr>
                        <a:t>       HTML</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中，定义了</a:t>
                      </a:r>
                      <a:r>
                        <a:rPr lang="en-US" sz="1100" b="0" kern="100" dirty="0">
                          <a:solidFill>
                            <a:schemeClr val="dk1"/>
                          </a:solidFill>
                          <a:effectLst/>
                          <a:latin typeface="微软雅黑" panose="020B0503020204020204" pitchFamily="34" charset="-122"/>
                          <a:ea typeface="微软雅黑" panose="020B0503020204020204" pitchFamily="34" charset="-122"/>
                          <a:cs typeface="+mn-cs"/>
                        </a:rPr>
                        <a:t>6</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级标题，分别为</a:t>
                      </a:r>
                      <a:r>
                        <a:rPr lang="en-US" sz="1100" b="0" kern="100" dirty="0">
                          <a:solidFill>
                            <a:schemeClr val="dk1"/>
                          </a:solidFill>
                          <a:effectLst/>
                          <a:latin typeface="微软雅黑" panose="020B0503020204020204" pitchFamily="34" charset="-122"/>
                          <a:ea typeface="微软雅黑" panose="020B0503020204020204" pitchFamily="34" charset="-122"/>
                          <a:cs typeface="+mn-cs"/>
                        </a:rPr>
                        <a:t>h1</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a:t>
                      </a:r>
                      <a:r>
                        <a:rPr lang="en-US" sz="1100" b="0" kern="100" dirty="0">
                          <a:solidFill>
                            <a:schemeClr val="dk1"/>
                          </a:solidFill>
                          <a:effectLst/>
                          <a:latin typeface="微软雅黑" panose="020B0503020204020204" pitchFamily="34" charset="-122"/>
                          <a:ea typeface="微软雅黑" panose="020B0503020204020204" pitchFamily="34" charset="-122"/>
                          <a:cs typeface="+mn-cs"/>
                        </a:rPr>
                        <a:t>h2</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a:t>
                      </a:r>
                      <a:r>
                        <a:rPr lang="en-US" sz="1100" b="0" kern="100" dirty="0">
                          <a:solidFill>
                            <a:schemeClr val="dk1"/>
                          </a:solidFill>
                          <a:effectLst/>
                          <a:latin typeface="微软雅黑" panose="020B0503020204020204" pitchFamily="34" charset="-122"/>
                          <a:ea typeface="微软雅黑" panose="020B0503020204020204" pitchFamily="34" charset="-122"/>
                          <a:cs typeface="+mn-cs"/>
                        </a:rPr>
                        <a:t>h3</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a:t>
                      </a:r>
                      <a:r>
                        <a:rPr lang="en-US" sz="1100" b="0" kern="100" dirty="0">
                          <a:solidFill>
                            <a:schemeClr val="dk1"/>
                          </a:solidFill>
                          <a:effectLst/>
                          <a:latin typeface="微软雅黑" panose="020B0503020204020204" pitchFamily="34" charset="-122"/>
                          <a:ea typeface="微软雅黑" panose="020B0503020204020204" pitchFamily="34" charset="-122"/>
                          <a:cs typeface="+mn-cs"/>
                        </a:rPr>
                        <a:t>h4</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a:t>
                      </a:r>
                      <a:r>
                        <a:rPr lang="en-US" sz="1100" b="0" kern="100" dirty="0">
                          <a:solidFill>
                            <a:schemeClr val="dk1"/>
                          </a:solidFill>
                          <a:effectLst/>
                          <a:latin typeface="微软雅黑" panose="020B0503020204020204" pitchFamily="34" charset="-122"/>
                          <a:ea typeface="微软雅黑" panose="020B0503020204020204" pitchFamily="34" charset="-122"/>
                          <a:cs typeface="+mn-cs"/>
                        </a:rPr>
                        <a:t>h5</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a:t>
                      </a:r>
                      <a:r>
                        <a:rPr lang="en-US" sz="1100" b="0" kern="100" dirty="0">
                          <a:solidFill>
                            <a:schemeClr val="dk1"/>
                          </a:solidFill>
                          <a:effectLst/>
                          <a:latin typeface="微软雅黑" panose="020B0503020204020204" pitchFamily="34" charset="-122"/>
                          <a:ea typeface="微软雅黑" panose="020B0503020204020204" pitchFamily="34" charset="-122"/>
                          <a:cs typeface="+mn-cs"/>
                        </a:rPr>
                        <a:t>h6</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，每级标题的字体大小依次递减，</a:t>
                      </a:r>
                      <a:r>
                        <a:rPr lang="en-US" sz="1100" b="0" kern="100" dirty="0">
                          <a:solidFill>
                            <a:schemeClr val="dk1"/>
                          </a:solidFill>
                          <a:effectLst/>
                          <a:latin typeface="微软雅黑" panose="020B0503020204020204" pitchFamily="34" charset="-122"/>
                          <a:ea typeface="微软雅黑" panose="020B0503020204020204" pitchFamily="34" charset="-122"/>
                          <a:cs typeface="+mn-cs"/>
                        </a:rPr>
                        <a:t>1</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级标题字号最大，</a:t>
                      </a:r>
                      <a:r>
                        <a:rPr lang="en-US" sz="1100" b="0" kern="100" dirty="0">
                          <a:solidFill>
                            <a:schemeClr val="dk1"/>
                          </a:solidFill>
                          <a:effectLst/>
                          <a:latin typeface="微软雅黑" panose="020B0503020204020204" pitchFamily="34" charset="-122"/>
                          <a:ea typeface="微软雅黑" panose="020B0503020204020204" pitchFamily="34" charset="-122"/>
                          <a:cs typeface="+mn-cs"/>
                        </a:rPr>
                        <a:t>6</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级标题字号最小。</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349318">
                <a:tc>
                  <a:txBody>
                    <a:bodyPr/>
                    <a:lstStyle/>
                    <a:p>
                      <a:pPr marL="0" algn="l" defTabSz="914400" rtl="0" eaLnBrk="1" latinLnBrk="0" hangingPunct="1">
                        <a:spcAft>
                          <a:spcPts val="0"/>
                        </a:spcAft>
                      </a:pPr>
                      <a:r>
                        <a:rPr lang="zh-CN" sz="1100" b="0" kern="100">
                          <a:solidFill>
                            <a:schemeClr val="dk1"/>
                          </a:solidFill>
                          <a:effectLst/>
                          <a:latin typeface="微软雅黑" panose="020B0503020204020204" pitchFamily="34" charset="-122"/>
                          <a:ea typeface="微软雅黑" panose="020B0503020204020204" pitchFamily="34" charset="-122"/>
                          <a:cs typeface="+mn-cs"/>
                        </a:rPr>
                        <a:t>段落标签</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indent="266700" algn="l" defTabSz="914400" rtl="0" eaLnBrk="1" latinLnBrk="0" hangingPunct="1">
                        <a:spcAft>
                          <a:spcPts val="0"/>
                        </a:spcAft>
                      </a:pPr>
                      <a:r>
                        <a:rPr lang="en-US" sz="1100" b="0" kern="100" dirty="0">
                          <a:solidFill>
                            <a:schemeClr val="dk1"/>
                          </a:solidFill>
                          <a:effectLst/>
                          <a:latin typeface="微软雅黑" panose="020B0503020204020204" pitchFamily="34" charset="-122"/>
                          <a:ea typeface="微软雅黑" panose="020B0503020204020204" pitchFamily="34" charset="-122"/>
                          <a:cs typeface="+mn-cs"/>
                        </a:rPr>
                        <a:t>&lt;p&gt;</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标签用于定义段落。</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783988">
                <a:tc>
                  <a:txBody>
                    <a:bodyPr/>
                    <a:lstStyle/>
                    <a:p>
                      <a:pPr marL="0" algn="l" defTabSz="914400" rtl="0" eaLnBrk="1" latinLnBrk="0" hangingPunct="1">
                        <a:spcAft>
                          <a:spcPts val="0"/>
                        </a:spcAft>
                      </a:pPr>
                      <a:r>
                        <a:rPr lang="en-US" sz="1100" b="0" kern="100" smtClean="0">
                          <a:solidFill>
                            <a:schemeClr val="dk1"/>
                          </a:solidFill>
                          <a:effectLst/>
                          <a:latin typeface="微软雅黑" panose="020B0503020204020204" pitchFamily="34" charset="-122"/>
                          <a:ea typeface="微软雅黑" panose="020B0503020204020204" pitchFamily="34" charset="-122"/>
                          <a:cs typeface="+mn-cs"/>
                        </a:rPr>
                        <a:t>&lt;br&gt;</a:t>
                      </a:r>
                      <a:r>
                        <a:rPr lang="zh-CN" sz="1100" b="0" kern="100" smtClean="0">
                          <a:solidFill>
                            <a:schemeClr val="dk1"/>
                          </a:solidFill>
                          <a:effectLst/>
                          <a:latin typeface="微软雅黑" panose="020B0503020204020204" pitchFamily="34" charset="-122"/>
                          <a:ea typeface="微软雅黑" panose="020B0503020204020204" pitchFamily="34" charset="-122"/>
                          <a:cs typeface="+mn-cs"/>
                        </a:rPr>
                        <a:t>标签与</a:t>
                      </a:r>
                      <a:r>
                        <a:rPr lang="en-US" sz="1100" b="0" kern="100" smtClean="0">
                          <a:solidFill>
                            <a:schemeClr val="dk1"/>
                          </a:solidFill>
                          <a:effectLst/>
                          <a:latin typeface="微软雅黑" panose="020B0503020204020204" pitchFamily="34" charset="-122"/>
                          <a:ea typeface="微软雅黑" panose="020B0503020204020204" pitchFamily="34" charset="-122"/>
                          <a:cs typeface="+mn-cs"/>
                        </a:rPr>
                        <a:t>&lt;wbr&gt;</a:t>
                      </a:r>
                      <a:r>
                        <a:rPr lang="zh-CN" sz="1100" b="0" kern="100" smtClean="0">
                          <a:solidFill>
                            <a:schemeClr val="dk1"/>
                          </a:solidFill>
                          <a:effectLst/>
                          <a:latin typeface="微软雅黑" panose="020B0503020204020204" pitchFamily="34" charset="-122"/>
                          <a:ea typeface="微软雅黑" panose="020B0503020204020204" pitchFamily="34" charset="-122"/>
                          <a:cs typeface="+mn-cs"/>
                        </a:rPr>
                        <a:t>标签</a:t>
                      </a:r>
                      <a:endParaRPr lang="zh-CN" sz="1100" b="0"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indent="266700" algn="l" defTabSz="914400" rtl="0" eaLnBrk="1" latinLnBrk="0" hangingPunct="1">
                        <a:spcAft>
                          <a:spcPts val="0"/>
                        </a:spcAft>
                      </a:pPr>
                      <a:r>
                        <a:rPr lang="en-US" sz="1100" b="0" kern="100" dirty="0" smtClean="0">
                          <a:solidFill>
                            <a:schemeClr val="dk1"/>
                          </a:solidFill>
                          <a:effectLst/>
                          <a:latin typeface="微软雅黑" panose="020B0503020204020204" pitchFamily="34" charset="-122"/>
                          <a:ea typeface="微软雅黑" panose="020B0503020204020204" pitchFamily="34" charset="-122"/>
                          <a:cs typeface="+mn-cs"/>
                        </a:rPr>
                        <a:t>&lt;</a:t>
                      </a:r>
                      <a:r>
                        <a:rPr lang="en-US" sz="1100" b="0" kern="100" dirty="0" err="1" smtClean="0">
                          <a:solidFill>
                            <a:schemeClr val="dk1"/>
                          </a:solidFill>
                          <a:effectLst/>
                          <a:latin typeface="微软雅黑" panose="020B0503020204020204" pitchFamily="34" charset="-122"/>
                          <a:ea typeface="微软雅黑" panose="020B0503020204020204" pitchFamily="34" charset="-122"/>
                          <a:cs typeface="+mn-cs"/>
                        </a:rPr>
                        <a:t>br</a:t>
                      </a:r>
                      <a:r>
                        <a:rPr lang="en-US" sz="1100" b="0" kern="100" dirty="0" smtClean="0">
                          <a:solidFill>
                            <a:schemeClr val="dk1"/>
                          </a:solidFill>
                          <a:effectLst/>
                          <a:latin typeface="微软雅黑" panose="020B0503020204020204" pitchFamily="34" charset="-122"/>
                          <a:ea typeface="微软雅黑" panose="020B0503020204020204" pitchFamily="34" charset="-122"/>
                          <a:cs typeface="+mn-cs"/>
                        </a:rPr>
                        <a:t>&gt;</a:t>
                      </a:r>
                      <a:r>
                        <a:rPr lang="zh-CN" sz="1100" b="0" kern="100" dirty="0" smtClean="0">
                          <a:solidFill>
                            <a:schemeClr val="dk1"/>
                          </a:solidFill>
                          <a:effectLst/>
                          <a:latin typeface="微软雅黑" panose="020B0503020204020204" pitchFamily="34" charset="-122"/>
                          <a:ea typeface="微软雅黑" panose="020B0503020204020204" pitchFamily="34" charset="-122"/>
                          <a:cs typeface="+mn-cs"/>
                        </a:rPr>
                        <a:t>标签可插入一个简单的换行符，用来输入空行，而不是分割段落。</a:t>
                      </a:r>
                    </a:p>
                    <a:p>
                      <a:pPr marL="0" indent="266700" algn="l" defTabSz="914400" rtl="0" eaLnBrk="1" latinLnBrk="0" hangingPunct="1">
                        <a:spcAft>
                          <a:spcPts val="0"/>
                        </a:spcAft>
                      </a:pPr>
                      <a:r>
                        <a:rPr lang="en-US" sz="1100" b="0" kern="100" dirty="0" smtClean="0">
                          <a:solidFill>
                            <a:schemeClr val="dk1"/>
                          </a:solidFill>
                          <a:effectLst/>
                          <a:latin typeface="微软雅黑" panose="020B0503020204020204" pitchFamily="34" charset="-122"/>
                          <a:ea typeface="微软雅黑" panose="020B0503020204020204" pitchFamily="34" charset="-122"/>
                          <a:cs typeface="+mn-cs"/>
                        </a:rPr>
                        <a:t>&lt;</a:t>
                      </a:r>
                      <a:r>
                        <a:rPr lang="en-US" sz="1100" b="0" kern="100" dirty="0" err="1" smtClean="0">
                          <a:solidFill>
                            <a:schemeClr val="dk1"/>
                          </a:solidFill>
                          <a:effectLst/>
                          <a:latin typeface="微软雅黑" panose="020B0503020204020204" pitchFamily="34" charset="-122"/>
                          <a:ea typeface="微软雅黑" panose="020B0503020204020204" pitchFamily="34" charset="-122"/>
                          <a:cs typeface="+mn-cs"/>
                        </a:rPr>
                        <a:t>wbr</a:t>
                      </a:r>
                      <a:r>
                        <a:rPr lang="en-US" sz="1100" b="0" kern="100" dirty="0" smtClean="0">
                          <a:solidFill>
                            <a:schemeClr val="dk1"/>
                          </a:solidFill>
                          <a:effectLst/>
                          <a:latin typeface="微软雅黑" panose="020B0503020204020204" pitchFamily="34" charset="-122"/>
                          <a:ea typeface="微软雅黑" panose="020B0503020204020204" pitchFamily="34" charset="-122"/>
                          <a:cs typeface="+mn-cs"/>
                        </a:rPr>
                        <a:t>&gt;</a:t>
                      </a:r>
                      <a:r>
                        <a:rPr lang="zh-CN" sz="1100" b="0" kern="100" dirty="0" smtClean="0">
                          <a:solidFill>
                            <a:schemeClr val="dk1"/>
                          </a:solidFill>
                          <a:effectLst/>
                          <a:latin typeface="微软雅黑" panose="020B0503020204020204" pitchFamily="34" charset="-122"/>
                          <a:ea typeface="微软雅黑" panose="020B0503020204020204" pitchFamily="34" charset="-122"/>
                          <a:cs typeface="+mn-cs"/>
                        </a:rPr>
                        <a:t>规定在文本中的何处适合添加换行符。作用是建议浏览器在这个标记处可以断行</a:t>
                      </a:r>
                      <a:r>
                        <a:rPr lang="en-US" sz="1100" b="0" kern="100" dirty="0" smtClean="0">
                          <a:solidFill>
                            <a:schemeClr val="dk1"/>
                          </a:solidFill>
                          <a:effectLst/>
                          <a:latin typeface="微软雅黑" panose="020B0503020204020204" pitchFamily="34" charset="-122"/>
                          <a:ea typeface="微软雅黑" panose="020B0503020204020204" pitchFamily="34" charset="-122"/>
                          <a:cs typeface="+mn-cs"/>
                        </a:rPr>
                        <a:t>,</a:t>
                      </a:r>
                      <a:r>
                        <a:rPr lang="zh-CN" sz="1100" b="0" kern="100" dirty="0" smtClean="0">
                          <a:solidFill>
                            <a:schemeClr val="dk1"/>
                          </a:solidFill>
                          <a:effectLst/>
                          <a:latin typeface="微软雅黑" panose="020B0503020204020204" pitchFamily="34" charset="-122"/>
                          <a:ea typeface="微软雅黑" panose="020B0503020204020204" pitchFamily="34" charset="-122"/>
                          <a:cs typeface="+mn-cs"/>
                        </a:rPr>
                        <a:t>只是建议而不是必定会在此处断行</a:t>
                      </a:r>
                      <a:r>
                        <a:rPr lang="en-US" sz="1100" b="0" kern="100" dirty="0" smtClean="0">
                          <a:solidFill>
                            <a:schemeClr val="dk1"/>
                          </a:solidFill>
                          <a:effectLst/>
                          <a:latin typeface="微软雅黑" panose="020B0503020204020204" pitchFamily="34" charset="-122"/>
                          <a:ea typeface="微软雅黑" panose="020B0503020204020204" pitchFamily="34" charset="-122"/>
                          <a:cs typeface="+mn-cs"/>
                        </a:rPr>
                        <a:t>,</a:t>
                      </a:r>
                      <a:r>
                        <a:rPr lang="zh-CN" sz="1100" b="0" kern="100" dirty="0" smtClean="0">
                          <a:solidFill>
                            <a:schemeClr val="dk1"/>
                          </a:solidFill>
                          <a:effectLst/>
                          <a:latin typeface="微软雅黑" panose="020B0503020204020204" pitchFamily="34" charset="-122"/>
                          <a:ea typeface="微软雅黑" panose="020B0503020204020204" pitchFamily="34" charset="-122"/>
                          <a:cs typeface="+mn-cs"/>
                        </a:rPr>
                        <a:t>还要根据整行文字长度而定。</a:t>
                      </a:r>
                      <a:r>
                        <a:rPr lang="zh-CN" altLang="zh-CN" sz="1100" b="0" kern="100" dirty="0" smtClean="0">
                          <a:solidFill>
                            <a:schemeClr val="dk1"/>
                          </a:solidFill>
                          <a:effectLst/>
                          <a:latin typeface="微软雅黑" panose="020B0503020204020204" pitchFamily="34" charset="-122"/>
                          <a:ea typeface="微软雅黑" panose="020B0503020204020204" pitchFamily="34" charset="-122"/>
                          <a:cs typeface="+mn-cs"/>
                        </a:rPr>
                        <a:t>除了</a:t>
                      </a:r>
                      <a:r>
                        <a:rPr lang="en-US" altLang="zh-CN" sz="1100" b="0" kern="100" dirty="0" smtClean="0">
                          <a:solidFill>
                            <a:schemeClr val="dk1"/>
                          </a:solidFill>
                          <a:effectLst/>
                          <a:latin typeface="微软雅黑" panose="020B0503020204020204" pitchFamily="34" charset="-122"/>
                          <a:ea typeface="微软雅黑" panose="020B0503020204020204" pitchFamily="34" charset="-122"/>
                          <a:cs typeface="+mn-cs"/>
                        </a:rPr>
                        <a:t> Internet Explorer</a:t>
                      </a:r>
                      <a:r>
                        <a:rPr lang="zh-CN" altLang="en-US" sz="1100" b="0" kern="100" dirty="0" smtClean="0">
                          <a:solidFill>
                            <a:schemeClr val="dk1"/>
                          </a:solidFill>
                          <a:effectLst/>
                          <a:latin typeface="微软雅黑" panose="020B0503020204020204" pitchFamily="34" charset="-122"/>
                          <a:ea typeface="微软雅黑" panose="020B0503020204020204" pitchFamily="34" charset="-122"/>
                          <a:cs typeface="+mn-cs"/>
                        </a:rPr>
                        <a:t>，其他</a:t>
                      </a:r>
                      <a:r>
                        <a:rPr lang="zh-CN" sz="1100" b="0" kern="100" dirty="0" smtClean="0">
                          <a:solidFill>
                            <a:schemeClr val="dk1"/>
                          </a:solidFill>
                          <a:effectLst/>
                          <a:latin typeface="微软雅黑" panose="020B0503020204020204" pitchFamily="34" charset="-122"/>
                          <a:ea typeface="微软雅黑" panose="020B0503020204020204" pitchFamily="34" charset="-122"/>
                          <a:cs typeface="+mn-cs"/>
                        </a:rPr>
                        <a:t>所有浏览器都支持</a:t>
                      </a:r>
                      <a:r>
                        <a:rPr lang="en-US" sz="1100" b="0" kern="100" dirty="0" smtClean="0">
                          <a:solidFill>
                            <a:schemeClr val="dk1"/>
                          </a:solidFill>
                          <a:effectLst/>
                          <a:latin typeface="微软雅黑" panose="020B0503020204020204" pitchFamily="34" charset="-122"/>
                          <a:ea typeface="微软雅黑" panose="020B0503020204020204" pitchFamily="34" charset="-122"/>
                          <a:cs typeface="+mn-cs"/>
                        </a:rPr>
                        <a:t> &lt;</a:t>
                      </a:r>
                      <a:r>
                        <a:rPr lang="en-US" sz="1100" b="0" kern="100" dirty="0" err="1" smtClean="0">
                          <a:solidFill>
                            <a:schemeClr val="dk1"/>
                          </a:solidFill>
                          <a:effectLst/>
                          <a:latin typeface="微软雅黑" panose="020B0503020204020204" pitchFamily="34" charset="-122"/>
                          <a:ea typeface="微软雅黑" panose="020B0503020204020204" pitchFamily="34" charset="-122"/>
                          <a:cs typeface="+mn-cs"/>
                        </a:rPr>
                        <a:t>wbr</a:t>
                      </a:r>
                      <a:r>
                        <a:rPr lang="en-US" sz="1100" b="0" kern="100" dirty="0" smtClean="0">
                          <a:solidFill>
                            <a:schemeClr val="dk1"/>
                          </a:solidFill>
                          <a:effectLst/>
                          <a:latin typeface="微软雅黑" panose="020B0503020204020204" pitchFamily="34" charset="-122"/>
                          <a:ea typeface="微软雅黑" panose="020B0503020204020204" pitchFamily="34" charset="-122"/>
                          <a:cs typeface="+mn-cs"/>
                        </a:rPr>
                        <a:t>&gt; </a:t>
                      </a:r>
                      <a:r>
                        <a:rPr lang="zh-CN" sz="1100" b="0" kern="100" dirty="0" smtClean="0">
                          <a:solidFill>
                            <a:schemeClr val="dk1"/>
                          </a:solidFill>
                          <a:effectLst/>
                          <a:latin typeface="微软雅黑" panose="020B0503020204020204" pitchFamily="34" charset="-122"/>
                          <a:ea typeface="微软雅黑" panose="020B0503020204020204" pitchFamily="34" charset="-122"/>
                          <a:cs typeface="+mn-cs"/>
                        </a:rPr>
                        <a:t>标签，。</a:t>
                      </a:r>
                      <a:endParaRPr lang="zh-CN" sz="1100" b="0"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587991">
                <a:tc>
                  <a:txBody>
                    <a:bodyPr/>
                    <a:lstStyle/>
                    <a:p>
                      <a:pPr marL="0" algn="l" defTabSz="914400" rtl="0" eaLnBrk="1" latinLnBrk="0" hangingPunct="1">
                        <a:spcAft>
                          <a:spcPts val="0"/>
                        </a:spcAft>
                      </a:pPr>
                      <a:r>
                        <a:rPr lang="en-US" sz="1100" b="0" kern="100">
                          <a:solidFill>
                            <a:schemeClr val="dk1"/>
                          </a:solidFill>
                          <a:effectLst/>
                          <a:latin typeface="微软雅黑" panose="020B0503020204020204" pitchFamily="34" charset="-122"/>
                          <a:ea typeface="微软雅黑" panose="020B0503020204020204" pitchFamily="34" charset="-122"/>
                          <a:cs typeface="+mn-cs"/>
                        </a:rPr>
                        <a:t>&lt;details&gt;</a:t>
                      </a:r>
                      <a:r>
                        <a:rPr lang="zh-CN" sz="1100" b="0" kern="100">
                          <a:solidFill>
                            <a:schemeClr val="dk1"/>
                          </a:solidFill>
                          <a:effectLst/>
                          <a:latin typeface="微软雅黑" panose="020B0503020204020204" pitchFamily="34" charset="-122"/>
                          <a:ea typeface="微软雅黑" panose="020B0503020204020204" pitchFamily="34" charset="-122"/>
                          <a:cs typeface="+mn-cs"/>
                        </a:rPr>
                        <a:t>标签与</a:t>
                      </a:r>
                      <a:r>
                        <a:rPr lang="en-US" sz="1100" b="0" kern="100">
                          <a:solidFill>
                            <a:schemeClr val="dk1"/>
                          </a:solidFill>
                          <a:effectLst/>
                          <a:latin typeface="微软雅黑" panose="020B0503020204020204" pitchFamily="34" charset="-122"/>
                          <a:ea typeface="微软雅黑" panose="020B0503020204020204" pitchFamily="34" charset="-122"/>
                          <a:cs typeface="+mn-cs"/>
                        </a:rPr>
                        <a:t>&lt;summary&gt;</a:t>
                      </a:r>
                      <a:r>
                        <a:rPr lang="zh-CN" sz="1100" b="0" kern="100">
                          <a:solidFill>
                            <a:schemeClr val="dk1"/>
                          </a:solidFill>
                          <a:effectLst/>
                          <a:latin typeface="微软雅黑" panose="020B0503020204020204" pitchFamily="34" charset="-122"/>
                          <a:ea typeface="微软雅黑" panose="020B0503020204020204" pitchFamily="34" charset="-122"/>
                          <a:cs typeface="+mn-cs"/>
                        </a:rPr>
                        <a:t>标签</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indent="266700" algn="l" defTabSz="914400" rtl="0" eaLnBrk="1" latinLnBrk="0" hangingPunct="1">
                        <a:spcAft>
                          <a:spcPts val="0"/>
                        </a:spcAft>
                      </a:pPr>
                      <a:r>
                        <a:rPr lang="en-US" sz="1100" b="0" kern="100">
                          <a:solidFill>
                            <a:schemeClr val="dk1"/>
                          </a:solidFill>
                          <a:effectLst/>
                          <a:latin typeface="微软雅黑" panose="020B0503020204020204" pitchFamily="34" charset="-122"/>
                          <a:ea typeface="微软雅黑" panose="020B0503020204020204" pitchFamily="34" charset="-122"/>
                          <a:cs typeface="+mn-cs"/>
                        </a:rPr>
                        <a:t>&lt;details&gt;</a:t>
                      </a:r>
                      <a:r>
                        <a:rPr lang="zh-CN" sz="1100" b="0" kern="100">
                          <a:solidFill>
                            <a:schemeClr val="dk1"/>
                          </a:solidFill>
                          <a:effectLst/>
                          <a:latin typeface="微软雅黑" panose="020B0503020204020204" pitchFamily="34" charset="-122"/>
                          <a:ea typeface="微软雅黑" panose="020B0503020204020204" pitchFamily="34" charset="-122"/>
                          <a:cs typeface="+mn-cs"/>
                        </a:rPr>
                        <a:t>标签用于描述文档或文档某个部分的细节，目前只有</a:t>
                      </a:r>
                      <a:r>
                        <a:rPr lang="en-US" sz="1100" b="0" kern="100">
                          <a:solidFill>
                            <a:schemeClr val="dk1"/>
                          </a:solidFill>
                          <a:effectLst/>
                          <a:latin typeface="微软雅黑" panose="020B0503020204020204" pitchFamily="34" charset="-122"/>
                          <a:ea typeface="微软雅黑" panose="020B0503020204020204" pitchFamily="34" charset="-122"/>
                          <a:cs typeface="+mn-cs"/>
                        </a:rPr>
                        <a:t>Chrome</a:t>
                      </a:r>
                      <a:r>
                        <a:rPr lang="zh-CN" sz="1100" b="0" kern="100">
                          <a:solidFill>
                            <a:schemeClr val="dk1"/>
                          </a:solidFill>
                          <a:effectLst/>
                          <a:latin typeface="微软雅黑" panose="020B0503020204020204" pitchFamily="34" charset="-122"/>
                          <a:ea typeface="微软雅黑" panose="020B0503020204020204" pitchFamily="34" charset="-122"/>
                          <a:cs typeface="+mn-cs"/>
                        </a:rPr>
                        <a:t>浏览器支持</a:t>
                      </a:r>
                      <a:r>
                        <a:rPr lang="en-US" sz="1100" b="0" kern="100">
                          <a:solidFill>
                            <a:schemeClr val="dk1"/>
                          </a:solidFill>
                          <a:effectLst/>
                          <a:latin typeface="微软雅黑" panose="020B0503020204020204" pitchFamily="34" charset="-122"/>
                          <a:ea typeface="微软雅黑" panose="020B0503020204020204" pitchFamily="34" charset="-122"/>
                          <a:cs typeface="+mn-cs"/>
                        </a:rPr>
                        <a:t>&lt;details&gt;</a:t>
                      </a:r>
                      <a:r>
                        <a:rPr lang="zh-CN" sz="1100" b="0" kern="100">
                          <a:solidFill>
                            <a:schemeClr val="dk1"/>
                          </a:solidFill>
                          <a:effectLst/>
                          <a:latin typeface="微软雅黑" panose="020B0503020204020204" pitchFamily="34" charset="-122"/>
                          <a:ea typeface="微软雅黑" panose="020B0503020204020204" pitchFamily="34" charset="-122"/>
                          <a:cs typeface="+mn-cs"/>
                        </a:rPr>
                        <a:t>标签，可以与</a:t>
                      </a:r>
                      <a:r>
                        <a:rPr lang="en-US" sz="1100" b="0" kern="100">
                          <a:solidFill>
                            <a:schemeClr val="dk1"/>
                          </a:solidFill>
                          <a:effectLst/>
                          <a:latin typeface="微软雅黑" panose="020B0503020204020204" pitchFamily="34" charset="-122"/>
                          <a:ea typeface="微软雅黑" panose="020B0503020204020204" pitchFamily="34" charset="-122"/>
                          <a:cs typeface="+mn-cs"/>
                        </a:rPr>
                        <a:t>&lt;summary&gt;</a:t>
                      </a:r>
                      <a:r>
                        <a:rPr lang="zh-CN" sz="1100" b="0" kern="100">
                          <a:solidFill>
                            <a:schemeClr val="dk1"/>
                          </a:solidFill>
                          <a:effectLst/>
                          <a:latin typeface="微软雅黑" panose="020B0503020204020204" pitchFamily="34" charset="-122"/>
                          <a:ea typeface="微软雅黑" panose="020B0503020204020204" pitchFamily="34" charset="-122"/>
                          <a:cs typeface="+mn-cs"/>
                        </a:rPr>
                        <a:t>标签配合使用，</a:t>
                      </a:r>
                      <a:r>
                        <a:rPr lang="en-US" sz="1100" b="0" kern="100">
                          <a:solidFill>
                            <a:schemeClr val="dk1"/>
                          </a:solidFill>
                          <a:effectLst/>
                          <a:latin typeface="微软雅黑" panose="020B0503020204020204" pitchFamily="34" charset="-122"/>
                          <a:ea typeface="微软雅黑" panose="020B0503020204020204" pitchFamily="34" charset="-122"/>
                          <a:cs typeface="+mn-cs"/>
                        </a:rPr>
                        <a:t>&lt;summary&gt;</a:t>
                      </a:r>
                      <a:r>
                        <a:rPr lang="zh-CN" sz="1100" b="0" kern="100">
                          <a:solidFill>
                            <a:schemeClr val="dk1"/>
                          </a:solidFill>
                          <a:effectLst/>
                          <a:latin typeface="微软雅黑" panose="020B0503020204020204" pitchFamily="34" charset="-122"/>
                          <a:ea typeface="微软雅黑" panose="020B0503020204020204" pitchFamily="34" charset="-122"/>
                          <a:cs typeface="+mn-cs"/>
                        </a:rPr>
                        <a:t>标签用于定义这个描述文档的标题。</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57215">
                <a:tc>
                  <a:txBody>
                    <a:bodyPr/>
                    <a:lstStyle/>
                    <a:p>
                      <a:pPr marL="0" algn="l" defTabSz="914400" rtl="0" eaLnBrk="1" latinLnBrk="0" hangingPunct="1">
                        <a:spcAft>
                          <a:spcPts val="0"/>
                        </a:spcAft>
                      </a:pPr>
                      <a:r>
                        <a:rPr lang="en-US" sz="1100" b="0" kern="100" smtClean="0">
                          <a:solidFill>
                            <a:schemeClr val="dk1"/>
                          </a:solidFill>
                          <a:effectLst/>
                          <a:latin typeface="微软雅黑" panose="020B0503020204020204" pitchFamily="34" charset="-122"/>
                          <a:ea typeface="微软雅黑" panose="020B0503020204020204" pitchFamily="34" charset="-122"/>
                          <a:cs typeface="+mn-cs"/>
                        </a:rPr>
                        <a:t>&lt;bdi&gt;</a:t>
                      </a:r>
                      <a:r>
                        <a:rPr lang="zh-CN" sz="1100" b="0" kern="100" smtClean="0">
                          <a:solidFill>
                            <a:schemeClr val="dk1"/>
                          </a:solidFill>
                          <a:effectLst/>
                          <a:latin typeface="微软雅黑" panose="020B0503020204020204" pitchFamily="34" charset="-122"/>
                          <a:ea typeface="微软雅黑" panose="020B0503020204020204" pitchFamily="34" charset="-122"/>
                          <a:cs typeface="+mn-cs"/>
                        </a:rPr>
                        <a:t>标签</a:t>
                      </a:r>
                      <a:endParaRPr lang="zh-CN" sz="1100" b="0"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indent="266700" algn="l" defTabSz="914400" rtl="0" eaLnBrk="1" latinLnBrk="0" hangingPunct="1">
                        <a:spcAft>
                          <a:spcPts val="0"/>
                        </a:spcAft>
                      </a:pPr>
                      <a:r>
                        <a:rPr lang="en-US" sz="1100" b="0" kern="100" dirty="0">
                          <a:solidFill>
                            <a:schemeClr val="dk1"/>
                          </a:solidFill>
                          <a:effectLst/>
                          <a:latin typeface="微软雅黑" panose="020B0503020204020204" pitchFamily="34" charset="-122"/>
                          <a:ea typeface="微软雅黑" panose="020B0503020204020204" pitchFamily="34" charset="-122"/>
                          <a:cs typeface="+mn-cs"/>
                        </a:rPr>
                        <a:t>&lt;</a:t>
                      </a:r>
                      <a:r>
                        <a:rPr lang="en-US" sz="1100" b="0" kern="100" dirty="0" err="1">
                          <a:solidFill>
                            <a:schemeClr val="dk1"/>
                          </a:solidFill>
                          <a:effectLst/>
                          <a:latin typeface="微软雅黑" panose="020B0503020204020204" pitchFamily="34" charset="-122"/>
                          <a:ea typeface="微软雅黑" panose="020B0503020204020204" pitchFamily="34" charset="-122"/>
                          <a:cs typeface="+mn-cs"/>
                        </a:rPr>
                        <a:t>bdi</a:t>
                      </a:r>
                      <a:r>
                        <a:rPr lang="en-US" sz="1100" b="0" kern="100" dirty="0">
                          <a:solidFill>
                            <a:schemeClr val="dk1"/>
                          </a:solidFill>
                          <a:effectLst/>
                          <a:latin typeface="微软雅黑" panose="020B0503020204020204" pitchFamily="34" charset="-122"/>
                          <a:ea typeface="微软雅黑" panose="020B0503020204020204" pitchFamily="34" charset="-122"/>
                          <a:cs typeface="+mn-cs"/>
                        </a:rPr>
                        <a:t>&gt;</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标签用于设置一段文本，使其脱离其父标签的文本方向设置。</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587991">
                <a:tc>
                  <a:txBody>
                    <a:bodyPr/>
                    <a:lstStyle/>
                    <a:p>
                      <a:pPr marL="0" algn="l" defTabSz="914400" rtl="0" eaLnBrk="1" latinLnBrk="0" hangingPunct="1">
                        <a:spcAft>
                          <a:spcPts val="0"/>
                        </a:spcAft>
                      </a:pPr>
                      <a:r>
                        <a:rPr lang="en-US" sz="1100" b="0" kern="100">
                          <a:solidFill>
                            <a:schemeClr val="dk1"/>
                          </a:solidFill>
                          <a:effectLst/>
                          <a:latin typeface="微软雅黑" panose="020B0503020204020204" pitchFamily="34" charset="-122"/>
                          <a:ea typeface="微软雅黑" panose="020B0503020204020204" pitchFamily="34" charset="-122"/>
                          <a:cs typeface="+mn-cs"/>
                        </a:rPr>
                        <a:t>&lt;ruby&gt;</a:t>
                      </a:r>
                      <a:r>
                        <a:rPr lang="zh-CN" sz="1100" b="0" kern="100">
                          <a:solidFill>
                            <a:schemeClr val="dk1"/>
                          </a:solidFill>
                          <a:effectLst/>
                          <a:latin typeface="微软雅黑" panose="020B0503020204020204" pitchFamily="34" charset="-122"/>
                          <a:ea typeface="微软雅黑" panose="020B0503020204020204" pitchFamily="34" charset="-122"/>
                          <a:cs typeface="+mn-cs"/>
                        </a:rPr>
                        <a:t>标签、</a:t>
                      </a:r>
                      <a:r>
                        <a:rPr lang="en-US" sz="1100" b="0" kern="100">
                          <a:solidFill>
                            <a:schemeClr val="dk1"/>
                          </a:solidFill>
                          <a:effectLst/>
                          <a:latin typeface="微软雅黑" panose="020B0503020204020204" pitchFamily="34" charset="-122"/>
                          <a:ea typeface="微软雅黑" panose="020B0503020204020204" pitchFamily="34" charset="-122"/>
                          <a:cs typeface="+mn-cs"/>
                        </a:rPr>
                        <a:t>&lt;rt&gt;</a:t>
                      </a:r>
                      <a:r>
                        <a:rPr lang="zh-CN" sz="1100" b="0" kern="100">
                          <a:solidFill>
                            <a:schemeClr val="dk1"/>
                          </a:solidFill>
                          <a:effectLst/>
                          <a:latin typeface="微软雅黑" panose="020B0503020204020204" pitchFamily="34" charset="-122"/>
                          <a:ea typeface="微软雅黑" panose="020B0503020204020204" pitchFamily="34" charset="-122"/>
                          <a:cs typeface="+mn-cs"/>
                        </a:rPr>
                        <a:t>标签与</a:t>
                      </a:r>
                      <a:r>
                        <a:rPr lang="en-US" sz="1100" b="0" kern="100">
                          <a:solidFill>
                            <a:schemeClr val="dk1"/>
                          </a:solidFill>
                          <a:effectLst/>
                          <a:latin typeface="微软雅黑" panose="020B0503020204020204" pitchFamily="34" charset="-122"/>
                          <a:ea typeface="微软雅黑" panose="020B0503020204020204" pitchFamily="34" charset="-122"/>
                          <a:cs typeface="+mn-cs"/>
                        </a:rPr>
                        <a:t>&lt;rp&gt;</a:t>
                      </a:r>
                      <a:r>
                        <a:rPr lang="zh-CN" sz="1100" b="0" kern="100">
                          <a:solidFill>
                            <a:schemeClr val="dk1"/>
                          </a:solidFill>
                          <a:effectLst/>
                          <a:latin typeface="微软雅黑" panose="020B0503020204020204" pitchFamily="34" charset="-122"/>
                          <a:ea typeface="微软雅黑" panose="020B0503020204020204" pitchFamily="34" charset="-122"/>
                          <a:cs typeface="+mn-cs"/>
                        </a:rPr>
                        <a:t>标签</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algn="l" defTabSz="914400" rtl="0" eaLnBrk="1" latinLnBrk="0" hangingPunct="1">
                        <a:spcAft>
                          <a:spcPts val="0"/>
                        </a:spcAft>
                      </a:pPr>
                      <a:r>
                        <a:rPr lang="en-US" sz="1100" b="0" kern="100" dirty="0" smtClean="0">
                          <a:solidFill>
                            <a:schemeClr val="dk1"/>
                          </a:solidFill>
                          <a:effectLst/>
                          <a:latin typeface="微软雅黑" panose="020B0503020204020204" pitchFamily="34" charset="-122"/>
                          <a:ea typeface="微软雅黑" panose="020B0503020204020204" pitchFamily="34" charset="-122"/>
                          <a:cs typeface="+mn-cs"/>
                        </a:rPr>
                        <a:t>       &lt;ruby&gt;</a:t>
                      </a:r>
                      <a:r>
                        <a:rPr lang="zh-CN" sz="1100" b="0" kern="100" dirty="0" smtClean="0">
                          <a:solidFill>
                            <a:schemeClr val="dk1"/>
                          </a:solidFill>
                          <a:effectLst/>
                          <a:latin typeface="微软雅黑" panose="020B0503020204020204" pitchFamily="34" charset="-122"/>
                          <a:ea typeface="微软雅黑" panose="020B0503020204020204" pitchFamily="34" charset="-122"/>
                          <a:cs typeface="+mn-cs"/>
                        </a:rPr>
                        <a:t>标签用于定义</a:t>
                      </a:r>
                      <a:r>
                        <a:rPr lang="en-US" sz="1100" b="0" kern="100" dirty="0" smtClean="0">
                          <a:solidFill>
                            <a:schemeClr val="dk1"/>
                          </a:solidFill>
                          <a:effectLst/>
                          <a:latin typeface="微软雅黑" panose="020B0503020204020204" pitchFamily="34" charset="-122"/>
                          <a:ea typeface="微软雅黑" panose="020B0503020204020204" pitchFamily="34" charset="-122"/>
                          <a:cs typeface="+mn-cs"/>
                        </a:rPr>
                        <a:t>ruby</a:t>
                      </a:r>
                      <a:r>
                        <a:rPr lang="zh-CN" sz="1100" b="0" kern="100" dirty="0" smtClean="0">
                          <a:solidFill>
                            <a:schemeClr val="dk1"/>
                          </a:solidFill>
                          <a:effectLst/>
                          <a:latin typeface="微软雅黑" panose="020B0503020204020204" pitchFamily="34" charset="-122"/>
                          <a:ea typeface="微软雅黑" panose="020B0503020204020204" pitchFamily="34" charset="-122"/>
                          <a:cs typeface="+mn-cs"/>
                        </a:rPr>
                        <a:t>注释（中文注音或字符）。与</a:t>
                      </a:r>
                      <a:r>
                        <a:rPr lang="en-US" sz="1100" b="0" kern="100" dirty="0" smtClean="0">
                          <a:solidFill>
                            <a:schemeClr val="dk1"/>
                          </a:solidFill>
                          <a:effectLst/>
                          <a:latin typeface="微软雅黑" panose="020B0503020204020204" pitchFamily="34" charset="-122"/>
                          <a:ea typeface="微软雅黑" panose="020B0503020204020204" pitchFamily="34" charset="-122"/>
                          <a:cs typeface="+mn-cs"/>
                        </a:rPr>
                        <a:t>&lt;</a:t>
                      </a:r>
                      <a:r>
                        <a:rPr lang="en-US" sz="1100" b="0" kern="100" dirty="0" err="1" smtClean="0">
                          <a:solidFill>
                            <a:schemeClr val="dk1"/>
                          </a:solidFill>
                          <a:effectLst/>
                          <a:latin typeface="微软雅黑" panose="020B0503020204020204" pitchFamily="34" charset="-122"/>
                          <a:ea typeface="微软雅黑" panose="020B0503020204020204" pitchFamily="34" charset="-122"/>
                          <a:cs typeface="+mn-cs"/>
                        </a:rPr>
                        <a:t>rt</a:t>
                      </a:r>
                      <a:r>
                        <a:rPr lang="en-US" sz="1100" b="0" kern="100" dirty="0" smtClean="0">
                          <a:solidFill>
                            <a:schemeClr val="dk1"/>
                          </a:solidFill>
                          <a:effectLst/>
                          <a:latin typeface="微软雅黑" panose="020B0503020204020204" pitchFamily="34" charset="-122"/>
                          <a:ea typeface="微软雅黑" panose="020B0503020204020204" pitchFamily="34" charset="-122"/>
                          <a:cs typeface="+mn-cs"/>
                        </a:rPr>
                        <a:t>&gt;</a:t>
                      </a:r>
                      <a:r>
                        <a:rPr lang="zh-CN" sz="1100" b="0" kern="100" dirty="0" smtClean="0">
                          <a:solidFill>
                            <a:schemeClr val="dk1"/>
                          </a:solidFill>
                          <a:effectLst/>
                          <a:latin typeface="微软雅黑" panose="020B0503020204020204" pitchFamily="34" charset="-122"/>
                          <a:ea typeface="微软雅黑" panose="020B0503020204020204" pitchFamily="34" charset="-122"/>
                          <a:cs typeface="+mn-cs"/>
                        </a:rPr>
                        <a:t>标签一同使用。</a:t>
                      </a:r>
                    </a:p>
                    <a:p>
                      <a:pPr marL="0" algn="l" defTabSz="914400" rtl="0" eaLnBrk="1" latinLnBrk="0" hangingPunct="1">
                        <a:spcAft>
                          <a:spcPts val="0"/>
                        </a:spcAft>
                      </a:pPr>
                      <a:r>
                        <a:rPr lang="en-US" sz="1100" b="0" kern="100" dirty="0" smtClean="0">
                          <a:solidFill>
                            <a:schemeClr val="dk1"/>
                          </a:solidFill>
                          <a:effectLst/>
                          <a:latin typeface="微软雅黑" panose="020B0503020204020204" pitchFamily="34" charset="-122"/>
                          <a:ea typeface="微软雅黑" panose="020B0503020204020204" pitchFamily="34" charset="-122"/>
                          <a:cs typeface="+mn-cs"/>
                        </a:rPr>
                        <a:t>       &lt;</a:t>
                      </a:r>
                      <a:r>
                        <a:rPr lang="en-US" sz="1100" b="0" kern="100" dirty="0" err="1" smtClean="0">
                          <a:solidFill>
                            <a:schemeClr val="dk1"/>
                          </a:solidFill>
                          <a:effectLst/>
                          <a:latin typeface="微软雅黑" panose="020B0503020204020204" pitchFamily="34" charset="-122"/>
                          <a:ea typeface="微软雅黑" panose="020B0503020204020204" pitchFamily="34" charset="-122"/>
                          <a:cs typeface="+mn-cs"/>
                        </a:rPr>
                        <a:t>rt</a:t>
                      </a:r>
                      <a:r>
                        <a:rPr lang="en-US" sz="1100" b="0" kern="100" dirty="0" smtClean="0">
                          <a:solidFill>
                            <a:schemeClr val="dk1"/>
                          </a:solidFill>
                          <a:effectLst/>
                          <a:latin typeface="微软雅黑" panose="020B0503020204020204" pitchFamily="34" charset="-122"/>
                          <a:ea typeface="微软雅黑" panose="020B0503020204020204" pitchFamily="34" charset="-122"/>
                          <a:cs typeface="+mn-cs"/>
                        </a:rPr>
                        <a:t>&gt;</a:t>
                      </a:r>
                      <a:r>
                        <a:rPr lang="zh-CN" sz="1100" b="0" kern="100" dirty="0" smtClean="0">
                          <a:solidFill>
                            <a:schemeClr val="dk1"/>
                          </a:solidFill>
                          <a:effectLst/>
                          <a:latin typeface="微软雅黑" panose="020B0503020204020204" pitchFamily="34" charset="-122"/>
                          <a:ea typeface="微软雅黑" panose="020B0503020204020204" pitchFamily="34" charset="-122"/>
                          <a:cs typeface="+mn-cs"/>
                        </a:rPr>
                        <a:t>标签用于定义字符（中文注音或字符）的解释或发音。</a:t>
                      </a:r>
                    </a:p>
                    <a:p>
                      <a:pPr marL="0" algn="l" defTabSz="914400" rtl="0" eaLnBrk="1" latinLnBrk="0" hangingPunct="1">
                        <a:spcAft>
                          <a:spcPts val="0"/>
                        </a:spcAft>
                      </a:pPr>
                      <a:r>
                        <a:rPr lang="en-US" sz="1100" b="0" kern="100" dirty="0" smtClean="0">
                          <a:solidFill>
                            <a:schemeClr val="dk1"/>
                          </a:solidFill>
                          <a:effectLst/>
                          <a:latin typeface="微软雅黑" panose="020B0503020204020204" pitchFamily="34" charset="-122"/>
                          <a:ea typeface="微软雅黑" panose="020B0503020204020204" pitchFamily="34" charset="-122"/>
                          <a:cs typeface="+mn-cs"/>
                        </a:rPr>
                        <a:t>       &lt;</a:t>
                      </a:r>
                      <a:r>
                        <a:rPr lang="en-US" sz="1100" b="0" kern="100" dirty="0" err="1" smtClean="0">
                          <a:solidFill>
                            <a:schemeClr val="dk1"/>
                          </a:solidFill>
                          <a:effectLst/>
                          <a:latin typeface="微软雅黑" panose="020B0503020204020204" pitchFamily="34" charset="-122"/>
                          <a:ea typeface="微软雅黑" panose="020B0503020204020204" pitchFamily="34" charset="-122"/>
                          <a:cs typeface="+mn-cs"/>
                        </a:rPr>
                        <a:t>rp</a:t>
                      </a:r>
                      <a:r>
                        <a:rPr lang="en-US" sz="1100" b="0" kern="100" dirty="0" smtClean="0">
                          <a:solidFill>
                            <a:schemeClr val="dk1"/>
                          </a:solidFill>
                          <a:effectLst/>
                          <a:latin typeface="微软雅黑" panose="020B0503020204020204" pitchFamily="34" charset="-122"/>
                          <a:ea typeface="微软雅黑" panose="020B0503020204020204" pitchFamily="34" charset="-122"/>
                          <a:cs typeface="+mn-cs"/>
                        </a:rPr>
                        <a:t>&gt;</a:t>
                      </a:r>
                      <a:r>
                        <a:rPr lang="zh-CN" sz="1100" b="0" kern="100" dirty="0" smtClean="0">
                          <a:solidFill>
                            <a:schemeClr val="dk1"/>
                          </a:solidFill>
                          <a:effectLst/>
                          <a:latin typeface="微软雅黑" panose="020B0503020204020204" pitchFamily="34" charset="-122"/>
                          <a:ea typeface="微软雅黑" panose="020B0503020204020204" pitchFamily="34" charset="-122"/>
                          <a:cs typeface="+mn-cs"/>
                        </a:rPr>
                        <a:t>标签在</a:t>
                      </a:r>
                      <a:r>
                        <a:rPr lang="en-US" sz="1100" b="0" kern="100" dirty="0" smtClean="0">
                          <a:solidFill>
                            <a:schemeClr val="dk1"/>
                          </a:solidFill>
                          <a:effectLst/>
                          <a:latin typeface="微软雅黑" panose="020B0503020204020204" pitchFamily="34" charset="-122"/>
                          <a:ea typeface="微软雅黑" panose="020B0503020204020204" pitchFamily="34" charset="-122"/>
                          <a:cs typeface="+mn-cs"/>
                        </a:rPr>
                        <a:t>ruby</a:t>
                      </a:r>
                      <a:r>
                        <a:rPr lang="zh-CN" sz="1100" b="0" kern="100" dirty="0" smtClean="0">
                          <a:solidFill>
                            <a:schemeClr val="dk1"/>
                          </a:solidFill>
                          <a:effectLst/>
                          <a:latin typeface="微软雅黑" panose="020B0503020204020204" pitchFamily="34" charset="-122"/>
                          <a:ea typeface="微软雅黑" panose="020B0503020204020204" pitchFamily="34" charset="-122"/>
                          <a:cs typeface="+mn-cs"/>
                        </a:rPr>
                        <a:t>注释中使用，以定义不支持</a:t>
                      </a:r>
                      <a:r>
                        <a:rPr lang="en-US" sz="1100" b="0" kern="100" dirty="0" smtClean="0">
                          <a:solidFill>
                            <a:schemeClr val="dk1"/>
                          </a:solidFill>
                          <a:effectLst/>
                          <a:latin typeface="微软雅黑" panose="020B0503020204020204" pitchFamily="34" charset="-122"/>
                          <a:ea typeface="微软雅黑" panose="020B0503020204020204" pitchFamily="34" charset="-122"/>
                          <a:cs typeface="+mn-cs"/>
                        </a:rPr>
                        <a:t>&lt;ruby&gt;</a:t>
                      </a:r>
                      <a:r>
                        <a:rPr lang="zh-CN" sz="1100" b="0" kern="100" dirty="0" smtClean="0">
                          <a:solidFill>
                            <a:schemeClr val="dk1"/>
                          </a:solidFill>
                          <a:effectLst/>
                          <a:latin typeface="微软雅黑" panose="020B0503020204020204" pitchFamily="34" charset="-122"/>
                          <a:ea typeface="微软雅黑" panose="020B0503020204020204" pitchFamily="34" charset="-122"/>
                          <a:cs typeface="+mn-cs"/>
                        </a:rPr>
                        <a:t>标签的浏览器所显示的内容。</a:t>
                      </a:r>
                      <a:endParaRPr lang="zh-CN" sz="1100" b="0"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36648">
                <a:tc>
                  <a:txBody>
                    <a:bodyPr/>
                    <a:lstStyle/>
                    <a:p>
                      <a:pPr marL="0" algn="l" defTabSz="914400" rtl="0" eaLnBrk="1" latinLnBrk="0" hangingPunct="1">
                        <a:spcAft>
                          <a:spcPts val="0"/>
                        </a:spcAft>
                      </a:pPr>
                      <a:r>
                        <a:rPr lang="en-US" sz="1100" b="0" kern="100">
                          <a:solidFill>
                            <a:schemeClr val="dk1"/>
                          </a:solidFill>
                          <a:effectLst/>
                          <a:latin typeface="微软雅黑" panose="020B0503020204020204" pitchFamily="34" charset="-122"/>
                          <a:ea typeface="微软雅黑" panose="020B0503020204020204" pitchFamily="34" charset="-122"/>
                          <a:cs typeface="+mn-cs"/>
                        </a:rPr>
                        <a:t>&lt;mark&gt;</a:t>
                      </a:r>
                      <a:r>
                        <a:rPr lang="zh-CN" sz="1100" b="0" kern="100">
                          <a:solidFill>
                            <a:schemeClr val="dk1"/>
                          </a:solidFill>
                          <a:effectLst/>
                          <a:latin typeface="微软雅黑" panose="020B0503020204020204" pitchFamily="34" charset="-122"/>
                          <a:ea typeface="微软雅黑" panose="020B0503020204020204" pitchFamily="34" charset="-122"/>
                          <a:cs typeface="+mn-cs"/>
                        </a:rPr>
                        <a:t>标签</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indent="266700" algn="l" defTabSz="914400" rtl="0" eaLnBrk="1" latinLnBrk="0" hangingPunct="1">
                        <a:spcAft>
                          <a:spcPts val="0"/>
                        </a:spcAft>
                      </a:pPr>
                      <a:r>
                        <a:rPr lang="en-US" sz="1100" b="0" kern="100">
                          <a:solidFill>
                            <a:schemeClr val="dk1"/>
                          </a:solidFill>
                          <a:effectLst/>
                          <a:latin typeface="微软雅黑" panose="020B0503020204020204" pitchFamily="34" charset="-122"/>
                          <a:ea typeface="微软雅黑" panose="020B0503020204020204" pitchFamily="34" charset="-122"/>
                          <a:cs typeface="+mn-cs"/>
                        </a:rPr>
                        <a:t>&lt;mark&gt;</a:t>
                      </a:r>
                      <a:r>
                        <a:rPr lang="zh-CN" sz="1100" b="0" kern="100">
                          <a:solidFill>
                            <a:schemeClr val="dk1"/>
                          </a:solidFill>
                          <a:effectLst/>
                          <a:latin typeface="微软雅黑" panose="020B0503020204020204" pitchFamily="34" charset="-122"/>
                          <a:ea typeface="微软雅黑" panose="020B0503020204020204" pitchFamily="34" charset="-122"/>
                          <a:cs typeface="+mn-cs"/>
                        </a:rPr>
                        <a:t>标签主要用来在视觉上向用户呈现那些需要突出显示或高亮显示的文字，典型应用是搜索结果中高亮显示搜素关键字。</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333004">
                <a:tc>
                  <a:txBody>
                    <a:bodyPr/>
                    <a:lstStyle/>
                    <a:p>
                      <a:pPr marL="0" algn="l" defTabSz="914400" rtl="0" eaLnBrk="1" latinLnBrk="0" hangingPunct="1">
                        <a:spcAft>
                          <a:spcPts val="0"/>
                        </a:spcAft>
                      </a:pPr>
                      <a:r>
                        <a:rPr lang="en-US" sz="1100" b="0" kern="100">
                          <a:solidFill>
                            <a:schemeClr val="dk1"/>
                          </a:solidFill>
                          <a:effectLst/>
                          <a:latin typeface="微软雅黑" panose="020B0503020204020204" pitchFamily="34" charset="-122"/>
                          <a:ea typeface="微软雅黑" panose="020B0503020204020204" pitchFamily="34" charset="-122"/>
                          <a:cs typeface="+mn-cs"/>
                        </a:rPr>
                        <a:t>&lt;time&gt;</a:t>
                      </a:r>
                      <a:r>
                        <a:rPr lang="zh-CN" sz="1100" b="0" kern="100">
                          <a:solidFill>
                            <a:schemeClr val="dk1"/>
                          </a:solidFill>
                          <a:effectLst/>
                          <a:latin typeface="微软雅黑" panose="020B0503020204020204" pitchFamily="34" charset="-122"/>
                          <a:ea typeface="微软雅黑" panose="020B0503020204020204" pitchFamily="34" charset="-122"/>
                          <a:cs typeface="+mn-cs"/>
                        </a:rPr>
                        <a:t>标签</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algn="l" defTabSz="914400" rtl="0" eaLnBrk="1" latinLnBrk="0" hangingPunct="1">
                        <a:spcAft>
                          <a:spcPts val="0"/>
                        </a:spcAft>
                      </a:pPr>
                      <a:r>
                        <a:rPr lang="en-US" sz="1100" b="0" kern="100" dirty="0" smtClean="0">
                          <a:solidFill>
                            <a:schemeClr val="dk1"/>
                          </a:solidFill>
                          <a:effectLst/>
                          <a:latin typeface="微软雅黑" panose="020B0503020204020204" pitchFamily="34" charset="-122"/>
                          <a:ea typeface="微软雅黑" panose="020B0503020204020204" pitchFamily="34" charset="-122"/>
                          <a:cs typeface="+mn-cs"/>
                        </a:rPr>
                        <a:t>       &lt;</a:t>
                      </a:r>
                      <a:r>
                        <a:rPr lang="en-US" sz="1100" b="0" kern="100" dirty="0">
                          <a:solidFill>
                            <a:schemeClr val="dk1"/>
                          </a:solidFill>
                          <a:effectLst/>
                          <a:latin typeface="微软雅黑" panose="020B0503020204020204" pitchFamily="34" charset="-122"/>
                          <a:ea typeface="微软雅黑" panose="020B0503020204020204" pitchFamily="34" charset="-122"/>
                          <a:cs typeface="+mn-cs"/>
                        </a:rPr>
                        <a:t>time&gt;</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标签用于定义日期或时间，也可以两者同时。</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36754">
                <a:tc>
                  <a:txBody>
                    <a:bodyPr/>
                    <a:lstStyle/>
                    <a:p>
                      <a:pPr marL="0" algn="l" defTabSz="914400" rtl="0" eaLnBrk="1" latinLnBrk="0" hangingPunct="1">
                        <a:spcAft>
                          <a:spcPts val="0"/>
                        </a:spcAft>
                      </a:pPr>
                      <a:r>
                        <a:rPr lang="en-US" sz="1100" b="0" kern="100" dirty="0">
                          <a:solidFill>
                            <a:schemeClr val="dk1"/>
                          </a:solidFill>
                          <a:effectLst/>
                          <a:latin typeface="微软雅黑" panose="020B0503020204020204" pitchFamily="34" charset="-122"/>
                          <a:ea typeface="微软雅黑" panose="020B0503020204020204" pitchFamily="34" charset="-122"/>
                          <a:cs typeface="+mn-cs"/>
                        </a:rPr>
                        <a:t>&lt;meter&gt;</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标签</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indent="266700" algn="l" defTabSz="914400" rtl="0" eaLnBrk="1" fontAlgn="auto" latinLnBrk="0" hangingPunct="1">
                        <a:lnSpc>
                          <a:spcPct val="100000"/>
                        </a:lnSpc>
                        <a:spcBef>
                          <a:spcPts val="0"/>
                        </a:spcBef>
                        <a:spcAft>
                          <a:spcPts val="0"/>
                        </a:spcAft>
                        <a:buClrTx/>
                        <a:buSzTx/>
                        <a:buFontTx/>
                        <a:buNone/>
                        <a:tabLst/>
                        <a:defRPr/>
                      </a:pPr>
                      <a:r>
                        <a:rPr lang="en-US" altLang="zh-CN" sz="1100" b="0" kern="100" dirty="0" smtClean="0">
                          <a:solidFill>
                            <a:schemeClr val="dk1"/>
                          </a:solidFill>
                          <a:effectLst/>
                          <a:latin typeface="微软雅黑" panose="020B0503020204020204" pitchFamily="34" charset="-122"/>
                          <a:ea typeface="微软雅黑" panose="020B0503020204020204" pitchFamily="34" charset="-122"/>
                          <a:cs typeface="+mn-cs"/>
                        </a:rPr>
                        <a:t>&lt;meter&gt;</a:t>
                      </a:r>
                      <a:r>
                        <a:rPr lang="zh-CN" altLang="zh-CN" sz="1100" b="0" kern="100" dirty="0" smtClean="0">
                          <a:solidFill>
                            <a:schemeClr val="dk1"/>
                          </a:solidFill>
                          <a:effectLst/>
                          <a:latin typeface="微软雅黑" panose="020B0503020204020204" pitchFamily="34" charset="-122"/>
                          <a:ea typeface="微软雅黑" panose="020B0503020204020204" pitchFamily="34" charset="-122"/>
                          <a:cs typeface="+mn-cs"/>
                        </a:rPr>
                        <a:t>标签用于定义度量衡，仅用于已知最大和最小值的度量。</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443585">
                <a:tc>
                  <a:txBody>
                    <a:bodyPr/>
                    <a:lstStyle/>
                    <a:p>
                      <a:pPr marL="0" algn="l" defTabSz="914400" rtl="0" eaLnBrk="1" latinLnBrk="0" hangingPunct="1">
                        <a:spcAft>
                          <a:spcPts val="0"/>
                        </a:spcAft>
                      </a:pPr>
                      <a:r>
                        <a:rPr lang="en-US" sz="1100" b="0" kern="100">
                          <a:solidFill>
                            <a:schemeClr val="dk1"/>
                          </a:solidFill>
                          <a:effectLst/>
                          <a:latin typeface="微软雅黑" panose="020B0503020204020204" pitchFamily="34" charset="-122"/>
                          <a:ea typeface="微软雅黑" panose="020B0503020204020204" pitchFamily="34" charset="-122"/>
                          <a:cs typeface="+mn-cs"/>
                        </a:rPr>
                        <a:t>&lt;progress&gt;</a:t>
                      </a:r>
                      <a:r>
                        <a:rPr lang="zh-CN" sz="1100" b="0" kern="100">
                          <a:solidFill>
                            <a:schemeClr val="dk1"/>
                          </a:solidFill>
                          <a:effectLst/>
                          <a:latin typeface="微软雅黑" panose="020B0503020204020204" pitchFamily="34" charset="-122"/>
                          <a:ea typeface="微软雅黑" panose="020B0503020204020204" pitchFamily="34" charset="-122"/>
                          <a:cs typeface="+mn-cs"/>
                        </a:rPr>
                        <a:t>标签</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algn="l" defTabSz="914400" rtl="0" eaLnBrk="1" latinLnBrk="0" hangingPunct="1">
                        <a:spcAft>
                          <a:spcPts val="0"/>
                        </a:spcAft>
                      </a:pPr>
                      <a:r>
                        <a:rPr lang="en-US" sz="1100" b="0" kern="100" dirty="0" smtClean="0">
                          <a:solidFill>
                            <a:schemeClr val="dk1"/>
                          </a:solidFill>
                          <a:effectLst/>
                          <a:latin typeface="微软雅黑" panose="020B0503020204020204" pitchFamily="34" charset="-122"/>
                          <a:ea typeface="微软雅黑" panose="020B0503020204020204" pitchFamily="34" charset="-122"/>
                          <a:cs typeface="+mn-cs"/>
                        </a:rPr>
                        <a:t>       &lt;</a:t>
                      </a:r>
                      <a:r>
                        <a:rPr lang="en-US" sz="1100" b="0" kern="100" dirty="0">
                          <a:solidFill>
                            <a:schemeClr val="dk1"/>
                          </a:solidFill>
                          <a:effectLst/>
                          <a:latin typeface="微软雅黑" panose="020B0503020204020204" pitchFamily="34" charset="-122"/>
                          <a:ea typeface="微软雅黑" panose="020B0503020204020204" pitchFamily="34" charset="-122"/>
                          <a:cs typeface="+mn-cs"/>
                        </a:rPr>
                        <a:t>progress&gt;</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标签用于定义任何类型任务的运行进度，可以使用</a:t>
                      </a:r>
                      <a:r>
                        <a:rPr lang="en-US" sz="1100" b="0" kern="100" dirty="0">
                          <a:solidFill>
                            <a:schemeClr val="dk1"/>
                          </a:solidFill>
                          <a:effectLst/>
                          <a:latin typeface="微软雅黑" panose="020B0503020204020204" pitchFamily="34" charset="-122"/>
                          <a:ea typeface="微软雅黑" panose="020B0503020204020204" pitchFamily="34" charset="-122"/>
                          <a:cs typeface="+mn-cs"/>
                        </a:rPr>
                        <a:t>&lt;progress&gt;</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标签显示</a:t>
                      </a:r>
                      <a:r>
                        <a:rPr lang="en-US" sz="1100" b="0" kern="100" dirty="0">
                          <a:solidFill>
                            <a:schemeClr val="dk1"/>
                          </a:solidFill>
                          <a:effectLst/>
                          <a:latin typeface="微软雅黑" panose="020B0503020204020204" pitchFamily="34" charset="-122"/>
                          <a:ea typeface="微软雅黑" panose="020B0503020204020204" pitchFamily="34" charset="-122"/>
                          <a:cs typeface="+mn-cs"/>
                        </a:rPr>
                        <a:t>JavaScript</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中时间函数的进程。</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
        <p:nvSpPr>
          <p:cNvPr id="6" name="标题 1"/>
          <p:cNvSpPr>
            <a:spLocks noChangeArrowheads="1"/>
          </p:cNvSpPr>
          <p:nvPr/>
        </p:nvSpPr>
        <p:spPr bwMode="auto">
          <a:xfrm>
            <a:off x="1635852" y="182341"/>
            <a:ext cx="7544659"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r>
              <a:rPr lang="zh-CN" altLang="en-US" sz="2800" b="1" smtClean="0">
                <a:solidFill>
                  <a:srgbClr val="0567A2"/>
                </a:solidFill>
                <a:latin typeface="微软雅黑" pitchFamily="34" charset="-122"/>
                <a:ea typeface="微软雅黑" pitchFamily="34" charset="-122"/>
                <a:sym typeface="宋体" charset="-122"/>
              </a:rPr>
              <a:t>前导</a:t>
            </a:r>
            <a:r>
              <a:rPr lang="zh-CN" altLang="en-US" sz="2800" b="1">
                <a:solidFill>
                  <a:srgbClr val="0567A2"/>
                </a:solidFill>
                <a:latin typeface="微软雅黑" pitchFamily="34" charset="-122"/>
                <a:ea typeface="微软雅黑" pitchFamily="34" charset="-122"/>
                <a:sym typeface="宋体" charset="-122"/>
              </a:rPr>
              <a:t>知识</a:t>
            </a:r>
            <a:r>
              <a:rPr lang="en-US" altLang="zh-CN" sz="2800" b="1" smtClean="0">
                <a:solidFill>
                  <a:srgbClr val="0567A2"/>
                </a:solidFill>
                <a:latin typeface="微软雅黑" pitchFamily="34" charset="-122"/>
                <a:ea typeface="微软雅黑" pitchFamily="34" charset="-122"/>
                <a:sym typeface="宋体" charset="-122"/>
              </a:rPr>
              <a:t>-</a:t>
            </a:r>
          </a:p>
          <a:p>
            <a:r>
              <a:rPr lang="en-US" altLang="zh-CN" sz="2800" b="1" smtClean="0">
                <a:solidFill>
                  <a:srgbClr val="0567A2"/>
                </a:solidFill>
                <a:latin typeface="微软雅黑" pitchFamily="34" charset="-122"/>
                <a:ea typeface="微软雅黑" pitchFamily="34" charset="-122"/>
              </a:rPr>
              <a:t>HTML5</a:t>
            </a:r>
            <a:r>
              <a:rPr lang="zh-CN" altLang="zh-CN" sz="2800" b="1">
                <a:solidFill>
                  <a:srgbClr val="0567A2"/>
                </a:solidFill>
                <a:latin typeface="微软雅黑" pitchFamily="34" charset="-122"/>
                <a:ea typeface="微软雅黑" pitchFamily="34" charset="-122"/>
              </a:rPr>
              <a:t>中常用的文本</a:t>
            </a:r>
            <a:r>
              <a:rPr lang="zh-CN" altLang="zh-CN" sz="2800" b="1" smtClean="0">
                <a:solidFill>
                  <a:srgbClr val="0567A2"/>
                </a:solidFill>
                <a:latin typeface="微软雅黑" pitchFamily="34" charset="-122"/>
                <a:ea typeface="微软雅黑" pitchFamily="34" charset="-122"/>
              </a:rPr>
              <a:t>标签</a:t>
            </a:r>
            <a:endParaRPr lang="zh-CN" altLang="zh-CN" sz="2800" b="1">
              <a:solidFill>
                <a:srgbClr val="0567A2"/>
              </a:solidFill>
              <a:latin typeface="微软雅黑" pitchFamily="34" charset="-122"/>
              <a:ea typeface="微软雅黑" pitchFamily="34" charset="-122"/>
            </a:endParaRPr>
          </a:p>
        </p:txBody>
      </p:sp>
    </p:spTree>
    <p:extLst>
      <p:ext uri="{BB962C8B-B14F-4D97-AF65-F5344CB8AC3E}">
        <p14:creationId xmlns:p14="http://schemas.microsoft.com/office/powerpoint/2010/main" val="135783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3"/>
                                        </p:tgtEl>
                                      </p:cBhvr>
                                    </p:animEffect>
                                    <p:animScale>
                                      <p:cBhvr>
                                        <p:cTn id="7" dur="250" autoRev="1" fill="hold"/>
                                        <p:tgtEl>
                                          <p:spTgt spid="2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内容占位符 2"/>
          <p:cNvSpPr txBox="1">
            <a:spLocks/>
          </p:cNvSpPr>
          <p:nvPr/>
        </p:nvSpPr>
        <p:spPr bwMode="auto">
          <a:xfrm>
            <a:off x="467544" y="1124744"/>
            <a:ext cx="7848872" cy="108808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lvl="1">
              <a:lnSpc>
                <a:spcPct val="150000"/>
              </a:lnSpc>
              <a:defRPr/>
            </a:pPr>
            <a:r>
              <a:rPr lang="en-US" altLang="zh-CN" sz="1800" kern="0" smtClean="0">
                <a:latin typeface="微软雅黑" panose="020B0503020204020204" pitchFamily="34" charset="-122"/>
                <a:ea typeface="微软雅黑" panose="020B0503020204020204" pitchFamily="34" charset="-122"/>
              </a:rPr>
              <a:t>CSS</a:t>
            </a:r>
            <a:r>
              <a:rPr lang="zh-CN" altLang="zh-CN" sz="1800" kern="0" smtClean="0">
                <a:latin typeface="微软雅黑" panose="020B0503020204020204" pitchFamily="34" charset="-122"/>
                <a:ea typeface="微软雅黑" panose="020B0503020204020204" pitchFamily="34" charset="-122"/>
              </a:rPr>
              <a:t>的字体样式属性用于定义文本的字体系列、大小、风格等，</a:t>
            </a:r>
            <a:r>
              <a:rPr lang="en-US" altLang="zh-CN" sz="1800" kern="0" smtClean="0">
                <a:latin typeface="微软雅黑" panose="020B0503020204020204" pitchFamily="34" charset="-122"/>
                <a:ea typeface="微软雅黑" panose="020B0503020204020204" pitchFamily="34" charset="-122"/>
              </a:rPr>
              <a:t>CSS</a:t>
            </a:r>
            <a:r>
              <a:rPr lang="zh-CN" altLang="zh-CN" sz="1800" kern="0" smtClean="0">
                <a:latin typeface="微软雅黑" panose="020B0503020204020204" pitchFamily="34" charset="-122"/>
                <a:ea typeface="微软雅黑" panose="020B0503020204020204" pitchFamily="34" charset="-122"/>
              </a:rPr>
              <a:t>常用的字体样式属性如</a:t>
            </a:r>
            <a:r>
              <a:rPr lang="zh-CN" altLang="en-US" sz="1800" kern="0" smtClean="0">
                <a:latin typeface="微软雅黑" panose="020B0503020204020204" pitchFamily="34" charset="-122"/>
                <a:ea typeface="微软雅黑" panose="020B0503020204020204" pitchFamily="34" charset="-122"/>
              </a:rPr>
              <a:t>下</a:t>
            </a:r>
            <a:r>
              <a:rPr lang="zh-CN" altLang="zh-CN" sz="1800" kern="0" smtClean="0">
                <a:latin typeface="微软雅黑" panose="020B0503020204020204" pitchFamily="34" charset="-122"/>
                <a:ea typeface="微软雅黑" panose="020B0503020204020204" pitchFamily="34" charset="-122"/>
              </a:rPr>
              <a:t>表所示。</a:t>
            </a:r>
            <a:r>
              <a:rPr lang="en-US" altLang="zh-CN" sz="1800" kern="0" smtClean="0">
                <a:latin typeface="微软雅黑" panose="020B0503020204020204" pitchFamily="34" charset="-122"/>
                <a:ea typeface="微软雅黑" panose="020B0503020204020204" pitchFamily="34" charset="-122"/>
              </a:rPr>
              <a:t> </a:t>
            </a:r>
            <a:endParaRPr lang="zh-CN" altLang="zh-CN" sz="1800" kern="0">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196715202"/>
              </p:ext>
            </p:extLst>
          </p:nvPr>
        </p:nvGraphicFramePr>
        <p:xfrm>
          <a:off x="1187623" y="2186915"/>
          <a:ext cx="6912769" cy="3046120"/>
        </p:xfrm>
        <a:graphic>
          <a:graphicData uri="http://schemas.openxmlformats.org/drawingml/2006/table">
            <a:tbl>
              <a:tblPr/>
              <a:tblGrid>
                <a:gridCol w="1872209"/>
                <a:gridCol w="1728192"/>
                <a:gridCol w="3312368"/>
              </a:tblGrid>
              <a:tr h="195411">
                <a:tc>
                  <a:txBody>
                    <a:bodyPr/>
                    <a:lstStyle/>
                    <a:p>
                      <a:pPr marL="0" indent="-266700" algn="l" defTabSz="914400" rtl="0" eaLnBrk="1" latinLnBrk="0" hangingPunct="1">
                        <a:spcAft>
                          <a:spcPts val="0"/>
                        </a:spcAft>
                        <a:tabLst>
                          <a:tab pos="356235" algn="l"/>
                        </a:tabLst>
                      </a:pPr>
                      <a:r>
                        <a:rPr lang="zh-CN" sz="1400" b="1" kern="100" dirty="0">
                          <a:solidFill>
                            <a:schemeClr val="dk1"/>
                          </a:solidFill>
                          <a:effectLst/>
                          <a:latin typeface="微软雅黑" panose="020B0503020204020204" pitchFamily="34" charset="-122"/>
                          <a:ea typeface="微软雅黑" panose="020B0503020204020204" pitchFamily="34" charset="-122"/>
                          <a:cs typeface="+mn-cs"/>
                        </a:rPr>
                        <a:t>属性</a:t>
                      </a: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indent="-266700" algn="l" defTabSz="914400" rtl="0" eaLnBrk="1" latinLnBrk="0" hangingPunct="1">
                        <a:spcAft>
                          <a:spcPts val="0"/>
                        </a:spcAft>
                        <a:tabLst>
                          <a:tab pos="356235" algn="l"/>
                        </a:tabLst>
                      </a:pPr>
                      <a:r>
                        <a:rPr lang="zh-CN" sz="1400" b="1" kern="100">
                          <a:solidFill>
                            <a:schemeClr val="dk1"/>
                          </a:solidFill>
                          <a:effectLst/>
                          <a:latin typeface="微软雅黑" panose="020B0503020204020204" pitchFamily="34" charset="-122"/>
                          <a:ea typeface="微软雅黑" panose="020B0503020204020204" pitchFamily="34" charset="-122"/>
                          <a:cs typeface="+mn-cs"/>
                        </a:rPr>
                        <a:t>允许取值</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indent="-266700" algn="l" defTabSz="914400" rtl="0" eaLnBrk="1" latinLnBrk="0" hangingPunct="1">
                        <a:spcAft>
                          <a:spcPts val="0"/>
                        </a:spcAft>
                        <a:tabLst>
                          <a:tab pos="356235" algn="l"/>
                        </a:tabLst>
                      </a:pPr>
                      <a:r>
                        <a:rPr lang="zh-CN" sz="1400" b="1" kern="100">
                          <a:solidFill>
                            <a:schemeClr val="dk1"/>
                          </a:solidFill>
                          <a:effectLst/>
                          <a:latin typeface="微软雅黑" panose="020B0503020204020204" pitchFamily="34" charset="-122"/>
                          <a:ea typeface="微软雅黑" panose="020B0503020204020204" pitchFamily="34" charset="-122"/>
                          <a:cs typeface="+mn-cs"/>
                        </a:rPr>
                        <a:t>描述</a:t>
                      </a: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81305">
                <a:tc rowSpan="2">
                  <a:txBody>
                    <a:bodyPr/>
                    <a:lstStyle/>
                    <a:p>
                      <a:pPr algn="just">
                        <a:spcAft>
                          <a:spcPts val="0"/>
                        </a:spcAft>
                      </a:pPr>
                      <a:r>
                        <a:rPr lang="en-US" sz="1100" b="0" kern="100" smtClean="0">
                          <a:solidFill>
                            <a:schemeClr val="dk1"/>
                          </a:solidFill>
                          <a:effectLst/>
                          <a:latin typeface="微软雅黑" panose="020B0503020204020204" pitchFamily="34" charset="-122"/>
                          <a:ea typeface="微软雅黑" panose="020B0503020204020204" pitchFamily="34" charset="-122"/>
                          <a:cs typeface="+mn-cs"/>
                        </a:rPr>
                        <a:t>font-size</a:t>
                      </a:r>
                      <a:r>
                        <a:rPr lang="zh-CN" sz="1100" b="0" kern="100" smtClean="0">
                          <a:solidFill>
                            <a:schemeClr val="dk1"/>
                          </a:solidFill>
                          <a:effectLst/>
                          <a:latin typeface="微软雅黑" panose="020B0503020204020204" pitchFamily="34" charset="-122"/>
                          <a:ea typeface="微软雅黑" panose="020B0503020204020204" pitchFamily="34" charset="-122"/>
                          <a:cs typeface="+mn-cs"/>
                        </a:rPr>
                        <a:t>：字号大小</a:t>
                      </a:r>
                      <a:endParaRPr lang="zh-CN" sz="1100" b="0"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indent="266700" algn="l" defTabSz="914400" rtl="0" eaLnBrk="1" latinLnBrk="0" hangingPunct="1">
                        <a:spcAft>
                          <a:spcPts val="0"/>
                        </a:spcAft>
                      </a:pPr>
                      <a:r>
                        <a:rPr lang="en-US" sz="1100" b="0" kern="100" dirty="0">
                          <a:solidFill>
                            <a:schemeClr val="dk1"/>
                          </a:solidFill>
                          <a:effectLst/>
                          <a:latin typeface="微软雅黑" panose="020B0503020204020204" pitchFamily="34" charset="-122"/>
                          <a:ea typeface="微软雅黑" panose="020B0503020204020204" pitchFamily="34" charset="-122"/>
                          <a:cs typeface="+mn-cs"/>
                        </a:rPr>
                        <a:t>1em</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a:t>
                      </a:r>
                      <a:r>
                        <a:rPr lang="en-US" sz="1100" b="0" kern="100" dirty="0">
                          <a:solidFill>
                            <a:schemeClr val="dk1"/>
                          </a:solidFill>
                          <a:effectLst/>
                          <a:latin typeface="微软雅黑" panose="020B0503020204020204" pitchFamily="34" charset="-122"/>
                          <a:ea typeface="微软雅黑" panose="020B0503020204020204" pitchFamily="34" charset="-122"/>
                          <a:cs typeface="+mn-cs"/>
                        </a:rPr>
                        <a:t>5em</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algn="l" defTabSz="914400" rtl="0" eaLnBrk="1" latinLnBrk="0" hangingPunct="1">
                        <a:spcAft>
                          <a:spcPts val="0"/>
                        </a:spcAft>
                      </a:pPr>
                      <a:r>
                        <a:rPr lang="en-US" sz="1100" b="0" kern="100" dirty="0" smtClean="0">
                          <a:solidFill>
                            <a:schemeClr val="dk1"/>
                          </a:solidFill>
                          <a:effectLst/>
                          <a:latin typeface="微软雅黑" panose="020B0503020204020204" pitchFamily="34" charset="-122"/>
                          <a:ea typeface="微软雅黑" panose="020B0503020204020204" pitchFamily="34" charset="-122"/>
                          <a:cs typeface="+mn-cs"/>
                        </a:rPr>
                        <a:t>      </a:t>
                      </a:r>
                      <a:r>
                        <a:rPr lang="en-US" sz="1100" b="0" kern="100" dirty="0" err="1" smtClean="0">
                          <a:solidFill>
                            <a:schemeClr val="dk1"/>
                          </a:solidFill>
                          <a:effectLst/>
                          <a:latin typeface="微软雅黑" panose="020B0503020204020204" pitchFamily="34" charset="-122"/>
                          <a:ea typeface="微软雅黑" panose="020B0503020204020204" pitchFamily="34" charset="-122"/>
                          <a:cs typeface="+mn-cs"/>
                        </a:rPr>
                        <a:t>em</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表示相对于当前对象内文本的字体尺寸。</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280670">
                <a:tc vMerge="1">
                  <a:txBody>
                    <a:bodyPr/>
                    <a:lstStyle/>
                    <a:p>
                      <a:endParaRPr lang="zh-CN" altLang="en-US"/>
                    </a:p>
                  </a:txBody>
                  <a:tcPr/>
                </a:tc>
                <a:tc>
                  <a:txBody>
                    <a:bodyPr/>
                    <a:lstStyle/>
                    <a:p>
                      <a:pPr indent="266700" algn="just">
                        <a:spcAft>
                          <a:spcPts val="0"/>
                        </a:spcAft>
                      </a:pPr>
                      <a:r>
                        <a:rPr lang="en-US" sz="1100" b="0" kern="100" dirty="0" smtClean="0">
                          <a:solidFill>
                            <a:schemeClr val="dk1"/>
                          </a:solidFill>
                          <a:effectLst/>
                          <a:latin typeface="微软雅黑" panose="020B0503020204020204" pitchFamily="34" charset="-122"/>
                          <a:ea typeface="微软雅黑" panose="020B0503020204020204" pitchFamily="34" charset="-122"/>
                          <a:cs typeface="+mn-cs"/>
                        </a:rPr>
                        <a:t>5px</a:t>
                      </a:r>
                      <a:endParaRPr lang="zh-CN" sz="1100" b="0"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a:spcAft>
                          <a:spcPts val="0"/>
                        </a:spcAft>
                      </a:pPr>
                      <a:r>
                        <a:rPr lang="en-US" sz="1100" b="0" kern="100" dirty="0" smtClean="0">
                          <a:solidFill>
                            <a:schemeClr val="dk1"/>
                          </a:solidFill>
                          <a:effectLst/>
                          <a:latin typeface="微软雅黑" panose="020B0503020204020204" pitchFamily="34" charset="-122"/>
                          <a:ea typeface="微软雅黑" panose="020B0503020204020204" pitchFamily="34" charset="-122"/>
                          <a:cs typeface="+mn-cs"/>
                        </a:rPr>
                        <a:t>      </a:t>
                      </a:r>
                      <a:r>
                        <a:rPr lang="en-US" sz="1100" b="0" kern="100" dirty="0" err="1" smtClean="0">
                          <a:solidFill>
                            <a:schemeClr val="dk1"/>
                          </a:solidFill>
                          <a:effectLst/>
                          <a:latin typeface="微软雅黑" panose="020B0503020204020204" pitchFamily="34" charset="-122"/>
                          <a:ea typeface="微软雅黑" panose="020B0503020204020204" pitchFamily="34" charset="-122"/>
                          <a:cs typeface="+mn-cs"/>
                        </a:rPr>
                        <a:t>px</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表示像素，最常用，推荐使用。</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126365">
                <a:tc>
                  <a:txBody>
                    <a:bodyPr/>
                    <a:lstStyle/>
                    <a:p>
                      <a:pPr algn="just">
                        <a:spcAft>
                          <a:spcPts val="0"/>
                        </a:spcAft>
                      </a:pPr>
                      <a:r>
                        <a:rPr lang="en-US" sz="1100" b="0" kern="100" smtClean="0">
                          <a:solidFill>
                            <a:schemeClr val="dk1"/>
                          </a:solidFill>
                          <a:effectLst/>
                          <a:latin typeface="微软雅黑" panose="020B0503020204020204" pitchFamily="34" charset="-122"/>
                          <a:ea typeface="微软雅黑" panose="020B0503020204020204" pitchFamily="34" charset="-122"/>
                          <a:cs typeface="+mn-cs"/>
                        </a:rPr>
                        <a:t>font-family:</a:t>
                      </a:r>
                      <a:r>
                        <a:rPr lang="zh-CN" sz="1100" b="0" kern="100">
                          <a:solidFill>
                            <a:schemeClr val="dk1"/>
                          </a:solidFill>
                          <a:effectLst/>
                          <a:latin typeface="微软雅黑" panose="020B0503020204020204" pitchFamily="34" charset="-122"/>
                          <a:ea typeface="微软雅黑" panose="020B0503020204020204" pitchFamily="34" charset="-122"/>
                          <a:cs typeface="+mn-cs"/>
                        </a:rPr>
                        <a:t>字体 </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indent="266700" algn="l">
                        <a:spcAft>
                          <a:spcPts val="0"/>
                        </a:spcAft>
                      </a:pPr>
                      <a:r>
                        <a:rPr lang="en-US" sz="1100" b="0" kern="100" dirty="0">
                          <a:solidFill>
                            <a:schemeClr val="dk1"/>
                          </a:solidFill>
                          <a:effectLst/>
                          <a:latin typeface="微软雅黑" panose="020B0503020204020204" pitchFamily="34" charset="-122"/>
                          <a:ea typeface="微软雅黑" panose="020B0503020204020204" pitchFamily="34" charset="-122"/>
                          <a:cs typeface="+mn-cs"/>
                        </a:rPr>
                        <a:t>"</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微软雅黑</a:t>
                      </a:r>
                      <a:r>
                        <a:rPr lang="en-US" sz="1100" b="0" kern="100" dirty="0">
                          <a:solidFill>
                            <a:schemeClr val="dk1"/>
                          </a:solidFill>
                          <a:effectLst/>
                          <a:latin typeface="微软雅黑" panose="020B0503020204020204" pitchFamily="34" charset="-122"/>
                          <a:ea typeface="微软雅黑" panose="020B0503020204020204" pitchFamily="34" charset="-122"/>
                          <a:cs typeface="+mn-cs"/>
                        </a:rPr>
                        <a:t>"</a:t>
                      </a:r>
                      <a:endParaRPr lang="zh-CN" sz="1100" b="0"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indent="266700" algn="l">
                        <a:spcAft>
                          <a:spcPts val="0"/>
                        </a:spcAft>
                      </a:pPr>
                      <a:r>
                        <a:rPr lang="zh-CN" sz="1100" b="0" kern="100" dirty="0" smtClean="0">
                          <a:solidFill>
                            <a:schemeClr val="dk1"/>
                          </a:solidFill>
                          <a:effectLst/>
                          <a:latin typeface="微软雅黑" panose="020B0503020204020204" pitchFamily="34" charset="-122"/>
                          <a:ea typeface="微软雅黑" panose="020B0503020204020204" pitchFamily="34" charset="-122"/>
                          <a:cs typeface="+mn-cs"/>
                        </a:rPr>
                        <a:t>网页</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中常用的字体有宋体、微软雅黑、黑体等。</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171475">
                <a:tc rowSpan="5">
                  <a:txBody>
                    <a:bodyPr/>
                    <a:lstStyle/>
                    <a:p>
                      <a:pPr algn="just">
                        <a:spcAft>
                          <a:spcPts val="0"/>
                        </a:spcAft>
                      </a:pPr>
                      <a:r>
                        <a:rPr lang="en-US" sz="1100" b="0" kern="100">
                          <a:solidFill>
                            <a:schemeClr val="dk1"/>
                          </a:solidFill>
                          <a:effectLst/>
                          <a:latin typeface="微软雅黑" panose="020B0503020204020204" pitchFamily="34" charset="-122"/>
                          <a:ea typeface="微软雅黑" panose="020B0503020204020204" pitchFamily="34" charset="-122"/>
                          <a:cs typeface="+mn-cs"/>
                        </a:rPr>
                        <a:t>font-weight</a:t>
                      </a:r>
                      <a:r>
                        <a:rPr lang="en-US" sz="1100" b="0" kern="100" smtClean="0">
                          <a:solidFill>
                            <a:schemeClr val="dk1"/>
                          </a:solidFill>
                          <a:effectLst/>
                          <a:latin typeface="微软雅黑" panose="020B0503020204020204" pitchFamily="34" charset="-122"/>
                          <a:ea typeface="微软雅黑" panose="020B0503020204020204" pitchFamily="34" charset="-122"/>
                          <a:cs typeface="+mn-cs"/>
                        </a:rPr>
                        <a:t>:</a:t>
                      </a:r>
                      <a:r>
                        <a:rPr lang="zh-CN" sz="1100" b="0" kern="100" smtClean="0">
                          <a:solidFill>
                            <a:schemeClr val="dk1"/>
                          </a:solidFill>
                          <a:effectLst/>
                          <a:latin typeface="微软雅黑" panose="020B0503020204020204" pitchFamily="34" charset="-122"/>
                          <a:ea typeface="微软雅黑" panose="020B0503020204020204" pitchFamily="34" charset="-122"/>
                          <a:cs typeface="+mn-cs"/>
                        </a:rPr>
                        <a:t>字体</a:t>
                      </a:r>
                      <a:r>
                        <a:rPr lang="zh-CN" sz="1100" b="0" kern="100">
                          <a:solidFill>
                            <a:schemeClr val="dk1"/>
                          </a:solidFill>
                          <a:effectLst/>
                          <a:latin typeface="微软雅黑" panose="020B0503020204020204" pitchFamily="34" charset="-122"/>
                          <a:ea typeface="微软雅黑" panose="020B0503020204020204" pitchFamily="34" charset="-122"/>
                          <a:cs typeface="+mn-cs"/>
                        </a:rPr>
                        <a:t>粗细 </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a:spcAft>
                          <a:spcPts val="0"/>
                        </a:spcAft>
                      </a:pPr>
                      <a:r>
                        <a:rPr lang="en-US" sz="1100" b="0" kern="100" dirty="0" smtClean="0">
                          <a:solidFill>
                            <a:schemeClr val="dk1"/>
                          </a:solidFill>
                          <a:effectLst/>
                          <a:latin typeface="微软雅黑" panose="020B0503020204020204" pitchFamily="34" charset="-122"/>
                          <a:ea typeface="微软雅黑" panose="020B0503020204020204" pitchFamily="34" charset="-122"/>
                          <a:cs typeface="+mn-cs"/>
                        </a:rPr>
                        <a:t>      normal</a:t>
                      </a:r>
                      <a:endParaRPr lang="zh-CN" sz="1100" b="0"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a:spcAft>
                          <a:spcPts val="0"/>
                        </a:spcAft>
                      </a:pPr>
                      <a:r>
                        <a:rPr lang="en-US" altLang="zh-CN" sz="1100" b="0" kern="100" dirty="0" smtClean="0">
                          <a:solidFill>
                            <a:schemeClr val="dk1"/>
                          </a:solidFill>
                          <a:effectLst/>
                          <a:latin typeface="微软雅黑" panose="020B0503020204020204" pitchFamily="34" charset="-122"/>
                          <a:ea typeface="微软雅黑" panose="020B0503020204020204" pitchFamily="34" charset="-122"/>
                          <a:cs typeface="+mn-cs"/>
                        </a:rPr>
                        <a:t>       </a:t>
                      </a:r>
                      <a:r>
                        <a:rPr lang="zh-CN" sz="1100" b="0" kern="100" dirty="0" smtClean="0">
                          <a:solidFill>
                            <a:schemeClr val="dk1"/>
                          </a:solidFill>
                          <a:effectLst/>
                          <a:latin typeface="微软雅黑" panose="020B0503020204020204" pitchFamily="34" charset="-122"/>
                          <a:ea typeface="微软雅黑" panose="020B0503020204020204" pitchFamily="34" charset="-122"/>
                          <a:cs typeface="+mn-cs"/>
                        </a:rPr>
                        <a:t>默认</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值，定义标准的字符。</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0">
                <a:tc vMerge="1">
                  <a:txBody>
                    <a:bodyPr/>
                    <a:lstStyle/>
                    <a:p>
                      <a:endParaRPr lang="zh-CN" altLang="en-US"/>
                    </a:p>
                  </a:txBody>
                  <a:tcPr/>
                </a:tc>
                <a:tc>
                  <a:txBody>
                    <a:bodyPr/>
                    <a:lstStyle/>
                    <a:p>
                      <a:pPr algn="l">
                        <a:spcAft>
                          <a:spcPts val="0"/>
                        </a:spcAft>
                      </a:pPr>
                      <a:r>
                        <a:rPr lang="en-US" sz="1100" b="0" kern="100" dirty="0" smtClean="0">
                          <a:solidFill>
                            <a:schemeClr val="dk1"/>
                          </a:solidFill>
                          <a:effectLst/>
                          <a:latin typeface="微软雅黑" panose="020B0503020204020204" pitchFamily="34" charset="-122"/>
                          <a:ea typeface="微软雅黑" panose="020B0503020204020204" pitchFamily="34" charset="-122"/>
                          <a:cs typeface="+mn-cs"/>
                        </a:rPr>
                        <a:t>      bold</a:t>
                      </a:r>
                      <a:endParaRPr lang="zh-CN" sz="1100" b="0"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a:spcAft>
                          <a:spcPts val="0"/>
                        </a:spcAft>
                      </a:pPr>
                      <a:r>
                        <a:rPr lang="en-US" altLang="zh-CN" sz="1100" b="0" kern="100" dirty="0" smtClean="0">
                          <a:solidFill>
                            <a:schemeClr val="dk1"/>
                          </a:solidFill>
                          <a:effectLst/>
                          <a:latin typeface="微软雅黑" panose="020B0503020204020204" pitchFamily="34" charset="-122"/>
                          <a:ea typeface="微软雅黑" panose="020B0503020204020204" pitchFamily="34" charset="-122"/>
                          <a:cs typeface="+mn-cs"/>
                        </a:rPr>
                        <a:t>       </a:t>
                      </a:r>
                      <a:r>
                        <a:rPr lang="zh-CN" sz="1100" b="0" kern="100" dirty="0" smtClean="0">
                          <a:solidFill>
                            <a:schemeClr val="dk1"/>
                          </a:solidFill>
                          <a:effectLst/>
                          <a:latin typeface="微软雅黑" panose="020B0503020204020204" pitchFamily="34" charset="-122"/>
                          <a:ea typeface="微软雅黑" panose="020B0503020204020204" pitchFamily="34" charset="-122"/>
                          <a:cs typeface="+mn-cs"/>
                        </a:rPr>
                        <a:t>定义</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粗体字符。</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0005">
                <a:tc vMerge="1">
                  <a:txBody>
                    <a:bodyPr/>
                    <a:lstStyle/>
                    <a:p>
                      <a:endParaRPr lang="zh-CN" altLang="en-US"/>
                    </a:p>
                  </a:txBody>
                  <a:tcPr/>
                </a:tc>
                <a:tc>
                  <a:txBody>
                    <a:bodyPr/>
                    <a:lstStyle/>
                    <a:p>
                      <a:pPr algn="l">
                        <a:spcAft>
                          <a:spcPts val="0"/>
                        </a:spcAft>
                      </a:pPr>
                      <a:r>
                        <a:rPr lang="en-US" sz="1100" b="0" kern="100" dirty="0" smtClean="0">
                          <a:solidFill>
                            <a:schemeClr val="dk1"/>
                          </a:solidFill>
                          <a:effectLst/>
                          <a:latin typeface="微软雅黑" panose="020B0503020204020204" pitchFamily="34" charset="-122"/>
                          <a:ea typeface="微软雅黑" panose="020B0503020204020204" pitchFamily="34" charset="-122"/>
                          <a:cs typeface="+mn-cs"/>
                        </a:rPr>
                        <a:t>      bolder</a:t>
                      </a:r>
                      <a:endParaRPr lang="zh-CN" sz="1100" b="0"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a:spcAft>
                          <a:spcPts val="0"/>
                        </a:spcAft>
                      </a:pPr>
                      <a:r>
                        <a:rPr lang="en-US" altLang="zh-CN" sz="1100" b="0" kern="100" dirty="0" smtClean="0">
                          <a:solidFill>
                            <a:schemeClr val="dk1"/>
                          </a:solidFill>
                          <a:effectLst/>
                          <a:latin typeface="微软雅黑" panose="020B0503020204020204" pitchFamily="34" charset="-122"/>
                          <a:ea typeface="微软雅黑" panose="020B0503020204020204" pitchFamily="34" charset="-122"/>
                          <a:cs typeface="+mn-cs"/>
                        </a:rPr>
                        <a:t>       </a:t>
                      </a:r>
                      <a:r>
                        <a:rPr lang="zh-CN" sz="1100" b="0" kern="100" dirty="0" smtClean="0">
                          <a:solidFill>
                            <a:schemeClr val="dk1"/>
                          </a:solidFill>
                          <a:effectLst/>
                          <a:latin typeface="微软雅黑" panose="020B0503020204020204" pitchFamily="34" charset="-122"/>
                          <a:ea typeface="微软雅黑" panose="020B0503020204020204" pitchFamily="34" charset="-122"/>
                          <a:cs typeface="+mn-cs"/>
                        </a:rPr>
                        <a:t>定义</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更粗的字符。</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0005">
                <a:tc vMerge="1">
                  <a:txBody>
                    <a:bodyPr/>
                    <a:lstStyle/>
                    <a:p>
                      <a:endParaRPr lang="zh-CN" altLang="en-US"/>
                    </a:p>
                  </a:txBody>
                  <a:tcPr/>
                </a:tc>
                <a:tc>
                  <a:txBody>
                    <a:bodyPr/>
                    <a:lstStyle/>
                    <a:p>
                      <a:pPr algn="l">
                        <a:spcAft>
                          <a:spcPts val="0"/>
                        </a:spcAft>
                      </a:pPr>
                      <a:r>
                        <a:rPr lang="en-US" sz="1100" b="0" kern="100" dirty="0" smtClean="0">
                          <a:solidFill>
                            <a:schemeClr val="dk1"/>
                          </a:solidFill>
                          <a:effectLst/>
                          <a:latin typeface="微软雅黑" panose="020B0503020204020204" pitchFamily="34" charset="-122"/>
                          <a:ea typeface="微软雅黑" panose="020B0503020204020204" pitchFamily="34" charset="-122"/>
                          <a:cs typeface="+mn-cs"/>
                        </a:rPr>
                        <a:t>      lighter</a:t>
                      </a:r>
                      <a:endParaRPr lang="zh-CN" sz="1100" b="0"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a:spcAft>
                          <a:spcPts val="0"/>
                        </a:spcAft>
                      </a:pPr>
                      <a:r>
                        <a:rPr lang="en-US" altLang="zh-CN" sz="1100" b="0" kern="100" dirty="0" smtClean="0">
                          <a:solidFill>
                            <a:schemeClr val="dk1"/>
                          </a:solidFill>
                          <a:effectLst/>
                          <a:latin typeface="微软雅黑" panose="020B0503020204020204" pitchFamily="34" charset="-122"/>
                          <a:ea typeface="微软雅黑" panose="020B0503020204020204" pitchFamily="34" charset="-122"/>
                          <a:cs typeface="+mn-cs"/>
                        </a:rPr>
                        <a:t>       </a:t>
                      </a:r>
                      <a:r>
                        <a:rPr lang="zh-CN" sz="1100" b="0" kern="100" dirty="0" smtClean="0">
                          <a:solidFill>
                            <a:schemeClr val="dk1"/>
                          </a:solidFill>
                          <a:effectLst/>
                          <a:latin typeface="微软雅黑" panose="020B0503020204020204" pitchFamily="34" charset="-122"/>
                          <a:ea typeface="微软雅黑" panose="020B0503020204020204" pitchFamily="34" charset="-122"/>
                          <a:cs typeface="+mn-cs"/>
                        </a:rPr>
                        <a:t>定义</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更细的字符。</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0005">
                <a:tc vMerge="1">
                  <a:txBody>
                    <a:bodyPr/>
                    <a:lstStyle/>
                    <a:p>
                      <a:endParaRPr lang="zh-CN" altLang="en-US"/>
                    </a:p>
                  </a:txBody>
                  <a:tcPr/>
                </a:tc>
                <a:tc>
                  <a:txBody>
                    <a:bodyPr/>
                    <a:lstStyle/>
                    <a:p>
                      <a:pPr algn="l">
                        <a:spcAft>
                          <a:spcPts val="0"/>
                        </a:spcAft>
                      </a:pPr>
                      <a:r>
                        <a:rPr lang="en-US" sz="1100" b="0" kern="100" dirty="0" smtClean="0">
                          <a:solidFill>
                            <a:schemeClr val="dk1"/>
                          </a:solidFill>
                          <a:effectLst/>
                          <a:latin typeface="微软雅黑" panose="020B0503020204020204" pitchFamily="34" charset="-122"/>
                          <a:ea typeface="微软雅黑" panose="020B0503020204020204" pitchFamily="34" charset="-122"/>
                          <a:cs typeface="+mn-cs"/>
                        </a:rPr>
                        <a:t>     100~900</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a:t>
                      </a:r>
                      <a:r>
                        <a:rPr lang="en-US" sz="1100" b="0" kern="100" dirty="0">
                          <a:solidFill>
                            <a:schemeClr val="dk1"/>
                          </a:solidFill>
                          <a:effectLst/>
                          <a:latin typeface="微软雅黑" panose="020B0503020204020204" pitchFamily="34" charset="-122"/>
                          <a:ea typeface="微软雅黑" panose="020B0503020204020204" pitchFamily="34" charset="-122"/>
                          <a:cs typeface="+mn-cs"/>
                        </a:rPr>
                        <a:t>100</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的整数倍）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a:spcAft>
                          <a:spcPts val="0"/>
                        </a:spcAft>
                      </a:pPr>
                      <a:r>
                        <a:rPr lang="en-US" altLang="zh-CN" sz="1100" b="0" kern="100" dirty="0" smtClean="0">
                          <a:solidFill>
                            <a:schemeClr val="dk1"/>
                          </a:solidFill>
                          <a:effectLst/>
                          <a:latin typeface="微软雅黑" panose="020B0503020204020204" pitchFamily="34" charset="-122"/>
                          <a:ea typeface="微软雅黑" panose="020B0503020204020204" pitchFamily="34" charset="-122"/>
                          <a:cs typeface="+mn-cs"/>
                        </a:rPr>
                        <a:t>       </a:t>
                      </a:r>
                      <a:r>
                        <a:rPr lang="zh-CN" sz="1100" b="0" kern="100" dirty="0" smtClean="0">
                          <a:solidFill>
                            <a:schemeClr val="dk1"/>
                          </a:solidFill>
                          <a:effectLst/>
                          <a:latin typeface="微软雅黑" panose="020B0503020204020204" pitchFamily="34" charset="-122"/>
                          <a:ea typeface="微软雅黑" panose="020B0503020204020204" pitchFamily="34" charset="-122"/>
                          <a:cs typeface="+mn-cs"/>
                        </a:rPr>
                        <a:t>定义</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由细到粗的字符，其中</a:t>
                      </a:r>
                      <a:r>
                        <a:rPr lang="en-US" sz="1100" b="0" kern="100" dirty="0">
                          <a:solidFill>
                            <a:schemeClr val="dk1"/>
                          </a:solidFill>
                          <a:effectLst/>
                          <a:latin typeface="微软雅黑" panose="020B0503020204020204" pitchFamily="34" charset="-122"/>
                          <a:ea typeface="微软雅黑" panose="020B0503020204020204" pitchFamily="34" charset="-122"/>
                          <a:cs typeface="+mn-cs"/>
                        </a:rPr>
                        <a:t>400</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等同于</a:t>
                      </a:r>
                      <a:r>
                        <a:rPr lang="en-US" sz="1100" b="0" kern="100" dirty="0">
                          <a:solidFill>
                            <a:schemeClr val="dk1"/>
                          </a:solidFill>
                          <a:effectLst/>
                          <a:latin typeface="微软雅黑" panose="020B0503020204020204" pitchFamily="34" charset="-122"/>
                          <a:ea typeface="微软雅黑" panose="020B0503020204020204" pitchFamily="34" charset="-122"/>
                          <a:cs typeface="+mn-cs"/>
                        </a:rPr>
                        <a:t>normal</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a:t>
                      </a:r>
                      <a:r>
                        <a:rPr lang="en-US" sz="1100" b="0" kern="100" dirty="0">
                          <a:solidFill>
                            <a:schemeClr val="dk1"/>
                          </a:solidFill>
                          <a:effectLst/>
                          <a:latin typeface="微软雅黑" panose="020B0503020204020204" pitchFamily="34" charset="-122"/>
                          <a:ea typeface="微软雅黑" panose="020B0503020204020204" pitchFamily="34" charset="-122"/>
                          <a:cs typeface="+mn-cs"/>
                        </a:rPr>
                        <a:t>700</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等同于</a:t>
                      </a:r>
                      <a:r>
                        <a:rPr lang="en-US" sz="1100" b="0" kern="100" dirty="0">
                          <a:solidFill>
                            <a:schemeClr val="dk1"/>
                          </a:solidFill>
                          <a:effectLst/>
                          <a:latin typeface="微软雅黑" panose="020B0503020204020204" pitchFamily="34" charset="-122"/>
                          <a:ea typeface="微软雅黑" panose="020B0503020204020204" pitchFamily="34" charset="-122"/>
                          <a:cs typeface="+mn-cs"/>
                        </a:rPr>
                        <a:t>bold</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，值越大字体越粗。</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66675">
                <a:tc rowSpan="3">
                  <a:txBody>
                    <a:bodyPr/>
                    <a:lstStyle/>
                    <a:p>
                      <a:pPr algn="just">
                        <a:spcAft>
                          <a:spcPts val="0"/>
                        </a:spcAft>
                      </a:pPr>
                      <a:r>
                        <a:rPr lang="en-US" sz="1100" b="0" kern="100">
                          <a:solidFill>
                            <a:schemeClr val="dk1"/>
                          </a:solidFill>
                          <a:effectLst/>
                          <a:latin typeface="微软雅黑" panose="020B0503020204020204" pitchFamily="34" charset="-122"/>
                          <a:ea typeface="微软雅黑" panose="020B0503020204020204" pitchFamily="34" charset="-122"/>
                          <a:cs typeface="+mn-cs"/>
                        </a:rPr>
                        <a:t>font-style</a:t>
                      </a:r>
                      <a:r>
                        <a:rPr lang="en-US" sz="1100" b="0" kern="100" smtClean="0">
                          <a:solidFill>
                            <a:schemeClr val="dk1"/>
                          </a:solidFill>
                          <a:effectLst/>
                          <a:latin typeface="微软雅黑" panose="020B0503020204020204" pitchFamily="34" charset="-122"/>
                          <a:ea typeface="微软雅黑" panose="020B0503020204020204" pitchFamily="34" charset="-122"/>
                          <a:cs typeface="+mn-cs"/>
                        </a:rPr>
                        <a:t>:</a:t>
                      </a:r>
                      <a:r>
                        <a:rPr lang="zh-CN" sz="1100" b="0" kern="100" smtClean="0">
                          <a:solidFill>
                            <a:schemeClr val="dk1"/>
                          </a:solidFill>
                          <a:effectLst/>
                          <a:latin typeface="微软雅黑" panose="020B0503020204020204" pitchFamily="34" charset="-122"/>
                          <a:ea typeface="微软雅黑" panose="020B0503020204020204" pitchFamily="34" charset="-122"/>
                          <a:cs typeface="+mn-cs"/>
                        </a:rPr>
                        <a:t>字体</a:t>
                      </a:r>
                      <a:r>
                        <a:rPr lang="zh-CN" sz="1100" b="0" kern="100">
                          <a:solidFill>
                            <a:schemeClr val="dk1"/>
                          </a:solidFill>
                          <a:effectLst/>
                          <a:latin typeface="微软雅黑" panose="020B0503020204020204" pitchFamily="34" charset="-122"/>
                          <a:ea typeface="微软雅黑" panose="020B0503020204020204" pitchFamily="34" charset="-122"/>
                          <a:cs typeface="+mn-cs"/>
                        </a:rPr>
                        <a:t>风格</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indent="266700" algn="just">
                        <a:spcAft>
                          <a:spcPts val="0"/>
                        </a:spcAft>
                      </a:pPr>
                      <a:r>
                        <a:rPr lang="en-US" sz="1100" b="0" kern="100" dirty="0">
                          <a:solidFill>
                            <a:schemeClr val="dk1"/>
                          </a:solidFill>
                          <a:effectLst/>
                          <a:latin typeface="微软雅黑" panose="020B0503020204020204" pitchFamily="34" charset="-122"/>
                          <a:ea typeface="微软雅黑" panose="020B0503020204020204" pitchFamily="34" charset="-122"/>
                          <a:cs typeface="+mn-cs"/>
                        </a:rPr>
                        <a:t>normal</a:t>
                      </a:r>
                      <a:endParaRPr lang="zh-CN" sz="1100" b="0"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indent="266700" algn="just">
                        <a:spcAft>
                          <a:spcPts val="0"/>
                        </a:spcAft>
                      </a:pPr>
                      <a:r>
                        <a:rPr lang="zh-CN" sz="1100" b="0" kern="100" dirty="0">
                          <a:solidFill>
                            <a:schemeClr val="dk1"/>
                          </a:solidFill>
                          <a:effectLst/>
                          <a:latin typeface="微软雅黑" panose="020B0503020204020204" pitchFamily="34" charset="-122"/>
                          <a:ea typeface="微软雅黑" panose="020B0503020204020204" pitchFamily="34" charset="-122"/>
                          <a:cs typeface="+mn-cs"/>
                        </a:rPr>
                        <a:t>默认值，浏览器会显示标准的字体样式。</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66675">
                <a:tc vMerge="1">
                  <a:txBody>
                    <a:bodyPr/>
                    <a:lstStyle/>
                    <a:p>
                      <a:endParaRPr lang="zh-CN" altLang="en-US"/>
                    </a:p>
                  </a:txBody>
                  <a:tcPr/>
                </a:tc>
                <a:tc>
                  <a:txBody>
                    <a:bodyPr/>
                    <a:lstStyle/>
                    <a:p>
                      <a:pPr indent="266700" algn="just">
                        <a:spcAft>
                          <a:spcPts val="0"/>
                        </a:spcAft>
                      </a:pPr>
                      <a:r>
                        <a:rPr lang="en-US" sz="1100" b="0" kern="100" dirty="0">
                          <a:solidFill>
                            <a:schemeClr val="dk1"/>
                          </a:solidFill>
                          <a:effectLst/>
                          <a:latin typeface="微软雅黑" panose="020B0503020204020204" pitchFamily="34" charset="-122"/>
                          <a:ea typeface="微软雅黑" panose="020B0503020204020204" pitchFamily="34" charset="-122"/>
                          <a:cs typeface="+mn-cs"/>
                        </a:rPr>
                        <a:t>italic</a:t>
                      </a:r>
                      <a:endParaRPr lang="zh-CN" sz="1100" b="0"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indent="266700" algn="just">
                        <a:spcAft>
                          <a:spcPts val="0"/>
                        </a:spcAft>
                      </a:pPr>
                      <a:r>
                        <a:rPr lang="zh-CN" sz="1100" b="0" kern="100" dirty="0">
                          <a:solidFill>
                            <a:schemeClr val="dk1"/>
                          </a:solidFill>
                          <a:effectLst/>
                          <a:latin typeface="微软雅黑" panose="020B0503020204020204" pitchFamily="34" charset="-122"/>
                          <a:ea typeface="微软雅黑" panose="020B0503020204020204" pitchFamily="34" charset="-122"/>
                          <a:cs typeface="+mn-cs"/>
                        </a:rPr>
                        <a:t>浏览器会显示斜体的字体样式。</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66675">
                <a:tc vMerge="1">
                  <a:txBody>
                    <a:bodyPr/>
                    <a:lstStyle/>
                    <a:p>
                      <a:endParaRPr lang="zh-CN" altLang="en-US"/>
                    </a:p>
                  </a:txBody>
                  <a:tcPr/>
                </a:tc>
                <a:tc>
                  <a:txBody>
                    <a:bodyPr/>
                    <a:lstStyle/>
                    <a:p>
                      <a:pPr indent="266700" algn="just">
                        <a:spcAft>
                          <a:spcPts val="0"/>
                        </a:spcAft>
                      </a:pPr>
                      <a:r>
                        <a:rPr lang="en-US" sz="1100" b="0" kern="100" dirty="0">
                          <a:solidFill>
                            <a:schemeClr val="dk1"/>
                          </a:solidFill>
                          <a:effectLst/>
                          <a:latin typeface="微软雅黑" panose="020B0503020204020204" pitchFamily="34" charset="-122"/>
                          <a:ea typeface="微软雅黑" panose="020B0503020204020204" pitchFamily="34" charset="-122"/>
                          <a:cs typeface="+mn-cs"/>
                        </a:rPr>
                        <a:t>oblique</a:t>
                      </a:r>
                      <a:endParaRPr lang="zh-CN" sz="1100" b="0"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indent="266700" algn="just">
                        <a:spcAft>
                          <a:spcPts val="0"/>
                        </a:spcAft>
                      </a:pPr>
                      <a:r>
                        <a:rPr lang="zh-CN" sz="1100" b="0" kern="100" dirty="0">
                          <a:solidFill>
                            <a:schemeClr val="dk1"/>
                          </a:solidFill>
                          <a:effectLst/>
                          <a:latin typeface="微软雅黑" panose="020B0503020204020204" pitchFamily="34" charset="-122"/>
                          <a:ea typeface="微软雅黑" panose="020B0503020204020204" pitchFamily="34" charset="-122"/>
                          <a:cs typeface="+mn-cs"/>
                        </a:rPr>
                        <a:t>浏览器会显示倾斜的字体样式。</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95275">
                <a:tc rowSpan="2">
                  <a:txBody>
                    <a:bodyPr/>
                    <a:lstStyle/>
                    <a:p>
                      <a:pPr indent="267970">
                        <a:lnSpc>
                          <a:spcPct val="150000"/>
                        </a:lnSpc>
                        <a:spcAft>
                          <a:spcPts val="0"/>
                        </a:spcAft>
                      </a:pPr>
                      <a:r>
                        <a:rPr lang="en-US" sz="1100" b="0" kern="100">
                          <a:solidFill>
                            <a:schemeClr val="dk1"/>
                          </a:solidFill>
                          <a:effectLst/>
                          <a:latin typeface="微软雅黑" panose="020B0503020204020204" pitchFamily="34" charset="-122"/>
                          <a:ea typeface="微软雅黑" panose="020B0503020204020204" pitchFamily="34" charset="-122"/>
                          <a:cs typeface="+mn-cs"/>
                        </a:rPr>
                        <a:t>word-wrap</a:t>
                      </a:r>
                      <a:r>
                        <a:rPr lang="zh-CN" sz="1100" b="0" kern="100" smtClean="0">
                          <a:solidFill>
                            <a:schemeClr val="dk1"/>
                          </a:solidFill>
                          <a:effectLst/>
                          <a:latin typeface="微软雅黑" panose="020B0503020204020204" pitchFamily="34" charset="-122"/>
                          <a:ea typeface="微软雅黑" panose="020B0503020204020204" pitchFamily="34" charset="-122"/>
                          <a:cs typeface="+mn-cs"/>
                        </a:rPr>
                        <a:t>：</a:t>
                      </a:r>
                    </a:p>
                    <a:p>
                      <a:pPr indent="267970">
                        <a:lnSpc>
                          <a:spcPct val="150000"/>
                        </a:lnSpc>
                        <a:spcAft>
                          <a:spcPts val="0"/>
                        </a:spcAft>
                      </a:pPr>
                      <a:r>
                        <a:rPr lang="zh-CN" sz="1100" b="0" kern="100" smtClean="0">
                          <a:solidFill>
                            <a:schemeClr val="dk1"/>
                          </a:solidFill>
                          <a:effectLst/>
                          <a:latin typeface="微软雅黑" panose="020B0503020204020204" pitchFamily="34" charset="-122"/>
                          <a:ea typeface="微软雅黑" panose="020B0503020204020204" pitchFamily="34" charset="-122"/>
                          <a:cs typeface="+mn-cs"/>
                        </a:rPr>
                        <a:t>长单词或</a:t>
                      </a:r>
                      <a:r>
                        <a:rPr lang="en-US" sz="1100" b="0" kern="100" smtClean="0">
                          <a:solidFill>
                            <a:schemeClr val="dk1"/>
                          </a:solidFill>
                          <a:effectLst/>
                          <a:latin typeface="微软雅黑" panose="020B0503020204020204" pitchFamily="34" charset="-122"/>
                          <a:ea typeface="微软雅黑" panose="020B0503020204020204" pitchFamily="34" charset="-122"/>
                          <a:cs typeface="+mn-cs"/>
                        </a:rPr>
                        <a:t>URL</a:t>
                      </a:r>
                      <a:r>
                        <a:rPr lang="zh-CN" sz="1100" b="0" kern="100" smtClean="0">
                          <a:solidFill>
                            <a:schemeClr val="dk1"/>
                          </a:solidFill>
                          <a:effectLst/>
                          <a:latin typeface="微软雅黑" panose="020B0503020204020204" pitchFamily="34" charset="-122"/>
                          <a:ea typeface="微软雅黑" panose="020B0503020204020204" pitchFamily="34" charset="-122"/>
                          <a:cs typeface="+mn-cs"/>
                        </a:rPr>
                        <a:t>自动换行</a:t>
                      </a:r>
                      <a:endParaRPr lang="zh-CN" sz="1100" b="0"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a:spcAft>
                          <a:spcPts val="0"/>
                        </a:spcAft>
                      </a:pPr>
                      <a:r>
                        <a:rPr lang="en-US" sz="1100" b="0" kern="100" dirty="0" smtClean="0">
                          <a:solidFill>
                            <a:schemeClr val="dk1"/>
                          </a:solidFill>
                          <a:effectLst/>
                          <a:latin typeface="微软雅黑" panose="020B0503020204020204" pitchFamily="34" charset="-122"/>
                          <a:ea typeface="微软雅黑" panose="020B0503020204020204" pitchFamily="34" charset="-122"/>
                          <a:cs typeface="+mn-cs"/>
                        </a:rPr>
                        <a:t>       normal</a:t>
                      </a:r>
                      <a:endParaRPr lang="zh-CN" sz="1100" b="0"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a:spcAft>
                          <a:spcPts val="0"/>
                        </a:spcAft>
                      </a:pPr>
                      <a:r>
                        <a:rPr lang="en-US" altLang="zh-CN" sz="1100" b="0" kern="100" dirty="0" smtClean="0">
                          <a:solidFill>
                            <a:schemeClr val="dk1"/>
                          </a:solidFill>
                          <a:effectLst/>
                          <a:latin typeface="微软雅黑" panose="020B0503020204020204" pitchFamily="34" charset="-122"/>
                          <a:ea typeface="微软雅黑" panose="020B0503020204020204" pitchFamily="34" charset="-122"/>
                          <a:cs typeface="+mn-cs"/>
                        </a:rPr>
                        <a:t>     </a:t>
                      </a:r>
                      <a:r>
                        <a:rPr lang="zh-CN" sz="1100" b="0" kern="100" dirty="0" smtClean="0">
                          <a:solidFill>
                            <a:schemeClr val="dk1"/>
                          </a:solidFill>
                          <a:effectLst/>
                          <a:latin typeface="微软雅黑" panose="020B0503020204020204" pitchFamily="34" charset="-122"/>
                          <a:ea typeface="微软雅黑" panose="020B0503020204020204" pitchFamily="34" charset="-122"/>
                          <a:cs typeface="+mn-cs"/>
                        </a:rPr>
                        <a:t>只</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在允许的断字点换行（浏览器保持默认处理）。</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295275">
                <a:tc vMerge="1">
                  <a:txBody>
                    <a:bodyPr/>
                    <a:lstStyle/>
                    <a:p>
                      <a:endParaRPr lang="zh-CN" altLang="en-US"/>
                    </a:p>
                  </a:txBody>
                  <a:tcPr/>
                </a:tc>
                <a:tc>
                  <a:txBody>
                    <a:bodyPr/>
                    <a:lstStyle/>
                    <a:p>
                      <a:pPr algn="l">
                        <a:spcAft>
                          <a:spcPts val="0"/>
                        </a:spcAft>
                      </a:pPr>
                      <a:r>
                        <a:rPr lang="en-US" sz="1100" b="0" kern="100" dirty="0" smtClean="0">
                          <a:solidFill>
                            <a:schemeClr val="dk1"/>
                          </a:solidFill>
                          <a:effectLst/>
                          <a:latin typeface="微软雅黑" panose="020B0503020204020204" pitchFamily="34" charset="-122"/>
                          <a:ea typeface="微软雅黑" panose="020B0503020204020204" pitchFamily="34" charset="-122"/>
                          <a:cs typeface="+mn-cs"/>
                        </a:rPr>
                        <a:t>       break-word</a:t>
                      </a:r>
                      <a:endParaRPr lang="zh-CN" sz="1100" b="0"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a:spcAft>
                          <a:spcPts val="0"/>
                        </a:spcAft>
                      </a:pPr>
                      <a:r>
                        <a:rPr lang="en-US" altLang="zh-CN" sz="1100" b="0" kern="100" dirty="0" smtClean="0">
                          <a:solidFill>
                            <a:schemeClr val="dk1"/>
                          </a:solidFill>
                          <a:effectLst/>
                          <a:latin typeface="微软雅黑" panose="020B0503020204020204" pitchFamily="34" charset="-122"/>
                          <a:ea typeface="微软雅黑" panose="020B0503020204020204" pitchFamily="34" charset="-122"/>
                          <a:cs typeface="+mn-cs"/>
                        </a:rPr>
                        <a:t>     </a:t>
                      </a:r>
                      <a:r>
                        <a:rPr lang="zh-CN" sz="1100" b="0" kern="100" dirty="0" smtClean="0">
                          <a:solidFill>
                            <a:schemeClr val="dk1"/>
                          </a:solidFill>
                          <a:effectLst/>
                          <a:latin typeface="微软雅黑" panose="020B0503020204020204" pitchFamily="34" charset="-122"/>
                          <a:ea typeface="微软雅黑" panose="020B0503020204020204" pitchFamily="34" charset="-122"/>
                          <a:cs typeface="+mn-cs"/>
                        </a:rPr>
                        <a:t>在</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长单词或</a:t>
                      </a:r>
                      <a:r>
                        <a:rPr lang="en-US" sz="1100" b="0" kern="100" dirty="0">
                          <a:solidFill>
                            <a:schemeClr val="dk1"/>
                          </a:solidFill>
                          <a:effectLst/>
                          <a:latin typeface="微软雅黑" panose="020B0503020204020204" pitchFamily="34" charset="-122"/>
                          <a:ea typeface="微软雅黑" panose="020B0503020204020204" pitchFamily="34" charset="-122"/>
                          <a:cs typeface="+mn-cs"/>
                        </a:rPr>
                        <a:t> URL </a:t>
                      </a:r>
                      <a:r>
                        <a:rPr lang="zh-CN" sz="1100" b="0" kern="100" dirty="0">
                          <a:solidFill>
                            <a:schemeClr val="dk1"/>
                          </a:solidFill>
                          <a:effectLst/>
                          <a:latin typeface="微软雅黑" panose="020B0503020204020204" pitchFamily="34" charset="-122"/>
                          <a:ea typeface="微软雅黑" panose="020B0503020204020204" pitchFamily="34" charset="-122"/>
                          <a:cs typeface="+mn-cs"/>
                        </a:rPr>
                        <a:t>地址内部进行换行。</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
        <p:nvSpPr>
          <p:cNvPr id="49" name="TextBox 48"/>
          <p:cNvSpPr txBox="1"/>
          <p:nvPr/>
        </p:nvSpPr>
        <p:spPr>
          <a:xfrm>
            <a:off x="1043608" y="5445224"/>
            <a:ext cx="7148140" cy="523803"/>
          </a:xfrm>
          <a:prstGeom prst="rect">
            <a:avLst/>
          </a:prstGeom>
          <a:solidFill>
            <a:schemeClr val="accent5">
              <a:lumMod val="20000"/>
              <a:lumOff val="80000"/>
            </a:schemeClr>
          </a:solidFill>
          <a:ln w="19050">
            <a:noFill/>
          </a:ln>
        </p:spPr>
        <p:txBody>
          <a:bodyPr>
            <a:noAutofit/>
          </a:bodyPr>
          <a:lstStyle/>
          <a:p>
            <a:pPr>
              <a:lnSpc>
                <a:spcPct val="150000"/>
              </a:lnSpc>
            </a:pPr>
            <a:r>
              <a:rPr lang="en-US" altLang="zh-CN" sz="1600"/>
              <a:t> </a:t>
            </a:r>
            <a:r>
              <a:rPr lang="en-US" altLang="zh-CN" sz="1600" smtClean="0"/>
              <a:t>   </a:t>
            </a:r>
            <a:r>
              <a:rPr lang="zh-CN" altLang="zh-CN" sz="1600" smtClean="0"/>
              <a:t>选择</a:t>
            </a:r>
            <a:r>
              <a:rPr lang="zh-CN" altLang="zh-CN" sz="1600"/>
              <a:t>器</a:t>
            </a:r>
            <a:r>
              <a:rPr lang="en-US" altLang="zh-CN" sz="1600"/>
              <a:t>{font: font-style || font-weight || font-size ||line-height || font-family</a:t>
            </a:r>
            <a:r>
              <a:rPr lang="en-US" altLang="zh-CN" sz="1600" smtClean="0"/>
              <a:t>;}</a:t>
            </a:r>
          </a:p>
          <a:p>
            <a:endParaRPr lang="en-US" altLang="zh-CN" sz="1600" smtClean="0"/>
          </a:p>
          <a:p>
            <a:endParaRPr lang="en-US" altLang="zh-CN" sz="1600" smtClean="0"/>
          </a:p>
          <a:p>
            <a:pPr indent="457200">
              <a:lnSpc>
                <a:spcPct val="150000"/>
              </a:lnSpc>
            </a:pPr>
            <a:endParaRPr lang="zh-CN" altLang="zh-CN" sz="1600" smtClean="0"/>
          </a:p>
          <a:p>
            <a:pPr indent="457200">
              <a:lnSpc>
                <a:spcPct val="150000"/>
              </a:lnSpc>
            </a:pPr>
            <a:endParaRPr lang="en-US" altLang="zh-CN" sz="1600" smtClean="0"/>
          </a:p>
        </p:txBody>
      </p:sp>
      <p:grpSp>
        <p:nvGrpSpPr>
          <p:cNvPr id="50" name="组合 49"/>
          <p:cNvGrpSpPr/>
          <p:nvPr/>
        </p:nvGrpSpPr>
        <p:grpSpPr>
          <a:xfrm rot="16200000">
            <a:off x="2735546" y="5461733"/>
            <a:ext cx="216023" cy="863595"/>
            <a:chOff x="4067944" y="3789040"/>
            <a:chExt cx="252028" cy="648072"/>
          </a:xfrm>
        </p:grpSpPr>
        <p:sp>
          <p:nvSpPr>
            <p:cNvPr id="51" name="左中括号 50"/>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52" name="直接连接符 51"/>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3" name="矩形 52"/>
          <p:cNvSpPr/>
          <p:nvPr/>
        </p:nvSpPr>
        <p:spPr>
          <a:xfrm>
            <a:off x="2429988" y="6001543"/>
            <a:ext cx="1395945" cy="307777"/>
          </a:xfrm>
          <a:prstGeom prst="rect">
            <a:avLst/>
          </a:prstGeom>
        </p:spPr>
        <p:txBody>
          <a:bodyPr wrap="square">
            <a:spAutoFit/>
          </a:bodyPr>
          <a:lstStyle/>
          <a:p>
            <a:r>
              <a:rPr lang="zh-CN" altLang="en-US" sz="1400" smtClean="0">
                <a:solidFill>
                  <a:srgbClr val="FF0000"/>
                </a:solidFill>
                <a:latin typeface="微软雅黑" panose="020B0503020204020204" pitchFamily="34" charset="-122"/>
                <a:ea typeface="微软雅黑" panose="020B0503020204020204" pitchFamily="34" charset="-122"/>
              </a:rPr>
              <a:t>字体风格</a:t>
            </a:r>
            <a:endParaRPr lang="zh-CN" altLang="zh-CN" sz="1400">
              <a:solidFill>
                <a:srgbClr val="FF0000"/>
              </a:solidFill>
              <a:latin typeface="微软雅黑" panose="020B0503020204020204" pitchFamily="34" charset="-122"/>
              <a:ea typeface="微软雅黑" panose="020B0503020204020204" pitchFamily="34" charset="-122"/>
            </a:endParaRPr>
          </a:p>
        </p:txBody>
      </p:sp>
      <p:grpSp>
        <p:nvGrpSpPr>
          <p:cNvPr id="54" name="组合 53"/>
          <p:cNvGrpSpPr/>
          <p:nvPr/>
        </p:nvGrpSpPr>
        <p:grpSpPr>
          <a:xfrm rot="16200000">
            <a:off x="3944445" y="5378305"/>
            <a:ext cx="221169" cy="1033940"/>
            <a:chOff x="4067944" y="3777409"/>
            <a:chExt cx="258032" cy="648072"/>
          </a:xfrm>
        </p:grpSpPr>
        <p:sp>
          <p:nvSpPr>
            <p:cNvPr id="55" name="左中括号 54"/>
            <p:cNvSpPr/>
            <p:nvPr/>
          </p:nvSpPr>
          <p:spPr bwMode="auto">
            <a:xfrm>
              <a:off x="4217964" y="3777409"/>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56" name="直接连接符 55"/>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7" name="矩形 56"/>
          <p:cNvSpPr/>
          <p:nvPr/>
        </p:nvSpPr>
        <p:spPr>
          <a:xfrm>
            <a:off x="3655747" y="6001543"/>
            <a:ext cx="988261" cy="307777"/>
          </a:xfrm>
          <a:prstGeom prst="rect">
            <a:avLst/>
          </a:prstGeom>
        </p:spPr>
        <p:txBody>
          <a:bodyPr wrap="square">
            <a:spAutoFit/>
          </a:bodyPr>
          <a:lstStyle/>
          <a:p>
            <a:r>
              <a:rPr lang="zh-CN" altLang="en-US" sz="1400" smtClean="0">
                <a:solidFill>
                  <a:srgbClr val="FF0000"/>
                </a:solidFill>
                <a:latin typeface="微软雅黑" panose="020B0503020204020204" pitchFamily="34" charset="-122"/>
                <a:ea typeface="微软雅黑" panose="020B0503020204020204" pitchFamily="34" charset="-122"/>
              </a:rPr>
              <a:t>字体粗细</a:t>
            </a:r>
            <a:endParaRPr lang="zh-CN" altLang="zh-CN" sz="1400">
              <a:solidFill>
                <a:srgbClr val="FF0000"/>
              </a:solidFill>
              <a:latin typeface="微软雅黑" panose="020B0503020204020204" pitchFamily="34" charset="-122"/>
              <a:ea typeface="微软雅黑" panose="020B0503020204020204" pitchFamily="34" charset="-122"/>
            </a:endParaRPr>
          </a:p>
        </p:txBody>
      </p:sp>
      <p:grpSp>
        <p:nvGrpSpPr>
          <p:cNvPr id="58" name="组合 57"/>
          <p:cNvGrpSpPr/>
          <p:nvPr/>
        </p:nvGrpSpPr>
        <p:grpSpPr>
          <a:xfrm rot="16200000">
            <a:off x="4990898" y="5464577"/>
            <a:ext cx="216023" cy="825388"/>
            <a:chOff x="4067944" y="3789040"/>
            <a:chExt cx="252028" cy="648072"/>
          </a:xfrm>
        </p:grpSpPr>
        <p:sp>
          <p:nvSpPr>
            <p:cNvPr id="59" name="左中括号 58"/>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60" name="直接连接符 59"/>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1" name="矩形 60"/>
          <p:cNvSpPr/>
          <p:nvPr/>
        </p:nvSpPr>
        <p:spPr>
          <a:xfrm>
            <a:off x="4644008" y="6005860"/>
            <a:ext cx="999383" cy="307777"/>
          </a:xfrm>
          <a:prstGeom prst="rect">
            <a:avLst/>
          </a:prstGeom>
        </p:spPr>
        <p:txBody>
          <a:bodyPr wrap="square">
            <a:spAutoFit/>
          </a:bodyPr>
          <a:lstStyle/>
          <a:p>
            <a:r>
              <a:rPr lang="zh-CN" altLang="en-US" sz="1400" smtClean="0">
                <a:solidFill>
                  <a:srgbClr val="FF0000"/>
                </a:solidFill>
                <a:latin typeface="微软雅黑" panose="020B0503020204020204" pitchFamily="34" charset="-122"/>
                <a:ea typeface="微软雅黑" panose="020B0503020204020204" pitchFamily="34" charset="-122"/>
              </a:rPr>
              <a:t>字号大小</a:t>
            </a:r>
            <a:endParaRPr lang="zh-CN" altLang="zh-CN" sz="1400">
              <a:solidFill>
                <a:srgbClr val="FF0000"/>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rot="16200000">
            <a:off x="7200294" y="5388643"/>
            <a:ext cx="216023" cy="1008113"/>
            <a:chOff x="4067944" y="3789040"/>
            <a:chExt cx="252028" cy="648072"/>
          </a:xfrm>
        </p:grpSpPr>
        <p:sp>
          <p:nvSpPr>
            <p:cNvPr id="63" name="左中括号 62"/>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64" name="直接连接符 63"/>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5" name="矩形 64"/>
          <p:cNvSpPr/>
          <p:nvPr/>
        </p:nvSpPr>
        <p:spPr>
          <a:xfrm>
            <a:off x="7092280" y="6032071"/>
            <a:ext cx="639455" cy="307777"/>
          </a:xfrm>
          <a:prstGeom prst="rect">
            <a:avLst/>
          </a:prstGeom>
        </p:spPr>
        <p:txBody>
          <a:bodyPr wrap="square">
            <a:spAutoFit/>
          </a:bodyPr>
          <a:lstStyle/>
          <a:p>
            <a:r>
              <a:rPr lang="zh-CN" altLang="en-US" sz="1400" smtClean="0">
                <a:solidFill>
                  <a:srgbClr val="FF0000"/>
                </a:solidFill>
                <a:latin typeface="微软雅黑" panose="020B0503020204020204" pitchFamily="34" charset="-122"/>
                <a:ea typeface="微软雅黑" panose="020B0503020204020204" pitchFamily="34" charset="-122"/>
              </a:rPr>
              <a:t>字体</a:t>
            </a:r>
            <a:endParaRPr lang="zh-CN" altLang="zh-CN" sz="1400">
              <a:solidFill>
                <a:srgbClr val="FF0000"/>
              </a:solidFill>
              <a:latin typeface="微软雅黑" panose="020B0503020204020204" pitchFamily="34" charset="-122"/>
              <a:ea typeface="微软雅黑" panose="020B0503020204020204" pitchFamily="34" charset="-122"/>
            </a:endParaRPr>
          </a:p>
        </p:txBody>
      </p:sp>
      <p:grpSp>
        <p:nvGrpSpPr>
          <p:cNvPr id="66" name="组合 65"/>
          <p:cNvGrpSpPr/>
          <p:nvPr/>
        </p:nvGrpSpPr>
        <p:grpSpPr>
          <a:xfrm rot="16200000">
            <a:off x="6031436" y="5429486"/>
            <a:ext cx="216023" cy="945735"/>
            <a:chOff x="4067944" y="3789040"/>
            <a:chExt cx="252028" cy="648072"/>
          </a:xfrm>
        </p:grpSpPr>
        <p:sp>
          <p:nvSpPr>
            <p:cNvPr id="67" name="左中括号 66"/>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68" name="直接连接符 67"/>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矩形 68"/>
          <p:cNvSpPr/>
          <p:nvPr/>
        </p:nvSpPr>
        <p:spPr>
          <a:xfrm>
            <a:off x="5884762" y="6032071"/>
            <a:ext cx="847478" cy="307777"/>
          </a:xfrm>
          <a:prstGeom prst="rect">
            <a:avLst/>
          </a:prstGeom>
        </p:spPr>
        <p:txBody>
          <a:bodyPr wrap="square">
            <a:spAutoFit/>
          </a:bodyPr>
          <a:lstStyle/>
          <a:p>
            <a:r>
              <a:rPr lang="zh-CN" altLang="en-US" sz="1400" smtClean="0">
                <a:solidFill>
                  <a:srgbClr val="FF0000"/>
                </a:solidFill>
                <a:latin typeface="微软雅黑" panose="020B0503020204020204" pitchFamily="34" charset="-122"/>
                <a:ea typeface="微软雅黑" panose="020B0503020204020204" pitchFamily="34" charset="-122"/>
              </a:rPr>
              <a:t>行高</a:t>
            </a:r>
            <a:endParaRPr lang="zh-CN" altLang="zh-CN" sz="1400">
              <a:solidFill>
                <a:srgbClr val="FF0000"/>
              </a:solidFill>
              <a:latin typeface="微软雅黑" panose="020B0503020204020204" pitchFamily="34" charset="-122"/>
              <a:ea typeface="微软雅黑" panose="020B0503020204020204" pitchFamily="34" charset="-122"/>
            </a:endParaRPr>
          </a:p>
        </p:txBody>
      </p:sp>
      <p:sp>
        <p:nvSpPr>
          <p:cNvPr id="10" name="椭圆形标注 9"/>
          <p:cNvSpPr/>
          <p:nvPr/>
        </p:nvSpPr>
        <p:spPr>
          <a:xfrm>
            <a:off x="3732609" y="3573016"/>
            <a:ext cx="2732602" cy="1341656"/>
          </a:xfrm>
          <a:prstGeom prst="wedgeEllipseCallout">
            <a:avLst>
              <a:gd name="adj1" fmla="val -36920"/>
              <a:gd name="adj2" fmla="val 82051"/>
            </a:avLst>
          </a:prstGeom>
          <a:solidFill>
            <a:schemeClr val="bg1"/>
          </a:solidFill>
          <a:ln w="19050">
            <a:solidFill>
              <a:schemeClr val="bg2">
                <a:lumMod val="50000"/>
              </a:schemeClr>
            </a:solidFill>
          </a:ln>
        </p:spPr>
        <p:txBody>
          <a:bodyPr wrap="square" rtlCol="0" anchor="ctr">
            <a:spAutoFit/>
          </a:bodyPr>
          <a:lstStyle/>
          <a:p>
            <a:r>
              <a:rPr lang="en-US" altLang="zh-CN" sz="1400">
                <a:solidFill>
                  <a:srgbClr val="FF0000"/>
                </a:solidFill>
                <a:latin typeface="微软雅黑" panose="020B0503020204020204" pitchFamily="34" charset="-122"/>
                <a:ea typeface="微软雅黑" panose="020B0503020204020204" pitchFamily="34" charset="-122"/>
              </a:rPr>
              <a:t>font</a:t>
            </a:r>
            <a:r>
              <a:rPr lang="zh-CN" altLang="zh-CN" sz="1400">
                <a:solidFill>
                  <a:srgbClr val="FF0000"/>
                </a:solidFill>
                <a:latin typeface="微软雅黑" panose="020B0503020204020204" pitchFamily="34" charset="-122"/>
                <a:ea typeface="微软雅黑" panose="020B0503020204020204" pitchFamily="34" charset="-122"/>
              </a:rPr>
              <a:t>属性用于对字体样式进行综合设置</a:t>
            </a:r>
            <a:r>
              <a:rPr lang="en-US" altLang="zh-CN" sz="1400">
                <a:solidFill>
                  <a:srgbClr val="FF0000"/>
                </a:solidFill>
                <a:latin typeface="微软雅黑" panose="020B0503020204020204" pitchFamily="34" charset="-122"/>
                <a:ea typeface="微软雅黑" panose="020B0503020204020204" pitchFamily="34" charset="-122"/>
              </a:rPr>
              <a:t>,</a:t>
            </a:r>
            <a:r>
              <a:rPr lang="zh-CN" altLang="en-US" sz="1400">
                <a:solidFill>
                  <a:srgbClr val="FF0000"/>
                </a:solidFill>
                <a:latin typeface="微软雅黑" panose="020B0503020204020204" pitchFamily="34" charset="-122"/>
                <a:ea typeface="微软雅黑" panose="020B0503020204020204" pitchFamily="34" charset="-122"/>
              </a:rPr>
              <a:t>字体合</a:t>
            </a:r>
            <a:r>
              <a:rPr lang="zh-CN" altLang="en-US" sz="1400" smtClean="0">
                <a:solidFill>
                  <a:srgbClr val="FF0000"/>
                </a:solidFill>
                <a:latin typeface="微软雅黑" panose="020B0503020204020204" pitchFamily="34" charset="-122"/>
                <a:ea typeface="微软雅黑" panose="020B0503020204020204" pitchFamily="34" charset="-122"/>
              </a:rPr>
              <a:t>写，语法如下所示。</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27" name="标题 1"/>
          <p:cNvSpPr>
            <a:spLocks noChangeArrowheads="1"/>
          </p:cNvSpPr>
          <p:nvPr/>
        </p:nvSpPr>
        <p:spPr bwMode="auto">
          <a:xfrm>
            <a:off x="1619074" y="190730"/>
            <a:ext cx="7561437"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r>
              <a:rPr lang="zh-CN" altLang="en-US" sz="2800" b="1" smtClean="0">
                <a:solidFill>
                  <a:srgbClr val="0567A2"/>
                </a:solidFill>
                <a:latin typeface="微软雅黑" pitchFamily="34" charset="-122"/>
                <a:ea typeface="微软雅黑" pitchFamily="34" charset="-122"/>
                <a:sym typeface="宋体" charset="-122"/>
              </a:rPr>
              <a:t>前导</a:t>
            </a:r>
            <a:r>
              <a:rPr lang="zh-CN" altLang="en-US" sz="2800" b="1">
                <a:solidFill>
                  <a:srgbClr val="0567A2"/>
                </a:solidFill>
                <a:latin typeface="微软雅黑" pitchFamily="34" charset="-122"/>
                <a:ea typeface="微软雅黑" pitchFamily="34" charset="-122"/>
                <a:sym typeface="宋体" charset="-122"/>
              </a:rPr>
              <a:t>知识</a:t>
            </a:r>
            <a:r>
              <a:rPr lang="en-US" altLang="zh-CN" sz="2800" b="1">
                <a:solidFill>
                  <a:srgbClr val="0567A2"/>
                </a:solidFill>
                <a:latin typeface="微软雅黑" pitchFamily="34" charset="-122"/>
                <a:ea typeface="微软雅黑" pitchFamily="34" charset="-122"/>
                <a:sym typeface="宋体" charset="-122"/>
              </a:rPr>
              <a:t>-</a:t>
            </a:r>
            <a:r>
              <a:rPr lang="en-US" altLang="zh-CN" sz="2800" b="1">
                <a:solidFill>
                  <a:srgbClr val="0567A2"/>
                </a:solidFill>
                <a:latin typeface="微软雅黑" pitchFamily="34" charset="-122"/>
                <a:ea typeface="微软雅黑" pitchFamily="34" charset="-122"/>
              </a:rPr>
              <a:t>CSS</a:t>
            </a:r>
            <a:r>
              <a:rPr lang="zh-CN" altLang="zh-CN" sz="2800" b="1">
                <a:solidFill>
                  <a:srgbClr val="0567A2"/>
                </a:solidFill>
                <a:latin typeface="微软雅黑" pitchFamily="34" charset="-122"/>
                <a:ea typeface="微软雅黑" pitchFamily="34" charset="-122"/>
              </a:rPr>
              <a:t>字体样式</a:t>
            </a:r>
            <a:r>
              <a:rPr lang="zh-CN" altLang="zh-CN" sz="2800" b="1" smtClean="0">
                <a:solidFill>
                  <a:srgbClr val="0567A2"/>
                </a:solidFill>
                <a:latin typeface="微软雅黑" pitchFamily="34" charset="-122"/>
                <a:ea typeface="微软雅黑" pitchFamily="34" charset="-122"/>
              </a:rPr>
              <a:t>属性</a:t>
            </a:r>
            <a:endParaRPr lang="zh-CN" altLang="zh-CN" sz="2800" b="1">
              <a:solidFill>
                <a:srgbClr val="0567A2"/>
              </a:solidFill>
              <a:latin typeface="微软雅黑" pitchFamily="34" charset="-122"/>
              <a:ea typeface="微软雅黑" pitchFamily="34" charset="-122"/>
            </a:endParaRPr>
          </a:p>
        </p:txBody>
      </p:sp>
    </p:spTree>
    <p:extLst>
      <p:ext uri="{BB962C8B-B14F-4D97-AF65-F5344CB8AC3E}">
        <p14:creationId xmlns:p14="http://schemas.microsoft.com/office/powerpoint/2010/main" val="203289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500"/>
                                        <p:tgtEl>
                                          <p:spTgt spid="10"/>
                                        </p:tgtEl>
                                      </p:cBhvr>
                                    </p:animEffect>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49"/>
                                        </p:tgtEl>
                                        <p:attrNameLst>
                                          <p:attrName>style.visibility</p:attrName>
                                        </p:attrNameLst>
                                      </p:cBhvr>
                                      <p:to>
                                        <p:strVal val="visible"/>
                                      </p:to>
                                    </p:set>
                                    <p:anim calcmode="lin" valueType="num">
                                      <p:cBhvr additive="base">
                                        <p:cTn id="18" dur="500" fill="hold"/>
                                        <p:tgtEl>
                                          <p:spTgt spid="49"/>
                                        </p:tgtEl>
                                        <p:attrNameLst>
                                          <p:attrName>ppt_x</p:attrName>
                                        </p:attrNameLst>
                                      </p:cBhvr>
                                      <p:tavLst>
                                        <p:tav tm="0">
                                          <p:val>
                                            <p:strVal val="0-#ppt_w/2"/>
                                          </p:val>
                                        </p:tav>
                                        <p:tav tm="100000">
                                          <p:val>
                                            <p:strVal val="#ppt_x"/>
                                          </p:val>
                                        </p:tav>
                                      </p:tavLst>
                                    </p:anim>
                                    <p:anim calcmode="lin" valueType="num">
                                      <p:cBhvr additive="base">
                                        <p:cTn id="19"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wipe(left)">
                                      <p:cBhvr>
                                        <p:cTn id="24" dur="500"/>
                                        <p:tgtEl>
                                          <p:spTgt spid="5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wipe(left)">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53"/>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50"/>
                                        </p:tgtEl>
                                        <p:attrNameLst>
                                          <p:attrName>style.visibility</p:attrName>
                                        </p:attrNameLst>
                                      </p:cBhvr>
                                      <p:to>
                                        <p:strVal val="hidden"/>
                                      </p:to>
                                    </p:set>
                                  </p:childTnLst>
                                </p:cTn>
                              </p:par>
                            </p:childTnLst>
                          </p:cTn>
                        </p:par>
                        <p:par>
                          <p:cTn id="34" fill="hold">
                            <p:stCondLst>
                              <p:cond delay="0"/>
                            </p:stCondLst>
                            <p:childTnLst>
                              <p:par>
                                <p:cTn id="35" presetID="22" presetClass="entr" presetSubtype="8" fill="hold" nodeType="after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left)">
                                      <p:cBhvr>
                                        <p:cTn id="37" dur="500"/>
                                        <p:tgtEl>
                                          <p:spTgt spid="5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wipe(left)">
                                      <p:cBhvr>
                                        <p:cTn id="40" dur="500"/>
                                        <p:tgtEl>
                                          <p:spTgt spid="5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57"/>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54"/>
                                        </p:tgtEl>
                                        <p:attrNameLst>
                                          <p:attrName>style.visibility</p:attrName>
                                        </p:attrNameLst>
                                      </p:cBhvr>
                                      <p:to>
                                        <p:strVal val="hidden"/>
                                      </p:to>
                                    </p:set>
                                  </p:childTnLst>
                                </p:cTn>
                              </p:par>
                            </p:childTnLst>
                          </p:cTn>
                        </p:par>
                        <p:par>
                          <p:cTn id="47" fill="hold">
                            <p:stCondLst>
                              <p:cond delay="0"/>
                            </p:stCondLst>
                            <p:childTnLst>
                              <p:par>
                                <p:cTn id="48" presetID="22" presetClass="entr" presetSubtype="8" fill="hold" nodeType="after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wipe(left)">
                                      <p:cBhvr>
                                        <p:cTn id="50" dur="500"/>
                                        <p:tgtEl>
                                          <p:spTgt spid="58"/>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wipe(left)">
                                      <p:cBhvr>
                                        <p:cTn id="53" dur="500"/>
                                        <p:tgtEl>
                                          <p:spTgt spid="61"/>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61"/>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58"/>
                                        </p:tgtEl>
                                        <p:attrNameLst>
                                          <p:attrName>style.visibility</p:attrName>
                                        </p:attrNameLst>
                                      </p:cBhvr>
                                      <p:to>
                                        <p:strVal val="hidden"/>
                                      </p:to>
                                    </p:set>
                                  </p:childTnLst>
                                </p:cTn>
                              </p:par>
                            </p:childTnLst>
                          </p:cTn>
                        </p:par>
                        <p:par>
                          <p:cTn id="60" fill="hold">
                            <p:stCondLst>
                              <p:cond delay="0"/>
                            </p:stCondLst>
                            <p:childTnLst>
                              <p:par>
                                <p:cTn id="61" presetID="22" presetClass="entr" presetSubtype="8" fill="hold" nodeType="afterEffect">
                                  <p:stCondLst>
                                    <p:cond delay="0"/>
                                  </p:stCondLst>
                                  <p:childTnLst>
                                    <p:set>
                                      <p:cBhvr>
                                        <p:cTn id="62" dur="1" fill="hold">
                                          <p:stCondLst>
                                            <p:cond delay="0"/>
                                          </p:stCondLst>
                                        </p:cTn>
                                        <p:tgtEl>
                                          <p:spTgt spid="66"/>
                                        </p:tgtEl>
                                        <p:attrNameLst>
                                          <p:attrName>style.visibility</p:attrName>
                                        </p:attrNameLst>
                                      </p:cBhvr>
                                      <p:to>
                                        <p:strVal val="visible"/>
                                      </p:to>
                                    </p:set>
                                    <p:animEffect transition="in" filter="wipe(left)">
                                      <p:cBhvr>
                                        <p:cTn id="63" dur="500"/>
                                        <p:tgtEl>
                                          <p:spTgt spid="6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69"/>
                                        </p:tgtEl>
                                        <p:attrNameLst>
                                          <p:attrName>style.visibility</p:attrName>
                                        </p:attrNameLst>
                                      </p:cBhvr>
                                      <p:to>
                                        <p:strVal val="visible"/>
                                      </p:to>
                                    </p:set>
                                    <p:animEffect transition="in" filter="wipe(left)">
                                      <p:cBhvr>
                                        <p:cTn id="66" dur="500"/>
                                        <p:tgtEl>
                                          <p:spTgt spid="69"/>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69"/>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66"/>
                                        </p:tgtEl>
                                        <p:attrNameLst>
                                          <p:attrName>style.visibility</p:attrName>
                                        </p:attrNameLst>
                                      </p:cBhvr>
                                      <p:to>
                                        <p:strVal val="hidden"/>
                                      </p:to>
                                    </p:set>
                                  </p:childTnLst>
                                </p:cTn>
                              </p:par>
                            </p:childTnLst>
                          </p:cTn>
                        </p:par>
                        <p:par>
                          <p:cTn id="73" fill="hold">
                            <p:stCondLst>
                              <p:cond delay="0"/>
                            </p:stCondLst>
                            <p:childTnLst>
                              <p:par>
                                <p:cTn id="74" presetID="22" presetClass="entr" presetSubtype="8" fill="hold" nodeType="afterEffect">
                                  <p:stCondLst>
                                    <p:cond delay="0"/>
                                  </p:stCondLst>
                                  <p:childTnLst>
                                    <p:set>
                                      <p:cBhvr>
                                        <p:cTn id="75" dur="1" fill="hold">
                                          <p:stCondLst>
                                            <p:cond delay="0"/>
                                          </p:stCondLst>
                                        </p:cTn>
                                        <p:tgtEl>
                                          <p:spTgt spid="62"/>
                                        </p:tgtEl>
                                        <p:attrNameLst>
                                          <p:attrName>style.visibility</p:attrName>
                                        </p:attrNameLst>
                                      </p:cBhvr>
                                      <p:to>
                                        <p:strVal val="visible"/>
                                      </p:to>
                                    </p:set>
                                    <p:animEffect transition="in" filter="wipe(left)">
                                      <p:cBhvr>
                                        <p:cTn id="76" dur="500"/>
                                        <p:tgtEl>
                                          <p:spTgt spid="62"/>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wipe(left)">
                                      <p:cBhvr>
                                        <p:cTn id="79" dur="500"/>
                                        <p:tgtEl>
                                          <p:spTgt spid="65"/>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65"/>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3" grpId="0"/>
      <p:bldP spid="53" grpId="1"/>
      <p:bldP spid="57" grpId="0"/>
      <p:bldP spid="57" grpId="1"/>
      <p:bldP spid="61" grpId="0"/>
      <p:bldP spid="61" grpId="1"/>
      <p:bldP spid="65" grpId="0"/>
      <p:bldP spid="65" grpId="1"/>
      <p:bldP spid="69" grpId="0"/>
      <p:bldP spid="69" grpId="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560388" y="1021270"/>
            <a:ext cx="3189015" cy="583108"/>
          </a:xfrm>
          <a:prstGeom prst="rect">
            <a:avLst/>
          </a:prstGeom>
        </p:spPr>
        <p:txBody>
          <a:bodyPr wrap="none">
            <a:spAutoFit/>
          </a:bodyPr>
          <a:lstStyle/>
          <a:p>
            <a:pPr marL="342900" indent="-342900">
              <a:lnSpc>
                <a:spcPct val="150000"/>
              </a:lnSpc>
              <a:spcBef>
                <a:spcPct val="20000"/>
              </a:spcBef>
              <a:buFontTx/>
              <a:buChar char="•"/>
              <a:defRPr/>
            </a:pPr>
            <a:r>
              <a:rPr lang="en-US" altLang="zh-CN" sz="2400" b="1" smtClean="0">
                <a:solidFill>
                  <a:srgbClr val="0567A2"/>
                </a:solidFill>
              </a:rPr>
              <a:t>CSS3@font-face</a:t>
            </a:r>
            <a:r>
              <a:rPr lang="zh-CN" altLang="zh-CN" sz="2400" b="1" smtClean="0">
                <a:solidFill>
                  <a:srgbClr val="0567A2"/>
                </a:solidFill>
              </a:rPr>
              <a:t>规则</a:t>
            </a:r>
            <a:endParaRPr lang="zh-CN" altLang="zh-CN" sz="2400" b="1">
              <a:solidFill>
                <a:srgbClr val="0567A2"/>
              </a:solidFill>
            </a:endParaRPr>
          </a:p>
        </p:txBody>
      </p:sp>
      <p:sp>
        <p:nvSpPr>
          <p:cNvPr id="81" name="内容占位符 2"/>
          <p:cNvSpPr>
            <a:spLocks noGrp="1"/>
          </p:cNvSpPr>
          <p:nvPr>
            <p:ph idx="4294967295"/>
          </p:nvPr>
        </p:nvSpPr>
        <p:spPr bwMode="auto">
          <a:xfrm>
            <a:off x="481013" y="1680083"/>
            <a:ext cx="7975600" cy="8000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pPr marL="742950" lvl="1" indent="-285750" eaLnBrk="0" fontAlgn="base" hangingPunct="0">
              <a:lnSpc>
                <a:spcPct val="170000"/>
              </a:lnSpc>
              <a:spcBef>
                <a:spcPct val="20000"/>
              </a:spcBef>
              <a:spcAft>
                <a:spcPct val="0"/>
              </a:spcAft>
              <a:buChar char="–"/>
              <a:defRPr/>
            </a:pPr>
            <a:r>
              <a:rPr lang="en-US" altLang="zh-CN" sz="7200" kern="0">
                <a:latin typeface="微软雅黑" panose="020B0503020204020204" pitchFamily="34" charset="-122"/>
                <a:ea typeface="微软雅黑" panose="020B0503020204020204" pitchFamily="34" charset="-122"/>
              </a:rPr>
              <a:t>@font-face</a:t>
            </a:r>
            <a:r>
              <a:rPr lang="zh-CN" altLang="zh-CN" sz="7200" kern="0">
                <a:latin typeface="微软雅黑" panose="020B0503020204020204" pitchFamily="34" charset="-122"/>
                <a:ea typeface="微软雅黑" panose="020B0503020204020204" pitchFamily="34" charset="-122"/>
              </a:rPr>
              <a:t>是</a:t>
            </a:r>
            <a:r>
              <a:rPr lang="en-US" altLang="zh-CN" sz="7200" kern="0">
                <a:latin typeface="微软雅黑" panose="020B0503020204020204" pitchFamily="34" charset="-122"/>
                <a:ea typeface="微软雅黑" panose="020B0503020204020204" pitchFamily="34" charset="-122"/>
              </a:rPr>
              <a:t>CSS3</a:t>
            </a:r>
            <a:r>
              <a:rPr lang="zh-CN" altLang="zh-CN" sz="7200" kern="0">
                <a:latin typeface="微软雅黑" panose="020B0503020204020204" pitchFamily="34" charset="-122"/>
                <a:ea typeface="微软雅黑" panose="020B0503020204020204" pitchFamily="34" charset="-122"/>
              </a:rPr>
              <a:t>的新特性，用于定义服务器字体。通过</a:t>
            </a:r>
            <a:r>
              <a:rPr lang="en-US" altLang="zh-CN" sz="7200" kern="0">
                <a:latin typeface="微软雅黑" panose="020B0503020204020204" pitchFamily="34" charset="-122"/>
                <a:ea typeface="微软雅黑" panose="020B0503020204020204" pitchFamily="34" charset="-122"/>
              </a:rPr>
              <a:t>@font-face</a:t>
            </a:r>
            <a:r>
              <a:rPr lang="zh-CN" altLang="zh-CN" sz="7200" kern="0">
                <a:latin typeface="微软雅黑" panose="020B0503020204020204" pitchFamily="34" charset="-122"/>
                <a:ea typeface="微软雅黑" panose="020B0503020204020204" pitchFamily="34" charset="-122"/>
              </a:rPr>
              <a:t>规则，开发者便可以使用用户计算机未安装的字体。</a:t>
            </a:r>
          </a:p>
          <a:p>
            <a:pPr marL="742950" lvl="1" indent="-285750" eaLnBrk="0" fontAlgn="base" hangingPunct="0">
              <a:lnSpc>
                <a:spcPct val="170000"/>
              </a:lnSpc>
              <a:spcBef>
                <a:spcPct val="20000"/>
              </a:spcBef>
              <a:spcAft>
                <a:spcPct val="0"/>
              </a:spcAft>
              <a:buChar char="–"/>
              <a:defRPr/>
            </a:pPr>
            <a:r>
              <a:rPr lang="en-US" altLang="zh-CN" sz="7200" kern="0">
                <a:latin typeface="微软雅黑" panose="020B0503020204020204" pitchFamily="34" charset="-122"/>
                <a:ea typeface="微软雅黑" panose="020B0503020204020204" pitchFamily="34" charset="-122"/>
              </a:rPr>
              <a:t>@font-face</a:t>
            </a:r>
            <a:r>
              <a:rPr lang="zh-CN" altLang="zh-CN" sz="7200" kern="0">
                <a:latin typeface="微软雅黑" panose="020B0503020204020204" pitchFamily="34" charset="-122"/>
                <a:ea typeface="微软雅黑" panose="020B0503020204020204" pitchFamily="34" charset="-122"/>
              </a:rPr>
              <a:t>规则的语法格式如下所示。</a:t>
            </a:r>
          </a:p>
          <a:p>
            <a:pPr lvl="1">
              <a:lnSpc>
                <a:spcPct val="150000"/>
              </a:lnSpc>
              <a:defRPr/>
            </a:pPr>
            <a:endParaRPr lang="zh-CN" altLang="en-US" sz="1800">
              <a:latin typeface="微软雅黑" panose="020B0503020204020204" pitchFamily="34" charset="-122"/>
              <a:ea typeface="微软雅黑" panose="020B0503020204020204" pitchFamily="34" charset="-122"/>
            </a:endParaRPr>
          </a:p>
        </p:txBody>
      </p:sp>
      <p:sp>
        <p:nvSpPr>
          <p:cNvPr id="82" name="TextBox 81"/>
          <p:cNvSpPr txBox="1"/>
          <p:nvPr/>
        </p:nvSpPr>
        <p:spPr>
          <a:xfrm>
            <a:off x="880244" y="3303687"/>
            <a:ext cx="7436172" cy="1872208"/>
          </a:xfrm>
          <a:prstGeom prst="rect">
            <a:avLst/>
          </a:prstGeom>
          <a:solidFill>
            <a:schemeClr val="accent5">
              <a:lumMod val="20000"/>
              <a:lumOff val="80000"/>
            </a:schemeClr>
          </a:solidFill>
          <a:ln w="19050">
            <a:noFill/>
          </a:ln>
        </p:spPr>
        <p:txBody>
          <a:bodyPr>
            <a:noAutofit/>
          </a:bodyPr>
          <a:lstStyle/>
          <a:p>
            <a:pPr lvl="1"/>
            <a:r>
              <a:rPr lang="en-US" altLang="zh-CN"/>
              <a:t>@font-face {</a:t>
            </a:r>
            <a:endParaRPr lang="zh-CN" altLang="zh-CN"/>
          </a:p>
          <a:p>
            <a:pPr lvl="2"/>
            <a:r>
              <a:rPr lang="en-US" altLang="zh-CN"/>
              <a:t>	   font-family: &lt;</a:t>
            </a:r>
            <a:r>
              <a:rPr lang="en-US" altLang="zh-CN" smtClean="0"/>
              <a:t>YourWebFontName&gt;;</a:t>
            </a:r>
          </a:p>
          <a:p>
            <a:pPr lvl="2"/>
            <a:r>
              <a:rPr lang="en-US" altLang="zh-CN" smtClean="0"/>
              <a:t>                  src: &lt;source&gt; [&lt;format&gt;][,&lt;source&gt; [&lt;format&gt;]]*;</a:t>
            </a:r>
          </a:p>
          <a:p>
            <a:pPr lvl="2"/>
            <a:r>
              <a:rPr lang="en-US" altLang="zh-CN" smtClean="0"/>
              <a:t>              </a:t>
            </a:r>
            <a:r>
              <a:rPr lang="en-US" altLang="zh-CN"/>
              <a:t>   [font-weight: &lt;weight</a:t>
            </a:r>
            <a:r>
              <a:rPr lang="en-US" altLang="zh-CN" smtClean="0"/>
              <a:t>&gt;];</a:t>
            </a:r>
          </a:p>
          <a:p>
            <a:pPr lvl="2"/>
            <a:r>
              <a:rPr lang="en-US" altLang="zh-CN"/>
              <a:t>	   [font-style: &lt;style&gt;];</a:t>
            </a:r>
            <a:endParaRPr lang="zh-CN" altLang="zh-CN"/>
          </a:p>
          <a:p>
            <a:pPr lvl="1"/>
            <a:r>
              <a:rPr lang="en-US" altLang="zh-CN"/>
              <a:t>	 }</a:t>
            </a:r>
            <a:endParaRPr lang="zh-CN" altLang="zh-CN"/>
          </a:p>
        </p:txBody>
      </p:sp>
      <p:sp>
        <p:nvSpPr>
          <p:cNvPr id="91" name="椭圆形标注 90"/>
          <p:cNvSpPr/>
          <p:nvPr/>
        </p:nvSpPr>
        <p:spPr>
          <a:xfrm>
            <a:off x="4283968" y="1863527"/>
            <a:ext cx="3096344" cy="1512168"/>
          </a:xfrm>
          <a:prstGeom prst="wedgeEllipseCallout">
            <a:avLst>
              <a:gd name="adj1" fmla="val -30917"/>
              <a:gd name="adj2" fmla="val 64098"/>
            </a:avLst>
          </a:prstGeom>
          <a:solidFill>
            <a:schemeClr val="bg1"/>
          </a:solidFill>
          <a:ln w="19050">
            <a:solidFill>
              <a:schemeClr val="bg2">
                <a:lumMod val="50000"/>
              </a:schemeClr>
            </a:solidFill>
          </a:ln>
        </p:spPr>
        <p:txBody>
          <a:bodyPr wrap="square" rtlCol="0" anchor="ctr">
            <a:noAutofit/>
          </a:bodyPr>
          <a:lstStyle/>
          <a:p>
            <a:r>
              <a:rPr lang="en-US" altLang="zh-CN" sz="1400">
                <a:solidFill>
                  <a:srgbClr val="FF0000"/>
                </a:solidFill>
              </a:rPr>
              <a:t>YourWebFontName</a:t>
            </a:r>
            <a:r>
              <a:rPr lang="zh-CN" altLang="en-US" sz="1400" smtClean="0"/>
              <a:t>：</a:t>
            </a:r>
            <a:r>
              <a:rPr lang="zh-CN" altLang="zh-CN" sz="1400" smtClean="0">
                <a:latin typeface="微软雅黑" panose="020B0503020204020204" pitchFamily="34" charset="-122"/>
                <a:ea typeface="微软雅黑" panose="020B0503020204020204" pitchFamily="34" charset="-122"/>
              </a:rPr>
              <a:t>自定义</a:t>
            </a:r>
            <a:r>
              <a:rPr lang="zh-CN" altLang="zh-CN" sz="1400">
                <a:latin typeface="微软雅黑" panose="020B0503020204020204" pitchFamily="34" charset="-122"/>
                <a:ea typeface="微软雅黑" panose="020B0503020204020204" pitchFamily="34" charset="-122"/>
              </a:rPr>
              <a:t>的字体名称，最好是使用下载的默认字体（下载回来的叫什么字体，这里就填什么字体名）</a:t>
            </a:r>
            <a:r>
              <a:rPr lang="zh-CN" altLang="en-US" sz="140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
        <p:nvSpPr>
          <p:cNvPr id="92" name="椭圆形标注 91"/>
          <p:cNvSpPr/>
          <p:nvPr/>
        </p:nvSpPr>
        <p:spPr>
          <a:xfrm>
            <a:off x="880244" y="2799631"/>
            <a:ext cx="2609222" cy="1269648"/>
          </a:xfrm>
          <a:prstGeom prst="wedgeEllipseCallout">
            <a:avLst>
              <a:gd name="adj1" fmla="val 57491"/>
              <a:gd name="adj2" fmla="val 40428"/>
            </a:avLst>
          </a:prstGeom>
          <a:solidFill>
            <a:schemeClr val="bg1"/>
          </a:solidFill>
          <a:ln w="19050">
            <a:solidFill>
              <a:schemeClr val="bg2">
                <a:lumMod val="50000"/>
              </a:schemeClr>
            </a:solidFill>
          </a:ln>
        </p:spPr>
        <p:txBody>
          <a:bodyPr wrap="square" rtlCol="0" anchor="ctr">
            <a:noAutofit/>
          </a:bodyPr>
          <a:lstStyle/>
          <a:p>
            <a:r>
              <a:rPr lang="en-US" altLang="zh-CN" sz="1400" smtClean="0">
                <a:solidFill>
                  <a:srgbClr val="FF0000"/>
                </a:solidFill>
              </a:rPr>
              <a:t>source</a:t>
            </a:r>
            <a:r>
              <a:rPr lang="zh-CN" altLang="en-US" sz="1400" smtClean="0"/>
              <a:t>：</a:t>
            </a:r>
            <a:r>
              <a:rPr lang="zh-CN" altLang="zh-CN" sz="1400" smtClean="0">
                <a:latin typeface="微软雅黑" panose="020B0503020204020204" pitchFamily="34" charset="-122"/>
                <a:ea typeface="微软雅黑" panose="020B0503020204020204" pitchFamily="34" charset="-122"/>
              </a:rPr>
              <a:t>此</a:t>
            </a:r>
            <a:r>
              <a:rPr lang="zh-CN" altLang="zh-CN" sz="1400">
                <a:latin typeface="微软雅黑" panose="020B0503020204020204" pitchFamily="34" charset="-122"/>
                <a:ea typeface="微软雅黑" panose="020B0503020204020204" pitchFamily="34" charset="-122"/>
              </a:rPr>
              <a:t>值指的是自定义的字体的存放路径，可以是相对路径也可以是绝对</a:t>
            </a:r>
            <a:r>
              <a:rPr lang="zh-CN" altLang="zh-CN" sz="1400" smtClean="0">
                <a:latin typeface="微软雅黑" panose="020B0503020204020204" pitchFamily="34" charset="-122"/>
                <a:ea typeface="微软雅黑" panose="020B0503020204020204" pitchFamily="34" charset="-122"/>
              </a:rPr>
              <a:t>路径</a:t>
            </a:r>
            <a:r>
              <a:rPr lang="zh-CN" altLang="en-US" sz="140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
        <p:nvSpPr>
          <p:cNvPr id="93" name="椭圆形标注 92"/>
          <p:cNvSpPr/>
          <p:nvPr/>
        </p:nvSpPr>
        <p:spPr>
          <a:xfrm>
            <a:off x="4860032" y="4383807"/>
            <a:ext cx="3744416" cy="1728192"/>
          </a:xfrm>
          <a:prstGeom prst="wedgeEllipseCallout">
            <a:avLst>
              <a:gd name="adj1" fmla="val -44129"/>
              <a:gd name="adj2" fmla="val -64318"/>
            </a:avLst>
          </a:prstGeom>
          <a:solidFill>
            <a:schemeClr val="bg1"/>
          </a:solidFill>
          <a:ln w="19050">
            <a:solidFill>
              <a:schemeClr val="bg2">
                <a:lumMod val="50000"/>
              </a:schemeClr>
            </a:solidFill>
          </a:ln>
        </p:spPr>
        <p:txBody>
          <a:bodyPr wrap="square" rtlCol="0" anchor="ctr">
            <a:noAutofit/>
          </a:bodyPr>
          <a:lstStyle/>
          <a:p>
            <a:pPr lvl="0"/>
            <a:r>
              <a:rPr lang="en-US" altLang="zh-CN" sz="1400" smtClean="0">
                <a:solidFill>
                  <a:srgbClr val="FF0000"/>
                </a:solidFill>
              </a:rPr>
              <a:t> format</a:t>
            </a:r>
            <a:r>
              <a:rPr lang="zh-CN" altLang="en-US" sz="1400" smtClean="0"/>
              <a:t>：</a:t>
            </a:r>
            <a:r>
              <a:rPr lang="zh-CN" altLang="zh-CN" sz="1400" smtClean="0">
                <a:latin typeface="微软雅黑" panose="020B0503020204020204" pitchFamily="34" charset="-122"/>
                <a:ea typeface="微软雅黑" panose="020B0503020204020204" pitchFamily="34" charset="-122"/>
              </a:rPr>
              <a:t>此值指的是自定义的字体的格式，主要用来帮助浏览器识别，其值主要有以下几种类型：</a:t>
            </a:r>
            <a:r>
              <a:rPr lang="en-US" altLang="zh-CN" sz="1400" smtClean="0">
                <a:latin typeface="微软雅黑" panose="020B0503020204020204" pitchFamily="34" charset="-122"/>
                <a:ea typeface="微软雅黑" panose="020B0503020204020204" pitchFamily="34" charset="-122"/>
              </a:rPr>
              <a:t>truetype</a:t>
            </a:r>
            <a:r>
              <a:rPr lang="zh-CN" altLang="zh-CN" sz="1400" smtClean="0">
                <a:latin typeface="微软雅黑" panose="020B0503020204020204" pitchFamily="34" charset="-122"/>
                <a:ea typeface="微软雅黑" panose="020B0503020204020204" pitchFamily="34" charset="-122"/>
              </a:rPr>
              <a:t>、</a:t>
            </a:r>
            <a:r>
              <a:rPr lang="en-US" altLang="zh-CN" sz="1400" smtClean="0">
                <a:latin typeface="微软雅黑" panose="020B0503020204020204" pitchFamily="34" charset="-122"/>
                <a:ea typeface="微软雅黑" panose="020B0503020204020204" pitchFamily="34" charset="-122"/>
              </a:rPr>
              <a:t>opentype</a:t>
            </a:r>
            <a:r>
              <a:rPr lang="zh-CN" altLang="zh-CN" sz="1400" smtClean="0">
                <a:latin typeface="微软雅黑" panose="020B0503020204020204" pitchFamily="34" charset="-122"/>
                <a:ea typeface="微软雅黑" panose="020B0503020204020204" pitchFamily="34" charset="-122"/>
              </a:rPr>
              <a:t>、</a:t>
            </a:r>
            <a:r>
              <a:rPr lang="en-US" altLang="zh-CN" sz="1400" smtClean="0">
                <a:latin typeface="微软雅黑" panose="020B0503020204020204" pitchFamily="34" charset="-122"/>
                <a:ea typeface="微软雅黑" panose="020B0503020204020204" pitchFamily="34" charset="-122"/>
              </a:rPr>
              <a:t>truetype-aat</a:t>
            </a:r>
            <a:r>
              <a:rPr lang="zh-CN" altLang="zh-CN" sz="1400" smtClean="0">
                <a:latin typeface="微软雅黑" panose="020B0503020204020204" pitchFamily="34" charset="-122"/>
                <a:ea typeface="微软雅黑" panose="020B0503020204020204" pitchFamily="34" charset="-122"/>
              </a:rPr>
              <a:t>、</a:t>
            </a:r>
            <a:r>
              <a:rPr lang="en-US" altLang="zh-CN" sz="1400" smtClean="0">
                <a:latin typeface="微软雅黑" panose="020B0503020204020204" pitchFamily="34" charset="-122"/>
                <a:ea typeface="微软雅黑" panose="020B0503020204020204" pitchFamily="34" charset="-122"/>
              </a:rPr>
              <a:t>embedded-opentype</a:t>
            </a:r>
            <a:r>
              <a:rPr lang="zh-CN" altLang="zh-CN" sz="1400" smtClean="0">
                <a:latin typeface="微软雅黑" panose="020B0503020204020204" pitchFamily="34" charset="-122"/>
                <a:ea typeface="微软雅黑" panose="020B0503020204020204" pitchFamily="34" charset="-122"/>
              </a:rPr>
              <a:t>、</a:t>
            </a:r>
            <a:r>
              <a:rPr lang="en-US" altLang="zh-CN" sz="1400" smtClean="0">
                <a:latin typeface="微软雅黑" panose="020B0503020204020204" pitchFamily="34" charset="-122"/>
                <a:ea typeface="微软雅黑" panose="020B0503020204020204" pitchFamily="34" charset="-122"/>
              </a:rPr>
              <a:t>svg</a:t>
            </a:r>
            <a:r>
              <a:rPr lang="zh-CN" altLang="zh-CN" sz="1400" smtClean="0">
                <a:latin typeface="微软雅黑" panose="020B0503020204020204" pitchFamily="34" charset="-122"/>
                <a:ea typeface="微软雅黑" panose="020B0503020204020204" pitchFamily="34" charset="-122"/>
              </a:rPr>
              <a:t>等；</a:t>
            </a:r>
          </a:p>
        </p:txBody>
      </p:sp>
      <p:sp>
        <p:nvSpPr>
          <p:cNvPr id="94" name="圆角矩形 93"/>
          <p:cNvSpPr/>
          <p:nvPr/>
        </p:nvSpPr>
        <p:spPr>
          <a:xfrm>
            <a:off x="683568" y="5680623"/>
            <a:ext cx="7560840"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a:t>
            </a:r>
            <a:r>
              <a:rPr lang="zh-CN" altLang="en-US" b="1" smtClean="0">
                <a:solidFill>
                  <a:schemeClr val="bg1"/>
                </a:solidFill>
                <a:ea typeface="宋体" pitchFamily="2" charset="-122"/>
              </a:rPr>
              <a:t>见教材</a:t>
            </a:r>
            <a:r>
              <a:rPr lang="en-US" altLang="zh-CN" b="1" smtClean="0">
                <a:solidFill>
                  <a:schemeClr val="bg1"/>
                </a:solidFill>
                <a:ea typeface="宋体" pitchFamily="2" charset="-122"/>
              </a:rPr>
              <a:t>demo2-1</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cxnSp>
        <p:nvCxnSpPr>
          <p:cNvPr id="95" name="直接连接符 94"/>
          <p:cNvCxnSpPr/>
          <p:nvPr/>
        </p:nvCxnSpPr>
        <p:spPr bwMode="auto">
          <a:xfrm>
            <a:off x="513176" y="5535935"/>
            <a:ext cx="7920880" cy="0"/>
          </a:xfrm>
          <a:prstGeom prst="line">
            <a:avLst/>
          </a:prstGeom>
          <a:noFill/>
          <a:ln w="28575"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标题 1"/>
          <p:cNvSpPr>
            <a:spLocks noChangeArrowheads="1"/>
          </p:cNvSpPr>
          <p:nvPr/>
        </p:nvSpPr>
        <p:spPr bwMode="auto">
          <a:xfrm>
            <a:off x="1619074" y="190730"/>
            <a:ext cx="7561437"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r>
              <a:rPr lang="zh-CN" altLang="en-US" sz="2800" b="1" smtClean="0">
                <a:solidFill>
                  <a:srgbClr val="0567A2"/>
                </a:solidFill>
                <a:latin typeface="微软雅黑" pitchFamily="34" charset="-122"/>
                <a:ea typeface="微软雅黑" pitchFamily="34" charset="-122"/>
                <a:sym typeface="宋体" charset="-122"/>
              </a:rPr>
              <a:t>前导</a:t>
            </a:r>
            <a:r>
              <a:rPr lang="zh-CN" altLang="en-US" sz="2800" b="1">
                <a:solidFill>
                  <a:srgbClr val="0567A2"/>
                </a:solidFill>
                <a:latin typeface="微软雅黑" pitchFamily="34" charset="-122"/>
                <a:ea typeface="微软雅黑" pitchFamily="34" charset="-122"/>
                <a:sym typeface="宋体" charset="-122"/>
              </a:rPr>
              <a:t>知识</a:t>
            </a:r>
            <a:r>
              <a:rPr lang="en-US" altLang="zh-CN" sz="2800" b="1">
                <a:solidFill>
                  <a:srgbClr val="0567A2"/>
                </a:solidFill>
                <a:latin typeface="微软雅黑" pitchFamily="34" charset="-122"/>
                <a:ea typeface="微软雅黑" pitchFamily="34" charset="-122"/>
                <a:sym typeface="宋体" charset="-122"/>
              </a:rPr>
              <a:t>-</a:t>
            </a:r>
            <a:r>
              <a:rPr lang="en-US" altLang="zh-CN" sz="2800" b="1">
                <a:solidFill>
                  <a:srgbClr val="0567A2"/>
                </a:solidFill>
                <a:latin typeface="微软雅黑" pitchFamily="34" charset="-122"/>
                <a:ea typeface="微软雅黑" pitchFamily="34" charset="-122"/>
              </a:rPr>
              <a:t>CSS</a:t>
            </a:r>
            <a:r>
              <a:rPr lang="zh-CN" altLang="zh-CN" sz="2800" b="1">
                <a:solidFill>
                  <a:srgbClr val="0567A2"/>
                </a:solidFill>
                <a:latin typeface="微软雅黑" pitchFamily="34" charset="-122"/>
                <a:ea typeface="微软雅黑" pitchFamily="34" charset="-122"/>
              </a:rPr>
              <a:t>字体样式</a:t>
            </a:r>
            <a:r>
              <a:rPr lang="zh-CN" altLang="zh-CN" sz="2800" b="1" smtClean="0">
                <a:solidFill>
                  <a:srgbClr val="0567A2"/>
                </a:solidFill>
                <a:latin typeface="微软雅黑" pitchFamily="34" charset="-122"/>
                <a:ea typeface="微软雅黑" pitchFamily="34" charset="-122"/>
              </a:rPr>
              <a:t>属性</a:t>
            </a:r>
            <a:endParaRPr lang="zh-CN" altLang="zh-CN" sz="2800" b="1">
              <a:solidFill>
                <a:srgbClr val="0567A2"/>
              </a:solidFill>
              <a:latin typeface="微软雅黑" pitchFamily="34" charset="-122"/>
              <a:ea typeface="微软雅黑" pitchFamily="34" charset="-122"/>
            </a:endParaRPr>
          </a:p>
        </p:txBody>
      </p:sp>
    </p:spTree>
    <p:extLst>
      <p:ext uri="{BB962C8B-B14F-4D97-AF65-F5344CB8AC3E}">
        <p14:creationId xmlns:p14="http://schemas.microsoft.com/office/powerpoint/2010/main" val="99764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down)">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91"/>
                                        </p:tgtEl>
                                        <p:attrNameLst>
                                          <p:attrName>style.visibility</p:attrName>
                                        </p:attrNameLst>
                                      </p:cBhvr>
                                      <p:to>
                                        <p:strVal val="hidden"/>
                                      </p:to>
                                    </p:set>
                                  </p:childTnLst>
                                </p:cTn>
                              </p:par>
                              <p:par>
                                <p:cTn id="12" presetID="22" presetClass="entr" presetSubtype="2" fill="hold" grpId="0" nodeType="withEffect">
                                  <p:stCondLst>
                                    <p:cond delay="0"/>
                                  </p:stCondLst>
                                  <p:childTnLst>
                                    <p:set>
                                      <p:cBhvr>
                                        <p:cTn id="13" dur="1" fill="hold">
                                          <p:stCondLst>
                                            <p:cond delay="0"/>
                                          </p:stCondLst>
                                        </p:cTn>
                                        <p:tgtEl>
                                          <p:spTgt spid="92"/>
                                        </p:tgtEl>
                                        <p:attrNameLst>
                                          <p:attrName>style.visibility</p:attrName>
                                        </p:attrNameLst>
                                      </p:cBhvr>
                                      <p:to>
                                        <p:strVal val="visible"/>
                                      </p:to>
                                    </p:set>
                                    <p:animEffect transition="in" filter="wipe(right)">
                                      <p:cBhvr>
                                        <p:cTn id="14" dur="500"/>
                                        <p:tgtEl>
                                          <p:spTgt spid="9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2"/>
                                        </p:tgtEl>
                                        <p:attrNameLst>
                                          <p:attrName>style.visibility</p:attrName>
                                        </p:attrNameLst>
                                      </p:cBhvr>
                                      <p:to>
                                        <p:strVal val="hidden"/>
                                      </p:to>
                                    </p:set>
                                  </p:childTnLst>
                                </p:cTn>
                              </p:par>
                              <p:par>
                                <p:cTn id="19" presetID="22" presetClass="entr" presetSubtype="1" fill="hold" grpId="0" nodeType="withEffect">
                                  <p:stCondLst>
                                    <p:cond delay="0"/>
                                  </p:stCondLst>
                                  <p:childTnLst>
                                    <p:set>
                                      <p:cBhvr>
                                        <p:cTn id="20" dur="1" fill="hold">
                                          <p:stCondLst>
                                            <p:cond delay="0"/>
                                          </p:stCondLst>
                                        </p:cTn>
                                        <p:tgtEl>
                                          <p:spTgt spid="93"/>
                                        </p:tgtEl>
                                        <p:attrNameLst>
                                          <p:attrName>style.visibility</p:attrName>
                                        </p:attrNameLst>
                                      </p:cBhvr>
                                      <p:to>
                                        <p:strVal val="visible"/>
                                      </p:to>
                                    </p:set>
                                    <p:animEffect transition="in" filter="wipe(up)">
                                      <p:cBhvr>
                                        <p:cTn id="21" dur="500"/>
                                        <p:tgtEl>
                                          <p:spTgt spid="9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93"/>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95"/>
                                        </p:tgtEl>
                                        <p:attrNameLst>
                                          <p:attrName>style.visibility</p:attrName>
                                        </p:attrNameLst>
                                      </p:cBhvr>
                                      <p:to>
                                        <p:strVal val="visible"/>
                                      </p:to>
                                    </p:set>
                                    <p:anim calcmode="lin" valueType="num">
                                      <p:cBhvr>
                                        <p:cTn id="28" dur="500" fill="hold"/>
                                        <p:tgtEl>
                                          <p:spTgt spid="95"/>
                                        </p:tgtEl>
                                        <p:attrNameLst>
                                          <p:attrName>ppt_w</p:attrName>
                                        </p:attrNameLst>
                                      </p:cBhvr>
                                      <p:tavLst>
                                        <p:tav tm="0">
                                          <p:val>
                                            <p:fltVal val="0"/>
                                          </p:val>
                                        </p:tav>
                                        <p:tav tm="100000">
                                          <p:val>
                                            <p:strVal val="#ppt_w"/>
                                          </p:val>
                                        </p:tav>
                                      </p:tavLst>
                                    </p:anim>
                                    <p:anim calcmode="lin" valueType="num">
                                      <p:cBhvr>
                                        <p:cTn id="29" dur="500" fill="hold"/>
                                        <p:tgtEl>
                                          <p:spTgt spid="95"/>
                                        </p:tgtEl>
                                        <p:attrNameLst>
                                          <p:attrName>ppt_h</p:attrName>
                                        </p:attrNameLst>
                                      </p:cBhvr>
                                      <p:tavLst>
                                        <p:tav tm="0">
                                          <p:val>
                                            <p:fltVal val="0"/>
                                          </p:val>
                                        </p:tav>
                                        <p:tav tm="100000">
                                          <p:val>
                                            <p:strVal val="#ppt_h"/>
                                          </p:val>
                                        </p:tav>
                                      </p:tavLst>
                                    </p:anim>
                                    <p:animEffect transition="in" filter="fade">
                                      <p:cBhvr>
                                        <p:cTn id="30" dur="500"/>
                                        <p:tgtEl>
                                          <p:spTgt spid="9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4"/>
                                        </p:tgtEl>
                                        <p:attrNameLst>
                                          <p:attrName>style.visibility</p:attrName>
                                        </p:attrNameLst>
                                      </p:cBhvr>
                                      <p:to>
                                        <p:strVal val="visible"/>
                                      </p:to>
                                    </p:set>
                                    <p:animEffect transition="in" filter="fade">
                                      <p:cBhvr>
                                        <p:cTn id="33"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1" grpId="1" animBg="1"/>
      <p:bldP spid="92" grpId="0" animBg="1"/>
      <p:bldP spid="92" grpId="1" animBg="1"/>
      <p:bldP spid="93" grpId="0" animBg="1"/>
      <p:bldP spid="93" grpId="1" animBg="1"/>
      <p:bldP spid="9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4294967295"/>
          </p:nvPr>
        </p:nvSpPr>
        <p:spPr bwMode="auto">
          <a:xfrm>
            <a:off x="481013" y="1620838"/>
            <a:ext cx="7975600" cy="65603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742950" lvl="1" indent="-285750" eaLnBrk="0" fontAlgn="base" hangingPunct="0">
              <a:lnSpc>
                <a:spcPct val="170000"/>
              </a:lnSpc>
              <a:spcBef>
                <a:spcPct val="20000"/>
              </a:spcBef>
              <a:spcAft>
                <a:spcPct val="0"/>
              </a:spcAft>
              <a:buFont typeface="Arial" panose="020B0604020202020204" pitchFamily="34" charset="0"/>
              <a:buChar char="–"/>
              <a:defRPr/>
            </a:pPr>
            <a:r>
              <a:rPr lang="zh-CN" altLang="zh-CN" sz="1800" kern="0">
                <a:latin typeface="微软雅黑" panose="020B0503020204020204" pitchFamily="34" charset="-122"/>
                <a:ea typeface="微软雅黑" panose="020B0503020204020204" pitchFamily="34" charset="-122"/>
              </a:rPr>
              <a:t>在网页制作中，如果想让一个段落的内容像报刊、杂志中那样分栏显示，就用到了</a:t>
            </a:r>
            <a:r>
              <a:rPr lang="en-US" altLang="zh-CN" sz="1800" kern="0">
                <a:latin typeface="微软雅黑" panose="020B0503020204020204" pitchFamily="34" charset="-122"/>
                <a:ea typeface="微软雅黑" panose="020B0503020204020204" pitchFamily="34" charset="-122"/>
              </a:rPr>
              <a:t>CSS3</a:t>
            </a:r>
            <a:r>
              <a:rPr lang="zh-CN" altLang="zh-CN" sz="1800" kern="0">
                <a:latin typeface="微软雅黑" panose="020B0503020204020204" pitchFamily="34" charset="-122"/>
                <a:ea typeface="微软雅黑" panose="020B0503020204020204" pitchFamily="34" charset="-122"/>
              </a:rPr>
              <a:t>中提出的多列布局模块（</a:t>
            </a:r>
            <a:r>
              <a:rPr lang="en-US" altLang="zh-CN" sz="1800" kern="0">
                <a:latin typeface="微软雅黑" panose="020B0503020204020204" pitchFamily="34" charset="-122"/>
                <a:ea typeface="微软雅黑" panose="020B0503020204020204" pitchFamily="34" charset="-122"/>
              </a:rPr>
              <a:t>Multi-column Layout Module</a:t>
            </a:r>
            <a:r>
              <a:rPr lang="zh-CN" altLang="en-US" sz="1800" kern="0">
                <a:latin typeface="微软雅黑" panose="020B0503020204020204" pitchFamily="34" charset="-122"/>
                <a:ea typeface="微软雅黑" panose="020B0503020204020204" pitchFamily="34" charset="-122"/>
              </a:rPr>
              <a:t>。</a:t>
            </a:r>
            <a:endParaRPr lang="en-US" altLang="zh-CN" sz="1800" kern="0">
              <a:latin typeface="微软雅黑" panose="020B0503020204020204" pitchFamily="34" charset="-122"/>
              <a:ea typeface="微软雅黑" panose="020B0503020204020204" pitchFamily="34" charset="-122"/>
            </a:endParaRPr>
          </a:p>
          <a:p>
            <a:pPr marL="742950" lvl="1" indent="-285750" eaLnBrk="0" fontAlgn="base" hangingPunct="0">
              <a:lnSpc>
                <a:spcPct val="170000"/>
              </a:lnSpc>
              <a:spcBef>
                <a:spcPct val="20000"/>
              </a:spcBef>
              <a:spcAft>
                <a:spcPct val="0"/>
              </a:spcAft>
              <a:buFont typeface="Arial" panose="020B0604020202020204" pitchFamily="34" charset="0"/>
              <a:buChar char="–"/>
              <a:defRPr/>
            </a:pPr>
            <a:r>
              <a:rPr lang="zh-CN" altLang="en-US" sz="1800" kern="0">
                <a:latin typeface="微软雅黑" panose="020B0503020204020204" pitchFamily="34" charset="-122"/>
                <a:ea typeface="微软雅黑" panose="020B0503020204020204" pitchFamily="34" charset="-122"/>
              </a:rPr>
              <a:t>接下来通过一个案例来演示多列布局的应用，页面效果如图所示。</a:t>
            </a:r>
            <a:endParaRPr lang="en-US" altLang="zh-CN" sz="1800" kern="0" dirty="0">
              <a:latin typeface="微软雅黑" panose="020B0503020204020204" pitchFamily="34" charset="-122"/>
              <a:ea typeface="微软雅黑" panose="020B0503020204020204" pitchFamily="34" charset="-122"/>
            </a:endParaRPr>
          </a:p>
        </p:txBody>
      </p:sp>
      <p:sp>
        <p:nvSpPr>
          <p:cNvPr id="6" name="矩形 5"/>
          <p:cNvSpPr/>
          <p:nvPr/>
        </p:nvSpPr>
        <p:spPr>
          <a:xfrm>
            <a:off x="560388" y="995581"/>
            <a:ext cx="6730560" cy="583108"/>
          </a:xfrm>
          <a:prstGeom prst="rect">
            <a:avLst/>
          </a:prstGeom>
        </p:spPr>
        <p:txBody>
          <a:bodyPr wrap="none">
            <a:spAutoFit/>
          </a:bodyPr>
          <a:lstStyle/>
          <a:p>
            <a:pPr marL="342900" indent="-342900">
              <a:lnSpc>
                <a:spcPct val="150000"/>
              </a:lnSpc>
              <a:spcBef>
                <a:spcPct val="20000"/>
              </a:spcBef>
              <a:buFontTx/>
              <a:buChar char="•"/>
              <a:defRPr/>
            </a:pPr>
            <a:r>
              <a:rPr lang="zh-CN" altLang="zh-CN" sz="2400" b="1" smtClean="0">
                <a:solidFill>
                  <a:srgbClr val="0567A2"/>
                </a:solidFill>
              </a:rPr>
              <a:t>多</a:t>
            </a:r>
            <a:r>
              <a:rPr lang="zh-CN" altLang="zh-CN" sz="2400" b="1">
                <a:solidFill>
                  <a:srgbClr val="0567A2"/>
                </a:solidFill>
              </a:rPr>
              <a:t>列布局模块（</a:t>
            </a:r>
            <a:r>
              <a:rPr lang="en-US" altLang="zh-CN" sz="2400" b="1">
                <a:solidFill>
                  <a:srgbClr val="0567A2"/>
                </a:solidFill>
              </a:rPr>
              <a:t>Multi-column Layout Module</a:t>
            </a:r>
            <a:r>
              <a:rPr lang="zh-CN" altLang="zh-CN" sz="2400" b="1">
                <a:solidFill>
                  <a:srgbClr val="0567A2"/>
                </a:solidFill>
              </a:rPr>
              <a:t>）</a:t>
            </a:r>
            <a:endParaRPr lang="en-US" altLang="zh-CN" sz="2400" b="1" dirty="0">
              <a:solidFill>
                <a:srgbClr val="0567A2"/>
              </a:solidFill>
            </a:endParaRPr>
          </a:p>
        </p:txBody>
      </p:sp>
      <p:pic>
        <p:nvPicPr>
          <p:cNvPr id="14" name="图片 13"/>
          <p:cNvPicPr/>
          <p:nvPr/>
        </p:nvPicPr>
        <p:blipFill>
          <a:blip r:embed="rId2"/>
          <a:stretch>
            <a:fillRect/>
          </a:stretch>
        </p:blipFill>
        <p:spPr>
          <a:xfrm>
            <a:off x="1907704" y="3708509"/>
            <a:ext cx="5274310" cy="1376675"/>
          </a:xfrm>
          <a:prstGeom prst="rect">
            <a:avLst/>
          </a:prstGeom>
        </p:spPr>
      </p:pic>
      <p:sp>
        <p:nvSpPr>
          <p:cNvPr id="17" name="圆角矩形 16"/>
          <p:cNvSpPr/>
          <p:nvPr/>
        </p:nvSpPr>
        <p:spPr>
          <a:xfrm>
            <a:off x="683568" y="5733928"/>
            <a:ext cx="7560840"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a:t>
            </a:r>
            <a:r>
              <a:rPr lang="zh-CN" altLang="en-US" b="1" smtClean="0">
                <a:solidFill>
                  <a:schemeClr val="bg1"/>
                </a:solidFill>
                <a:ea typeface="宋体" pitchFamily="2" charset="-122"/>
              </a:rPr>
              <a:t>见教材</a:t>
            </a:r>
            <a:r>
              <a:rPr lang="en-US" altLang="zh-CN" b="1" smtClean="0">
                <a:solidFill>
                  <a:schemeClr val="bg1"/>
                </a:solidFill>
                <a:ea typeface="宋体" pitchFamily="2" charset="-122"/>
              </a:rPr>
              <a:t>demo2-2</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cxnSp>
        <p:nvCxnSpPr>
          <p:cNvPr id="18" name="直接连接符 17"/>
          <p:cNvCxnSpPr/>
          <p:nvPr/>
        </p:nvCxnSpPr>
        <p:spPr bwMode="auto">
          <a:xfrm>
            <a:off x="513176" y="5589240"/>
            <a:ext cx="7920880" cy="0"/>
          </a:xfrm>
          <a:prstGeom prst="line">
            <a:avLst/>
          </a:prstGeom>
          <a:noFill/>
          <a:ln w="28575"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标题 1"/>
          <p:cNvSpPr>
            <a:spLocks noChangeArrowheads="1"/>
          </p:cNvSpPr>
          <p:nvPr/>
        </p:nvSpPr>
        <p:spPr bwMode="auto">
          <a:xfrm>
            <a:off x="1635852" y="190730"/>
            <a:ext cx="7544659"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r>
              <a:rPr lang="zh-CN" altLang="en-US" sz="2800" b="1" smtClean="0">
                <a:solidFill>
                  <a:srgbClr val="0567A2"/>
                </a:solidFill>
                <a:latin typeface="微软雅黑" pitchFamily="34" charset="-122"/>
                <a:ea typeface="微软雅黑" pitchFamily="34" charset="-122"/>
                <a:sym typeface="宋体" charset="-122"/>
              </a:rPr>
              <a:t>前导</a:t>
            </a:r>
            <a:r>
              <a:rPr lang="zh-CN" altLang="en-US" sz="2800" b="1">
                <a:solidFill>
                  <a:srgbClr val="0567A2"/>
                </a:solidFill>
                <a:latin typeface="微软雅黑" pitchFamily="34" charset="-122"/>
                <a:ea typeface="微软雅黑" pitchFamily="34" charset="-122"/>
                <a:sym typeface="宋体" charset="-122"/>
              </a:rPr>
              <a:t>知识</a:t>
            </a:r>
            <a:r>
              <a:rPr lang="en-US" altLang="zh-CN" sz="2800" b="1" smtClean="0">
                <a:solidFill>
                  <a:srgbClr val="0567A2"/>
                </a:solidFill>
                <a:latin typeface="微软雅黑" pitchFamily="34" charset="-122"/>
                <a:ea typeface="微软雅黑" pitchFamily="34" charset="-122"/>
                <a:sym typeface="宋体" charset="-122"/>
              </a:rPr>
              <a:t>-</a:t>
            </a:r>
            <a:r>
              <a:rPr lang="zh-CN" altLang="en-US" sz="2800" b="1">
                <a:solidFill>
                  <a:srgbClr val="0567A2"/>
                </a:solidFill>
                <a:latin typeface="微软雅黑" pitchFamily="34" charset="-122"/>
                <a:ea typeface="微软雅黑" pitchFamily="34" charset="-122"/>
                <a:sym typeface="宋体" charset="-122"/>
              </a:rPr>
              <a:t>多</a:t>
            </a:r>
            <a:r>
              <a:rPr lang="zh-CN" altLang="en-US" sz="2800" b="1" smtClean="0">
                <a:solidFill>
                  <a:srgbClr val="0567A2"/>
                </a:solidFill>
                <a:latin typeface="微软雅黑" pitchFamily="34" charset="-122"/>
                <a:ea typeface="微软雅黑" pitchFamily="34" charset="-122"/>
                <a:sym typeface="宋体" charset="-122"/>
              </a:rPr>
              <a:t>列布局</a:t>
            </a:r>
            <a:endParaRPr lang="zh-CN" altLang="zh-CN" sz="2800" b="1">
              <a:solidFill>
                <a:srgbClr val="0567A2"/>
              </a:solidFill>
              <a:latin typeface="微软雅黑" pitchFamily="34" charset="-122"/>
              <a:ea typeface="微软雅黑" pitchFamily="34" charset="-122"/>
            </a:endParaRPr>
          </a:p>
        </p:txBody>
      </p:sp>
    </p:spTree>
    <p:extLst>
      <p:ext uri="{BB962C8B-B14F-4D97-AF65-F5344CB8AC3E}">
        <p14:creationId xmlns:p14="http://schemas.microsoft.com/office/powerpoint/2010/main" val="389777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down)">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p:nvPr/>
        </p:nvPicPr>
        <p:blipFill>
          <a:blip r:embed="rId2"/>
          <a:stretch>
            <a:fillRect/>
          </a:stretch>
        </p:blipFill>
        <p:spPr>
          <a:xfrm>
            <a:off x="755576" y="2708921"/>
            <a:ext cx="3600400" cy="3528391"/>
          </a:xfrm>
          <a:prstGeom prst="rect">
            <a:avLst/>
          </a:prstGeom>
        </p:spPr>
      </p:pic>
      <p:sp>
        <p:nvSpPr>
          <p:cNvPr id="5" name="标题 1"/>
          <p:cNvSpPr>
            <a:spLocks noChangeArrowheads="1"/>
          </p:cNvSpPr>
          <p:nvPr/>
        </p:nvSpPr>
        <p:spPr bwMode="auto">
          <a:xfrm>
            <a:off x="112305" y="1388310"/>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3600" b="1" dirty="0">
              <a:solidFill>
                <a:srgbClr val="FFFF00"/>
              </a:solidFill>
              <a:latin typeface="微软雅黑" pitchFamily="34" charset="-122"/>
              <a:ea typeface="微软雅黑" pitchFamily="34" charset="-122"/>
              <a:sym typeface="宋体" charset="-122"/>
            </a:endParaRPr>
          </a:p>
        </p:txBody>
      </p:sp>
      <p:sp>
        <p:nvSpPr>
          <p:cNvPr id="7" name="矩形 6"/>
          <p:cNvSpPr/>
          <p:nvPr/>
        </p:nvSpPr>
        <p:spPr>
          <a:xfrm>
            <a:off x="560388" y="1003970"/>
            <a:ext cx="2387192" cy="583108"/>
          </a:xfrm>
          <a:prstGeom prst="rect">
            <a:avLst/>
          </a:prstGeom>
        </p:spPr>
        <p:txBody>
          <a:bodyPr wrap="none">
            <a:spAutoFit/>
          </a:bodyPr>
          <a:lstStyle/>
          <a:p>
            <a:pPr marL="342900" indent="-342900">
              <a:lnSpc>
                <a:spcPct val="150000"/>
              </a:lnSpc>
              <a:spcBef>
                <a:spcPct val="20000"/>
              </a:spcBef>
              <a:buFontTx/>
              <a:buChar char="•"/>
              <a:defRPr/>
            </a:pPr>
            <a:r>
              <a:rPr lang="zh-CN" altLang="zh-CN" sz="2400" b="1" smtClean="0">
                <a:solidFill>
                  <a:srgbClr val="0567A2"/>
                </a:solidFill>
              </a:rPr>
              <a:t>电子</a:t>
            </a:r>
            <a:r>
              <a:rPr lang="zh-CN" altLang="zh-CN" sz="2400" b="1">
                <a:solidFill>
                  <a:srgbClr val="0567A2"/>
                </a:solidFill>
              </a:rPr>
              <a:t>杂志页面</a:t>
            </a:r>
            <a:endParaRPr lang="en-US" altLang="zh-CN" sz="2400" b="1" dirty="0">
              <a:solidFill>
                <a:srgbClr val="0567A2"/>
              </a:solidFill>
            </a:endParaRPr>
          </a:p>
        </p:txBody>
      </p:sp>
      <p:sp>
        <p:nvSpPr>
          <p:cNvPr id="8" name="右箭头 7"/>
          <p:cNvSpPr/>
          <p:nvPr/>
        </p:nvSpPr>
        <p:spPr>
          <a:xfrm>
            <a:off x="4355976" y="4365104"/>
            <a:ext cx="360040" cy="144016"/>
          </a:xfrm>
          <a:prstGeom prst="rightArrow">
            <a:avLst/>
          </a:prstGeom>
          <a:solidFill>
            <a:schemeClr val="tx1"/>
          </a:solidFill>
          <a:ln w="19050">
            <a:solidFill>
              <a:schemeClr val="tx1"/>
            </a:solidFill>
          </a:ln>
        </p:spPr>
        <p:txBody>
          <a:bodyPr wrap="square" rtlCol="0" anchor="ctr">
            <a:spAutoFit/>
          </a:bodyPr>
          <a:lstStyle/>
          <a:p>
            <a:pPr algn="ctr"/>
            <a:endParaRPr lang="zh-CN" altLang="en-US" dirty="0">
              <a:ea typeface="宋体" pitchFamily="2" charset="-122"/>
            </a:endParaRPr>
          </a:p>
        </p:txBody>
      </p:sp>
      <p:pic>
        <p:nvPicPr>
          <p:cNvPr id="9" name="图片 8"/>
          <p:cNvPicPr/>
          <p:nvPr/>
        </p:nvPicPr>
        <p:blipFill>
          <a:blip r:embed="rId3"/>
          <a:stretch>
            <a:fillRect/>
          </a:stretch>
        </p:blipFill>
        <p:spPr>
          <a:xfrm>
            <a:off x="4716016" y="2420888"/>
            <a:ext cx="3744416" cy="3888432"/>
          </a:xfrm>
          <a:prstGeom prst="rect">
            <a:avLst/>
          </a:prstGeom>
        </p:spPr>
      </p:pic>
      <p:sp>
        <p:nvSpPr>
          <p:cNvPr id="10" name="矩形 9"/>
          <p:cNvSpPr/>
          <p:nvPr/>
        </p:nvSpPr>
        <p:spPr>
          <a:xfrm>
            <a:off x="2195736" y="1974586"/>
            <a:ext cx="5904656" cy="332399"/>
          </a:xfrm>
          <a:prstGeom prst="rect">
            <a:avLst/>
          </a:prstGeom>
        </p:spPr>
        <p:txBody>
          <a:bodyPr wrap="square">
            <a:spAutoFit/>
          </a:bodyPr>
          <a:lstStyle/>
          <a:p>
            <a:pPr>
              <a:lnSpc>
                <a:spcPct val="130000"/>
              </a:lnSpc>
              <a:spcAft>
                <a:spcPts val="300"/>
              </a:spcAft>
            </a:pPr>
            <a:r>
              <a:rPr lang="zh-CN" altLang="zh-CN" sz="1200" smtClean="0">
                <a:solidFill>
                  <a:schemeClr val="tx1">
                    <a:lumMod val="65000"/>
                    <a:lumOff val="35000"/>
                  </a:schemeClr>
                </a:solidFill>
                <a:latin typeface="微软雅黑" pitchFamily="34" charset="-122"/>
                <a:ea typeface="微软雅黑" pitchFamily="34" charset="-122"/>
              </a:rPr>
              <a:t>该</a:t>
            </a:r>
            <a:r>
              <a:rPr lang="zh-CN" altLang="zh-CN" sz="1200">
                <a:solidFill>
                  <a:schemeClr val="tx1">
                    <a:lumMod val="65000"/>
                    <a:lumOff val="35000"/>
                  </a:schemeClr>
                </a:solidFill>
                <a:latin typeface="微软雅黑" pitchFamily="34" charset="-122"/>
                <a:ea typeface="微软雅黑" pitchFamily="34" charset="-122"/>
              </a:rPr>
              <a:t>电子杂志页面由</a:t>
            </a:r>
            <a:r>
              <a:rPr lang="en-US" altLang="zh-CN" sz="1200">
                <a:solidFill>
                  <a:schemeClr val="tx1">
                    <a:lumMod val="65000"/>
                    <a:lumOff val="35000"/>
                  </a:schemeClr>
                </a:solidFill>
                <a:latin typeface="微软雅黑" pitchFamily="34" charset="-122"/>
                <a:ea typeface="微软雅黑" pitchFamily="34" charset="-122"/>
              </a:rPr>
              <a:t>1</a:t>
            </a:r>
            <a:r>
              <a:rPr lang="zh-CN" altLang="zh-CN" sz="1200">
                <a:solidFill>
                  <a:schemeClr val="tx1">
                    <a:lumMod val="65000"/>
                    <a:lumOff val="35000"/>
                  </a:schemeClr>
                </a:solidFill>
                <a:latin typeface="微软雅黑" pitchFamily="34" charset="-122"/>
                <a:ea typeface="微软雅黑" pitchFamily="34" charset="-122"/>
              </a:rPr>
              <a:t>个</a:t>
            </a:r>
            <a:r>
              <a:rPr lang="en-US" altLang="zh-CN" sz="1200">
                <a:solidFill>
                  <a:schemeClr val="tx1">
                    <a:lumMod val="65000"/>
                    <a:lumOff val="35000"/>
                  </a:schemeClr>
                </a:solidFill>
                <a:latin typeface="微软雅黑" pitchFamily="34" charset="-122"/>
                <a:ea typeface="微软雅黑" pitchFamily="34" charset="-122"/>
              </a:rPr>
              <a:t>&lt;div&gt;</a:t>
            </a:r>
            <a:r>
              <a:rPr lang="zh-CN" altLang="zh-CN" sz="1200">
                <a:solidFill>
                  <a:schemeClr val="tx1">
                    <a:lumMod val="65000"/>
                    <a:lumOff val="35000"/>
                  </a:schemeClr>
                </a:solidFill>
                <a:latin typeface="微软雅黑" pitchFamily="34" charset="-122"/>
                <a:ea typeface="微软雅黑" pitchFamily="34" charset="-122"/>
              </a:rPr>
              <a:t>标签嵌套多个</a:t>
            </a:r>
            <a:r>
              <a:rPr lang="en-US" altLang="zh-CN" sz="1200">
                <a:solidFill>
                  <a:schemeClr val="tx1">
                    <a:lumMod val="65000"/>
                    <a:lumOff val="35000"/>
                  </a:schemeClr>
                </a:solidFill>
                <a:latin typeface="微软雅黑" pitchFamily="34" charset="-122"/>
                <a:ea typeface="微软雅黑" pitchFamily="34" charset="-122"/>
              </a:rPr>
              <a:t>&lt;p&gt;</a:t>
            </a:r>
            <a:r>
              <a:rPr lang="zh-CN" altLang="zh-CN" sz="1200">
                <a:solidFill>
                  <a:schemeClr val="tx1">
                    <a:lumMod val="65000"/>
                    <a:lumOff val="35000"/>
                  </a:schemeClr>
                </a:solidFill>
                <a:latin typeface="微软雅黑" pitchFamily="34" charset="-122"/>
                <a:ea typeface="微软雅黑" pitchFamily="34" charset="-122"/>
              </a:rPr>
              <a:t>标签段落构成。</a:t>
            </a:r>
          </a:p>
        </p:txBody>
      </p:sp>
      <p:sp>
        <p:nvSpPr>
          <p:cNvPr id="11" name="椭圆 10"/>
          <p:cNvSpPr/>
          <p:nvPr/>
        </p:nvSpPr>
        <p:spPr bwMode="auto">
          <a:xfrm rot="574600">
            <a:off x="711199" y="1944464"/>
            <a:ext cx="362543" cy="362530"/>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pPr>
            <a:endParaRPr lang="zh-CN" altLang="en-US" dirty="0">
              <a:solidFill>
                <a:schemeClr val="bg1"/>
              </a:solidFill>
              <a:latin typeface="Arial" charset="0"/>
              <a:ea typeface="宋体" pitchFamily="2" charset="-122"/>
            </a:endParaRPr>
          </a:p>
        </p:txBody>
      </p:sp>
      <p:sp>
        <p:nvSpPr>
          <p:cNvPr id="12" name="TextBox 11"/>
          <p:cNvSpPr txBox="1"/>
          <p:nvPr/>
        </p:nvSpPr>
        <p:spPr>
          <a:xfrm>
            <a:off x="720639" y="1949806"/>
            <a:ext cx="348172" cy="369332"/>
          </a:xfrm>
          <a:prstGeom prst="rect">
            <a:avLst/>
          </a:prstGeom>
          <a:noFill/>
        </p:spPr>
        <p:txBody>
          <a:bodyPr wrap="none" rtlCol="0">
            <a:spAutoFit/>
          </a:bodyPr>
          <a:lstStyle/>
          <a:p>
            <a:r>
              <a:rPr lang="en-US" altLang="zh-CN"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1</a:t>
            </a:r>
            <a:endParaRPr lang="zh-CN" altLang="en-US" b="1" dirty="0">
              <a:solidFill>
                <a:schemeClr val="bg1"/>
              </a:solidFill>
              <a:latin typeface="Verdana" panose="020B0604030504040204" pitchFamily="34" charset="0"/>
              <a:cs typeface="Verdana" panose="020B0604030504040204" pitchFamily="34" charset="0"/>
            </a:endParaRPr>
          </a:p>
        </p:txBody>
      </p:sp>
      <p:cxnSp>
        <p:nvCxnSpPr>
          <p:cNvPr id="14" name="直接连接符 13"/>
          <p:cNvCxnSpPr/>
          <p:nvPr/>
        </p:nvCxnSpPr>
        <p:spPr>
          <a:xfrm>
            <a:off x="892470" y="2304086"/>
            <a:ext cx="749595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107554" y="1958992"/>
            <a:ext cx="1151277" cy="345094"/>
          </a:xfrm>
          <a:prstGeom prst="rect">
            <a:avLst/>
          </a:prstGeom>
        </p:spPr>
        <p:txBody>
          <a:bodyPr wrap="square">
            <a:spAutoFit/>
          </a:bodyPr>
          <a:lstStyle/>
          <a:p>
            <a:pPr>
              <a:lnSpc>
                <a:spcPct val="130000"/>
              </a:lnSpc>
              <a:spcAft>
                <a:spcPts val="300"/>
              </a:spcAft>
            </a:pPr>
            <a:r>
              <a:rPr lang="zh-CN" altLang="en-US" sz="1400" b="1" smtClean="0">
                <a:solidFill>
                  <a:srgbClr val="0567A2"/>
                </a:solidFill>
                <a:latin typeface="微软雅黑" pitchFamily="34" charset="-122"/>
                <a:ea typeface="微软雅黑" pitchFamily="34" charset="-122"/>
              </a:rPr>
              <a:t>页面结构：</a:t>
            </a:r>
            <a:endParaRPr lang="en-US" altLang="zh-CN" sz="1200" dirty="0">
              <a:solidFill>
                <a:srgbClr val="0567A2"/>
              </a:solidFill>
              <a:latin typeface="微软雅黑" pitchFamily="34" charset="-122"/>
              <a:ea typeface="微软雅黑" pitchFamily="34" charset="-122"/>
            </a:endParaRPr>
          </a:p>
        </p:txBody>
      </p:sp>
      <p:sp>
        <p:nvSpPr>
          <p:cNvPr id="16" name="圆角矩形 15"/>
          <p:cNvSpPr/>
          <p:nvPr/>
        </p:nvSpPr>
        <p:spPr>
          <a:xfrm>
            <a:off x="755576" y="4869160"/>
            <a:ext cx="7776864"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a:t>
            </a:r>
            <a:r>
              <a:rPr lang="zh-CN" altLang="en-US" b="1" smtClean="0">
                <a:solidFill>
                  <a:schemeClr val="bg1"/>
                </a:solidFill>
                <a:ea typeface="宋体" pitchFamily="2" charset="-122"/>
              </a:rPr>
              <a:t>详见教材代码实现）</a:t>
            </a:r>
            <a:endParaRPr lang="en-US" altLang="zh-CN" b="1" dirty="0">
              <a:solidFill>
                <a:schemeClr val="bg1"/>
              </a:solidFill>
              <a:ea typeface="宋体" pitchFamily="2" charset="-122"/>
            </a:endParaRPr>
          </a:p>
        </p:txBody>
      </p:sp>
      <p:sp>
        <p:nvSpPr>
          <p:cNvPr id="17" name="椭圆 16"/>
          <p:cNvSpPr/>
          <p:nvPr/>
        </p:nvSpPr>
        <p:spPr bwMode="auto">
          <a:xfrm rot="574600">
            <a:off x="647648" y="4262974"/>
            <a:ext cx="362543" cy="362530"/>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pPr>
            <a:endParaRPr lang="zh-CN" altLang="en-US" dirty="0">
              <a:solidFill>
                <a:schemeClr val="bg1"/>
              </a:solidFill>
              <a:latin typeface="Arial" charset="0"/>
              <a:ea typeface="宋体" pitchFamily="2" charset="-122"/>
            </a:endParaRPr>
          </a:p>
        </p:txBody>
      </p:sp>
      <p:sp>
        <p:nvSpPr>
          <p:cNvPr id="18" name="TextBox 17"/>
          <p:cNvSpPr txBox="1"/>
          <p:nvPr/>
        </p:nvSpPr>
        <p:spPr>
          <a:xfrm>
            <a:off x="657088" y="4268316"/>
            <a:ext cx="348172" cy="369332"/>
          </a:xfrm>
          <a:prstGeom prst="rect">
            <a:avLst/>
          </a:prstGeom>
          <a:noFill/>
        </p:spPr>
        <p:txBody>
          <a:bodyPr wrap="none" rtlCol="0">
            <a:spAutoFit/>
          </a:bodyPr>
          <a:lstStyle/>
          <a:p>
            <a:r>
              <a:rPr lang="en-US" altLang="zh-CN" b="1" dirty="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zh-CN" altLang="en-US" b="1" dirty="0">
              <a:solidFill>
                <a:schemeClr val="bg1"/>
              </a:solidFill>
              <a:latin typeface="Verdana" panose="020B0604030504040204" pitchFamily="34" charset="0"/>
              <a:cs typeface="Verdana" panose="020B0604030504040204" pitchFamily="34" charset="0"/>
            </a:endParaRPr>
          </a:p>
        </p:txBody>
      </p:sp>
      <p:cxnSp>
        <p:nvCxnSpPr>
          <p:cNvPr id="19" name="直接连接符 18"/>
          <p:cNvCxnSpPr/>
          <p:nvPr/>
        </p:nvCxnSpPr>
        <p:spPr>
          <a:xfrm>
            <a:off x="828919" y="4622596"/>
            <a:ext cx="755950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44003" y="4277502"/>
            <a:ext cx="1151277" cy="345094"/>
          </a:xfrm>
          <a:prstGeom prst="rect">
            <a:avLst/>
          </a:prstGeom>
        </p:spPr>
        <p:txBody>
          <a:bodyPr wrap="square">
            <a:spAutoFit/>
          </a:bodyPr>
          <a:lstStyle/>
          <a:p>
            <a:pPr>
              <a:lnSpc>
                <a:spcPct val="130000"/>
              </a:lnSpc>
              <a:spcAft>
                <a:spcPts val="300"/>
              </a:spcAft>
            </a:pPr>
            <a:r>
              <a:rPr lang="zh-CN" altLang="en-US" sz="1400" b="1" smtClean="0">
                <a:solidFill>
                  <a:srgbClr val="0567A2"/>
                </a:solidFill>
                <a:latin typeface="微软雅黑" pitchFamily="34" charset="-122"/>
                <a:ea typeface="微软雅黑" pitchFamily="34" charset="-122"/>
              </a:rPr>
              <a:t>实现</a:t>
            </a:r>
            <a:r>
              <a:rPr lang="zh-CN" altLang="en-US" sz="1400" b="1">
                <a:solidFill>
                  <a:srgbClr val="0567A2"/>
                </a:solidFill>
                <a:latin typeface="微软雅黑" pitchFamily="34" charset="-122"/>
                <a:ea typeface="微软雅黑" pitchFamily="34" charset="-122"/>
              </a:rPr>
              <a:t>细节</a:t>
            </a:r>
            <a:r>
              <a:rPr lang="zh-CN" altLang="en-US" sz="1400" b="1" smtClean="0">
                <a:solidFill>
                  <a:srgbClr val="0567A2"/>
                </a:solidFill>
                <a:latin typeface="微软雅黑" pitchFamily="34" charset="-122"/>
                <a:ea typeface="微软雅黑" pitchFamily="34" charset="-122"/>
              </a:rPr>
              <a:t>：</a:t>
            </a:r>
            <a:endParaRPr lang="en-US" altLang="zh-CN" sz="1200" dirty="0">
              <a:solidFill>
                <a:srgbClr val="0567A2"/>
              </a:solidFill>
              <a:latin typeface="微软雅黑" pitchFamily="34" charset="-122"/>
              <a:ea typeface="微软雅黑" pitchFamily="34" charset="-122"/>
            </a:endParaRPr>
          </a:p>
        </p:txBody>
      </p:sp>
      <p:sp>
        <p:nvSpPr>
          <p:cNvPr id="21" name="矩形 20"/>
          <p:cNvSpPr/>
          <p:nvPr/>
        </p:nvSpPr>
        <p:spPr>
          <a:xfrm>
            <a:off x="2051720" y="3067013"/>
            <a:ext cx="6408712" cy="1384353"/>
          </a:xfrm>
          <a:prstGeom prst="rect">
            <a:avLst/>
          </a:prstGeom>
        </p:spPr>
        <p:txBody>
          <a:bodyPr wrap="square">
            <a:spAutoFit/>
          </a:bodyPr>
          <a:lstStyle/>
          <a:p>
            <a:pPr marL="228600" indent="-228600">
              <a:lnSpc>
                <a:spcPct val="130000"/>
              </a:lnSpc>
              <a:spcAft>
                <a:spcPts val="300"/>
              </a:spcAft>
              <a:buFont typeface="+mj-ea"/>
              <a:buAutoNum type="circleNumDbPlain"/>
            </a:pPr>
            <a:r>
              <a:rPr lang="zh-CN" altLang="zh-CN" sz="1200">
                <a:solidFill>
                  <a:schemeClr val="tx1">
                    <a:lumMod val="65000"/>
                    <a:lumOff val="35000"/>
                  </a:schemeClr>
                </a:solidFill>
                <a:ea typeface="微软雅黑" pitchFamily="34" charset="-122"/>
              </a:rPr>
              <a:t>对</a:t>
            </a:r>
            <a:r>
              <a:rPr lang="en-US" altLang="zh-CN" sz="1200">
                <a:solidFill>
                  <a:schemeClr val="tx1">
                    <a:lumMod val="65000"/>
                    <a:lumOff val="35000"/>
                  </a:schemeClr>
                </a:solidFill>
                <a:ea typeface="微软雅黑" pitchFamily="34" charset="-122"/>
              </a:rPr>
              <a:t>body</a:t>
            </a:r>
            <a:r>
              <a:rPr lang="zh-CN" altLang="zh-CN" sz="1200">
                <a:solidFill>
                  <a:schemeClr val="tx1">
                    <a:lumMod val="65000"/>
                    <a:lumOff val="35000"/>
                  </a:schemeClr>
                </a:solidFill>
                <a:ea typeface="微软雅黑" pitchFamily="34" charset="-122"/>
              </a:rPr>
              <a:t>元素设置了一个背景图，作为杂志背景。 </a:t>
            </a:r>
            <a:endParaRPr lang="en-US" altLang="zh-CN" sz="1200">
              <a:solidFill>
                <a:schemeClr val="tx1">
                  <a:lumMod val="65000"/>
                  <a:lumOff val="35000"/>
                </a:schemeClr>
              </a:solidFill>
              <a:ea typeface="微软雅黑" pitchFamily="34" charset="-122"/>
            </a:endParaRPr>
          </a:p>
          <a:p>
            <a:pPr marL="228600" indent="-228600">
              <a:lnSpc>
                <a:spcPct val="130000"/>
              </a:lnSpc>
              <a:spcAft>
                <a:spcPts val="300"/>
              </a:spcAft>
              <a:buFont typeface="+mj-ea"/>
              <a:buAutoNum type="circleNumDbPlain"/>
            </a:pPr>
            <a:r>
              <a:rPr lang="zh-CN" altLang="zh-CN" sz="1200" smtClean="0">
                <a:solidFill>
                  <a:schemeClr val="tx1">
                    <a:lumMod val="65000"/>
                    <a:lumOff val="35000"/>
                  </a:schemeClr>
                </a:solidFill>
                <a:ea typeface="微软雅黑" pitchFamily="34" charset="-122"/>
              </a:rPr>
              <a:t>标题</a:t>
            </a:r>
            <a:r>
              <a:rPr lang="zh-CN" altLang="zh-CN" sz="1200">
                <a:solidFill>
                  <a:schemeClr val="tx1">
                    <a:lumMod val="65000"/>
                    <a:lumOff val="35000"/>
                  </a:schemeClr>
                </a:solidFill>
                <a:ea typeface="微软雅黑" pitchFamily="34" charset="-122"/>
              </a:rPr>
              <a:t>部分可以使用标题标签</a:t>
            </a:r>
            <a:r>
              <a:rPr lang="en-US" altLang="zh-CN" sz="1200">
                <a:solidFill>
                  <a:schemeClr val="tx1">
                    <a:lumMod val="65000"/>
                    <a:lumOff val="35000"/>
                  </a:schemeClr>
                </a:solidFill>
                <a:ea typeface="微软雅黑" pitchFamily="34" charset="-122"/>
              </a:rPr>
              <a:t>&lt;h4&gt;</a:t>
            </a:r>
            <a:r>
              <a:rPr lang="zh-CN" altLang="zh-CN" sz="1200">
                <a:solidFill>
                  <a:schemeClr val="tx1">
                    <a:lumMod val="65000"/>
                    <a:lumOff val="35000"/>
                  </a:schemeClr>
                </a:solidFill>
                <a:ea typeface="微软雅黑" pitchFamily="34" charset="-122"/>
              </a:rPr>
              <a:t>，右侧文字插入的图片可以用</a:t>
            </a:r>
            <a:r>
              <a:rPr lang="en-US" altLang="zh-CN" sz="1200">
                <a:solidFill>
                  <a:schemeClr val="tx1">
                    <a:lumMod val="65000"/>
                    <a:lumOff val="35000"/>
                  </a:schemeClr>
                </a:solidFill>
                <a:ea typeface="微软雅黑" pitchFamily="34" charset="-122"/>
              </a:rPr>
              <a:t>&lt;img&gt;</a:t>
            </a:r>
            <a:r>
              <a:rPr lang="zh-CN" altLang="zh-CN" sz="1200">
                <a:solidFill>
                  <a:schemeClr val="tx1">
                    <a:lumMod val="65000"/>
                    <a:lumOff val="35000"/>
                  </a:schemeClr>
                </a:solidFill>
                <a:ea typeface="微软雅黑" pitchFamily="34" charset="-122"/>
              </a:rPr>
              <a:t>标签定义。 </a:t>
            </a:r>
            <a:endParaRPr lang="en-US" altLang="zh-CN" sz="1200" smtClean="0">
              <a:solidFill>
                <a:schemeClr val="tx1">
                  <a:lumMod val="65000"/>
                  <a:lumOff val="35000"/>
                </a:schemeClr>
              </a:solidFill>
              <a:ea typeface="微软雅黑" pitchFamily="34" charset="-122"/>
            </a:endParaRPr>
          </a:p>
          <a:p>
            <a:pPr marL="228600" indent="-228600">
              <a:lnSpc>
                <a:spcPct val="130000"/>
              </a:lnSpc>
              <a:spcAft>
                <a:spcPts val="300"/>
              </a:spcAft>
              <a:buFont typeface="+mj-ea"/>
              <a:buAutoNum type="circleNumDbPlain"/>
            </a:pPr>
            <a:r>
              <a:rPr lang="zh-CN" altLang="zh-CN" sz="1200" smtClean="0">
                <a:solidFill>
                  <a:schemeClr val="tx1">
                    <a:lumMod val="65000"/>
                    <a:lumOff val="35000"/>
                  </a:schemeClr>
                </a:solidFill>
                <a:ea typeface="微软雅黑" pitchFamily="34" charset="-122"/>
              </a:rPr>
              <a:t>使用</a:t>
            </a:r>
            <a:r>
              <a:rPr lang="zh-CN" altLang="zh-CN" sz="1200">
                <a:solidFill>
                  <a:schemeClr val="tx1">
                    <a:lumMod val="65000"/>
                    <a:lumOff val="35000"/>
                  </a:schemeClr>
                </a:solidFill>
                <a:ea typeface="微软雅黑" pitchFamily="34" charset="-122"/>
              </a:rPr>
              <a:t>多列布局的知识对网页文字进行布局，会出现一条灰色的线将文字分成两列</a:t>
            </a:r>
            <a:r>
              <a:rPr lang="zh-CN" altLang="zh-CN" sz="1200" smtClean="0">
                <a:solidFill>
                  <a:schemeClr val="tx1">
                    <a:lumMod val="65000"/>
                    <a:lumOff val="35000"/>
                  </a:schemeClr>
                </a:solidFill>
                <a:ea typeface="微软雅黑" pitchFamily="34" charset="-122"/>
              </a:rPr>
              <a:t>。</a:t>
            </a:r>
            <a:endParaRPr lang="en-US" altLang="zh-CN" sz="1200" smtClean="0">
              <a:solidFill>
                <a:schemeClr val="tx1">
                  <a:lumMod val="65000"/>
                  <a:lumOff val="35000"/>
                </a:schemeClr>
              </a:solidFill>
              <a:ea typeface="微软雅黑" pitchFamily="34" charset="-122"/>
            </a:endParaRPr>
          </a:p>
          <a:p>
            <a:pPr marL="228600" indent="-228600">
              <a:lnSpc>
                <a:spcPct val="130000"/>
              </a:lnSpc>
              <a:spcAft>
                <a:spcPts val="300"/>
              </a:spcAft>
              <a:buFont typeface="+mj-ea"/>
              <a:buAutoNum type="circleNumDbPlain"/>
            </a:pPr>
            <a:r>
              <a:rPr lang="zh-CN" altLang="zh-CN" sz="1200" smtClean="0">
                <a:solidFill>
                  <a:schemeClr val="tx1">
                    <a:lumMod val="65000"/>
                    <a:lumOff val="35000"/>
                  </a:schemeClr>
                </a:solidFill>
                <a:ea typeface="微软雅黑" pitchFamily="34" charset="-122"/>
              </a:rPr>
              <a:t>使用</a:t>
            </a:r>
            <a:r>
              <a:rPr lang="en-US" altLang="zh-CN" sz="1200" smtClean="0">
                <a:solidFill>
                  <a:schemeClr val="tx1">
                    <a:lumMod val="65000"/>
                    <a:lumOff val="35000"/>
                  </a:schemeClr>
                </a:solidFill>
                <a:ea typeface="微软雅黑" pitchFamily="34" charset="-122"/>
              </a:rPr>
              <a:t> </a:t>
            </a:r>
            <a:r>
              <a:rPr lang="en-US" altLang="zh-CN" sz="1200">
                <a:solidFill>
                  <a:schemeClr val="tx1">
                    <a:lumMod val="65000"/>
                    <a:lumOff val="35000"/>
                  </a:schemeClr>
                </a:solidFill>
                <a:ea typeface="微软雅黑" pitchFamily="34" charset="-122"/>
              </a:rPr>
              <a:t>@font-face</a:t>
            </a:r>
            <a:r>
              <a:rPr lang="zh-CN" altLang="zh-CN" sz="1200">
                <a:solidFill>
                  <a:schemeClr val="tx1">
                    <a:lumMod val="65000"/>
                    <a:lumOff val="35000"/>
                  </a:schemeClr>
                </a:solidFill>
                <a:ea typeface="微软雅黑" pitchFamily="34" charset="-122"/>
              </a:rPr>
              <a:t>规则定义自定义的字体，并控制段落文本的字号、粗细和颜色、首行缩进等样式</a:t>
            </a:r>
            <a:r>
              <a:rPr lang="zh-CN" altLang="zh-CN" sz="1200" smtClean="0">
                <a:solidFill>
                  <a:schemeClr val="tx1">
                    <a:lumMod val="65000"/>
                    <a:lumOff val="35000"/>
                  </a:schemeClr>
                </a:solidFill>
                <a:ea typeface="微软雅黑" pitchFamily="34" charset="-122"/>
              </a:rPr>
              <a:t>。</a:t>
            </a:r>
            <a:endParaRPr lang="en-US" altLang="zh-CN" sz="1200">
              <a:solidFill>
                <a:schemeClr val="tx1">
                  <a:lumMod val="65000"/>
                  <a:lumOff val="35000"/>
                </a:schemeClr>
              </a:solidFill>
              <a:ea typeface="微软雅黑" pitchFamily="34" charset="-122"/>
            </a:endParaRPr>
          </a:p>
        </p:txBody>
      </p:sp>
      <p:sp>
        <p:nvSpPr>
          <p:cNvPr id="22" name="标题 1"/>
          <p:cNvSpPr>
            <a:spLocks noChangeArrowheads="1"/>
          </p:cNvSpPr>
          <p:nvPr/>
        </p:nvSpPr>
        <p:spPr bwMode="auto">
          <a:xfrm>
            <a:off x="1619640" y="199119"/>
            <a:ext cx="7560871"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r>
              <a:rPr lang="zh-CN" altLang="en-US" sz="3600" b="1" smtClean="0">
                <a:solidFill>
                  <a:srgbClr val="0567A2"/>
                </a:solidFill>
                <a:latin typeface="微软雅黑" pitchFamily="34" charset="-122"/>
                <a:ea typeface="微软雅黑" pitchFamily="34" charset="-122"/>
                <a:sym typeface="宋体" charset="-122"/>
              </a:rPr>
              <a:t>项目</a:t>
            </a:r>
            <a:r>
              <a:rPr lang="en-US" altLang="zh-CN" sz="3600" b="1">
                <a:solidFill>
                  <a:srgbClr val="0567A2"/>
                </a:solidFill>
                <a:latin typeface="微软雅黑" pitchFamily="34" charset="-122"/>
                <a:ea typeface="微软雅黑" pitchFamily="34" charset="-122"/>
                <a:sym typeface="宋体" charset="-122"/>
              </a:rPr>
              <a:t>2-1-</a:t>
            </a:r>
            <a:r>
              <a:rPr lang="zh-CN" altLang="en-US" sz="3600" b="1" smtClean="0">
                <a:solidFill>
                  <a:srgbClr val="0567A2"/>
                </a:solidFill>
                <a:latin typeface="微软雅黑" pitchFamily="34" charset="-122"/>
                <a:ea typeface="微软雅黑" pitchFamily="34" charset="-122"/>
                <a:sym typeface="宋体" charset="-122"/>
              </a:rPr>
              <a:t>项目分析</a:t>
            </a:r>
            <a:endParaRPr lang="zh-CN" altLang="en-US" sz="3600" b="1">
              <a:solidFill>
                <a:srgbClr val="0567A2"/>
              </a:solidFill>
              <a:latin typeface="微软雅黑" pitchFamily="34" charset="-122"/>
              <a:ea typeface="微软雅黑" pitchFamily="34" charset="-122"/>
              <a:sym typeface="宋体" charset="-122"/>
            </a:endParaRPr>
          </a:p>
        </p:txBody>
      </p:sp>
    </p:spTree>
    <p:extLst>
      <p:ext uri="{BB962C8B-B14F-4D97-AF65-F5344CB8AC3E}">
        <p14:creationId xmlns:p14="http://schemas.microsoft.com/office/powerpoint/2010/main" val="247879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3"/>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par>
                                <p:cTn id="41" presetID="22" presetClass="entr" presetSubtype="8"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500"/>
                                        <p:tgtEl>
                                          <p:spTgt spid="20"/>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left)">
                                      <p:cBhvr>
                                        <p:cTn id="55" dur="500"/>
                                        <p:tgtEl>
                                          <p:spTgt spid="21"/>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left)">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p:bldP spid="11" grpId="0" animBg="1"/>
      <p:bldP spid="12" grpId="0"/>
      <p:bldP spid="15" grpId="0"/>
      <p:bldP spid="16" grpId="0" animBg="1"/>
      <p:bldP spid="17" grpId="0" animBg="1"/>
      <p:bldP spid="18" grpId="0"/>
      <p:bldP spid="20" grpId="0"/>
      <p:bldP spid="2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8921fd07f8d24e4446141b7d7f0febf5cfbefb1"/>
</p:tagLst>
</file>

<file path=ppt/tags/tag2.xml><?xml version="1.0" encoding="utf-8"?>
<p:tagLst xmlns:a="http://schemas.openxmlformats.org/drawingml/2006/main" xmlns:r="http://schemas.openxmlformats.org/officeDocument/2006/relationships" xmlns:p="http://schemas.openxmlformats.org/presentationml/2006/main">
  <p:tag name="GENSWF_SLIDE_TITLE" val="第一章 PHP开篇"/>
  <p:tag name="GENSWF_ADVANCE_TIME" val="0.00"/>
  <p:tag name="ISPRING_SLIDE_INDENT_LEVEL" val="0"/>
  <p:tag name="ISPRING_CUSTOM_TIMING_USED" val="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64</TotalTime>
  <Words>4024</Words>
  <Application>Microsoft Office PowerPoint</Application>
  <PresentationFormat>全屏显示(4:3)</PresentationFormat>
  <Paragraphs>429</Paragraphs>
  <Slides>30</Slides>
  <Notes>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32" baseType="lpstr">
      <vt:lpstr>Office 主题​​</vt:lpstr>
      <vt:lpstr>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lucius</dc:creator>
  <cp:lastModifiedBy>马丹</cp:lastModifiedBy>
  <cp:revision>14</cp:revision>
  <dcterms:created xsi:type="dcterms:W3CDTF">2016-08-25T05:15:17Z</dcterms:created>
  <dcterms:modified xsi:type="dcterms:W3CDTF">2016-08-27T10:19:27Z</dcterms:modified>
</cp:coreProperties>
</file>