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260" r:id="rId45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  <c:spPr>
              <a:solidFill>
                <a:srgbClr val="22518A"/>
              </a:solidFill>
            </c:spPr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C8D06-D954-4818-BDE9-5BC874D7EE3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7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8351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97361" y="2374631"/>
            <a:ext cx="5238934" cy="10823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单元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 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48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音频与</a:t>
            </a:r>
            <a:r>
              <a:rPr lang="zh-CN" altLang="en-US" sz="4800" b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视频</a:t>
            </a:r>
            <a:endParaRPr lang="zh-CN" altLang="en-US" sz="48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7" y="5308955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34403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Video</a:t>
            </a:r>
            <a:r>
              <a:rPr lang="zh-CN" altLang="en-US" sz="2400" b="1" dirty="0">
                <a:solidFill>
                  <a:srgbClr val="0567A2"/>
                </a:solidFill>
              </a:rPr>
              <a:t>对象的</a:t>
            </a:r>
            <a:r>
              <a:rPr lang="zh-CN" altLang="en-US" sz="2400" b="1">
                <a:solidFill>
                  <a:srgbClr val="0567A2"/>
                </a:solidFill>
              </a:rPr>
              <a:t>常用</a:t>
            </a:r>
            <a:r>
              <a:rPr lang="zh-CN" altLang="en-US" sz="2400" b="1" smtClean="0">
                <a:solidFill>
                  <a:srgbClr val="0567A2"/>
                </a:solidFill>
              </a:rPr>
              <a:t>方法</a:t>
            </a:r>
            <a:endParaRPr lang="zh-CN" altLang="en-US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03654"/>
              </p:ext>
            </p:extLst>
          </p:nvPr>
        </p:nvGraphicFramePr>
        <p:xfrm>
          <a:off x="1331640" y="2348881"/>
          <a:ext cx="6696744" cy="273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5544616"/>
              </a:tblGrid>
              <a:tr h="5141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5247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load()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加载媒体文件，为播放做准备。通常用于播放前的预加载，也会用于重新加载媒体文件。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925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play()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播放媒体文件。如果视频没有加载，则加载并播放；如果视频是暂停的，则变为播放。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0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pause()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暂停播放媒体文件。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67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canPlayType()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测试浏览器是否支持指定的媒体类型。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Video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</a:p>
        </p:txBody>
      </p:sp>
    </p:spTree>
    <p:extLst>
      <p:ext uri="{BB962C8B-B14F-4D97-AF65-F5344CB8AC3E}">
        <p14:creationId xmlns:p14="http://schemas.microsoft.com/office/powerpoint/2010/main" val="5091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498726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Video</a:t>
            </a:r>
            <a:r>
              <a:rPr lang="zh-CN" altLang="en-US" sz="2400" b="1" dirty="0">
                <a:solidFill>
                  <a:srgbClr val="0567A2"/>
                </a:solidFill>
              </a:rPr>
              <a:t>对象的</a:t>
            </a:r>
            <a:r>
              <a:rPr lang="zh-CN" altLang="en-US" sz="2400" b="1">
                <a:solidFill>
                  <a:srgbClr val="0567A2"/>
                </a:solidFill>
              </a:rPr>
              <a:t>常用</a:t>
            </a:r>
            <a:r>
              <a:rPr lang="zh-CN" altLang="en-US" sz="2400" b="1" smtClean="0">
                <a:solidFill>
                  <a:srgbClr val="0567A2"/>
                </a:solidFill>
              </a:rPr>
              <a:t>方法和常用属性</a:t>
            </a:r>
            <a:endParaRPr lang="zh-CN" altLang="en-US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82050"/>
              </p:ext>
            </p:extLst>
          </p:nvPr>
        </p:nvGraphicFramePr>
        <p:xfrm>
          <a:off x="1403648" y="1844824"/>
          <a:ext cx="6696744" cy="4392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651"/>
                <a:gridCol w="5532093"/>
              </a:tblGrid>
              <a:tr h="5374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currentSrc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返回当前视频的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URL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currentTime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设置或返回视频中的当前播放位置（以秒计）。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duration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返回视频的长度（以秒计）。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ended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返回视频的播放是否已结束。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返回表示视频错误状态的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MediaError 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paused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设置或返回视频是否暂停。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muted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设置或返回是否关闭声音。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volume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设置或返回视频的音量。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height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设置或返回视频的高度值。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设置或返回视频的宽度值。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Video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</a:p>
        </p:txBody>
      </p:sp>
    </p:spTree>
    <p:extLst>
      <p:ext uri="{BB962C8B-B14F-4D97-AF65-F5344CB8AC3E}">
        <p14:creationId xmlns:p14="http://schemas.microsoft.com/office/powerpoint/2010/main" val="15998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78803"/>
            <a:ext cx="34403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Video</a:t>
            </a:r>
            <a:r>
              <a:rPr lang="zh-CN" altLang="en-US" sz="2400" b="1" dirty="0">
                <a:solidFill>
                  <a:srgbClr val="0567A2"/>
                </a:solidFill>
              </a:rPr>
              <a:t>对象的常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用</a:t>
            </a:r>
            <a:r>
              <a:rPr lang="zh-CN" altLang="en-US" sz="2400" b="1" dirty="0">
                <a:solidFill>
                  <a:srgbClr val="0567A2"/>
                </a:solidFill>
              </a:rPr>
              <a:t>事件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86923"/>
              </p:ext>
            </p:extLst>
          </p:nvPr>
        </p:nvGraphicFramePr>
        <p:xfrm>
          <a:off x="1691680" y="2348879"/>
          <a:ext cx="5616624" cy="3256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107"/>
                <a:gridCol w="4195517"/>
              </a:tblGrid>
              <a:tr h="4840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579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play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当执行方法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play()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2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playing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正在播放时触发。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12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pause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当执行了方法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pause()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388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timeupdate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当播放位置被改变时触发。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7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ended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当播放结束后停止播放时触发。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75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waiting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在等待加载下一帧时触发。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椭圆形标注 9"/>
          <p:cNvSpPr/>
          <p:nvPr/>
        </p:nvSpPr>
        <p:spPr>
          <a:xfrm>
            <a:off x="5076056" y="5357549"/>
            <a:ext cx="3384376" cy="735747"/>
          </a:xfrm>
          <a:prstGeom prst="wedgeEllipseCallout">
            <a:avLst>
              <a:gd name="adj1" fmla="val -50333"/>
              <a:gd name="adj2" fmla="val -6610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对象的常用事件请参见教材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Video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</a:p>
        </p:txBody>
      </p:sp>
    </p:spTree>
    <p:extLst>
      <p:ext uri="{BB962C8B-B14F-4D97-AF65-F5344CB8AC3E}">
        <p14:creationId xmlns:p14="http://schemas.microsoft.com/office/powerpoint/2010/main" val="11399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842726" y="3284984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4853174" y="4005064"/>
            <a:ext cx="331922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5562806" y="4283804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</a:t>
            </a:r>
            <a:r>
              <a:rPr lang="zh-CN" altLang="en-US" b="1">
                <a:ea typeface="宋体" pitchFamily="2" charset="-122"/>
              </a:rPr>
              <a:t>教材</a:t>
            </a:r>
            <a:r>
              <a:rPr lang="en-US" altLang="zh-CN" b="1" smtClean="0">
                <a:ea typeface="宋体" pitchFamily="2" charset="-122"/>
              </a:rPr>
              <a:t>demo6-3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 bwMode="auto">
          <a:xfrm>
            <a:off x="323528" y="1268760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接下来通过案例来演示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对象中常用方法、属性和事件的具体应用，页面效果如下所示。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3672408" cy="2808312"/>
          </a:xfrm>
          <a:prstGeom prst="rect">
            <a:avLst/>
          </a:prstGeom>
        </p:spPr>
      </p:pic>
      <p:sp>
        <p:nvSpPr>
          <p:cNvPr id="16" name="椭圆形标注 15"/>
          <p:cNvSpPr/>
          <p:nvPr/>
        </p:nvSpPr>
        <p:spPr>
          <a:xfrm>
            <a:off x="1393912" y="5445224"/>
            <a:ext cx="3384376" cy="735747"/>
          </a:xfrm>
          <a:prstGeom prst="wedgeEllipseCallout">
            <a:avLst>
              <a:gd name="adj1" fmla="val -50333"/>
              <a:gd name="adj2" fmla="val -6610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单击“播放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暂停”按钮可以切换视频播放状态。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85184"/>
            <a:ext cx="494320" cy="36004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Video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</a:p>
        </p:txBody>
      </p:sp>
    </p:spTree>
    <p:extLst>
      <p:ext uri="{BB962C8B-B14F-4D97-AF65-F5344CB8AC3E}">
        <p14:creationId xmlns:p14="http://schemas.microsoft.com/office/powerpoint/2010/main" val="326812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72"/>
          <p:cNvGrpSpPr>
            <a:grpSpLocks/>
          </p:cNvGrpSpPr>
          <p:nvPr/>
        </p:nvGrpSpPr>
        <p:grpSpPr bwMode="auto">
          <a:xfrm>
            <a:off x="1301006" y="2132856"/>
            <a:ext cx="6583362" cy="2859318"/>
            <a:chOff x="3957026" y="2388304"/>
            <a:chExt cx="10315544" cy="4248187"/>
          </a:xfrm>
        </p:grpSpPr>
        <p:sp>
          <p:nvSpPr>
            <p:cNvPr id="19" name="矩形 18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215349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490365" y="2693142"/>
            <a:ext cx="62499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算符是程序执行特定算术或操作的符号，用于执行程序代码运算。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中的运算符主要包括算术运算符、比较运算符、赋值运算符、逻辑运算符和条件运算符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接下来一一进行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绍。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074" y="207508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运算符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01676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算数运算符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81013" y="1476822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函数算术运算符用于链接运算表达式，主要包括加（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）、减（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）、乘（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）、除（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）、取模（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）、自增（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）、自减（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）等运算符，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79719"/>
              </p:ext>
            </p:extLst>
          </p:nvPr>
        </p:nvGraphicFramePr>
        <p:xfrm>
          <a:off x="840568" y="3068960"/>
          <a:ext cx="7691872" cy="2997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888"/>
                <a:gridCol w="6602984"/>
              </a:tblGrid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617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加运算符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617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减运算符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617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乘运算符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617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除运算符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617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自增运算符，该运算符有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i++(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在使用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之后，使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的值加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1)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++i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（在使用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之前，先使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的值加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）两种。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5617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自减运算符，该运算符有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i--(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在使用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之后，使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的值减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1)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（在使用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之前，先使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的值减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）两种。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19074" y="207508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运算符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7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602122"/>
            <a:ext cx="7975600" cy="962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较运算符在逻辑语句中使用，用于半段变量或值是否相等。返回一个布尔类型的值，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，常用的比较运算符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比较运算符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92758"/>
              </p:ext>
            </p:extLst>
          </p:nvPr>
        </p:nvGraphicFramePr>
        <p:xfrm>
          <a:off x="1115616" y="2708920"/>
          <a:ext cx="6984776" cy="3384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953"/>
                <a:gridCol w="5690823"/>
              </a:tblGrid>
              <a:tr h="4834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 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小于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 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大于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小于等于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大于等于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 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等于，只根据表面值进行判断，不涉及数据类型。例如，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“27”= =27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的值为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不等于，只根据表面值进行判断，不涉及数据类型。例如，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“27”!=27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的值为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19074" y="207508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运算符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37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476809"/>
            <a:ext cx="7975600" cy="962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辑运算符是根据表达式的值来返回真值或假值，常用的逻辑运算符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45769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逻辑运算符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51874"/>
              </p:ext>
            </p:extLst>
          </p:nvPr>
        </p:nvGraphicFramePr>
        <p:xfrm>
          <a:off x="1259632" y="2511599"/>
          <a:ext cx="6912768" cy="1656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7385"/>
                <a:gridCol w="5675383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逻辑运算符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逻辑与，只有当两个操作数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的值都为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a&amp;&amp;b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的值才为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；否则为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逻辑或，只有当两个操作数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的值都为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a||b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的值才为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；否则为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逻辑非，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!true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的值为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，而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!false</a:t>
                      </a: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的值为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7544" y="4789177"/>
            <a:ext cx="8208912" cy="530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条件运算符是</a:t>
            </a:r>
            <a:r>
              <a:rPr lang="en-US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8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中的一种特殊的三目运算符，其语法格式如下。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1600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4102913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条件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运算符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260" y="5463927"/>
            <a:ext cx="72201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作数？结果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dirty="0"/>
          </a:p>
        </p:txBody>
      </p:sp>
      <p:sp>
        <p:nvSpPr>
          <p:cNvPr id="11" name="椭圆形标注 10"/>
          <p:cNvSpPr/>
          <p:nvPr/>
        </p:nvSpPr>
        <p:spPr>
          <a:xfrm>
            <a:off x="4031940" y="5535935"/>
            <a:ext cx="3276364" cy="1038701"/>
          </a:xfrm>
          <a:prstGeom prst="wedgeEllipseCallout">
            <a:avLst>
              <a:gd name="adj1" fmla="val -49796"/>
              <a:gd name="adj2" fmla="val -48324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操作数的值为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，则整个表达式的结果为“结果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”，否则为“结果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19074" y="207508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运算符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1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602122"/>
            <a:ext cx="8064896" cy="530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基本的赋值运算符是等于号“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”，用于对变量进行赋值。其他运算符可以和赋值运算符联合使用，构成组合赋值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  <a:p>
            <a:pPr lvl="1">
              <a:lnSpc>
                <a:spcPct val="150000"/>
              </a:lnSpc>
              <a:defRPr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赋值运算符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39035"/>
              </p:ext>
            </p:extLst>
          </p:nvPr>
        </p:nvGraphicFramePr>
        <p:xfrm>
          <a:off x="1115616" y="2708920"/>
          <a:ext cx="6984776" cy="3384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953"/>
                <a:gridCol w="5690823"/>
              </a:tblGrid>
              <a:tr h="4834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b="1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赋值</a:t>
                      </a:r>
                      <a:r>
                        <a:rPr lang="zh-CN" sz="1200" b="1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例如，</a:t>
                      </a:r>
                      <a:r>
                        <a:rPr lang="en-US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username=“name”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例如，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a+=b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a=a+b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例如，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a-=b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a=a-b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例如，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a*=b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a=a*b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 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例如，</a:t>
                      </a:r>
                      <a:r>
                        <a:rPr lang="en-US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a/=b</a:t>
                      </a:r>
                      <a:r>
                        <a:rPr lang="zh-CN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a=a/b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482"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 =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例如，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a%=b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，相当于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a=a%b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19074" y="207508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-JavaScript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运算符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1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72"/>
          <p:cNvGrpSpPr>
            <a:grpSpLocks/>
          </p:cNvGrpSpPr>
          <p:nvPr/>
        </p:nvGrpSpPr>
        <p:grpSpPr bwMode="auto">
          <a:xfrm>
            <a:off x="899592" y="1772816"/>
            <a:ext cx="7416824" cy="3795422"/>
            <a:chOff x="3440876" y="2388304"/>
            <a:chExt cx="11621505" cy="5008347"/>
          </a:xfrm>
        </p:grpSpPr>
        <p:sp>
          <p:nvSpPr>
            <p:cNvPr id="19" name="矩形 18"/>
            <p:cNvSpPr/>
            <p:nvPr/>
          </p:nvSpPr>
          <p:spPr>
            <a:xfrm>
              <a:off x="3440876" y="2735817"/>
              <a:ext cx="11621505" cy="466083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369198" y="179345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353393" y="2417884"/>
            <a:ext cx="65309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所谓条件语句就是对语句中不同条件的值进行判断，进而根据不同的条件执行不同的语句。条件语句中最常用的是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判断语句，是最基本、最常用的条件控制语句。通过判断条件表达式的值为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，来确定是否执行某一条语句。主要包括单向判断语句、双向判断语句和多向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27464" y="190730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-if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12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请简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述什么是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绘制图形的</a:t>
            </a: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绘制过程中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beginPath()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Path()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的作用，两个方法是否需要搭配使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用。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884" y="1186960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0802" y="1189062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03648" y="2708920"/>
            <a:ext cx="6480720" cy="34732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        canvas</a:t>
            </a:r>
            <a:r>
              <a:rPr lang="zh-CN" altLang="zh-CN" dirty="0"/>
              <a:t>是指</a:t>
            </a:r>
            <a:r>
              <a:rPr lang="en-US" altLang="zh-CN" dirty="0"/>
              <a:t>HTML5</a:t>
            </a:r>
            <a:r>
              <a:rPr lang="zh-CN" altLang="zh-CN" dirty="0"/>
              <a:t>画布，使用</a:t>
            </a:r>
            <a:r>
              <a:rPr lang="en-US" altLang="zh-CN" dirty="0"/>
              <a:t>canvas</a:t>
            </a:r>
            <a:r>
              <a:rPr lang="zh-CN" altLang="zh-CN" dirty="0"/>
              <a:t>可以轻松的在网页中绘制图形、文字、图片等。</a:t>
            </a:r>
          </a:p>
          <a:p>
            <a:r>
              <a:rPr lang="zh-CN" altLang="zh-CN" dirty="0"/>
              <a:t>使用</a:t>
            </a:r>
            <a:r>
              <a:rPr lang="en-US" altLang="zh-CN" dirty="0"/>
              <a:t>canvas</a:t>
            </a:r>
            <a:r>
              <a:rPr lang="zh-CN" altLang="zh-CN" dirty="0"/>
              <a:t>绘制图形的基本步骤总结如下：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）创建画布：</a:t>
            </a:r>
            <a:r>
              <a:rPr lang="en-US" altLang="zh-CN" dirty="0"/>
              <a:t>&lt;canvas&gt;&lt;/canvas&gt;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）准备画笔（获取上下文对象）：</a:t>
            </a:r>
            <a:r>
              <a:rPr lang="en-US" altLang="zh-CN" dirty="0"/>
              <a:t>canvas.getContext('2d');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）开始路径规划 ：</a:t>
            </a:r>
            <a:r>
              <a:rPr lang="en-US" altLang="zh-CN" dirty="0"/>
              <a:t>context.beginPath();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）移动起始点 ：</a:t>
            </a:r>
            <a:r>
              <a:rPr lang="en-US" altLang="zh-CN" dirty="0"/>
              <a:t>context.moveTo(x, y);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）绘制线</a:t>
            </a:r>
            <a:r>
              <a:rPr lang="en-US" altLang="zh-CN" dirty="0"/>
              <a:t>(</a:t>
            </a:r>
            <a:r>
              <a:rPr lang="zh-CN" altLang="zh-CN" dirty="0"/>
              <a:t>矩形、圆形、图片</a:t>
            </a:r>
            <a:r>
              <a:rPr lang="en-US" altLang="zh-CN" dirty="0"/>
              <a:t>...) </a:t>
            </a:r>
            <a:r>
              <a:rPr lang="zh-CN" altLang="zh-CN" dirty="0"/>
              <a:t>：</a:t>
            </a:r>
            <a:r>
              <a:rPr lang="en-US" altLang="zh-CN" dirty="0"/>
              <a:t>context.lineTo(x, y);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）闭合路径：</a:t>
            </a:r>
            <a:r>
              <a:rPr lang="en-US" altLang="zh-CN" dirty="0"/>
              <a:t>context.closePath();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）绘制描边 ：</a:t>
            </a:r>
            <a:r>
              <a:rPr lang="en-US" altLang="zh-CN" dirty="0"/>
              <a:t>context.stroke();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3781553"/>
            <a:ext cx="6480720" cy="1328023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        beginPath</a:t>
            </a:r>
            <a:r>
              <a:rPr lang="en-US" altLang="zh-CN" dirty="0"/>
              <a:t>()</a:t>
            </a:r>
            <a:r>
              <a:rPr lang="zh-CN" altLang="zh-CN" dirty="0"/>
              <a:t>的作用是在绘制新路径时，使得新路径的绘制不会影响原有的路径，顾名思义</a:t>
            </a:r>
            <a:r>
              <a:rPr lang="zh-CN" altLang="zh-CN"/>
              <a:t>，</a:t>
            </a:r>
            <a:r>
              <a:rPr lang="en-US" altLang="zh-CN" smtClean="0"/>
              <a:t>closePath()</a:t>
            </a:r>
            <a:r>
              <a:rPr lang="zh-CN" altLang="zh-CN" smtClean="0"/>
              <a:t>的</a:t>
            </a:r>
            <a:r>
              <a:rPr lang="zh-CN" altLang="zh-CN" dirty="0"/>
              <a:t>意思是闭合路径，即将从路径绘制开始的点到绘制结束点，这两个连接起来，形成闭合路径，两个方法是可以单独使用的。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8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602122"/>
            <a:ext cx="8208912" cy="890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向判断语句是结构最简单的条件语句，如果程序中存在绝对不执行某些指令的情况，就可以使用单向判断语句，其语法格式如下：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单向判断语句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4260" y="2708920"/>
            <a:ext cx="7220148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dirty="0" smtClean="0"/>
              <a:t>if</a:t>
            </a:r>
            <a:r>
              <a:rPr lang="zh-CN" altLang="zh-CN" dirty="0"/>
              <a:t>（执行条件）</a:t>
            </a:r>
            <a:r>
              <a:rPr lang="en-US" altLang="zh-CN" dirty="0"/>
              <a:t>{</a:t>
            </a:r>
            <a:endParaRPr lang="zh-CN" altLang="zh-CN" dirty="0"/>
          </a:p>
          <a:p>
            <a:pPr lvl="2"/>
            <a:r>
              <a:rPr lang="en-US" altLang="zh-CN" dirty="0"/>
              <a:t>	</a:t>
            </a:r>
            <a:r>
              <a:rPr lang="zh-CN" altLang="zh-CN" dirty="0"/>
              <a:t>执行语句</a:t>
            </a:r>
            <a:r>
              <a:rPr lang="en-US" altLang="zh-CN" dirty="0"/>
              <a:t>   </a:t>
            </a:r>
            <a:endParaRPr lang="zh-CN" altLang="zh-CN" dirty="0"/>
          </a:p>
          <a:p>
            <a:pPr lvl="2"/>
            <a:r>
              <a:rPr lang="en-US" altLang="zh-CN" dirty="0"/>
              <a:t>}</a:t>
            </a:r>
            <a:endParaRPr lang="zh-CN" altLang="zh-CN" dirty="0"/>
          </a:p>
          <a:p>
            <a:pPr indent="457200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971600" y="4221088"/>
            <a:ext cx="7220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在上面的语法结构中，</a:t>
            </a:r>
            <a:r>
              <a:rPr lang="en-US" altLang="zh-CN" dirty="0"/>
              <a:t>if</a:t>
            </a:r>
            <a:r>
              <a:rPr lang="zh-CN" altLang="zh-CN" dirty="0"/>
              <a:t>可以理解为“如果”，小括号“</a:t>
            </a:r>
            <a:r>
              <a:rPr lang="en-US" altLang="zh-CN" dirty="0"/>
              <a:t>()</a:t>
            </a:r>
            <a:r>
              <a:rPr lang="zh-CN" altLang="zh-CN" dirty="0"/>
              <a:t>”内用于指定</a:t>
            </a:r>
            <a:r>
              <a:rPr lang="en-US" altLang="zh-CN" dirty="0"/>
              <a:t>if</a:t>
            </a:r>
            <a:r>
              <a:rPr lang="zh-CN" altLang="zh-CN" dirty="0"/>
              <a:t>语句中的执行条件，大括号“</a:t>
            </a:r>
            <a:r>
              <a:rPr lang="en-US" altLang="zh-CN" dirty="0"/>
              <a:t>{}</a:t>
            </a:r>
            <a:r>
              <a:rPr lang="zh-CN" altLang="zh-CN" dirty="0"/>
              <a:t>”内用于指定满足执行条件后需要执行的语句。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755576" y="4077072"/>
            <a:ext cx="7560840" cy="1224136"/>
          </a:xfrm>
          <a:prstGeom prst="wedgeRoundRectCallout">
            <a:avLst>
              <a:gd name="adj1" fmla="val -20549"/>
              <a:gd name="adj2" fmla="val -81089"/>
              <a:gd name="adj3" fmla="val 16667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27464" y="190730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-if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7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602122"/>
            <a:ext cx="7992888" cy="890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双向判断语句是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条件语句的基础形式，只是在单向判断语句基础上增加了一个从句，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语法格式如下：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双向判断语句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636912"/>
            <a:ext cx="7220148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dirty="0"/>
              <a:t>if</a:t>
            </a:r>
            <a:r>
              <a:rPr lang="zh-CN" altLang="zh-CN" dirty="0"/>
              <a:t>（执行条件）</a:t>
            </a:r>
            <a:r>
              <a:rPr lang="en-US" altLang="zh-CN" dirty="0"/>
              <a:t>{</a:t>
            </a:r>
            <a:endParaRPr lang="zh-CN" altLang="zh-CN" dirty="0"/>
          </a:p>
          <a:p>
            <a:pPr lvl="2"/>
            <a:r>
              <a:rPr lang="zh-CN" altLang="zh-CN" dirty="0"/>
              <a:t>执行语句</a:t>
            </a:r>
            <a:r>
              <a:rPr lang="en-US" altLang="zh-CN" dirty="0"/>
              <a:t>1   </a:t>
            </a:r>
            <a:endParaRPr lang="zh-CN" altLang="zh-CN" dirty="0"/>
          </a:p>
          <a:p>
            <a:pPr lvl="2"/>
            <a:r>
              <a:rPr lang="en-US" altLang="zh-CN" dirty="0"/>
              <a:t>}else{</a:t>
            </a:r>
            <a:endParaRPr lang="zh-CN" altLang="zh-CN" dirty="0"/>
          </a:p>
          <a:p>
            <a:pPr lvl="2"/>
            <a:r>
              <a:rPr lang="zh-CN" altLang="zh-CN" dirty="0"/>
              <a:t>执行语句</a:t>
            </a:r>
            <a:r>
              <a:rPr lang="en-US" altLang="zh-CN" dirty="0"/>
              <a:t>2</a:t>
            </a:r>
            <a:endParaRPr lang="zh-CN" altLang="zh-CN" dirty="0"/>
          </a:p>
          <a:p>
            <a:pPr lvl="2"/>
            <a:r>
              <a:rPr lang="en-US" altLang="zh-CN" dirty="0"/>
              <a:t>}</a:t>
            </a:r>
            <a:endParaRPr lang="zh-CN" altLang="zh-CN" dirty="0"/>
          </a:p>
          <a:p>
            <a:pPr indent="457200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043608" y="4869160"/>
            <a:ext cx="7220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双向</a:t>
            </a:r>
            <a:r>
              <a:rPr lang="zh-CN" altLang="zh-CN"/>
              <a:t>判断语句的语法格式和单向判断语句类似，只是在其基础上增加了一个</a:t>
            </a:r>
            <a:r>
              <a:rPr lang="en-US" altLang="zh-CN"/>
              <a:t>else</a:t>
            </a:r>
            <a:r>
              <a:rPr lang="zh-CN" altLang="zh-CN"/>
              <a:t>从句。表示如果条件成立则执行“语句</a:t>
            </a:r>
            <a:r>
              <a:rPr lang="en-US" altLang="zh-CN"/>
              <a:t>1</a:t>
            </a:r>
            <a:r>
              <a:rPr lang="zh-CN" altLang="zh-CN"/>
              <a:t>”，否则，则执行“语句</a:t>
            </a:r>
            <a:r>
              <a:rPr lang="en-US" altLang="zh-CN"/>
              <a:t>2</a:t>
            </a:r>
            <a:r>
              <a:rPr lang="zh-CN" altLang="zh-CN"/>
              <a:t>”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10" name="圆角矩形标注 9"/>
          <p:cNvSpPr/>
          <p:nvPr/>
        </p:nvSpPr>
        <p:spPr>
          <a:xfrm>
            <a:off x="827584" y="4725144"/>
            <a:ext cx="7560840" cy="1224136"/>
          </a:xfrm>
          <a:prstGeom prst="wedgeRoundRectCallout">
            <a:avLst>
              <a:gd name="adj1" fmla="val -20549"/>
              <a:gd name="adj2" fmla="val -81089"/>
              <a:gd name="adj3" fmla="val 16667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27464" y="190730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-if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602122"/>
            <a:ext cx="7920880" cy="890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多向判断语句是根据表达式的结果判断一个条件，然后根据返回值做进一步的判断，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语法格式如下：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多向判断语句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252" y="2566645"/>
            <a:ext cx="7220148" cy="288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dirty="0"/>
              <a:t>if</a:t>
            </a:r>
            <a:r>
              <a:rPr lang="zh-CN" altLang="zh-CN" dirty="0"/>
              <a:t>（执行条件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{</a:t>
            </a:r>
            <a:endParaRPr lang="zh-CN" altLang="zh-CN" dirty="0"/>
          </a:p>
          <a:p>
            <a:pPr lvl="2"/>
            <a:r>
              <a:rPr lang="zh-CN" altLang="zh-CN" dirty="0"/>
              <a:t>执行语句</a:t>
            </a:r>
            <a:r>
              <a:rPr lang="en-US" altLang="zh-CN" dirty="0"/>
              <a:t>1   </a:t>
            </a:r>
            <a:endParaRPr lang="zh-CN" altLang="zh-CN" dirty="0"/>
          </a:p>
          <a:p>
            <a:pPr lvl="2"/>
            <a:r>
              <a:rPr lang="en-US" altLang="zh-CN" dirty="0"/>
              <a:t>}</a:t>
            </a:r>
            <a:endParaRPr lang="zh-CN" altLang="zh-CN" dirty="0"/>
          </a:p>
          <a:p>
            <a:pPr lvl="2"/>
            <a:r>
              <a:rPr lang="en-US" altLang="zh-CN" dirty="0"/>
              <a:t>else if</a:t>
            </a:r>
            <a:r>
              <a:rPr lang="zh-CN" altLang="zh-CN" dirty="0"/>
              <a:t>（执行条件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{</a:t>
            </a:r>
            <a:endParaRPr lang="zh-CN" altLang="zh-CN" dirty="0"/>
          </a:p>
          <a:p>
            <a:pPr lvl="2"/>
            <a:r>
              <a:rPr lang="zh-CN" altLang="zh-CN" dirty="0"/>
              <a:t>执行语句</a:t>
            </a:r>
            <a:r>
              <a:rPr lang="en-US" altLang="zh-CN" dirty="0"/>
              <a:t>2</a:t>
            </a:r>
            <a:endParaRPr lang="zh-CN" altLang="zh-CN" dirty="0"/>
          </a:p>
          <a:p>
            <a:pPr lvl="2"/>
            <a:r>
              <a:rPr lang="en-US" altLang="zh-CN" dirty="0"/>
              <a:t>}</a:t>
            </a:r>
            <a:endParaRPr lang="zh-CN" altLang="zh-CN" dirty="0"/>
          </a:p>
          <a:p>
            <a:pPr lvl="2"/>
            <a:r>
              <a:rPr lang="en-US" altLang="zh-CN" dirty="0"/>
              <a:t>else if</a:t>
            </a:r>
            <a:r>
              <a:rPr lang="zh-CN" altLang="zh-CN" dirty="0"/>
              <a:t>（执行条件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{</a:t>
            </a:r>
            <a:endParaRPr lang="zh-CN" altLang="zh-CN" dirty="0"/>
          </a:p>
          <a:p>
            <a:pPr lvl="2"/>
            <a:r>
              <a:rPr lang="zh-CN" altLang="zh-CN" dirty="0"/>
              <a:t>执行语句</a:t>
            </a:r>
            <a:r>
              <a:rPr lang="en-US" altLang="zh-CN" dirty="0"/>
              <a:t>3</a:t>
            </a:r>
            <a:endParaRPr lang="zh-CN" altLang="zh-CN" dirty="0"/>
          </a:p>
          <a:p>
            <a:pPr lvl="2"/>
            <a:r>
              <a:rPr lang="en-US" altLang="zh-CN" dirty="0"/>
              <a:t>}</a:t>
            </a:r>
            <a:endParaRPr lang="zh-CN" altLang="zh-CN" dirty="0"/>
          </a:p>
          <a:p>
            <a:pPr lvl="2"/>
            <a:r>
              <a:rPr lang="en-US" altLang="zh-CN" dirty="0"/>
              <a:t>......</a:t>
            </a:r>
            <a:endParaRPr lang="zh-CN" altLang="zh-CN" dirty="0"/>
          </a:p>
          <a:p>
            <a:pPr indent="457200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123752" y="5661248"/>
            <a:ext cx="7048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在</a:t>
            </a:r>
            <a:r>
              <a:rPr lang="zh-CN" altLang="zh-CN"/>
              <a:t>多向判断语句的语法中，通过</a:t>
            </a:r>
            <a:r>
              <a:rPr lang="en-US" altLang="zh-CN"/>
              <a:t>else if</a:t>
            </a:r>
            <a:r>
              <a:rPr lang="zh-CN" altLang="zh-CN"/>
              <a:t>语句可以对多个条件进行判断，并且根据判断的结果执行相关的</a:t>
            </a:r>
            <a:r>
              <a:rPr lang="zh-CN" altLang="zh-CN" smtClean="0"/>
              <a:t>语句。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827584" y="5517232"/>
            <a:ext cx="7560840" cy="936104"/>
          </a:xfrm>
          <a:prstGeom prst="wedgeRoundRectCallout">
            <a:avLst>
              <a:gd name="adj1" fmla="val -20549"/>
              <a:gd name="adj2" fmla="val -81089"/>
              <a:gd name="adj3" fmla="val 16667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27464" y="190730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-if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1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267744" y="2204864"/>
            <a:ext cx="5976664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页面主要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&lt;video&gt;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&lt;source&gt;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标签、多个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&lt;button&gt;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标签构成。</a:t>
            </a:r>
          </a:p>
        </p:txBody>
      </p:sp>
      <p:sp>
        <p:nvSpPr>
          <p:cNvPr id="45" name="椭圆 44"/>
          <p:cNvSpPr/>
          <p:nvPr/>
        </p:nvSpPr>
        <p:spPr bwMode="auto">
          <a:xfrm rot="574600">
            <a:off x="927223" y="224675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6663" y="225209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045708" y="2597164"/>
            <a:ext cx="7198700" cy="15052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323578" y="2261278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70315" y="3140968"/>
            <a:ext cx="3543300" cy="25450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797246" y="3202513"/>
            <a:ext cx="3519170" cy="2351405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4437206" y="4113108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视频播放器</a:t>
            </a:r>
            <a:endParaRPr lang="en-US" altLang="zh-CN" sz="2400" b="1">
              <a:solidFill>
                <a:srgbClr val="0567A2"/>
              </a:solidFill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99294" y="190730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66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5" grpId="0" animBg="1"/>
      <p:bldP spid="46" grpId="0"/>
      <p:bldP spid="48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视频播放器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7" name="椭圆 16"/>
          <p:cNvSpPr/>
          <p:nvPr/>
        </p:nvSpPr>
        <p:spPr bwMode="auto">
          <a:xfrm rot="574600">
            <a:off x="647648" y="570313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088" y="57084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28919" y="6062756"/>
            <a:ext cx="7775529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44003" y="571766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75656" y="1556792"/>
            <a:ext cx="3168352" cy="378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这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里的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&lt;source&gt;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标签分别引用三种格式的视频文件：“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ogg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”、“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webm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”、“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mp4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”格式，由于谷歌浏览器和火狐浏览器都支持前两种格式，而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IE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只支持“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mp4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”格式，所以这里引用的“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mp4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”格式的视频与前两个视频内容不同，这样方便效果的查看。例如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右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（上）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页面是用谷歌浏览器打开的，用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IE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浏览器播放的效果是另外一段“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mp4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”格式的视频，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如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右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（下）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所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示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对所有按钮设置了统一的样式，包括背景色、字体、圆角边框、阴影等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鼠标悬停在某个按钮上时应该变为小手的形状。</a:t>
            </a:r>
          </a:p>
        </p:txBody>
      </p:sp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072" y="1027936"/>
            <a:ext cx="3543300" cy="2545080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3645024"/>
            <a:ext cx="3630443" cy="2374579"/>
          </a:xfrm>
          <a:prstGeom prst="rect">
            <a:avLst/>
          </a:prstGeom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599294" y="190730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22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视频播放器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3" name="椭圆 12"/>
          <p:cNvSpPr/>
          <p:nvPr/>
        </p:nvSpPr>
        <p:spPr bwMode="auto">
          <a:xfrm rot="574600">
            <a:off x="423167" y="510551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607" y="513563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4438" y="5445224"/>
            <a:ext cx="7664757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19522" y="5144822"/>
            <a:ext cx="15654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5576" y="5585451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3698" y="2132856"/>
            <a:ext cx="58407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清楚了页面的基本结构后，接下来要做的就是使用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JavaScript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代码为按钮添加相应的功能了，具体分析如下：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控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制视频播放、暂停：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playPause()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，该方法中需要判断，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Video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对象的状态，如果为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paused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，则调用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play()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方法，并设置按钮文字为“暂停”，否则调用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pause()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方法，并设置按钮文字为“播放”。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控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制视频快进、快退：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goBack(val)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，该方法中通过控制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video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对象中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currentTime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的值来实现效果，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currentTime+=val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等价于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currentTime=currentTime+val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控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制视频音量：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volume(val)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，在该方法中通过控制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Video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对象的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volume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属性值，实现效果，可以参考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goBack()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方法的实现。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控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制视频是否静音：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isMuted()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，在该方法中需要判断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Video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对象的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muted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状态，具体实现可以参考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playPause()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方法。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599294" y="190730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5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8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3428999"/>
            <a:ext cx="3431677" cy="2960423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4867157" y="3429002"/>
            <a:ext cx="3449259" cy="30116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388" y="962025"/>
            <a:ext cx="26668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HTML5 web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钢琴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210273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21080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08494" y="2448102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211726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67744" y="1881960"/>
            <a:ext cx="6417141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项目将带领读者完成一个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钢琴，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（左）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当鼠标移动到某个琴键上时，鼠标变为小手状，琴键颜色发生变化，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（右）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304" y="2758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初始效果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75804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鼠标移动到琴键上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 bwMode="auto">
          <a:xfrm flipH="1">
            <a:off x="2440005" y="3096599"/>
            <a:ext cx="1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 flipH="1">
            <a:off x="6552220" y="3096599"/>
            <a:ext cx="1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/>
          <p:cNvSpPr/>
          <p:nvPr/>
        </p:nvSpPr>
        <p:spPr bwMode="auto">
          <a:xfrm rot="574600">
            <a:off x="927223" y="320512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6663" y="320368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08494" y="3550496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284836" y="3219656"/>
            <a:ext cx="1190020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83768" y="2636912"/>
            <a:ext cx="2127505" cy="889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&lt;audio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标签的使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 Audio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 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句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6-2-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描述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1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25" grpId="0"/>
      <p:bldP spid="25" grpId="1"/>
      <p:bldP spid="26" grpId="0"/>
      <p:bldP spid="26" grpId="1"/>
      <p:bldP spid="31" grpId="0" animBg="1"/>
      <p:bldP spid="32" grpId="0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908720"/>
            <a:ext cx="7920880" cy="16828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前为止在网页中播放音频没有固定的标准，大多数音频是通过插件（比如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Flash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）来播放的，但并非所有浏览器都有同样的插件，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&lt;audio&gt;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标签来定义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上的声音文件或音频流，它的使用方法与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标签基本相同，语法如下所示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852936"/>
            <a:ext cx="734481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 smtClean="0"/>
              <a:t>&lt;</a:t>
            </a:r>
            <a:r>
              <a:rPr lang="en-US" altLang="zh-CN" sz="1600" dirty="0"/>
              <a:t>audio src="</a:t>
            </a:r>
            <a:r>
              <a:rPr lang="zh-CN" altLang="zh-CN" sz="1600" dirty="0"/>
              <a:t>音频文件路径</a:t>
            </a:r>
            <a:r>
              <a:rPr lang="en-US" altLang="zh-CN" sz="1600" dirty="0"/>
              <a:t>" controls&gt;</a:t>
            </a:r>
            <a:r>
              <a:rPr lang="zh-CN" altLang="zh-CN" sz="1600" dirty="0"/>
              <a:t>您的浏览器不支持</a:t>
            </a:r>
            <a:r>
              <a:rPr lang="en-US" altLang="zh-CN" sz="1600" dirty="0"/>
              <a:t>audio</a:t>
            </a:r>
            <a:r>
              <a:rPr lang="zh-CN" altLang="zh-CN" sz="1600" dirty="0" smtClean="0"/>
              <a:t>标签</a:t>
            </a:r>
            <a:r>
              <a:rPr lang="en-US" altLang="zh-CN" sz="1600" dirty="0" smtClean="0"/>
              <a:t>&lt;/</a:t>
            </a:r>
            <a:r>
              <a:rPr lang="en-US" altLang="zh-CN" sz="1600" dirty="0"/>
              <a:t>audio&gt;</a:t>
            </a:r>
            <a:endParaRPr lang="zh-CN" altLang="zh-CN" sz="1600" dirty="0"/>
          </a:p>
          <a:p>
            <a:pPr indent="457200">
              <a:lnSpc>
                <a:spcPct val="150000"/>
              </a:lnSpc>
            </a:pPr>
            <a:endParaRPr lang="zh-CN" altLang="zh-CN" sz="1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63468"/>
              </p:ext>
            </p:extLst>
          </p:nvPr>
        </p:nvGraphicFramePr>
        <p:xfrm>
          <a:off x="1043608" y="3933057"/>
          <a:ext cx="7344816" cy="2448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681"/>
                <a:gridCol w="1144866"/>
                <a:gridCol w="4995269"/>
              </a:tblGrid>
              <a:tr h="39349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autoplay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autoplay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如果出现该属性，则视频在就绪后马上播放。</a:t>
                      </a:r>
                      <a:r>
                        <a:rPr 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349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controls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controls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如果出现该属性，则向用户显示控件，比如播放按钮。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349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loop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loop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如果出现该属性，则当媒体文件播放完后再次开始播放。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9186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preload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preload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如果出现该属性，则视频在页面加载时进行加载，并预备播放。如果使用</a:t>
                      </a: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"autoplay"</a:t>
                      </a: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，则忽略该属性。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349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src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要播放的视频的</a:t>
                      </a: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URL</a:t>
                      </a: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7544" y="3349030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 audio &gt;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标签的常用属性如下表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audio&gt;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76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707904" y="1628800"/>
            <a:ext cx="4572000" cy="58477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lvl="0"/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的另一种免费、开源的音频编码，是用于替代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MP3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的下一代音频压缩技术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81013" y="980728"/>
            <a:ext cx="7975600" cy="7200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&lt;audio&gt;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标签支持三种视频格式，具体如下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59632" y="1700808"/>
            <a:ext cx="1152128" cy="504056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59632" y="2564904"/>
            <a:ext cx="1152128" cy="504056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59632" y="3958807"/>
            <a:ext cx="1152128" cy="504056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1768170"/>
            <a:ext cx="82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Vorbis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26322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MP3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75656" y="4032067"/>
            <a:ext cx="637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Wav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411760" y="1952836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2411760" y="2829997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2411760" y="4207051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3707904" y="2537609"/>
            <a:ext cx="4572000" cy="1077218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一种音频压缩技术，其全称是动态影像专家压缩标准音频层面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Moving Picture       Experts Group Audio Layer III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），简称为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MP3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。它被设计用来大幅度地降低音频数据量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904" y="3924345"/>
            <a:ext cx="4572000" cy="830997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录音时用的标准的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文件格式，文件的扩展名为“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WAV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”，数据本身的格式为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PCM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或压缩型，属于无损音乐格式的一种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82378"/>
              </p:ext>
            </p:extLst>
          </p:nvPr>
        </p:nvGraphicFramePr>
        <p:xfrm>
          <a:off x="2123728" y="5013176"/>
          <a:ext cx="6202287" cy="1253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687"/>
                <a:gridCol w="720080"/>
                <a:gridCol w="1152128"/>
                <a:gridCol w="1224136"/>
                <a:gridCol w="1152128"/>
                <a:gridCol w="1152128"/>
              </a:tblGrid>
              <a:tr h="3060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音</a:t>
                      </a:r>
                      <a:r>
                        <a:rPr 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频格式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IE 9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Firefox 4.0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 10.6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Chrome 6.0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Safari 3.0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Ogg Vorbis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MP3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Wav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51520" y="5013176"/>
            <a:ext cx="144142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浏览器支持情况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763688" y="5157192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audio&gt;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9" grpId="0" animBg="1"/>
      <p:bldP spid="10" grpId="0" animBg="1"/>
      <p:bldP spid="3" grpId="0"/>
      <p:bldP spid="5" grpId="0"/>
      <p:bldP spid="6" grpId="0"/>
      <p:bldP spid="18" grpId="0" animBg="1"/>
      <p:bldP spid="19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781952" y="4820577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demo6-4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 bwMode="auto">
          <a:xfrm>
            <a:off x="611560" y="4725144"/>
            <a:ext cx="79208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952252" y="2643765"/>
            <a:ext cx="7220148" cy="1361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250000"/>
              </a:lnSpc>
            </a:pPr>
            <a:endParaRPr lang="zh-CN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1259632" y="2674772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/>
              <a:t>&lt;audio controls&gt;</a:t>
            </a:r>
            <a:endParaRPr lang="zh-CN" altLang="zh-CN" sz="1600"/>
          </a:p>
          <a:p>
            <a:r>
              <a:rPr lang="en-US" altLang="zh-CN" sz="1600"/>
              <a:t>  &lt;source src="</a:t>
            </a:r>
            <a:r>
              <a:rPr lang="zh-CN" altLang="zh-CN" sz="1600"/>
              <a:t>音频文件路径</a:t>
            </a:r>
            <a:r>
              <a:rPr lang="en-US" altLang="zh-CN" sz="1600"/>
              <a:t>" type="audio/</a:t>
            </a:r>
            <a:r>
              <a:rPr lang="zh-CN" altLang="zh-CN" sz="1600"/>
              <a:t>格式</a:t>
            </a:r>
            <a:r>
              <a:rPr lang="en-US" altLang="zh-CN" sz="1600"/>
              <a:t>"&gt;</a:t>
            </a:r>
            <a:endParaRPr lang="zh-CN" altLang="zh-CN" sz="1600"/>
          </a:p>
          <a:p>
            <a:r>
              <a:rPr lang="en-US" altLang="zh-CN" sz="1600"/>
              <a:t>  &lt;source src="</a:t>
            </a:r>
            <a:r>
              <a:rPr lang="zh-CN" altLang="zh-CN" sz="1600"/>
              <a:t>音频文件路径</a:t>
            </a:r>
            <a:r>
              <a:rPr lang="en-US" altLang="zh-CN" sz="1600"/>
              <a:t>" type="audio/</a:t>
            </a:r>
            <a:r>
              <a:rPr lang="zh-CN" altLang="zh-CN" sz="1600"/>
              <a:t>格式</a:t>
            </a:r>
            <a:r>
              <a:rPr lang="en-US" altLang="zh-CN" sz="1600"/>
              <a:t>"&gt;</a:t>
            </a:r>
            <a:endParaRPr lang="zh-CN" altLang="zh-CN" sz="1600"/>
          </a:p>
          <a:p>
            <a:r>
              <a:rPr lang="zh-CN" altLang="zh-CN" sz="1600"/>
              <a:t>您的浏览器不支持</a:t>
            </a:r>
            <a:r>
              <a:rPr lang="en-US" altLang="zh-CN" sz="1600"/>
              <a:t>audio</a:t>
            </a:r>
            <a:r>
              <a:rPr lang="zh-CN" altLang="zh-CN" sz="1600"/>
              <a:t>标签</a:t>
            </a:r>
          </a:p>
          <a:p>
            <a:r>
              <a:rPr lang="en-US" altLang="zh-CN" sz="1600"/>
              <a:t>&lt;/audio</a:t>
            </a:r>
            <a:r>
              <a:rPr lang="en-US" altLang="zh-CN" sz="1600" smtClean="0"/>
              <a:t>&gt;</a:t>
            </a:r>
            <a:endParaRPr lang="zh-CN" altLang="zh-CN" sz="1600"/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23528" y="1412776"/>
            <a:ext cx="7907411" cy="6480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个音频源使用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&lt;source&gt;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标签来定义，语法如下所示</a:t>
            </a:r>
            <a:r>
              <a:rPr lang="zh-CN" altLang="zh-CN" sz="1800" smtClean="0"/>
              <a:t>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audio&gt;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8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1866" y="1517424"/>
            <a:ext cx="5245036" cy="4035361"/>
            <a:chOff x="1611866" y="1517424"/>
            <a:chExt cx="5245036" cy="4035361"/>
          </a:xfrm>
        </p:grpSpPr>
        <p:graphicFrame>
          <p:nvGraphicFramePr>
            <p:cNvPr id="39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6392231"/>
                </p:ext>
              </p:extLst>
            </p:nvPr>
          </p:nvGraphicFramePr>
          <p:xfrm>
            <a:off x="1611866" y="1517424"/>
            <a:ext cx="5245036" cy="40353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3256241" y="2265362"/>
              <a:ext cx="2298690" cy="2396034"/>
              <a:chOff x="3084538" y="2339538"/>
              <a:chExt cx="2298690" cy="2395922"/>
            </a:xfrm>
          </p:grpSpPr>
          <p:sp>
            <p:nvSpPr>
              <p:cNvPr id="40" name="TextBox 39"/>
              <p:cNvSpPr txBox="1"/>
              <p:nvPr/>
            </p:nvSpPr>
            <p:spPr bwMode="auto">
              <a:xfrm rot="2719682">
                <a:off x="4676815" y="2810971"/>
                <a:ext cx="1042938" cy="3698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pc="30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 bwMode="auto">
              <a:xfrm rot="6997465" flipV="1">
                <a:off x="2748528" y="2675548"/>
                <a:ext cx="1041351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pc="30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复习</a:t>
                </a:r>
                <a:endParaRPr lang="zh-CN" altLang="en-US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 rot="10800000" flipH="1" flipV="1">
                <a:off x="3862953" y="4367177"/>
                <a:ext cx="1041400" cy="3682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pc="3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7173" name="组合 2"/>
          <p:cNvGrpSpPr>
            <a:grpSpLocks/>
          </p:cNvGrpSpPr>
          <p:nvPr/>
        </p:nvGrpSpPr>
        <p:grpSpPr bwMode="auto">
          <a:xfrm>
            <a:off x="3728715" y="2731319"/>
            <a:ext cx="1203325" cy="1201737"/>
            <a:chOff x="3692088" y="2878838"/>
            <a:chExt cx="1203191" cy="1201737"/>
          </a:xfrm>
        </p:grpSpPr>
        <p:sp>
          <p:nvSpPr>
            <p:cNvPr id="33" name="弧形 32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17463" y="2733925"/>
            <a:ext cx="3085233" cy="1176046"/>
            <a:chOff x="5817463" y="2733925"/>
            <a:chExt cx="3085233" cy="1176046"/>
          </a:xfrm>
        </p:grpSpPr>
        <p:grpSp>
          <p:nvGrpSpPr>
            <p:cNvPr id="2052" name="组合 6"/>
            <p:cNvGrpSpPr>
              <a:grpSpLocks/>
            </p:cNvGrpSpPr>
            <p:nvPr/>
          </p:nvGrpSpPr>
          <p:grpSpPr bwMode="auto">
            <a:xfrm>
              <a:off x="5895974" y="2733925"/>
              <a:ext cx="3006722" cy="1127123"/>
              <a:chOff x="5947984" y="1606354"/>
              <a:chExt cx="3009433" cy="1127158"/>
            </a:xfrm>
          </p:grpSpPr>
          <p:grpSp>
            <p:nvGrpSpPr>
              <p:cNvPr id="7177" name="组合 16"/>
              <p:cNvGrpSpPr>
                <a:grpSpLocks/>
              </p:cNvGrpSpPr>
              <p:nvPr/>
            </p:nvGrpSpPr>
            <p:grpSpPr bwMode="auto">
              <a:xfrm flipH="1">
                <a:off x="5947984" y="2081607"/>
                <a:ext cx="2697267" cy="651905"/>
                <a:chOff x="1338278" y="2657188"/>
                <a:chExt cx="2820376" cy="652213"/>
              </a:xfrm>
            </p:grpSpPr>
            <p:cxnSp>
              <p:nvCxnSpPr>
                <p:cNvPr id="7181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338278" y="2657188"/>
                  <a:ext cx="372268" cy="652213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82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1710546" y="3309401"/>
                  <a:ext cx="2448108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78" name="组合 15"/>
              <p:cNvGrpSpPr>
                <a:grpSpLocks/>
              </p:cNvGrpSpPr>
              <p:nvPr/>
            </p:nvGrpSpPr>
            <p:grpSpPr bwMode="auto">
              <a:xfrm flipH="1">
                <a:off x="8468026" y="1606354"/>
                <a:ext cx="489391" cy="520715"/>
                <a:chOff x="1696456" y="3848593"/>
                <a:chExt cx="511727" cy="520961"/>
              </a:xfrm>
            </p:grpSpPr>
            <p:sp>
              <p:nvSpPr>
                <p:cNvPr id="12" name="椭圆 11"/>
                <p:cNvSpPr/>
                <p:nvPr/>
              </p:nvSpPr>
              <p:spPr bwMode="auto">
                <a:xfrm>
                  <a:off x="1696456" y="386447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804450" y="384859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smtClean="0">
                      <a:solidFill>
                        <a:prstClr val="whit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" name="矩形 2"/>
            <p:cNvSpPr/>
            <p:nvPr/>
          </p:nvSpPr>
          <p:spPr>
            <a:xfrm>
              <a:off x="5817463" y="2986641"/>
              <a:ext cx="241765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lvl="0" indent="-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&lt;video&gt;</a:t>
              </a: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r>
                <a:rPr lang="zh-CN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&lt; 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audio</a:t>
              </a: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zh-CN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标</a:t>
              </a: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签的使用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67946" y="5013176"/>
            <a:ext cx="3657300" cy="1008112"/>
            <a:chOff x="4067946" y="5013176"/>
            <a:chExt cx="3657300" cy="1008112"/>
          </a:xfrm>
        </p:grpSpPr>
        <p:grpSp>
          <p:nvGrpSpPr>
            <p:cNvPr id="21" name="组合 20"/>
            <p:cNvGrpSpPr/>
            <p:nvPr/>
          </p:nvGrpSpPr>
          <p:grpSpPr>
            <a:xfrm>
              <a:off x="4067946" y="5029388"/>
              <a:ext cx="3657300" cy="991900"/>
              <a:chOff x="4067946" y="5029388"/>
              <a:chExt cx="3657300" cy="991900"/>
            </a:xfrm>
          </p:grpSpPr>
          <p:grpSp>
            <p:nvGrpSpPr>
              <p:cNvPr id="7185" name="组合 38"/>
              <p:cNvGrpSpPr>
                <a:grpSpLocks/>
              </p:cNvGrpSpPr>
              <p:nvPr/>
            </p:nvGrpSpPr>
            <p:grpSpPr bwMode="auto">
              <a:xfrm rot="16200000" flipV="1">
                <a:off x="5264181" y="3833153"/>
                <a:ext cx="847888" cy="3240358"/>
                <a:chOff x="1747521" y="2272388"/>
                <a:chExt cx="1009673" cy="977209"/>
              </a:xfrm>
            </p:grpSpPr>
            <p:cxnSp>
              <p:nvCxnSpPr>
                <p:cNvPr id="7189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16650" y="2703259"/>
                  <a:ext cx="861744" cy="1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0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4" name="椭圆 53"/>
              <p:cNvSpPr/>
              <p:nvPr/>
            </p:nvSpPr>
            <p:spPr bwMode="auto">
              <a:xfrm flipH="1">
                <a:off x="7236296" y="5539845"/>
                <a:ext cx="488950" cy="473074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 bwMode="auto">
              <a:xfrm flipH="1">
                <a:off x="7308304" y="5500589"/>
                <a:ext cx="320675" cy="52069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smtClean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392215" y="5013176"/>
              <a:ext cx="30075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Audio</a:t>
              </a:r>
            </a:p>
            <a:p>
              <a:pPr>
                <a:lnSpc>
                  <a:spcPct val="150000"/>
                </a:lnSpc>
              </a:pP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对象提供的方法和事件</a:t>
              </a:r>
              <a:endParaRPr lang="zh-CN" altLang="en-US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824" y="2546675"/>
            <a:ext cx="2645977" cy="1157583"/>
            <a:chOff x="250824" y="2546675"/>
            <a:chExt cx="2645977" cy="1157583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flipH="1" flipV="1">
              <a:off x="250824" y="2546675"/>
              <a:ext cx="2448967" cy="1118865"/>
              <a:chOff x="5484003" y="4225925"/>
              <a:chExt cx="3188011" cy="1186784"/>
            </a:xfrm>
          </p:grpSpPr>
          <p:grpSp>
            <p:nvGrpSpPr>
              <p:cNvPr id="7198" name="组合 38"/>
              <p:cNvGrpSpPr>
                <a:grpSpLocks/>
              </p:cNvGrpSpPr>
              <p:nvPr/>
            </p:nvGrpSpPr>
            <p:grpSpPr bwMode="auto">
              <a:xfrm rot="10800000">
                <a:off x="5484003" y="4225925"/>
                <a:ext cx="2872951" cy="686411"/>
                <a:chOff x="934464" y="2318309"/>
                <a:chExt cx="2873249" cy="686148"/>
              </a:xfrm>
            </p:grpSpPr>
            <p:cxnSp>
              <p:nvCxnSpPr>
                <p:cNvPr id="7203" name="直接连接符 39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934464" y="2318309"/>
                  <a:ext cx="298001" cy="68614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04" name="直接连接符 40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1222939" y="3004457"/>
                  <a:ext cx="2584774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99" name="组合 41"/>
              <p:cNvGrpSpPr>
                <a:grpSpLocks/>
              </p:cNvGrpSpPr>
              <p:nvPr/>
            </p:nvGrpSpPr>
            <p:grpSpPr bwMode="auto">
              <a:xfrm flipH="1">
                <a:off x="8069302" y="4858718"/>
                <a:ext cx="602712" cy="553991"/>
                <a:chOff x="1256847" y="3585332"/>
                <a:chExt cx="604419" cy="553298"/>
              </a:xfrm>
            </p:grpSpPr>
            <p:sp>
              <p:nvSpPr>
                <p:cNvPr id="28" name="椭圆 27"/>
                <p:cNvSpPr/>
                <p:nvPr/>
              </p:nvSpPr>
              <p:spPr bwMode="auto">
                <a:xfrm>
                  <a:off x="1256847" y="3625694"/>
                  <a:ext cx="604419" cy="474256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 rot="10800000">
                  <a:off x="1327723" y="3585332"/>
                  <a:ext cx="334693" cy="553298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prstClr val="whit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800" b="1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" name="矩形 5"/>
            <p:cNvSpPr/>
            <p:nvPr/>
          </p:nvSpPr>
          <p:spPr>
            <a:xfrm>
              <a:off x="611560" y="2780928"/>
              <a:ext cx="228524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的运算</a:t>
              </a:r>
              <a:r>
                <a:rPr lang="zh-CN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符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流程结构语句</a:t>
              </a:r>
              <a:endParaRPr lang="zh-CN" altLang="en-US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228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345318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Audio</a:t>
            </a:r>
            <a:r>
              <a:rPr lang="zh-CN" altLang="en-US" sz="2400" b="1" dirty="0">
                <a:solidFill>
                  <a:srgbClr val="0567A2"/>
                </a:solidFill>
              </a:rPr>
              <a:t>对象的常用方法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47553"/>
              </p:ext>
            </p:extLst>
          </p:nvPr>
        </p:nvGraphicFramePr>
        <p:xfrm>
          <a:off x="1043608" y="2348880"/>
          <a:ext cx="7128792" cy="273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0638"/>
                <a:gridCol w="5928154"/>
              </a:tblGrid>
              <a:tr h="5141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5247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load()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加载媒体文件，为播放做准备。通常用于播放前的预加载，也会用于重新加载媒体文件。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925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play()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播放媒体文件。如果视频没有加载，则加载并播放；如果视频是暂停的，则变为播放。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0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pause()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暂停播放媒体文件。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67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canPlayType()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测试浏览器是否支持指定的媒体类型。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527881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Audio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0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345318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Audio</a:t>
            </a:r>
            <a:r>
              <a:rPr lang="zh-CN" altLang="en-US" sz="2400" b="1" dirty="0">
                <a:solidFill>
                  <a:srgbClr val="0567A2"/>
                </a:solidFill>
              </a:rPr>
              <a:t>对象的常用属性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13779"/>
              </p:ext>
            </p:extLst>
          </p:nvPr>
        </p:nvGraphicFramePr>
        <p:xfrm>
          <a:off x="1187624" y="1988840"/>
          <a:ext cx="6696744" cy="3621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651"/>
                <a:gridCol w="5532093"/>
              </a:tblGrid>
              <a:tr h="5374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currentSrc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返回当前视频的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URL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currentTime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设置或返回视频中的当前播放位置（以秒计）。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duration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返回视频的长度（以秒计）。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ended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返回视频的播放是否已结束。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返回表示视频错误状态的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MediaError 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paused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设置或返回视频是否暂停。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muted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设置或返回是否关闭声音。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55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volume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设置或返回视频的音量。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527881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Audio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35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55503"/>
            <a:ext cx="345318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Audio</a:t>
            </a:r>
            <a:r>
              <a:rPr lang="zh-CN" altLang="en-US" sz="2400" b="1" dirty="0">
                <a:solidFill>
                  <a:srgbClr val="0567A2"/>
                </a:solidFill>
              </a:rPr>
              <a:t>对象的常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用</a:t>
            </a:r>
            <a:r>
              <a:rPr lang="zh-CN" altLang="en-US" sz="2400" b="1" dirty="0">
                <a:solidFill>
                  <a:srgbClr val="0567A2"/>
                </a:solidFill>
              </a:rPr>
              <a:t>事件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53960" y="5877272"/>
            <a:ext cx="756084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demo6-5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83568" y="5805264"/>
            <a:ext cx="7920880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6415"/>
              </p:ext>
            </p:extLst>
          </p:nvPr>
        </p:nvGraphicFramePr>
        <p:xfrm>
          <a:off x="1835696" y="1863527"/>
          <a:ext cx="5616624" cy="3256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107"/>
                <a:gridCol w="4195517"/>
              </a:tblGrid>
              <a:tr h="4840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579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play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当执行方法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play()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2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playing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正在播放时触发。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12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pause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当执行了方法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pause()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388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timeupdate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当播放位置被改变时触发。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7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ended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当播放结束后停止播放时触发。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75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waiting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在等待加载下一帧时触发。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5220072" y="4872197"/>
            <a:ext cx="3384376" cy="735747"/>
          </a:xfrm>
          <a:prstGeom prst="wedgeEllipseCallout">
            <a:avLst>
              <a:gd name="adj1" fmla="val -50333"/>
              <a:gd name="adj2" fmla="val -6610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对象的常用事件请参见教材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6-14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0" y="207508"/>
            <a:ext cx="7527881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Audio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7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24095"/>
            <a:ext cx="574388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多学</a:t>
            </a:r>
            <a:r>
              <a:rPr lang="zh-CN" altLang="zh-CN" sz="2400" b="1">
                <a:solidFill>
                  <a:srgbClr val="0567A2"/>
                </a:solidFill>
              </a:rPr>
              <a:t>一招：深入理解</a:t>
            </a:r>
            <a:r>
              <a:rPr lang="en-US" altLang="zh-CN" sz="2400" b="1">
                <a:solidFill>
                  <a:srgbClr val="0567A2"/>
                </a:solidFill>
              </a:rPr>
              <a:t>Audio</a:t>
            </a:r>
            <a:r>
              <a:rPr lang="zh-CN" altLang="zh-CN" sz="2400" b="1">
                <a:solidFill>
                  <a:srgbClr val="0567A2"/>
                </a:solidFill>
              </a:rPr>
              <a:t>和</a:t>
            </a:r>
            <a:r>
              <a:rPr lang="en-US" altLang="zh-CN" sz="2400" b="1">
                <a:solidFill>
                  <a:srgbClr val="0567A2"/>
                </a:solidFill>
              </a:rPr>
              <a:t>Video</a:t>
            </a:r>
            <a:r>
              <a:rPr lang="zh-CN" altLang="zh-CN" sz="2400" b="1" smtClean="0">
                <a:solidFill>
                  <a:srgbClr val="0567A2"/>
                </a:solidFill>
              </a:rPr>
              <a:t>对象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1575495"/>
            <a:ext cx="6768752" cy="1800200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656" y="1647503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其实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&lt;audio&gt;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标签和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&lt;video&gt;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有很大的相似性，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Audio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对象和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Video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的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DOM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操作功能其实都是由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HTMLMediaElement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对象统一定义的核心功能，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Audio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对象指的是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HTMLAudioElement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对象，它完全继承了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HTMLMediaElement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对象提供的功能，而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Video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对象指的是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HTMLVideoElement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ahoma" pitchFamily="34" charset="0"/>
              </a:rPr>
              <a:t>对象，在该对象中提供了额外的功能，主要表现在一些额外的属性上，如下表所示。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1505"/>
              </p:ext>
            </p:extLst>
          </p:nvPr>
        </p:nvGraphicFramePr>
        <p:xfrm>
          <a:off x="1835696" y="3519711"/>
          <a:ext cx="5616624" cy="2838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107"/>
                <a:gridCol w="4195517"/>
              </a:tblGrid>
              <a:tr h="4840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b="1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579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poster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获取或设置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poster</a:t>
                      </a: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62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videoHeight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获取视频的原始高度。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12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videoWidth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获取视频的原始宽度。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388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height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设置或返回视频的高度值。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07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设置或返回视频的宽度值。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0" y="207508"/>
            <a:ext cx="7527881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Audio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8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29518" y="1628800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539552" y="1386098"/>
            <a:ext cx="7416824" cy="4587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件循环语句用于批量操作，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支持不同类型的循环，如下所示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3740" y="2492896"/>
            <a:ext cx="5594564" cy="720080"/>
            <a:chOff x="1187624" y="2060848"/>
            <a:chExt cx="4849510" cy="720080"/>
          </a:xfrm>
        </p:grpSpPr>
        <p:sp>
          <p:nvSpPr>
            <p:cNvPr id="14" name="矩形 13"/>
            <p:cNvSpPr/>
            <p:nvPr/>
          </p:nvSpPr>
          <p:spPr>
            <a:xfrm>
              <a:off x="1331640" y="2316007"/>
              <a:ext cx="470549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>
                <a:lnSpc>
                  <a:spcPct val="30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 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循环代码块一定的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次数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87624" y="2060848"/>
              <a:ext cx="432047" cy="720080"/>
              <a:chOff x="1043606" y="1310796"/>
              <a:chExt cx="973654" cy="1571757"/>
            </a:xfrm>
          </p:grpSpPr>
          <p:sp>
            <p:nvSpPr>
              <p:cNvPr id="16" name="弦形 15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43606" y="1310796"/>
                <a:ext cx="498856" cy="76944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1619672" y="3284984"/>
            <a:ext cx="5688632" cy="769441"/>
            <a:chOff x="1068582" y="2060848"/>
            <a:chExt cx="4968552" cy="769441"/>
          </a:xfrm>
        </p:grpSpPr>
        <p:sp>
          <p:nvSpPr>
            <p:cNvPr id="19" name="矩形 18"/>
            <p:cNvSpPr/>
            <p:nvPr/>
          </p:nvSpPr>
          <p:spPr>
            <a:xfrm>
              <a:off x="1331640" y="2316007"/>
              <a:ext cx="470549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 lvl="2">
                <a:lnSpc>
                  <a:spcPct val="30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for/in 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循环遍历对象的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068582" y="2060848"/>
              <a:ext cx="551089" cy="769441"/>
              <a:chOff x="775335" y="1310796"/>
              <a:chExt cx="1241925" cy="1679500"/>
            </a:xfrm>
          </p:grpSpPr>
          <p:sp>
            <p:nvSpPr>
              <p:cNvPr id="21" name="弦形 20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75335" y="1310796"/>
                <a:ext cx="1124213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2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599967" y="4077072"/>
            <a:ext cx="5708337" cy="769441"/>
            <a:chOff x="1048877" y="2060848"/>
            <a:chExt cx="4988257" cy="769441"/>
          </a:xfrm>
        </p:grpSpPr>
        <p:sp>
          <p:nvSpPr>
            <p:cNvPr id="24" name="矩形 23"/>
            <p:cNvSpPr/>
            <p:nvPr/>
          </p:nvSpPr>
          <p:spPr>
            <a:xfrm>
              <a:off x="1331640" y="2316007"/>
              <a:ext cx="470549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>
                <a:lnSpc>
                  <a:spcPct val="30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 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当指定的条件为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true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时循环指定的代码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048877" y="2060848"/>
              <a:ext cx="570794" cy="769441"/>
              <a:chOff x="730928" y="1310796"/>
              <a:chExt cx="1286332" cy="1679500"/>
            </a:xfrm>
          </p:grpSpPr>
          <p:sp>
            <p:nvSpPr>
              <p:cNvPr id="26" name="弦形 25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30928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smtClean="0">
                    <a:ln/>
                    <a:solidFill>
                      <a:schemeClr val="accent3"/>
                    </a:solidFill>
                  </a:rPr>
                  <a:t>3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599967" y="4869160"/>
            <a:ext cx="5708337" cy="769441"/>
            <a:chOff x="1048877" y="2060848"/>
            <a:chExt cx="4988257" cy="769441"/>
          </a:xfrm>
        </p:grpSpPr>
        <p:sp>
          <p:nvSpPr>
            <p:cNvPr id="29" name="矩形 28"/>
            <p:cNvSpPr/>
            <p:nvPr/>
          </p:nvSpPr>
          <p:spPr>
            <a:xfrm>
              <a:off x="1331640" y="2316007"/>
              <a:ext cx="4705494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 algn="ctr">
                <a:lnSpc>
                  <a:spcPct val="300000"/>
                </a:lnSpc>
              </a:pPr>
              <a:r>
                <a:rPr lang="en-US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do/while 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同样当指定的条件为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true </a:t>
              </a:r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时循环指定的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代码块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48877" y="2060848"/>
              <a:ext cx="570794" cy="769441"/>
              <a:chOff x="730928" y="1310796"/>
              <a:chExt cx="1286332" cy="1679500"/>
            </a:xfrm>
          </p:grpSpPr>
          <p:sp>
            <p:nvSpPr>
              <p:cNvPr id="31" name="弦形 30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30928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4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sp>
        <p:nvSpPr>
          <p:cNvPr id="33" name="标题 1"/>
          <p:cNvSpPr>
            <a:spLocks noChangeArrowheads="1"/>
          </p:cNvSpPr>
          <p:nvPr/>
        </p:nvSpPr>
        <p:spPr bwMode="auto">
          <a:xfrm>
            <a:off x="1619672" y="190730"/>
            <a:ext cx="756084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循环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语句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81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2252" y="2348880"/>
            <a:ext cx="7220148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/>
            <a:r>
              <a:rPr lang="en-US" altLang="zh-CN" dirty="0"/>
              <a:t>for (</a:t>
            </a:r>
            <a:r>
              <a:rPr lang="zh-CN" altLang="zh-CN" dirty="0"/>
              <a:t>语句</a:t>
            </a:r>
            <a:r>
              <a:rPr lang="en-US" altLang="zh-CN" dirty="0"/>
              <a:t> 1; </a:t>
            </a:r>
            <a:r>
              <a:rPr lang="zh-CN" altLang="zh-CN" dirty="0"/>
              <a:t>语句</a:t>
            </a:r>
            <a:r>
              <a:rPr lang="en-US" altLang="zh-CN" dirty="0"/>
              <a:t> 2; </a:t>
            </a:r>
            <a:r>
              <a:rPr lang="zh-CN" altLang="zh-CN" dirty="0"/>
              <a:t>语句</a:t>
            </a:r>
            <a:r>
              <a:rPr lang="en-US" altLang="zh-CN" dirty="0"/>
              <a:t> 3)</a:t>
            </a:r>
            <a:endParaRPr lang="zh-CN" altLang="zh-CN" dirty="0"/>
          </a:p>
          <a:p>
            <a:pPr lvl="1"/>
            <a:r>
              <a:rPr lang="en-US" altLang="zh-CN" dirty="0"/>
              <a:t>  {</a:t>
            </a:r>
            <a:endParaRPr lang="zh-CN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zh-CN" dirty="0"/>
              <a:t>被执行的代码块</a:t>
            </a:r>
          </a:p>
          <a:p>
            <a:pPr lvl="1"/>
            <a:r>
              <a:rPr lang="en-US" altLang="zh-CN" dirty="0"/>
              <a:t>  }</a:t>
            </a:r>
            <a:endParaRPr lang="zh-CN" altLang="zh-CN" dirty="0"/>
          </a:p>
          <a:p>
            <a:pPr indent="457200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0" name="圆角矩形 9"/>
          <p:cNvSpPr/>
          <p:nvPr/>
        </p:nvSpPr>
        <p:spPr>
          <a:xfrm>
            <a:off x="683568" y="5949280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demo6-6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3176" y="5877272"/>
            <a:ext cx="79208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内容占位符 2"/>
          <p:cNvSpPr>
            <a:spLocks noGrp="1"/>
          </p:cNvSpPr>
          <p:nvPr>
            <p:ph idx="4294967295"/>
          </p:nvPr>
        </p:nvSpPr>
        <p:spPr bwMode="auto">
          <a:xfrm>
            <a:off x="539552" y="1674130"/>
            <a:ext cx="7416824" cy="4587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实际开发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中，最常用的就是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循环语句，语法如下所示：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204578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for</a:t>
            </a:r>
            <a:r>
              <a:rPr lang="zh-CN" altLang="en-US" sz="2400" b="1" smtClean="0">
                <a:solidFill>
                  <a:srgbClr val="0567A2"/>
                </a:solidFill>
              </a:rPr>
              <a:t>循环语句 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600" y="4221088"/>
            <a:ext cx="7220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/>
              <a:t>在</a:t>
            </a:r>
            <a:r>
              <a:rPr lang="zh-CN" altLang="zh-CN"/>
              <a:t>上述语法中，语句</a:t>
            </a:r>
            <a:r>
              <a:rPr lang="en-US" altLang="zh-CN"/>
              <a:t>1</a:t>
            </a:r>
            <a:r>
              <a:rPr lang="zh-CN" altLang="zh-CN"/>
              <a:t>用于在循环开始之前设置变量（如</a:t>
            </a:r>
            <a:r>
              <a:rPr lang="en-US" altLang="zh-CN"/>
              <a:t>i=1</a:t>
            </a:r>
            <a:r>
              <a:rPr lang="zh-CN" altLang="zh-CN"/>
              <a:t>）； 语句</a:t>
            </a:r>
            <a:r>
              <a:rPr lang="en-US" altLang="zh-CN"/>
              <a:t>2</a:t>
            </a:r>
            <a:r>
              <a:rPr lang="zh-CN" altLang="zh-CN"/>
              <a:t>用于定义循环运行的条件（如</a:t>
            </a:r>
            <a:r>
              <a:rPr lang="en-US" altLang="zh-CN"/>
              <a:t>i </a:t>
            </a:r>
            <a:r>
              <a:rPr lang="zh-CN" altLang="zh-CN"/>
              <a:t>必须小于</a:t>
            </a:r>
            <a:r>
              <a:rPr lang="en-US" altLang="zh-CN"/>
              <a:t>3</a:t>
            </a:r>
            <a:r>
              <a:rPr lang="zh-CN" altLang="zh-CN"/>
              <a:t>）；语句三用于在每次代码块已被执行后增加或减少一个值</a:t>
            </a:r>
            <a:r>
              <a:rPr lang="en-US" altLang="zh-CN"/>
              <a:t> (i++)</a:t>
            </a:r>
            <a:r>
              <a:rPr lang="zh-CN" altLang="zh-CN"/>
              <a:t>，没有满足的条件后循环结束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16" name="圆角矩形标注 15"/>
          <p:cNvSpPr/>
          <p:nvPr/>
        </p:nvSpPr>
        <p:spPr>
          <a:xfrm>
            <a:off x="755576" y="4077072"/>
            <a:ext cx="7560840" cy="1224136"/>
          </a:xfrm>
          <a:prstGeom prst="wedgeRoundRectCallout">
            <a:avLst>
              <a:gd name="adj1" fmla="val -20549"/>
              <a:gd name="adj2" fmla="val -81089"/>
              <a:gd name="adj3" fmla="val 16667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19672" y="190730"/>
            <a:ext cx="756084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/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JavaScript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循环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语句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19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83568" y="1916832"/>
            <a:ext cx="3710792" cy="3116089"/>
            <a:chOff x="825204" y="1916832"/>
            <a:chExt cx="3710792" cy="3116089"/>
          </a:xfrm>
        </p:grpSpPr>
        <p:pic>
          <p:nvPicPr>
            <p:cNvPr id="12" name="图片 1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5204" y="1916832"/>
              <a:ext cx="3710792" cy="279395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051720" y="4725144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页面标注图</a:t>
              </a:r>
              <a:endParaRPr lang="zh-CN" altLang="en-US" sz="14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74380" y="2259647"/>
            <a:ext cx="3907155" cy="2701266"/>
            <a:chOff x="4716016" y="2259647"/>
            <a:chExt cx="3907155" cy="2701266"/>
          </a:xfrm>
        </p:grpSpPr>
        <p:pic>
          <p:nvPicPr>
            <p:cNvPr id="13" name="图片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16016" y="2259647"/>
              <a:ext cx="3907155" cy="233870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225956" y="4653136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页</a:t>
              </a:r>
              <a:r>
                <a:rPr lang="zh-CN" altLang="en-US" sz="1400" dirty="0" smtClean="0"/>
                <a:t>面结构图</a:t>
              </a:r>
              <a:endParaRPr lang="zh-CN" altLang="en-US" sz="14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560388" y="962025"/>
            <a:ext cx="26668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HTML5 web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钢琴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3728" y="5589240"/>
            <a:ext cx="590465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由标题部分和钢琴主体部分构成，两部分嵌套在一个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&lt;section&gt;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711199" y="555551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639" y="55608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92470" y="5915140"/>
            <a:ext cx="735193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107554" y="5570046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214340" y="3068960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10686" y="190730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  <p:bldP spid="30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0388" y="908720"/>
            <a:ext cx="26668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HTML5 web</a:t>
            </a:r>
            <a:r>
              <a:rPr lang="zh-CN" altLang="en-US" sz="2400" b="1" dirty="0">
                <a:solidFill>
                  <a:srgbClr val="0567A2"/>
                </a:solidFill>
              </a:rPr>
              <a:t>钢琴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614404" y="3120363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89" y="314119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23667" y="3437593"/>
            <a:ext cx="7639970" cy="1011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88442" y="3087663"/>
            <a:ext cx="139853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实现细节</a:t>
            </a: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90178" y="1575495"/>
            <a:ext cx="600145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标签做两个按钮，并为按钮设置样式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&lt;h4&gt;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标签设置标题说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&lt;ul&gt;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列表嵌套多个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标签构成每个琴键，分别对两种琴键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标签设置背景图片，这个背景图具有透明效果，当鼠标悬停到某个琴键时，改变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的背景色。</a:t>
            </a:r>
          </a:p>
          <a:p>
            <a:pPr marL="228600" indent="-228600">
              <a:lnSpc>
                <a:spcPct val="15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&lt;audio&gt;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标签来定义每个琴键对应的音频文件，这里全部使用“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ogg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”格式，支持谷歌浏览器和火狐浏览器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5914176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574600">
            <a:off x="542396" y="5479033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36" y="547563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23667" y="5804489"/>
            <a:ext cx="7664757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38751" y="5451557"/>
            <a:ext cx="15654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90179" y="3879751"/>
            <a:ext cx="6001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清楚了该页面的结构后，接下来要做的就是使用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JavaScript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代码为钢琴添加音效，具体分析如下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：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当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鼠标单击某个琴键时，加载相应的音频（调用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load()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方法），并且播放（调用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play()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方法）。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每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个琴键（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）包括黑键都有对应的音频文件，也就是说有多少个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标签就有多少个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&lt;audio&gt;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document.getElementsByTagName(tagName)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方法来获取琴键和对应音频文件的数组，然后通过数组的下标获取每个琴键和每个音频，数组的下标从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0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开始，然后是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1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3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4….n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for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循环来循环调用音频的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load()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play()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方法。</a:t>
            </a: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10686" y="190730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3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12" grpId="0"/>
      <p:bldP spid="18" grpId="0" animBg="1"/>
      <p:bldP spid="19" grpId="0" animBg="1"/>
      <p:bldP spid="20" grpId="0"/>
      <p:bldP spid="24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/>
          <p:nvPr/>
        </p:nvPicPr>
        <p:blipFill>
          <a:blip r:embed="rId2"/>
          <a:stretch>
            <a:fillRect/>
          </a:stretch>
        </p:blipFill>
        <p:spPr>
          <a:xfrm>
            <a:off x="1369293" y="2288007"/>
            <a:ext cx="4762500" cy="4143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388" y="903824"/>
            <a:ext cx="393409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音乐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播放器（综合项目）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1747143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171021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108494" y="2060463"/>
            <a:ext cx="7207922" cy="22906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1700317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9752" y="1435079"/>
            <a:ext cx="597666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播放器音乐播放器是一种用于播放各种音频文件的多媒体播放软件，本项目将带领读者完成一款网页版的音乐播放器页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面，如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9293" y="2363341"/>
            <a:ext cx="4714875" cy="36766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08478" y="1545878"/>
            <a:ext cx="5963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单击播放按钮“        ”，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乐开始播放，并显示暂停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播放按钮下方可以调节音量，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鼠标悬停到某个按钮上时，按钮颜色将发生变化。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所示：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03" y="1443138"/>
            <a:ext cx="3143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/>
          <p:cNvPicPr/>
          <p:nvPr/>
        </p:nvPicPr>
        <p:blipFill>
          <a:blip r:embed="rId5"/>
          <a:stretch>
            <a:fillRect/>
          </a:stretch>
        </p:blipFill>
        <p:spPr>
          <a:xfrm>
            <a:off x="1323578" y="2295575"/>
            <a:ext cx="4762500" cy="4143375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6"/>
          <a:stretch>
            <a:fillRect/>
          </a:stretch>
        </p:blipFill>
        <p:spPr>
          <a:xfrm>
            <a:off x="1345480" y="2295574"/>
            <a:ext cx="4762500" cy="4143375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339752" y="1619722"/>
            <a:ext cx="4211960" cy="276999"/>
            <a:chOff x="2328628" y="1914061"/>
            <a:chExt cx="4211960" cy="276999"/>
          </a:xfrm>
        </p:grpSpPr>
        <p:sp>
          <p:nvSpPr>
            <p:cNvPr id="13" name="矩形 12"/>
            <p:cNvSpPr/>
            <p:nvPr/>
          </p:nvSpPr>
          <p:spPr>
            <a:xfrm>
              <a:off x="2328628" y="1914061"/>
              <a:ext cx="42119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“       ”</a:t>
              </a:r>
              <a:r>
                <a:rPr lang="zh-CN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按钮，可以显示该歌曲的歌词，如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下</a:t>
              </a:r>
              <a:r>
                <a:rPr lang="zh-CN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图所示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886436" y="1949194"/>
              <a:ext cx="257175" cy="228600"/>
            </a:xfrm>
            <a:prstGeom prst="rect">
              <a:avLst/>
            </a:prstGeom>
          </p:spPr>
        </p:pic>
      </p:grpSp>
      <p:sp>
        <p:nvSpPr>
          <p:cNvPr id="25" name="椭圆形标注 24"/>
          <p:cNvSpPr/>
          <p:nvPr/>
        </p:nvSpPr>
        <p:spPr>
          <a:xfrm>
            <a:off x="3779912" y="5959777"/>
            <a:ext cx="2592288" cy="432792"/>
          </a:xfrm>
          <a:prstGeom prst="wedgeEllipseCallout">
            <a:avLst>
              <a:gd name="adj1" fmla="val -49315"/>
              <a:gd name="adj2" fmla="val -116888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单击该按钮显示歌词。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19074" y="190730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6-3-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项目描述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20" grpId="1"/>
      <p:bldP spid="9" grpId="0"/>
      <p:bldP spid="9" grpId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852233" y="1340768"/>
            <a:ext cx="3752215" cy="338709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56436" y="1700808"/>
            <a:ext cx="4259580" cy="2486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音乐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播放器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085184"/>
            <a:ext cx="576064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该页面主要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背景图、按钮区域、信息区域、歌词区域等构成，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页面结构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主要由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div#container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div#player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div.cover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三部分构成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面标注和页面结构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（左）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（右）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 rot="574600">
            <a:off x="855215" y="5576599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4655" y="558194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036486" y="5936221"/>
            <a:ext cx="7135914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251570" y="5591127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499992" y="2636912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599294" y="182341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6-3-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8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5" grpId="0" animBg="1"/>
      <p:bldP spid="46" grpId="0"/>
      <p:bldP spid="48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7443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视频播放器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1819151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179151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25809" y="2160851"/>
            <a:ext cx="6703866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1772325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47222" y="1579095"/>
            <a:ext cx="539312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频播放器是一种用于播放各种视频文件的多媒体播放软件，本项目将带领读者完成一个自定义控制栏的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网页视频播放器，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929443" y="5972733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2845" y="595533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25809" y="6324094"/>
            <a:ext cx="6902575" cy="571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17399" y="5955333"/>
            <a:ext cx="115745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7223" y="5463927"/>
            <a:ext cx="3776734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&lt;video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标签的使用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HTML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DOM Video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象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JavaScript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运算符和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if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条件语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句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223567"/>
            <a:ext cx="5218430" cy="3256915"/>
          </a:xfrm>
          <a:prstGeom prst="rect">
            <a:avLst/>
          </a:prstGeom>
        </p:spPr>
      </p:pic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599294" y="190730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6-1-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描述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2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36" grpId="0" animBg="1"/>
      <p:bldP spid="37" grpId="0"/>
      <p:bldP spid="39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662203" y="5341386"/>
            <a:ext cx="7582205" cy="15052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音乐播</a:t>
            </a:r>
            <a:r>
              <a:rPr lang="zh-CN" altLang="en-US" sz="2400" b="1" dirty="0">
                <a:solidFill>
                  <a:srgbClr val="0567A2"/>
                </a:solidFill>
              </a:rPr>
              <a:t>放器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51" name="椭圆 50"/>
          <p:cNvSpPr/>
          <p:nvPr/>
        </p:nvSpPr>
        <p:spPr bwMode="auto">
          <a:xfrm rot="574600">
            <a:off x="423167" y="498305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7277" y="500388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14192" y="5013070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49270" y="2063718"/>
            <a:ext cx="5259034" cy="316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id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值为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container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标签用于整体页面布局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id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值为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player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标签中嵌入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&lt;audio&gt;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&lt;img&gt;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标签用于定义音频和背景图片。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id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值为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player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标签中嵌入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&lt;audio&gt;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&lt;img&gt;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标签用于定义音频和背景图片。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&lt;label&gt;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嵌套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标签制作显示歌词的按钮，并在下方定义复选框，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&lt;label&gt;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for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属性，单击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&lt;label&gt;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可以选中复选框，用于判断当按钮被选中时显示歌词。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div.controls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的按钮区域可以使用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&lt;button&gt;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嵌套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标签来实现，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div.info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中音量控件使用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 type=“range”&gt;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控件，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div.lyrics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歌词区域可以使用多个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&lt;p&gt;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标签定义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99294" y="182341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6-3-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1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4" grpId="0"/>
      <p:bldP spid="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音乐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播</a:t>
            </a:r>
            <a:r>
              <a:rPr lang="zh-CN" altLang="en-US" sz="2400" b="1" dirty="0">
                <a:solidFill>
                  <a:srgbClr val="0567A2"/>
                </a:solidFill>
              </a:rPr>
              <a:t>放器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3" name="椭圆 12"/>
          <p:cNvSpPr/>
          <p:nvPr/>
        </p:nvSpPr>
        <p:spPr bwMode="auto">
          <a:xfrm rot="574600">
            <a:off x="437410" y="512707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88" y="514214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6308" y="5166378"/>
            <a:ext cx="15654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面样式</a:t>
            </a: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4420" y="2287178"/>
            <a:ext cx="66360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清楚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了页面的主要结构后，接下来进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页面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样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式分析，具体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如下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：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div+css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对页面进行整体控制，需要设置宽度、高度、绝对定位等样式。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div#player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中需要设置圆角边框、阴影效果、背景图等，背景图设置了透明度。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div.cover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设置上外边距，来隐藏歌词区域，设置过渡，当显示歌词时是滑动的效果。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div.controls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设置相对定位、背景色、宽度等，对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div.controls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中的每个按钮设置字体图标、背景色、外边距、鼠标悬停效果等。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div.info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中歌曲信息和音量控件设置样式，使用伪元素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::-webkit-slider-thumb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改变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range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的默认样式，并设置鼠标悬停的效果。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设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置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div.lyrics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歌词区域样式，包括相对定位、宽高、背景色、字体大小、鼠标悬停效果等。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设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置显示歌词的按钮样式，使用字体图标，并使用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:checked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选择器匹配已被选中的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checkbox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，并设置被选中时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div.cover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以及其包含的三个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标签全部向上移动，达到显示歌词的效果。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83568" y="5485823"/>
            <a:ext cx="7776864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99294" y="182341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6-3-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0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0388" y="96202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音乐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播</a:t>
            </a:r>
            <a:r>
              <a:rPr lang="zh-CN" altLang="en-US" sz="2400" b="1" dirty="0">
                <a:solidFill>
                  <a:srgbClr val="0567A2"/>
                </a:solidFill>
              </a:rPr>
              <a:t>放器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3" name="椭圆 12"/>
          <p:cNvSpPr/>
          <p:nvPr/>
        </p:nvSpPr>
        <p:spPr bwMode="auto">
          <a:xfrm rot="574600">
            <a:off x="632069" y="421213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509" y="42422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8424" y="4251446"/>
            <a:ext cx="15654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5576" y="4976594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9792" y="2204864"/>
            <a:ext cx="51125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设置了样式之后，接下来要做的就是使用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JavaScript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代码为播放器添加功能，具体分析如下：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义控制歌曲播放暂停的方法：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togglePlayPause()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。该方法中在切换播放暂停的同时需要切换字体图标，和按钮的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title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属性值，使用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obj.innerHTML = '&lt;i class="fa fa-pause fa-3x"&gt;&lt;/i&gt;'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切换至暂停按钮的图标。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义设置音量的方法：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setVolume()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。该方法中只要设置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Audio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对象的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volume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属性等于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range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控件的值即可。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820462" y="4559572"/>
            <a:ext cx="735193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599294" y="182341"/>
            <a:ext cx="758121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6-3-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5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8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621" y="1413013"/>
            <a:ext cx="380996" cy="3809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70935" y="1403456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2784" y="1620839"/>
            <a:ext cx="7975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中如何嵌入音频和视频，并列举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支持的音频和视频格式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课后作业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9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72"/>
          <p:cNvGrpSpPr>
            <a:grpSpLocks/>
          </p:cNvGrpSpPr>
          <p:nvPr/>
        </p:nvGrpSpPr>
        <p:grpSpPr bwMode="auto">
          <a:xfrm>
            <a:off x="1301006" y="1772815"/>
            <a:ext cx="6583362" cy="3507391"/>
            <a:chOff x="3957026" y="2388303"/>
            <a:chExt cx="10315544" cy="4248188"/>
          </a:xfrm>
        </p:grpSpPr>
        <p:sp>
          <p:nvSpPr>
            <p:cNvPr id="19" name="矩形 18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10444352" y="2388303"/>
              <a:ext cx="3445147" cy="507869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52988" y="179831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301006" y="2231603"/>
            <a:ext cx="6530975" cy="28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之前，网页中只能处理文字和图像数据，在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中为网页提供了处理视频数据的能力，使用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标签来定义视频播放器，它的功能不仅仅是一个标签而已，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标签的控制栏，实现了包括播放、暂停、进度和音量控制、全屏等功能，更重要的是我们可以自定义这些功能和控制栏的样式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215897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&lt;video&gt;</a:t>
            </a:r>
            <a:r>
              <a:rPr lang="zh-CN" altLang="zh-CN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zh-CN" altLang="zh-CN" sz="2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2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81013" y="962547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可以理解为一系列连续的图片，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标签的使用方法与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&lt;img&gt;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标签非常相似，具体语法如下所示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18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467544" y="2970809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video&gt;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标签的用于控制视频播放的常用属性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zh-CN" altLang="en-US" sz="1100" kern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2252" y="1898650"/>
            <a:ext cx="7220148" cy="117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video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controls="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controls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的浏览器不支持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video&gt;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zh-CN" dirty="0"/>
          </a:p>
        </p:txBody>
      </p:sp>
      <p:grpSp>
        <p:nvGrpSpPr>
          <p:cNvPr id="17" name="组合 16"/>
          <p:cNvGrpSpPr/>
          <p:nvPr/>
        </p:nvGrpSpPr>
        <p:grpSpPr>
          <a:xfrm rot="16200000">
            <a:off x="5142674" y="1389205"/>
            <a:ext cx="226312" cy="1944710"/>
            <a:chOff x="4067944" y="3789040"/>
            <a:chExt cx="252028" cy="648072"/>
          </a:xfrm>
        </p:grpSpPr>
        <p:sp>
          <p:nvSpPr>
            <p:cNvPr id="18" name="左中括号 17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矩形 19"/>
          <p:cNvSpPr/>
          <p:nvPr/>
        </p:nvSpPr>
        <p:spPr>
          <a:xfrm>
            <a:off x="4427985" y="2422452"/>
            <a:ext cx="1872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视频提供播放控件</a:t>
            </a: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3091001" y="1435435"/>
            <a:ext cx="216023" cy="2582615"/>
            <a:chOff x="4067944" y="3789040"/>
            <a:chExt cx="252028" cy="648072"/>
          </a:xfrm>
        </p:grpSpPr>
        <p:sp>
          <p:nvSpPr>
            <p:cNvPr id="25" name="左中括号 24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矩形 28"/>
          <p:cNvSpPr/>
          <p:nvPr/>
        </p:nvSpPr>
        <p:spPr>
          <a:xfrm>
            <a:off x="2267745" y="2762747"/>
            <a:ext cx="2248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在浏览器不支持时显示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42646"/>
              </p:ext>
            </p:extLst>
          </p:nvPr>
        </p:nvGraphicFramePr>
        <p:xfrm>
          <a:off x="1115616" y="3554835"/>
          <a:ext cx="7111504" cy="2880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413"/>
                <a:gridCol w="1108500"/>
                <a:gridCol w="4836591"/>
              </a:tblGrid>
              <a:tr h="3503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04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b="1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autoplay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altLang="zh-CN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autoplay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如果出现该属性，则视频在就绪后马上播放。</a:t>
                      </a:r>
                      <a:r>
                        <a:rPr lang="en-US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3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controls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controls</a:t>
                      </a:r>
                      <a:endParaRPr lang="zh-CN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如果出现该属性，则向用户显示控件，比如播放按钮。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0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height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pixels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设置视频播放器的高度。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3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loop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loop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如果出现该属性，则当媒体文件播放完后再次开始播放。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3790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preload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preload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如果出现该属性，则视频在页面加载时进行加载，并预备播放。如果使用</a:t>
                      </a: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"autoplay"</a:t>
                      </a: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，则忽略该属性。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03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src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要播放的视频的</a:t>
                      </a: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URL</a:t>
                      </a:r>
                      <a:r>
                        <a:rPr lang="zh-CN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032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endParaRPr lang="zh-CN" altLang="zh-CN" sz="110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pixels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100" b="0" kern="10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设置视频播放器的宽度。</a:t>
                      </a:r>
                      <a:endParaRPr lang="zh-CN" altLang="zh-CN" sz="1100" b="0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video&gt;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3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0" grpId="0"/>
      <p:bldP spid="20" grpId="1"/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707904" y="2158607"/>
            <a:ext cx="4572000" cy="58477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带有 Theora 视频编码和 Vorbis 音频编码的 Ogg 文件。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81013" y="1052736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&lt;img&gt;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标签时会涉及到图片格式的问题，如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等，视频文件也有不同的格式，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标签支持三种视频格式，具体如下：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59632" y="2230615"/>
            <a:ext cx="1152128" cy="504056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59632" y="3094711"/>
            <a:ext cx="1152128" cy="504056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59632" y="4030815"/>
            <a:ext cx="1152128" cy="504056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5354" y="22979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Ogg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7345" y="316207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MPEG 4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12022" y="4104075"/>
            <a:ext cx="847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WebM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411760" y="2482643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2411760" y="3365603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2411760" y="4279059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3707904" y="3073215"/>
            <a:ext cx="4572000" cy="58477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lvl="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带有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H.264 视频编码和 AAC 音频编码的 MPEG 4 文件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904" y="3996353"/>
            <a:ext cx="4572000" cy="58477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lvl="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带有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VP8 视频编码和 Vorbis 音频编码的 WebM 文件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99117"/>
              </p:ext>
            </p:extLst>
          </p:nvPr>
        </p:nvGraphicFramePr>
        <p:xfrm>
          <a:off x="2123728" y="5085184"/>
          <a:ext cx="6202287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1687"/>
                <a:gridCol w="720080"/>
                <a:gridCol w="1152128"/>
                <a:gridCol w="1224136"/>
                <a:gridCol w="1152128"/>
                <a:gridCol w="1152128"/>
              </a:tblGrid>
              <a:tr h="306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视频格式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IE 9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Firefox 4.0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 10.6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Chrome 6.0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Safari 3.0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Ogg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MPEG 4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WebM</a:t>
                      </a:r>
                      <a:endParaRPr lang="zh-CN" sz="11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51520" y="5085184"/>
            <a:ext cx="144142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浏览器支持情况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763688" y="5229200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video&gt;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9" grpId="0" animBg="1"/>
      <p:bldP spid="10" grpId="0" animBg="1"/>
      <p:bldP spid="3" grpId="0"/>
      <p:bldP spid="5" grpId="0"/>
      <p:bldP spid="6" grpId="0"/>
      <p:bldP spid="18" grpId="0" animBg="1"/>
      <p:bldP spid="19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952252" y="2636912"/>
            <a:ext cx="7220148" cy="1361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250000"/>
              </a:lnSpc>
            </a:pP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59632" y="2674772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/>
              <a:t>video </a:t>
            </a:r>
            <a:r>
              <a:rPr lang="en-US" altLang="zh-CN" sz="1600" smtClean="0"/>
              <a:t>controls&gt;</a:t>
            </a:r>
            <a:endParaRPr lang="zh-CN" altLang="zh-CN" sz="1600" dirty="0"/>
          </a:p>
          <a:p>
            <a:r>
              <a:rPr lang="en-US" altLang="zh-CN" sz="1600" dirty="0"/>
              <a:t>	&lt;source src="</a:t>
            </a:r>
            <a:r>
              <a:rPr lang="zh-CN" altLang="zh-CN" sz="1600" dirty="0"/>
              <a:t>视频文件地址</a:t>
            </a:r>
            <a:r>
              <a:rPr lang="en-US" altLang="zh-CN" sz="1600" dirty="0"/>
              <a:t>" type="</a:t>
            </a:r>
            <a:r>
              <a:rPr lang="zh-CN" altLang="zh-CN" sz="1600" dirty="0"/>
              <a:t>媒体文件类型</a:t>
            </a:r>
            <a:r>
              <a:rPr lang="en-US" altLang="zh-CN" sz="1600" dirty="0"/>
              <a:t>/</a:t>
            </a:r>
            <a:r>
              <a:rPr lang="zh-CN" altLang="zh-CN" sz="1600" dirty="0"/>
              <a:t>格式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r>
              <a:rPr lang="en-US" altLang="zh-CN" sz="1600" dirty="0" smtClean="0"/>
              <a:t>	&lt;source src="</a:t>
            </a:r>
            <a:r>
              <a:rPr lang="zh-CN" altLang="zh-CN" sz="1600" dirty="0" smtClean="0"/>
              <a:t>视频文件地址</a:t>
            </a:r>
            <a:r>
              <a:rPr lang="en-US" altLang="zh-CN" sz="1600" dirty="0" smtClean="0"/>
              <a:t>" type="</a:t>
            </a:r>
            <a:r>
              <a:rPr lang="zh-CN" altLang="zh-CN" sz="1600" dirty="0" smtClean="0"/>
              <a:t>媒体文件类型</a:t>
            </a:r>
            <a:r>
              <a:rPr lang="en-US" altLang="zh-CN" sz="1600" dirty="0" smtClean="0"/>
              <a:t>/</a:t>
            </a:r>
            <a:r>
              <a:rPr lang="zh-CN" altLang="zh-CN" sz="1600" dirty="0" smtClean="0"/>
              <a:t>格式</a:t>
            </a:r>
            <a:r>
              <a:rPr lang="en-US" altLang="zh-CN" sz="1600" dirty="0" smtClean="0"/>
              <a:t>"&gt;</a:t>
            </a:r>
            <a:endParaRPr lang="zh-CN" altLang="zh-CN" sz="1600" dirty="0" smtClean="0"/>
          </a:p>
          <a:p>
            <a:r>
              <a:rPr lang="en-US" altLang="zh-CN" sz="1600" dirty="0"/>
              <a:t>	……</a:t>
            </a:r>
            <a:endParaRPr lang="zh-CN" altLang="zh-CN" sz="1600" dirty="0"/>
          </a:p>
          <a:p>
            <a:r>
              <a:rPr lang="en-US" altLang="zh-CN" sz="1600" dirty="0"/>
              <a:t>&lt;/video&gt;</a:t>
            </a:r>
            <a:endParaRPr lang="zh-CN" altLang="zh-CN" sz="1600" dirty="0"/>
          </a:p>
        </p:txBody>
      </p:sp>
      <p:sp>
        <p:nvSpPr>
          <p:cNvPr id="54" name="圆角矩形 53"/>
          <p:cNvSpPr/>
          <p:nvPr/>
        </p:nvSpPr>
        <p:spPr>
          <a:xfrm>
            <a:off x="781952" y="5828689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demo6-1&amp;demo6-2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 bwMode="auto">
          <a:xfrm>
            <a:off x="611560" y="5733256"/>
            <a:ext cx="79208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23528" y="1196752"/>
            <a:ext cx="7907411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为止没有一种视频格式让所有浏览器都支持，为此，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&lt;source&gt;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标签，用于指定多个备用的不同格式的文件的路径，语法如下所示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3923928" y="4024936"/>
            <a:ext cx="3384376" cy="1341656"/>
          </a:xfrm>
          <a:prstGeom prst="wedgeEllipseCallout">
            <a:avLst>
              <a:gd name="adj1" fmla="val -50333"/>
              <a:gd name="adj2" fmla="val -6610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标签对于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音频文件同样适用，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需要把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video&gt;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9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54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72"/>
          <p:cNvGrpSpPr>
            <a:grpSpLocks/>
          </p:cNvGrpSpPr>
          <p:nvPr/>
        </p:nvGrpSpPr>
        <p:grpSpPr bwMode="auto">
          <a:xfrm>
            <a:off x="1301006" y="2153858"/>
            <a:ext cx="6583362" cy="2499278"/>
            <a:chOff x="3957026" y="2388304"/>
            <a:chExt cx="10315544" cy="4268853"/>
          </a:xfrm>
        </p:grpSpPr>
        <p:sp>
          <p:nvSpPr>
            <p:cNvPr id="19" name="矩形 18"/>
            <p:cNvSpPr/>
            <p:nvPr/>
          </p:nvSpPr>
          <p:spPr>
            <a:xfrm>
              <a:off x="3957026" y="2735817"/>
              <a:ext cx="10315544" cy="3921340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10444352" y="2388304"/>
              <a:ext cx="3445147" cy="634334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2156940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490365" y="2743760"/>
            <a:ext cx="6249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对象提供了用于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操作的方法和事件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对象的常用属性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，这些都需要掌握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接下来将对这部分内容一一进行介绍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DOM Video 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</a:p>
        </p:txBody>
      </p:sp>
    </p:spTree>
    <p:extLst>
      <p:ext uri="{BB962C8B-B14F-4D97-AF65-F5344CB8AC3E}">
        <p14:creationId xmlns:p14="http://schemas.microsoft.com/office/powerpoint/2010/main" val="7442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56cb5f8d0d7bf4efa4e1926719ada0f7135f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4669</Words>
  <Application>Microsoft Office PowerPoint</Application>
  <PresentationFormat>全屏显示(4:3)</PresentationFormat>
  <Paragraphs>559</Paragraphs>
  <Slides>44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马丹</cp:lastModifiedBy>
  <cp:revision>8</cp:revision>
  <dcterms:created xsi:type="dcterms:W3CDTF">2016-08-25T05:15:17Z</dcterms:created>
  <dcterms:modified xsi:type="dcterms:W3CDTF">2016-08-27T10:20:15Z</dcterms:modified>
</cp:coreProperties>
</file>