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0" r:id="rId34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9AC8D06-D954-4818-BDE9-5BC874D7EE39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4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9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8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8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842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03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4" r:id="rId8"/>
    <p:sldLayoutId id="2147483675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09678" y="2380882"/>
            <a:ext cx="5631670" cy="10698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单元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 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HTML5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画布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36" y="5319466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495525"/>
            <a:ext cx="7975600" cy="1160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JavaScript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中，对象是拥有属性和方法的数据。属性是对象相关的值，方法是对象可以执行的动作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836712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对象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627784" y="2655615"/>
            <a:ext cx="877163" cy="1336214"/>
            <a:chOff x="2627784" y="2780928"/>
            <a:chExt cx="877163" cy="1336214"/>
          </a:xfrm>
        </p:grpSpPr>
        <p:sp>
          <p:nvSpPr>
            <p:cNvPr id="2" name="椭圆 1"/>
            <p:cNvSpPr/>
            <p:nvPr/>
          </p:nvSpPr>
          <p:spPr>
            <a:xfrm>
              <a:off x="2647393" y="2780928"/>
              <a:ext cx="844487" cy="64807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27784" y="292029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一个人</a:t>
              </a:r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 rot="16200000">
              <a:off x="2969822" y="3410998"/>
              <a:ext cx="216024" cy="396044"/>
              <a:chOff x="4067944" y="3789040"/>
              <a:chExt cx="252028" cy="648072"/>
            </a:xfrm>
          </p:grpSpPr>
          <p:sp>
            <p:nvSpPr>
              <p:cNvPr id="21" name="左中括号 20"/>
              <p:cNvSpPr/>
              <p:nvPr/>
            </p:nvSpPr>
            <p:spPr bwMode="auto">
              <a:xfrm>
                <a:off x="4211960" y="3789040"/>
                <a:ext cx="108012" cy="648072"/>
              </a:xfrm>
              <a:prstGeom prst="leftBracket">
                <a:avLst/>
              </a:prstGeom>
              <a:noFill/>
              <a:ln w="285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 bwMode="auto">
              <a:xfrm>
                <a:off x="4067944" y="4113076"/>
                <a:ext cx="144016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" name="TextBox 7"/>
            <p:cNvSpPr txBox="1"/>
            <p:nvPr/>
          </p:nvSpPr>
          <p:spPr>
            <a:xfrm>
              <a:off x="2699792" y="371703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76024" y="2661068"/>
            <a:ext cx="844487" cy="1330761"/>
            <a:chOff x="4176024" y="2786381"/>
            <a:chExt cx="844487" cy="1330761"/>
          </a:xfrm>
        </p:grpSpPr>
        <p:sp>
          <p:nvSpPr>
            <p:cNvPr id="13" name="椭圆 12"/>
            <p:cNvSpPr/>
            <p:nvPr/>
          </p:nvSpPr>
          <p:spPr>
            <a:xfrm>
              <a:off x="4176024" y="2786381"/>
              <a:ext cx="844487" cy="64807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42301" y="292575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姓名</a:t>
              </a:r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 rot="16200000">
              <a:off x="4490255" y="3395568"/>
              <a:ext cx="216024" cy="396044"/>
              <a:chOff x="4067944" y="3789040"/>
              <a:chExt cx="252028" cy="648072"/>
            </a:xfrm>
          </p:grpSpPr>
          <p:sp>
            <p:nvSpPr>
              <p:cNvPr id="25" name="左中括号 24"/>
              <p:cNvSpPr/>
              <p:nvPr/>
            </p:nvSpPr>
            <p:spPr bwMode="auto">
              <a:xfrm>
                <a:off x="4211960" y="3789040"/>
                <a:ext cx="108012" cy="648072"/>
              </a:xfrm>
              <a:prstGeom prst="leftBracket">
                <a:avLst/>
              </a:prstGeom>
              <a:noFill/>
              <a:ln w="285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 bwMode="auto">
              <a:xfrm>
                <a:off x="4067944" y="4113076"/>
                <a:ext cx="144016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" name="TextBox 29"/>
            <p:cNvSpPr txBox="1"/>
            <p:nvPr/>
          </p:nvSpPr>
          <p:spPr>
            <a:xfrm>
              <a:off x="4275101" y="371703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652120" y="2661068"/>
            <a:ext cx="844487" cy="1402769"/>
            <a:chOff x="5652120" y="2786381"/>
            <a:chExt cx="844487" cy="1402769"/>
          </a:xfrm>
        </p:grpSpPr>
        <p:sp>
          <p:nvSpPr>
            <p:cNvPr id="18" name="椭圆 17"/>
            <p:cNvSpPr/>
            <p:nvPr/>
          </p:nvSpPr>
          <p:spPr>
            <a:xfrm>
              <a:off x="5652120" y="2786381"/>
              <a:ext cx="844487" cy="64807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1197" y="293368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动作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 rot="16200000">
              <a:off x="6011385" y="3410999"/>
              <a:ext cx="216024" cy="396044"/>
              <a:chOff x="4067944" y="3789040"/>
              <a:chExt cx="252028" cy="648072"/>
            </a:xfrm>
          </p:grpSpPr>
          <p:sp>
            <p:nvSpPr>
              <p:cNvPr id="28" name="左中括号 27"/>
              <p:cNvSpPr/>
              <p:nvPr/>
            </p:nvSpPr>
            <p:spPr bwMode="auto">
              <a:xfrm>
                <a:off x="4211960" y="3789040"/>
                <a:ext cx="108012" cy="648072"/>
              </a:xfrm>
              <a:prstGeom prst="leftBracket">
                <a:avLst/>
              </a:prstGeom>
              <a:noFill/>
              <a:ln w="285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 bwMode="auto">
              <a:xfrm>
                <a:off x="4067944" y="4113076"/>
                <a:ext cx="144016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" name="TextBox 30"/>
            <p:cNvSpPr txBox="1"/>
            <p:nvPr/>
          </p:nvSpPr>
          <p:spPr>
            <a:xfrm>
              <a:off x="5796231" y="378904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532590" y="4299342"/>
            <a:ext cx="4190387" cy="21441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mtClean="0"/>
              <a:t>var </a:t>
            </a:r>
            <a:r>
              <a:rPr lang="en-US" altLang="zh-CN" sz="1400"/>
              <a:t>person=new Object();//</a:t>
            </a:r>
            <a:r>
              <a:rPr lang="zh-CN" altLang="zh-CN" sz="1400"/>
              <a:t>创建对象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    person.name="lucy";//</a:t>
            </a:r>
            <a:r>
              <a:rPr lang="zh-CN" altLang="zh-CN" sz="1400"/>
              <a:t>设置</a:t>
            </a:r>
            <a:r>
              <a:rPr lang="en-US" altLang="zh-CN" sz="1400"/>
              <a:t>name</a:t>
            </a:r>
            <a:r>
              <a:rPr lang="zh-CN" altLang="zh-CN" sz="1400"/>
              <a:t>属性值为</a:t>
            </a:r>
            <a:r>
              <a:rPr lang="en-US" altLang="zh-CN" sz="1400"/>
              <a:t>lucy</a:t>
            </a:r>
            <a:endParaRPr lang="zh-CN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person.eat=function(){</a:t>
            </a:r>
            <a:endParaRPr lang="zh-CN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    alert(person.name+"</a:t>
            </a:r>
            <a:r>
              <a:rPr lang="zh-CN" altLang="zh-CN" sz="1400"/>
              <a:t>吃饭</a:t>
            </a:r>
            <a:r>
              <a:rPr lang="en-US" altLang="zh-CN" sz="1400"/>
              <a:t>");</a:t>
            </a:r>
            <a:endParaRPr lang="zh-CN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}</a:t>
            </a:r>
            <a:endParaRPr lang="zh-CN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person.eat();//</a:t>
            </a:r>
            <a:r>
              <a:rPr lang="zh-CN" altLang="zh-CN" sz="1400"/>
              <a:t>调用对象方法</a:t>
            </a:r>
          </a:p>
          <a:p>
            <a:endParaRPr lang="zh-CN" altLang="zh-CN" sz="1600"/>
          </a:p>
        </p:txBody>
      </p:sp>
      <p:sp>
        <p:nvSpPr>
          <p:cNvPr id="33" name="矩形 32"/>
          <p:cNvSpPr/>
          <p:nvPr/>
        </p:nvSpPr>
        <p:spPr>
          <a:xfrm>
            <a:off x="4972728" y="4299343"/>
            <a:ext cx="3919752" cy="2144177"/>
          </a:xfrm>
          <a:prstGeom prst="rect">
            <a:avLst/>
          </a:prstGeom>
          <a:solidFill>
            <a:srgbClr val="F7E5F4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smtClean="0"/>
              <a:t>var </a:t>
            </a:r>
            <a:r>
              <a:rPr lang="en-US" altLang="zh-CN" sz="1400"/>
              <a:t>person = function(name) {</a:t>
            </a:r>
            <a:endParaRPr lang="zh-CN" altLang="zh-CN" sz="1400"/>
          </a:p>
          <a:p>
            <a:pPr>
              <a:lnSpc>
                <a:spcPts val="2000"/>
              </a:lnSpc>
            </a:pPr>
            <a:r>
              <a:rPr lang="en-US" altLang="zh-CN" sz="1400"/>
              <a:t>        this.name = name;</a:t>
            </a:r>
            <a:endParaRPr lang="zh-CN" altLang="zh-CN" sz="1400"/>
          </a:p>
          <a:p>
            <a:pPr>
              <a:lnSpc>
                <a:spcPts val="2000"/>
              </a:lnSpc>
            </a:pPr>
            <a:r>
              <a:rPr lang="en-US" altLang="zh-CN" sz="1400"/>
              <a:t>        this.eat=function(){</a:t>
            </a:r>
            <a:endParaRPr lang="zh-CN" altLang="zh-CN" sz="1400"/>
          </a:p>
          <a:p>
            <a:pPr>
              <a:lnSpc>
                <a:spcPts val="2000"/>
              </a:lnSpc>
            </a:pPr>
            <a:r>
              <a:rPr lang="en-US" altLang="zh-CN" sz="1400"/>
              <a:t>            alert(name+"</a:t>
            </a:r>
            <a:r>
              <a:rPr lang="zh-CN" altLang="zh-CN" sz="1400"/>
              <a:t>吃饭</a:t>
            </a:r>
            <a:r>
              <a:rPr lang="en-US" altLang="zh-CN" sz="1400"/>
              <a:t>");</a:t>
            </a:r>
            <a:endParaRPr lang="zh-CN" altLang="zh-CN" sz="1400"/>
          </a:p>
          <a:p>
            <a:pPr>
              <a:lnSpc>
                <a:spcPts val="2000"/>
              </a:lnSpc>
            </a:pPr>
            <a:r>
              <a:rPr lang="en-US" altLang="zh-CN" sz="1400"/>
              <a:t>        }</a:t>
            </a:r>
            <a:endParaRPr lang="zh-CN" altLang="zh-CN" sz="1400"/>
          </a:p>
          <a:p>
            <a:pPr>
              <a:lnSpc>
                <a:spcPts val="2000"/>
              </a:lnSpc>
            </a:pPr>
            <a:r>
              <a:rPr lang="en-US" altLang="zh-CN" sz="1400"/>
              <a:t>    }</a:t>
            </a:r>
            <a:endParaRPr lang="zh-CN" altLang="zh-CN" sz="1400"/>
          </a:p>
          <a:p>
            <a:pPr>
              <a:lnSpc>
                <a:spcPts val="2000"/>
              </a:lnSpc>
            </a:pPr>
            <a:r>
              <a:rPr lang="en-US" altLang="zh-CN" sz="1400"/>
              <a:t>    var p=new person("lucy");</a:t>
            </a:r>
            <a:endParaRPr lang="zh-CN" altLang="zh-CN" sz="1400"/>
          </a:p>
          <a:p>
            <a:pPr>
              <a:lnSpc>
                <a:spcPts val="2000"/>
              </a:lnSpc>
            </a:pPr>
            <a:r>
              <a:rPr lang="en-US" altLang="zh-CN" sz="1400"/>
              <a:t>    p.eat</a:t>
            </a:r>
            <a:r>
              <a:rPr lang="en-US" altLang="zh-CN" sz="1400" smtClean="0"/>
              <a:t>();</a:t>
            </a:r>
            <a:endParaRPr lang="zh-CN" altLang="zh-CN" sz="1400"/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4860032" y="4299343"/>
            <a:ext cx="0" cy="2092881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那些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事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42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107504" y="1772816"/>
            <a:ext cx="3312368" cy="43284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语言的一个最基本特征，所谓的事件是指用户在访问页面时执行的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，常用的事件类型如右表所示。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事件处理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96799"/>
              </p:ext>
            </p:extLst>
          </p:nvPr>
        </p:nvGraphicFramePr>
        <p:xfrm>
          <a:off x="3635896" y="1790288"/>
          <a:ext cx="4968552" cy="3870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/>
                <a:gridCol w="3816424"/>
              </a:tblGrid>
              <a:tr h="1693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事件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3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onclick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当鼠标单机某个元素时出发此事件。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3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onblur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当前元素失去焦点时触发此事件。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3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onchange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200" kern="1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当前元素失去焦点并且元素内容发生改变触发此事件。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3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onfocus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200" kern="1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当某个元素获得焦点时触发此事件。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3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onreset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当表单被</a:t>
                      </a:r>
                      <a:r>
                        <a:rPr lang="zh-CN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重置时触发此事件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3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onsubmit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当表单被提交时触发此事件。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3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onload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333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当页面加载完成时触发此</a:t>
                      </a:r>
                      <a:r>
                        <a:rPr lang="zh-CN" sz="1200" kern="1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r>
                        <a:rPr lang="zh-CN" altLang="zh-CN" sz="1200" kern="1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r>
                        <a:rPr lang="zh-CN" sz="1200" kern="1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3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u="none" strike="noStrike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onmouseover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鼠标移到某元素之上。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3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u="none" strike="noStrike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onmouseup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鼠标按键被松开。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3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u="none" strike="noStrike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onmousedown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鼠标按钮被按下。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那些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事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37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495525"/>
            <a:ext cx="3154883" cy="5840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另外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事件有很多属性，常用的事件属性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836712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事件处理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1245"/>
              </p:ext>
            </p:extLst>
          </p:nvPr>
        </p:nvGraphicFramePr>
        <p:xfrm>
          <a:off x="3851920" y="1431479"/>
          <a:ext cx="4896544" cy="129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4443"/>
                <a:gridCol w="3622101"/>
              </a:tblGrid>
              <a:tr h="2208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00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button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返回当事件被触发时，哪个鼠标按钮被点击。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00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clientX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返回当事件被触发时，鼠标指针的水平坐标。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375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clientY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返回当事件被触发时，鼠标指针的垂直坐标。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375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screenX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返回当某个事件被触发时，鼠标指针的水平坐标。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375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screenY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返回当某个事件被触发时，鼠标指针的垂直坐标。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圆角矩形 36"/>
          <p:cNvSpPr/>
          <p:nvPr/>
        </p:nvSpPr>
        <p:spPr>
          <a:xfrm>
            <a:off x="683568" y="5991408"/>
            <a:ext cx="756084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demo5-1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513176" y="5846720"/>
            <a:ext cx="792088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704" y="4003432"/>
            <a:ext cx="1944216" cy="1388487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088463" y="4075440"/>
            <a:ext cx="2795905" cy="1295400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67544" y="3211344"/>
            <a:ext cx="8049042" cy="5840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例如某个按钮应用了</a:t>
            </a:r>
            <a:r>
              <a:rPr lang="en-US" altLang="zh-CN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onlick</a:t>
            </a:r>
            <a:r>
              <a:rPr lang="zh-CN" altLang="en-US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事件，效果如下所示。</a:t>
            </a:r>
            <a:endParaRPr lang="zh-CN" altLang="en-US" sz="18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2699792" y="4723140"/>
            <a:ext cx="1010340" cy="647700"/>
          </a:xfrm>
          <a:prstGeom prst="wedgeEllipseCallout">
            <a:avLst>
              <a:gd name="adj1" fmla="val -83364"/>
              <a:gd name="adj2" fmla="val -56447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48675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单击该按钮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4139952" y="4697675"/>
            <a:ext cx="79208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139952" y="44157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弹出框</a:t>
            </a: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那些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事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22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5" grpId="0"/>
      <p:bldP spid="9" grpId="0" animBg="1"/>
      <p:bldP spid="16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975600" cy="800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的全称为文档对象模型（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Document Object Model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）。当网页被加载时，浏览器会将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 DOM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模型被构造为对象的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3359766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JavaScript </a:t>
            </a:r>
            <a:r>
              <a:rPr lang="en-US" altLang="zh-CN" sz="2400" b="1">
                <a:solidFill>
                  <a:srgbClr val="0567A2"/>
                </a:solidFill>
              </a:rPr>
              <a:t>HTML DOM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7200800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那些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事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9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975600" cy="5120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来创建动态的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。主要表现在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方面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3359766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JavaScript </a:t>
            </a:r>
            <a:r>
              <a:rPr lang="en-US" altLang="zh-CN" sz="2400" b="1">
                <a:solidFill>
                  <a:srgbClr val="0567A2"/>
                </a:solidFill>
              </a:rPr>
              <a:t>HTML DOM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13740" y="2060848"/>
            <a:ext cx="4849510" cy="720080"/>
            <a:chOff x="1187624" y="2060848"/>
            <a:chExt cx="4849510" cy="720080"/>
          </a:xfrm>
        </p:grpSpPr>
        <p:sp>
          <p:nvSpPr>
            <p:cNvPr id="8" name="矩形 7"/>
            <p:cNvSpPr/>
            <p:nvPr/>
          </p:nvSpPr>
          <p:spPr>
            <a:xfrm>
              <a:off x="1331640" y="2316007"/>
              <a:ext cx="4705494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>
                <a:lnSpc>
                  <a:spcPct val="300000"/>
                </a:lnSpc>
              </a:pP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 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能够改变页面中的所有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HTML 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187624" y="2060848"/>
              <a:ext cx="432047" cy="720080"/>
              <a:chOff x="1043606" y="1310796"/>
              <a:chExt cx="973654" cy="1571757"/>
            </a:xfrm>
          </p:grpSpPr>
          <p:sp>
            <p:nvSpPr>
              <p:cNvPr id="12" name="弦形 11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043606" y="1310796"/>
                <a:ext cx="498856" cy="76944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cap="none" spc="0" smtClean="0">
                    <a:ln/>
                    <a:solidFill>
                      <a:schemeClr val="accent3"/>
                    </a:solidFill>
                    <a:effectLst/>
                  </a:rPr>
                  <a:t>1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19672" y="2852936"/>
            <a:ext cx="4968552" cy="769441"/>
            <a:chOff x="1068582" y="2060848"/>
            <a:chExt cx="4968552" cy="769441"/>
          </a:xfrm>
        </p:grpSpPr>
        <p:sp>
          <p:nvSpPr>
            <p:cNvPr id="15" name="矩形 14"/>
            <p:cNvSpPr/>
            <p:nvPr/>
          </p:nvSpPr>
          <p:spPr>
            <a:xfrm>
              <a:off x="1331640" y="2316007"/>
              <a:ext cx="4705494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300000"/>
                </a:lnSpc>
              </a:pP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 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改变页面中的所有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HTML 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68582" y="2060848"/>
              <a:ext cx="551089" cy="769441"/>
              <a:chOff x="775335" y="1310796"/>
              <a:chExt cx="1241925" cy="1679500"/>
            </a:xfrm>
          </p:grpSpPr>
          <p:sp>
            <p:nvSpPr>
              <p:cNvPr id="17" name="弦形 16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75335" y="1310796"/>
                <a:ext cx="1124213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>
                    <a:ln/>
                    <a:solidFill>
                      <a:schemeClr val="accent3"/>
                    </a:solidFill>
                  </a:rPr>
                  <a:t>2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599967" y="3645024"/>
            <a:ext cx="4988257" cy="769441"/>
            <a:chOff x="1048877" y="2060848"/>
            <a:chExt cx="4988257" cy="769441"/>
          </a:xfrm>
        </p:grpSpPr>
        <p:sp>
          <p:nvSpPr>
            <p:cNvPr id="20" name="矩形 19"/>
            <p:cNvSpPr/>
            <p:nvPr/>
          </p:nvSpPr>
          <p:spPr>
            <a:xfrm>
              <a:off x="1331640" y="2316007"/>
              <a:ext cx="4705494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>
                <a:lnSpc>
                  <a:spcPct val="300000"/>
                </a:lnSpc>
              </a:pP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 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能够改变页面中的所有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 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样式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048877" y="2060848"/>
              <a:ext cx="570794" cy="769441"/>
              <a:chOff x="730928" y="1310796"/>
              <a:chExt cx="1286332" cy="1679500"/>
            </a:xfrm>
          </p:grpSpPr>
          <p:sp>
            <p:nvSpPr>
              <p:cNvPr id="22" name="弦形 21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730928" y="1310796"/>
                <a:ext cx="1124214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smtClean="0">
                    <a:ln/>
                    <a:solidFill>
                      <a:schemeClr val="accent3"/>
                    </a:solidFill>
                  </a:rPr>
                  <a:t>3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599967" y="4437112"/>
            <a:ext cx="4988257" cy="769441"/>
            <a:chOff x="1048877" y="2060848"/>
            <a:chExt cx="4988257" cy="769441"/>
          </a:xfrm>
        </p:grpSpPr>
        <p:sp>
          <p:nvSpPr>
            <p:cNvPr id="25" name="矩形 24"/>
            <p:cNvSpPr/>
            <p:nvPr/>
          </p:nvSpPr>
          <p:spPr>
            <a:xfrm>
              <a:off x="1331640" y="2316007"/>
              <a:ext cx="4705494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>
                <a:lnSpc>
                  <a:spcPct val="300000"/>
                </a:lnSpc>
              </a:pP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 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时间做出反应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048877" y="2060848"/>
              <a:ext cx="570794" cy="769441"/>
              <a:chOff x="730928" y="1310796"/>
              <a:chExt cx="1286332" cy="1679500"/>
            </a:xfrm>
          </p:grpSpPr>
          <p:sp>
            <p:nvSpPr>
              <p:cNvPr id="27" name="弦形 26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30928" y="1310796"/>
                <a:ext cx="1124214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>
                    <a:ln/>
                    <a:solidFill>
                      <a:schemeClr val="accent3"/>
                    </a:solidFill>
                  </a:rPr>
                  <a:t>4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sp>
        <p:nvSpPr>
          <p:cNvPr id="30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那些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事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3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495525"/>
            <a:ext cx="3802955" cy="948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742950" lvl="1" indent="-28575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har char="–"/>
              <a:defRPr/>
            </a:pPr>
            <a:r>
              <a:rPr lang="zh-CN" altLang="zh-CN" sz="72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要想操作</a:t>
            </a:r>
            <a:r>
              <a:rPr lang="en-US" altLang="zh-CN" sz="7200" ker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72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元素及其属性，首先应该获得这个元素对象，</a:t>
            </a:r>
            <a:r>
              <a:rPr lang="en-US" altLang="zh-CN" sz="7200" ker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zh-CN" sz="72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对象的常用获取</a:t>
            </a:r>
            <a:r>
              <a:rPr lang="en-US" altLang="zh-CN" sz="7200" ker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72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元素对象的方法如</a:t>
            </a:r>
            <a:r>
              <a:rPr lang="zh-CN" altLang="en-US" sz="72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zh-CN" sz="72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表所示。</a:t>
            </a:r>
          </a:p>
          <a:p>
            <a:pPr lvl="1">
              <a:lnSpc>
                <a:spcPct val="150000"/>
              </a:lnSpc>
              <a:defRPr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836712"/>
            <a:ext cx="3359766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JavaScript </a:t>
            </a:r>
            <a:r>
              <a:rPr lang="en-US" altLang="zh-CN" sz="2400" b="1">
                <a:solidFill>
                  <a:srgbClr val="0567A2"/>
                </a:solidFill>
              </a:rPr>
              <a:t>HTML DOM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07240"/>
              </p:ext>
            </p:extLst>
          </p:nvPr>
        </p:nvGraphicFramePr>
        <p:xfrm>
          <a:off x="4211960" y="1791519"/>
          <a:ext cx="4752528" cy="1512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6"/>
                <a:gridCol w="2808312"/>
              </a:tblGrid>
              <a:tr h="3994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  <a:r>
                        <a:rPr lang="en-US" sz="1050" kern="100">
                          <a:effectLst/>
                        </a:rPr>
                        <a:t> 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37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getElementById()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返回对拥有指定</a:t>
                      </a:r>
                      <a:r>
                        <a:rPr lang="en-US" sz="120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id </a:t>
                      </a:r>
                      <a:r>
                        <a:rPr lang="zh-CN" sz="120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的第一个对象的引用。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37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getElementsByName()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返回带有指定名称的对象集合。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797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getElementsByTagName()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返回带有指定标签名的对象集合。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直接连接符 31"/>
          <p:cNvCxnSpPr/>
          <p:nvPr/>
        </p:nvCxnSpPr>
        <p:spPr bwMode="auto">
          <a:xfrm>
            <a:off x="683568" y="5823967"/>
            <a:ext cx="792088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32"/>
          <p:cNvSpPr/>
          <p:nvPr/>
        </p:nvSpPr>
        <p:spPr>
          <a:xfrm>
            <a:off x="683568" y="5919400"/>
            <a:ext cx="792088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demo5-2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292080" y="3663727"/>
            <a:ext cx="3009900" cy="1952625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67544" y="3807743"/>
            <a:ext cx="3802955" cy="948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zh-CN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可以获取</a:t>
            </a:r>
            <a:r>
              <a:rPr lang="en-US" altLang="zh-CN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的属性和属性值，接下来</a:t>
            </a:r>
            <a:r>
              <a:rPr lang="zh-CN" altLang="en-US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通过案例来演示上述三个方法的具体应用</a:t>
            </a:r>
            <a:r>
              <a:rPr lang="zh-CN" altLang="en-US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那些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事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7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495525"/>
            <a:ext cx="7763395" cy="948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/>
            </a:pP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getBoundingClientRect()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方法用于获得页面中某个元素的左，上，右和下分别相对浏览器视窗的位置，或者说一个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元素的坐标</a:t>
            </a:r>
            <a:r>
              <a:rPr lang="zh-CN" altLang="en-US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现在已经是一个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标准。</a:t>
            </a:r>
            <a:endParaRPr lang="en-US" altLang="zh-CN" sz="18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/>
            </a:pP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该方法返回一个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对象，该对象有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个属性：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，具体应用如下所示。</a:t>
            </a:r>
            <a:endParaRPr lang="zh-CN" altLang="zh-CN" sz="18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836712"/>
            <a:ext cx="426430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getBoundingClientRect</a:t>
            </a:r>
            <a:r>
              <a:rPr lang="en-US" altLang="zh-CN" sz="2400" b="1">
                <a:solidFill>
                  <a:srgbClr val="0567A2"/>
                </a:solidFill>
              </a:rPr>
              <a:t>()</a:t>
            </a:r>
            <a:r>
              <a:rPr lang="zh-CN" altLang="zh-CN" sz="2400" b="1">
                <a:solidFill>
                  <a:srgbClr val="0567A2"/>
                </a:solidFill>
              </a:rPr>
              <a:t>方法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899592" y="5823967"/>
            <a:ext cx="756084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32"/>
          <p:cNvSpPr/>
          <p:nvPr/>
        </p:nvSpPr>
        <p:spPr>
          <a:xfrm>
            <a:off x="899592" y="5919400"/>
            <a:ext cx="756084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demo5-3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3946773"/>
            <a:ext cx="2880320" cy="1733178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945707" y="3879751"/>
            <a:ext cx="3514725" cy="178117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 bwMode="auto">
          <a:xfrm>
            <a:off x="4067944" y="4862026"/>
            <a:ext cx="79208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064749" y="45800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弹出框</a:t>
            </a:r>
          </a:p>
        </p:txBody>
      </p:sp>
      <p:sp>
        <p:nvSpPr>
          <p:cNvPr id="16" name="椭圆形标注 15"/>
          <p:cNvSpPr/>
          <p:nvPr/>
        </p:nvSpPr>
        <p:spPr>
          <a:xfrm>
            <a:off x="2555776" y="4744219"/>
            <a:ext cx="1010340" cy="647700"/>
          </a:xfrm>
          <a:prstGeom prst="wedgeEllipseCallout">
            <a:avLst>
              <a:gd name="adj1" fmla="val -83364"/>
              <a:gd name="adj2" fmla="val -56447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8" y="488860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单击该按钮</a:t>
            </a: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那些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事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24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5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1301006" y="2153858"/>
            <a:ext cx="6583362" cy="2736304"/>
            <a:chOff x="3957026" y="2388304"/>
            <a:chExt cx="10315544" cy="4248187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3900674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5441206" y="2174495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605806" y="2612645"/>
            <a:ext cx="62261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canvas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意为画布，现实生活中的画布是用来作画的，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与之类似，我们可以称它为“网页中的画布”，有了这个画布便可以轻松的在网页中绘制图形、文字、图片等。</a:t>
            </a:r>
          </a:p>
          <a:p>
            <a:pPr marL="0" lvl="1" indent="0">
              <a:lnSpc>
                <a:spcPct val="150000"/>
              </a:lnSpc>
            </a:pP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初识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canvas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20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975600" cy="1448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标签，使用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标签可以在网页中创建一个矩形区域的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画布。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创建画布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4260" y="2636912"/>
            <a:ext cx="7220148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smtClean="0"/>
              <a:t>&lt;</a:t>
            </a:r>
            <a:r>
              <a:rPr lang="en-US" altLang="zh-CN" sz="1600"/>
              <a:t>canvas id="cavsElem" width="400" height="300</a:t>
            </a:r>
            <a:r>
              <a:rPr lang="en-US" altLang="zh-CN" sz="1600" smtClean="0"/>
              <a:t>"&gt;</a:t>
            </a:r>
          </a:p>
          <a:p>
            <a:pPr indent="457200">
              <a:lnSpc>
                <a:spcPct val="150000"/>
              </a:lnSpc>
            </a:pPr>
            <a:r>
              <a:rPr lang="zh-CN" altLang="zh-CN" sz="1600" smtClean="0"/>
              <a:t>您</a:t>
            </a:r>
            <a:r>
              <a:rPr lang="zh-CN" altLang="zh-CN" sz="1600"/>
              <a:t>的浏览器不支持</a:t>
            </a:r>
            <a:r>
              <a:rPr lang="en-US" altLang="zh-CN" sz="1600" smtClean="0"/>
              <a:t>canvas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smtClean="0"/>
              <a:t>&lt;/</a:t>
            </a:r>
            <a:r>
              <a:rPr lang="en-US" altLang="zh-CN" sz="1600"/>
              <a:t>canvas&gt;</a:t>
            </a:r>
            <a:endParaRPr lang="zh-CN" altLang="zh-CN" sz="1600"/>
          </a:p>
          <a:p>
            <a:pPr indent="457200">
              <a:lnSpc>
                <a:spcPct val="250000"/>
              </a:lnSpc>
            </a:pPr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 rot="10800000">
            <a:off x="3923928" y="3104962"/>
            <a:ext cx="202064" cy="324037"/>
            <a:chOff x="4067944" y="3789040"/>
            <a:chExt cx="252028" cy="648072"/>
          </a:xfrm>
        </p:grpSpPr>
        <p:sp>
          <p:nvSpPr>
            <p:cNvPr id="11" name="左中括号 10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" name="矩形 12"/>
          <p:cNvSpPr/>
          <p:nvPr/>
        </p:nvSpPr>
        <p:spPr>
          <a:xfrm>
            <a:off x="4103443" y="3121223"/>
            <a:ext cx="360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当浏览器不支持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标签时显示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67544" y="3861048"/>
            <a:ext cx="7975600" cy="9440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画布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本身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不具有绘制功能，可以通过脚本语言（一般为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）操作绘制图形的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进行绘制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。可以使用</a:t>
            </a:r>
            <a:r>
              <a:rPr lang="en-US" altLang="zh-CN" sz="1800" smtClean="0"/>
              <a:t>getElementById()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方法获取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画布对象：</a:t>
            </a:r>
            <a:endParaRPr lang="zh-CN" altLang="en-US" sz="1800"/>
          </a:p>
          <a:p>
            <a:pPr lvl="1">
              <a:lnSpc>
                <a:spcPct val="150000"/>
              </a:lnSpc>
              <a:defRPr/>
            </a:pPr>
            <a:endParaRPr lang="zh-CN" altLang="zh-CN" sz="18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4260" y="5301208"/>
            <a:ext cx="7220148" cy="531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smtClean="0"/>
              <a:t>var </a:t>
            </a:r>
            <a:r>
              <a:rPr lang="en-US" altLang="zh-CN" sz="1600"/>
              <a:t>canvas = document.getElementById('cavsElem');</a:t>
            </a:r>
            <a:endParaRPr lang="zh-CN" altLang="zh-CN" sz="1600"/>
          </a:p>
          <a:p>
            <a:pPr indent="457200">
              <a:lnSpc>
                <a:spcPct val="250000"/>
              </a:lnSpc>
            </a:pPr>
            <a:endParaRPr lang="zh-CN" altLang="zh-CN"/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初识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canvas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68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3" grpId="1"/>
      <p:bldP spid="14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975600" cy="1448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有了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画布之后，要开始作画需要准备一只画笔，这只画笔就是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该对象可以使用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脚本获得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准备画笔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4260" y="2564904"/>
            <a:ext cx="722014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smtClean="0"/>
              <a:t>var </a:t>
            </a:r>
            <a:r>
              <a:rPr lang="en-US" altLang="zh-CN" sz="1600"/>
              <a:t>context = canvas.getContext('2d');</a:t>
            </a: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en-US" altLang="zh-CN" sz="1600" smtClean="0"/>
          </a:p>
          <a:p>
            <a:pPr indent="457200">
              <a:lnSpc>
                <a:spcPct val="250000"/>
              </a:lnSpc>
            </a:pPr>
            <a:endParaRPr lang="zh-CN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899592" y="5346059"/>
            <a:ext cx="3610074" cy="531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/>
              <a:t>context.moveTo(x,y</a:t>
            </a:r>
            <a:r>
              <a:rPr lang="en-US" altLang="zh-CN" sz="1600" smtClean="0"/>
              <a:t>);</a:t>
            </a:r>
            <a:endParaRPr lang="zh-CN" altLang="zh-CN" sz="1600"/>
          </a:p>
          <a:p>
            <a:pPr indent="457200">
              <a:lnSpc>
                <a:spcPct val="250000"/>
              </a:lnSpc>
            </a:pPr>
            <a:endParaRPr lang="zh-CN" altLang="zh-CN"/>
          </a:p>
        </p:txBody>
      </p:sp>
      <p:sp>
        <p:nvSpPr>
          <p:cNvPr id="18" name="矩形 17"/>
          <p:cNvSpPr/>
          <p:nvPr/>
        </p:nvSpPr>
        <p:spPr>
          <a:xfrm>
            <a:off x="477963" y="335847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  <a:latin typeface="+mn-lt"/>
                <a:ea typeface="+mn-ea"/>
              </a:rPr>
              <a:t>坐标和起点</a:t>
            </a:r>
            <a:endParaRPr lang="en-US" altLang="zh-CN" sz="2400" b="1" dirty="0">
              <a:solidFill>
                <a:srgbClr val="0567A2"/>
              </a:solidFill>
              <a:latin typeface="+mn-lt"/>
              <a:ea typeface="+mn-ea"/>
            </a:endParaRPr>
          </a:p>
        </p:txBody>
      </p:sp>
      <p:pic>
        <p:nvPicPr>
          <p:cNvPr id="19" name="图片 18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016" y="3428258"/>
            <a:ext cx="3853805" cy="2737046"/>
          </a:xfrm>
          <a:prstGeom prst="rect">
            <a:avLst/>
          </a:prstGeom>
        </p:spPr>
      </p:pic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261194" y="4005064"/>
            <a:ext cx="4454822" cy="1448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接下来需要设置上下文开始的绘制点，也就是“从哪里开始画”。</a:t>
            </a:r>
            <a:endParaRPr lang="zh-CN" altLang="zh-CN" sz="18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初识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canvas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0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65735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简要介绍表单的三个核心元素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请简述什么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的表单验证功能，并列举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自带的两种验证方式。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383" y="1237294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301" y="1239396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1794" y="2142837"/>
            <a:ext cx="6480720" cy="28603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zh-CN" dirty="0"/>
              <a:t>表单的三个核心元素分别为表单标签（</a:t>
            </a:r>
            <a:r>
              <a:rPr lang="en-US" altLang="zh-CN" dirty="0"/>
              <a:t>form</a:t>
            </a:r>
            <a:r>
              <a:rPr lang="zh-CN" altLang="zh-CN" dirty="0"/>
              <a:t>）、表单域（</a:t>
            </a:r>
            <a:r>
              <a:rPr lang="en-US" altLang="zh-CN" dirty="0"/>
              <a:t>input</a:t>
            </a:r>
            <a:r>
              <a:rPr lang="zh-CN" altLang="zh-CN" dirty="0"/>
              <a:t>）、表单按钮（</a:t>
            </a:r>
            <a:r>
              <a:rPr lang="en-US" altLang="zh-CN" dirty="0"/>
              <a:t>button</a:t>
            </a:r>
            <a:r>
              <a:rPr lang="zh-CN" altLang="zh-CN" dirty="0"/>
              <a:t>），具体说明如下：</a:t>
            </a:r>
          </a:p>
          <a:p>
            <a:pPr lvl="0"/>
            <a:r>
              <a:rPr lang="zh-CN" altLang="zh-CN" dirty="0"/>
              <a:t>表单标签：这里面包含了处理表单数据所用的</a:t>
            </a:r>
            <a:r>
              <a:rPr lang="en-US" altLang="zh-CN" dirty="0"/>
              <a:t>CGI</a:t>
            </a:r>
            <a:r>
              <a:rPr lang="zh-CN" altLang="zh-CN" dirty="0"/>
              <a:t>程序的</a:t>
            </a:r>
            <a:r>
              <a:rPr lang="en-US" altLang="zh-CN" dirty="0"/>
              <a:t>URL</a:t>
            </a:r>
            <a:r>
              <a:rPr lang="zh-CN" altLang="zh-CN" dirty="0"/>
              <a:t>以及数据提交到服务器的方法。 </a:t>
            </a:r>
          </a:p>
          <a:p>
            <a:pPr lvl="0"/>
            <a:r>
              <a:rPr lang="zh-CN" altLang="zh-CN" dirty="0"/>
              <a:t>表单域：包含了文本框、密码框、隐藏域、多行文本框、复选框、单选框、下拉选择框和文件上传框等。</a:t>
            </a:r>
          </a:p>
          <a:p>
            <a:r>
              <a:rPr lang="zh-CN" altLang="zh-CN" dirty="0"/>
              <a:t>表单按钮：包括提交按钮、复位按钮和一般按钮；用于将数据传送到服务器上的</a:t>
            </a:r>
            <a:r>
              <a:rPr lang="en-US" altLang="zh-CN" dirty="0"/>
              <a:t>CGI</a:t>
            </a:r>
            <a:r>
              <a:rPr lang="zh-CN" altLang="zh-CN" dirty="0"/>
              <a:t>脚本或者取消输入，还可以用表单按钮来控制其他定义了处理脚本的处理工作。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90569" y="3212976"/>
            <a:ext cx="7840329" cy="3166824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zh-CN" dirty="0"/>
              <a:t>表单验证是一套系统，它为终端用户检测无效的数据并标记这些错误，让</a:t>
            </a:r>
            <a:r>
              <a:rPr lang="en-US" altLang="zh-CN" dirty="0"/>
              <a:t>Web</a:t>
            </a:r>
            <a:r>
              <a:rPr lang="zh-CN" altLang="zh-CN" dirty="0"/>
              <a:t>应用更快的抛出错误，大大的优化了用户体验。</a:t>
            </a:r>
            <a:r>
              <a:rPr lang="en-US" altLang="zh-CN" dirty="0"/>
              <a:t>HTML5</a:t>
            </a:r>
            <a:r>
              <a:rPr lang="zh-CN" altLang="zh-CN" dirty="0"/>
              <a:t>自带表单验证功能有两种，具体如下：</a:t>
            </a:r>
          </a:p>
          <a:p>
            <a:r>
              <a:rPr lang="en-US" altLang="zh-CN" dirty="0"/>
              <a:t>1.</a:t>
            </a:r>
            <a:r>
              <a:rPr lang="zh-CN" altLang="zh-CN" dirty="0"/>
              <a:t>通过</a:t>
            </a:r>
            <a:r>
              <a:rPr lang="en-US" altLang="zh-CN" dirty="0"/>
              <a:t>required</a:t>
            </a:r>
            <a:r>
              <a:rPr lang="zh-CN" altLang="zh-CN" dirty="0"/>
              <a:t>属性校验输入框填写内容不能为空，如果为空将弹出提示框，并阻止表单提交。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通过</a:t>
            </a:r>
            <a:r>
              <a:rPr lang="en-US" altLang="zh-CN" dirty="0"/>
              <a:t>pattern </a:t>
            </a:r>
            <a:r>
              <a:rPr lang="zh-CN" altLang="zh-CN" dirty="0"/>
              <a:t>属性规定用于验证</a:t>
            </a:r>
            <a:r>
              <a:rPr lang="en-US" altLang="zh-CN" dirty="0"/>
              <a:t> input </a:t>
            </a:r>
            <a:r>
              <a:rPr lang="zh-CN" altLang="zh-CN" dirty="0"/>
              <a:t>域的模式（</a:t>
            </a:r>
            <a:r>
              <a:rPr lang="en-US" altLang="zh-CN" dirty="0"/>
              <a:t>pattern</a:t>
            </a:r>
            <a:r>
              <a:rPr lang="zh-CN" altLang="zh-CN" dirty="0"/>
              <a:t>），它接受一个正则表达式。表单提交时这个正则表达式会被用于验证表单内非空的值，如果控件的值不匹配这个正则表达就会弹出提示框，并阻止表单提交。那些</a:t>
            </a:r>
            <a:r>
              <a:rPr lang="en-US" altLang="zh-CN" dirty="0"/>
              <a:t>type</a:t>
            </a:r>
            <a:r>
              <a:rPr lang="zh-CN" altLang="zh-CN" dirty="0"/>
              <a:t>为</a:t>
            </a:r>
            <a:r>
              <a:rPr lang="en-US" altLang="zh-CN" dirty="0"/>
              <a:t>email</a:t>
            </a:r>
            <a:r>
              <a:rPr lang="zh-CN" altLang="zh-CN" dirty="0"/>
              <a:t>或</a:t>
            </a:r>
            <a:r>
              <a:rPr lang="en-US" altLang="zh-CN" dirty="0" err="1"/>
              <a:t>url</a:t>
            </a:r>
            <a:r>
              <a:rPr lang="zh-CN" altLang="zh-CN" dirty="0"/>
              <a:t>的输入控件内置相关正则表达式，如果</a:t>
            </a:r>
            <a:r>
              <a:rPr lang="en-US" altLang="zh-CN" dirty="0"/>
              <a:t>value</a:t>
            </a:r>
            <a:r>
              <a:rPr lang="zh-CN" altLang="zh-CN" dirty="0"/>
              <a:t>的值不符合其正则表达式，那表单将通不过验证，无法提交。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19074" y="199119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作业点评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6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484784"/>
            <a:ext cx="7907411" cy="1448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lineTo()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方法用于定义从“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x,y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”的位置绘制一条直线到起点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或上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一个线头点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绘制线条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2060848"/>
            <a:ext cx="684076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smtClean="0"/>
              <a:t>context.lineTo(x,y</a:t>
            </a:r>
            <a:r>
              <a:rPr lang="en-US" altLang="zh-CN" sz="1600"/>
              <a:t>);</a:t>
            </a: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zh-CN" altLang="zh-CN" sz="1600" smtClean="0"/>
          </a:p>
          <a:p>
            <a:pPr indent="457200">
              <a:lnSpc>
                <a:spcPct val="150000"/>
              </a:lnSpc>
            </a:pPr>
            <a:endParaRPr lang="en-US" altLang="zh-CN" sz="1600" smtClean="0"/>
          </a:p>
          <a:p>
            <a:pPr indent="457200">
              <a:lnSpc>
                <a:spcPct val="250000"/>
              </a:lnSpc>
            </a:pPr>
            <a:endParaRPr lang="zh-CN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1331640" y="3861048"/>
            <a:ext cx="6840760" cy="531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/>
              <a:t>context.beginPath(); /*</a:t>
            </a:r>
            <a:r>
              <a:rPr lang="zh-CN" altLang="zh-CN" sz="1600"/>
              <a:t>开始</a:t>
            </a:r>
            <a:r>
              <a:rPr lang="zh-CN" altLang="zh-CN" sz="1600" smtClean="0"/>
              <a:t>路径</a:t>
            </a:r>
            <a:r>
              <a:rPr lang="en-US" altLang="zh-CN" sz="1600" smtClean="0"/>
              <a:t>*/   context.closePath(); /*</a:t>
            </a:r>
            <a:r>
              <a:rPr lang="zh-CN" altLang="zh-CN" sz="1600" smtClean="0"/>
              <a:t>闭合路径</a:t>
            </a:r>
            <a:r>
              <a:rPr lang="en-US" altLang="zh-CN" sz="1600" smtClean="0"/>
              <a:t>*/</a:t>
            </a:r>
            <a:endParaRPr lang="zh-CN" altLang="zh-CN" sz="1600" smtClean="0"/>
          </a:p>
          <a:p>
            <a:pPr indent="457200">
              <a:lnSpc>
                <a:spcPct val="150000"/>
              </a:lnSpc>
            </a:pPr>
            <a:endParaRPr lang="zh-CN" altLang="zh-CN" sz="1600" smtClean="0"/>
          </a:p>
          <a:p>
            <a:pPr indent="457200">
              <a:lnSpc>
                <a:spcPct val="250000"/>
              </a:lnSpc>
            </a:pPr>
            <a:endParaRPr lang="zh-CN" altLang="zh-CN"/>
          </a:p>
        </p:txBody>
      </p:sp>
      <p:sp>
        <p:nvSpPr>
          <p:cNvPr id="18" name="矩形 17"/>
          <p:cNvSpPr/>
          <p:nvPr/>
        </p:nvSpPr>
        <p:spPr>
          <a:xfrm>
            <a:off x="614014" y="2492896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路径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477962" y="2996952"/>
            <a:ext cx="8054478" cy="1448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zh-CN" altLang="zh-CN" sz="16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直线确定了起始点和线头点后，便形成了一条绘制路径，如果复杂路径绘制，必须使用路径开始和</a:t>
            </a:r>
            <a:r>
              <a:rPr lang="zh-CN" altLang="zh-CN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6022" y="4365104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描</a:t>
            </a:r>
            <a:r>
              <a:rPr lang="zh-CN" altLang="en-US" sz="2400" b="1" smtClean="0">
                <a:solidFill>
                  <a:srgbClr val="0567A2"/>
                </a:solidFill>
              </a:rPr>
              <a:t>边和填充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549970" y="4869160"/>
            <a:ext cx="8054478" cy="1448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kern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zh-CN" sz="16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图形绘制中，路径只是草稿，真正绘制线必须执行</a:t>
            </a:r>
            <a:r>
              <a:rPr lang="en-US" altLang="zh-CN" sz="1600" kern="0">
                <a:latin typeface="微软雅黑" panose="020B0503020204020204" pitchFamily="34" charset="-122"/>
                <a:ea typeface="微软雅黑" panose="020B0503020204020204" pitchFamily="34" charset="-122"/>
              </a:rPr>
              <a:t>stroke()</a:t>
            </a:r>
            <a:r>
              <a:rPr lang="zh-CN" altLang="zh-CN" sz="16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方法根据路径进行描</a:t>
            </a:r>
            <a:r>
              <a:rPr lang="zh-CN" altLang="zh-CN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r>
              <a:rPr lang="zh-CN" altLang="en-US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，还可以使用</a:t>
            </a:r>
            <a:r>
              <a:rPr lang="en-US" altLang="zh-CN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fill()</a:t>
            </a:r>
            <a:r>
              <a:rPr lang="zh-CN" altLang="en-US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方法进行图形的填充。</a:t>
            </a:r>
            <a:endParaRPr lang="zh-CN" altLang="zh-CN" sz="16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1640" y="5733256"/>
            <a:ext cx="684076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smtClean="0"/>
              <a:t>context.stroke();//</a:t>
            </a:r>
            <a:r>
              <a:rPr lang="zh-CN" altLang="en-US" sz="1600" smtClean="0"/>
              <a:t>描边      </a:t>
            </a:r>
            <a:r>
              <a:rPr lang="en-US" altLang="zh-CN" sz="1600" smtClean="0"/>
              <a:t>context.fill();//</a:t>
            </a:r>
            <a:r>
              <a:rPr lang="zh-CN" altLang="en-US" sz="1600" smtClean="0"/>
              <a:t>填充</a:t>
            </a: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zh-CN" altLang="zh-CN" sz="1600" smtClean="0"/>
          </a:p>
          <a:p>
            <a:pPr indent="457200">
              <a:lnSpc>
                <a:spcPct val="150000"/>
              </a:lnSpc>
            </a:pPr>
            <a:endParaRPr lang="en-US" altLang="zh-CN" sz="1600" smtClean="0"/>
          </a:p>
          <a:p>
            <a:pPr indent="457200">
              <a:lnSpc>
                <a:spcPct val="250000"/>
              </a:lnSpc>
            </a:pPr>
            <a:endParaRPr lang="zh-CN" altLang="zh-CN"/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初识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canvas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9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8" grpId="0"/>
      <p:bldP spid="20" grpId="0"/>
      <p:bldP spid="13" grpId="0"/>
      <p:bldP spid="14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62025"/>
            <a:ext cx="3957109" cy="1121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canvas</a:t>
            </a:r>
            <a:r>
              <a:rPr lang="zh-CN" altLang="zh-CN" sz="2400" b="1" smtClean="0">
                <a:solidFill>
                  <a:srgbClr val="0567A2"/>
                </a:solidFill>
              </a:rPr>
              <a:t>绘制</a:t>
            </a:r>
            <a:r>
              <a:rPr lang="zh-CN" altLang="en-US" sz="2400" b="1" smtClean="0">
                <a:solidFill>
                  <a:srgbClr val="0567A2"/>
                </a:solidFill>
              </a:rPr>
              <a:t>图形</a:t>
            </a:r>
            <a:r>
              <a:rPr lang="en-US" altLang="zh-CN" sz="2400" b="1" smtClean="0">
                <a:solidFill>
                  <a:srgbClr val="0567A2"/>
                </a:solidFill>
              </a:rPr>
              <a:t>-</a:t>
            </a:r>
            <a:r>
              <a:rPr lang="zh-CN" altLang="en-US" sz="2400" b="1" smtClean="0">
                <a:solidFill>
                  <a:srgbClr val="0567A2"/>
                </a:solidFill>
              </a:rPr>
              <a:t>基本步骤</a:t>
            </a:r>
            <a:endParaRPr lang="zh-CN" altLang="zh-CN" sz="2400" b="1" smtClean="0">
              <a:solidFill>
                <a:srgbClr val="0567A2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dirty="0">
              <a:solidFill>
                <a:srgbClr val="0567A2"/>
              </a:solidFill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192266"/>
            <a:ext cx="691276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画布：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&lt;canvas&gt;&lt;/canvas&gt;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准备画笔（获取上下文对象）：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canvas.getContext('2d');</a:t>
            </a:r>
            <a:endParaRPr lang="zh-CN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路径规划 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context.beginPath();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起始点 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context.moveTo(x, y);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矩形、圆形、图片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...)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context.lineTo(x, y);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闭合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路径：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context.closePath();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描边 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context.stroke();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大括号 9"/>
          <p:cNvSpPr/>
          <p:nvPr/>
        </p:nvSpPr>
        <p:spPr bwMode="auto">
          <a:xfrm>
            <a:off x="1763688" y="2264275"/>
            <a:ext cx="360040" cy="2808312"/>
          </a:xfrm>
          <a:prstGeom prst="leftBrace">
            <a:avLst>
              <a:gd name="adj1" fmla="val 8333"/>
              <a:gd name="adj2" fmla="val 50293"/>
            </a:avLst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9592" y="3494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初识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canvas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32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62025"/>
            <a:ext cx="333835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canvas</a:t>
            </a:r>
            <a:r>
              <a:rPr lang="zh-CN" altLang="zh-CN" sz="2400" b="1" smtClean="0">
                <a:solidFill>
                  <a:srgbClr val="0567A2"/>
                </a:solidFill>
              </a:rPr>
              <a:t>绘制</a:t>
            </a:r>
            <a:r>
              <a:rPr lang="zh-CN" altLang="en-US" sz="2400" b="1" smtClean="0">
                <a:solidFill>
                  <a:srgbClr val="0567A2"/>
                </a:solidFill>
              </a:rPr>
              <a:t>图形</a:t>
            </a:r>
            <a:r>
              <a:rPr lang="en-US" altLang="zh-CN" sz="2400" b="1" smtClean="0">
                <a:solidFill>
                  <a:srgbClr val="0567A2"/>
                </a:solidFill>
              </a:rPr>
              <a:t>-</a:t>
            </a:r>
            <a:r>
              <a:rPr lang="zh-CN" altLang="en-US" sz="2400" b="1" smtClean="0">
                <a:solidFill>
                  <a:srgbClr val="0567A2"/>
                </a:solidFill>
              </a:rPr>
              <a:t>案例</a:t>
            </a:r>
            <a:endParaRPr lang="en-US" altLang="zh-CN" sz="2000" b="1" dirty="0">
              <a:solidFill>
                <a:srgbClr val="0567A2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27584" y="5420953"/>
            <a:ext cx="756084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demo5-4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827584" y="5085184"/>
            <a:ext cx="756084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19793" y="2559546"/>
            <a:ext cx="2604135" cy="1733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24342" y="191870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描边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stCxn id="11" idx="2"/>
            <a:endCxn id="9" idx="0"/>
          </p:cNvCxnSpPr>
          <p:nvPr/>
        </p:nvCxnSpPr>
        <p:spPr bwMode="auto">
          <a:xfrm>
            <a:off x="2621860" y="2257260"/>
            <a:ext cx="1" cy="302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850343" y="2533650"/>
            <a:ext cx="2673985" cy="1790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21375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14" idx="2"/>
          </p:cNvCxnSpPr>
          <p:nvPr/>
        </p:nvCxnSpPr>
        <p:spPr bwMode="auto">
          <a:xfrm>
            <a:off x="6218893" y="2183378"/>
            <a:ext cx="0" cy="3095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初识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canvas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96202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网页涂鸦板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21" name="图片 20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2060848"/>
            <a:ext cx="4176463" cy="324036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123728" y="3861048"/>
            <a:ext cx="244827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页面主要应用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HTML&lt;canvas&gt;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标签，涂鸦的效果由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代码来完成，由于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是逐行加载的，所以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代码要写在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&lt;canvas&gt;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标签的下面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 rot="574600">
            <a:off x="639191" y="4839038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8631" y="484438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20462" y="5198660"/>
            <a:ext cx="4039570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35546" y="4853566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599294" y="207508"/>
            <a:ext cx="758121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5-1-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0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5" grpId="0" animBg="1"/>
      <p:bldP spid="46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974429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网页涂鸦板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55576" y="5972705"/>
            <a:ext cx="804103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" name="椭圆 50"/>
          <p:cNvSpPr/>
          <p:nvPr/>
        </p:nvSpPr>
        <p:spPr bwMode="auto">
          <a:xfrm rot="574600">
            <a:off x="647648" y="5487110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7088" y="549245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828919" y="5846732"/>
            <a:ext cx="7775529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44003" y="5501638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1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051720" y="1405800"/>
            <a:ext cx="3168352" cy="4288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该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涂鸦板要在屏幕中间显示，所以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&lt;canvas&gt;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标签可以嵌套在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&lt;center&gt;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标签中。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编写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JavaScript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代码，首先要创建画布、准备画笔，并且为画布设置宽高和边框；然后将鼠标指针看成画笔，当鼠标按下触发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onmousedown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事件时，使用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moveTo()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方法确定起点，当鼠标移动触发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onmousemove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事件时使用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lineTo()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进行划线。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获取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鼠标的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X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Y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坐标很简单，可以使用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clientX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clientY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来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获取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，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当鼠标作用在一个对象上时，例如画布，就要考虑这个对象在浏览器窗口的位置，这时便要使用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getBoundingClientRect()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方法来获取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这个矩形对象，并且使用鼠标的坐标减去这个矩形对象到浏览器左上角的距离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5304606" y="3496151"/>
            <a:ext cx="3083818" cy="2237105"/>
          </a:xfrm>
          <a:prstGeom prst="rect">
            <a:avLst/>
          </a:prstGeom>
        </p:spPr>
      </p:pic>
      <p:pic>
        <p:nvPicPr>
          <p:cNvPr id="28" name="图片 27"/>
          <p:cNvPicPr/>
          <p:nvPr/>
        </p:nvPicPr>
        <p:blipFill>
          <a:blip r:embed="rId4"/>
          <a:stretch>
            <a:fillRect/>
          </a:stretch>
        </p:blipFill>
        <p:spPr>
          <a:xfrm>
            <a:off x="5292080" y="1052736"/>
            <a:ext cx="3096344" cy="229431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300192" y="292494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获取鼠标的坐标</a:t>
            </a: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599294" y="207508"/>
            <a:ext cx="758121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5-1-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46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52" grpId="0"/>
      <p:bldP spid="54" grpId="0"/>
      <p:bldP spid="55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3406117"/>
            <a:ext cx="3573824" cy="29032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0388" y="962025"/>
            <a:ext cx="331533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发</a:t>
            </a:r>
            <a:r>
              <a:rPr lang="zh-CN" altLang="en-US" sz="2400" b="1" smtClean="0">
                <a:solidFill>
                  <a:srgbClr val="0567A2"/>
                </a:solidFill>
              </a:rPr>
              <a:t>红包才能看的照片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927223" y="210273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663" y="210807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08494" y="2448102"/>
            <a:ext cx="699189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23578" y="211726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展示：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83768" y="1844824"/>
            <a:ext cx="4570482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“想看我么”按钮后，图中的圆形区域会移动到其他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单击“收到红包”按钮，就可以看得照片了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304" y="2758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初始效果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9518" y="2758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收到红包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 bwMode="auto">
          <a:xfrm flipH="1">
            <a:off x="2440005" y="3096599"/>
            <a:ext cx="1" cy="237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 flipH="1">
            <a:off x="6552220" y="3096599"/>
            <a:ext cx="1" cy="237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3478125"/>
            <a:ext cx="3456384" cy="2831195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 bwMode="auto">
          <a:xfrm rot="574600">
            <a:off x="927223" y="375581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6663" y="37611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108494" y="4101182"/>
            <a:ext cx="699189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323578" y="377034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83768" y="2852936"/>
            <a:ext cx="3579826" cy="1725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 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绘制矩形和清除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矩形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 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圆形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 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绘制图片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 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clip()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save()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restore()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27464" y="190730"/>
            <a:ext cx="755304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5-2-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描述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5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/>
      <p:bldP spid="20" grpId="0"/>
      <p:bldP spid="25" grpId="0"/>
      <p:bldP spid="25" grpId="1"/>
      <p:bldP spid="26" grpId="0"/>
      <p:bldP spid="26" grpId="1"/>
      <p:bldP spid="31" grpId="0" animBg="1"/>
      <p:bldP spid="32" grpId="0"/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124744"/>
            <a:ext cx="4524823" cy="1448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/>
            </a:pP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分别使用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strokeRect()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fillRect()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方法来绘制矩形边框和填充矩形</a:t>
            </a:r>
            <a:r>
              <a:rPr lang="zh-CN" altLang="en-US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4260" y="2500858"/>
            <a:ext cx="3907780" cy="86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smtClean="0"/>
              <a:t>context.strokeRect(x,y,width,height);</a:t>
            </a:r>
            <a:endParaRPr lang="zh-CN" altLang="zh-CN" sz="1600" smtClean="0"/>
          </a:p>
          <a:p>
            <a:pPr indent="457200">
              <a:lnSpc>
                <a:spcPct val="150000"/>
              </a:lnSpc>
            </a:pPr>
            <a:r>
              <a:rPr lang="en-US" altLang="zh-CN" sz="1600" smtClean="0"/>
              <a:t>context.fillRect(x,y,width,height</a:t>
            </a:r>
            <a:r>
              <a:rPr lang="en-US" altLang="zh-CN" sz="1600"/>
              <a:t>); </a:t>
            </a: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en-US" altLang="zh-CN" sz="1600" smtClean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549226" y="3436962"/>
            <a:ext cx="4526830" cy="1448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中还有一个相当于橡皮擦的方法，使用它可以清除矩形内绘制的</a:t>
            </a:r>
            <a:r>
              <a:rPr lang="zh-CN" altLang="zh-CN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2240" y="1276722"/>
            <a:ext cx="1296144" cy="64807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32240" y="2428850"/>
            <a:ext cx="1296144" cy="648072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8104" y="142073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矩形边框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8104" y="26448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填充矩形</a:t>
            </a:r>
          </a:p>
        </p:txBody>
      </p:sp>
      <p:cxnSp>
        <p:nvCxnSpPr>
          <p:cNvPr id="19" name="直接箭头连接符 18"/>
          <p:cNvCxnSpPr>
            <a:stCxn id="16" idx="3"/>
          </p:cNvCxnSpPr>
          <p:nvPr/>
        </p:nvCxnSpPr>
        <p:spPr bwMode="auto">
          <a:xfrm>
            <a:off x="6513507" y="1590015"/>
            <a:ext cx="146725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>
            <a:off x="6516216" y="2788890"/>
            <a:ext cx="146725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952252" y="4805114"/>
            <a:ext cx="3979788" cy="5308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smtClean="0"/>
              <a:t>context.clearRect(x,y,width,height)</a:t>
            </a:r>
            <a:r>
              <a:rPr lang="en-US" altLang="zh-CN" sz="1600"/>
              <a:t>;</a:t>
            </a: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en-US" altLang="zh-CN" sz="1600" smtClean="0"/>
          </a:p>
        </p:txBody>
      </p:sp>
      <p:sp>
        <p:nvSpPr>
          <p:cNvPr id="25" name="矩形 24"/>
          <p:cNvSpPr/>
          <p:nvPr/>
        </p:nvSpPr>
        <p:spPr>
          <a:xfrm>
            <a:off x="6696853" y="3789040"/>
            <a:ext cx="1296144" cy="64807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96853" y="4733106"/>
            <a:ext cx="1296144" cy="648072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24327" y="4229050"/>
            <a:ext cx="864097" cy="784588"/>
          </a:xfrm>
          <a:prstGeom prst="rect">
            <a:avLst/>
          </a:prstGeom>
          <a:solidFill>
            <a:schemeClr val="bg1"/>
          </a:solidFill>
          <a:ln w="19050">
            <a:solidFill>
              <a:srgbClr val="ECC6E7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8103" y="442164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清除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矩形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6516215" y="4565658"/>
            <a:ext cx="146725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29"/>
          <p:cNvSpPr/>
          <p:nvPr/>
        </p:nvSpPr>
        <p:spPr>
          <a:xfrm>
            <a:off x="836686" y="5644939"/>
            <a:ext cx="747973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demo5-5&amp;5-6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827584" y="5525194"/>
            <a:ext cx="756084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10686" y="190730"/>
            <a:ext cx="756982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canvas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绘制矩形和清楚矩形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03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4" grpId="0"/>
      <p:bldP spid="3" grpId="0" animBg="1"/>
      <p:bldP spid="18" grpId="0" animBg="1"/>
      <p:bldP spid="16" grpId="0"/>
      <p:bldP spid="20" grpId="0"/>
      <p:bldP spid="24" grpId="0" animBg="1"/>
      <p:bldP spid="25" grpId="0" animBg="1"/>
      <p:bldP spid="26" grpId="0" animBg="1"/>
      <p:bldP spid="21" grpId="0" animBg="1"/>
      <p:bldP spid="28" grpId="0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268760"/>
            <a:ext cx="7475362" cy="5120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arc()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方法来绘制弧形和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圆形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4260" y="1833040"/>
            <a:ext cx="714814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smtClean="0"/>
              <a:t>context.arc( x , y , radius , startAngle , endAngle , bAntiClockwise</a:t>
            </a:r>
            <a:r>
              <a:rPr lang="en-US" altLang="zh-CN" sz="1600"/>
              <a:t>);</a:t>
            </a: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en-US" altLang="zh-CN" sz="1600" smtClean="0"/>
          </a:p>
        </p:txBody>
      </p:sp>
      <p:sp>
        <p:nvSpPr>
          <p:cNvPr id="30" name="圆角矩形 29"/>
          <p:cNvSpPr/>
          <p:nvPr/>
        </p:nvSpPr>
        <p:spPr>
          <a:xfrm>
            <a:off x="836686" y="5476611"/>
            <a:ext cx="747973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demo5-7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827584" y="5309170"/>
            <a:ext cx="756084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组合 21"/>
          <p:cNvGrpSpPr/>
          <p:nvPr/>
        </p:nvGrpSpPr>
        <p:grpSpPr>
          <a:xfrm rot="16200000">
            <a:off x="2573777" y="1995055"/>
            <a:ext cx="216023" cy="468058"/>
            <a:chOff x="4067944" y="3789040"/>
            <a:chExt cx="252028" cy="648072"/>
          </a:xfrm>
        </p:grpSpPr>
        <p:sp>
          <p:nvSpPr>
            <p:cNvPr id="27" name="左中括号 26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矩形 31"/>
          <p:cNvSpPr/>
          <p:nvPr/>
        </p:nvSpPr>
        <p:spPr>
          <a:xfrm>
            <a:off x="2303241" y="2337096"/>
            <a:ext cx="756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中心点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 rot="16200000">
            <a:off x="3186349" y="1923048"/>
            <a:ext cx="216023" cy="612072"/>
            <a:chOff x="4067944" y="3789040"/>
            <a:chExt cx="252028" cy="648072"/>
          </a:xfrm>
        </p:grpSpPr>
        <p:sp>
          <p:nvSpPr>
            <p:cNvPr id="39" name="左中括号 38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1" name="矩形 40"/>
          <p:cNvSpPr/>
          <p:nvPr/>
        </p:nvSpPr>
        <p:spPr>
          <a:xfrm>
            <a:off x="2843806" y="2337096"/>
            <a:ext cx="9893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半径长度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rot="16200000">
            <a:off x="3994303" y="1763168"/>
            <a:ext cx="216023" cy="931831"/>
            <a:chOff x="4067944" y="3789040"/>
            <a:chExt cx="252028" cy="648072"/>
          </a:xfrm>
        </p:grpSpPr>
        <p:sp>
          <p:nvSpPr>
            <p:cNvPr id="43" name="左中括号 42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矩形 44"/>
          <p:cNvSpPr/>
          <p:nvPr/>
        </p:nvSpPr>
        <p:spPr>
          <a:xfrm>
            <a:off x="3635896" y="2337096"/>
            <a:ext cx="1004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开始弧度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 rot="16200000">
            <a:off x="5002415" y="1763169"/>
            <a:ext cx="216023" cy="931831"/>
            <a:chOff x="4067944" y="3789040"/>
            <a:chExt cx="252028" cy="648072"/>
          </a:xfrm>
        </p:grpSpPr>
        <p:sp>
          <p:nvSpPr>
            <p:cNvPr id="47" name="左中括号 46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矩形 48"/>
          <p:cNvSpPr/>
          <p:nvPr/>
        </p:nvSpPr>
        <p:spPr>
          <a:xfrm>
            <a:off x="4644008" y="2337097"/>
            <a:ext cx="1004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弧度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 rot="16200000">
            <a:off x="6192183" y="1509002"/>
            <a:ext cx="216023" cy="1440164"/>
            <a:chOff x="4067944" y="3789040"/>
            <a:chExt cx="252028" cy="648072"/>
          </a:xfrm>
        </p:grpSpPr>
        <p:sp>
          <p:nvSpPr>
            <p:cNvPr id="51" name="左中括号 50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矩形 52"/>
          <p:cNvSpPr/>
          <p:nvPr/>
        </p:nvSpPr>
        <p:spPr>
          <a:xfrm>
            <a:off x="5900092" y="2337097"/>
            <a:ext cx="15522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是否逆时针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12" y="2932906"/>
            <a:ext cx="21145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 bwMode="auto">
          <a:xfrm>
            <a:off x="4771383" y="3380424"/>
            <a:ext cx="136815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6300192" y="31956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绘制圆形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flipV="1">
            <a:off x="4394116" y="4661996"/>
            <a:ext cx="1870324" cy="945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6354180" y="44823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绘制弧形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标题 1"/>
          <p:cNvSpPr>
            <a:spLocks noChangeArrowheads="1"/>
          </p:cNvSpPr>
          <p:nvPr/>
        </p:nvSpPr>
        <p:spPr bwMode="auto">
          <a:xfrm>
            <a:off x="1619074" y="207508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-canvas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绘制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圆形</a:t>
            </a:r>
          </a:p>
        </p:txBody>
      </p:sp>
    </p:spTree>
    <p:extLst>
      <p:ext uri="{BB962C8B-B14F-4D97-AF65-F5344CB8AC3E}">
        <p14:creationId xmlns:p14="http://schemas.microsoft.com/office/powerpoint/2010/main" val="304304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 animBg="1"/>
      <p:bldP spid="32" grpId="0"/>
      <p:bldP spid="32" grpId="1"/>
      <p:bldP spid="41" grpId="0"/>
      <p:bldP spid="41" grpId="1"/>
      <p:bldP spid="45" grpId="0"/>
      <p:bldP spid="45" grpId="1"/>
      <p:bldP spid="49" grpId="0"/>
      <p:bldP spid="49" grpId="1"/>
      <p:bldP spid="53" grpId="0"/>
      <p:bldP spid="53" grpId="1"/>
      <p:bldP spid="54" grpId="0"/>
      <p:bldP spid="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475362" cy="5120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中的绘制图片其实就是把一幅图放在画布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4260" y="2185117"/>
            <a:ext cx="7148140" cy="2179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r>
              <a:rPr lang="en-US" altLang="zh-CN" sz="1600"/>
              <a:t>//</a:t>
            </a:r>
            <a:r>
              <a:rPr lang="zh-CN" altLang="zh-CN" sz="1600"/>
              <a:t>绘制</a:t>
            </a:r>
            <a:r>
              <a:rPr lang="zh-CN" altLang="zh-CN" sz="1600" smtClean="0"/>
              <a:t>原图</a:t>
            </a:r>
            <a:endParaRPr lang="en-US" altLang="zh-CN" sz="1600" smtClean="0"/>
          </a:p>
          <a:p>
            <a:r>
              <a:rPr lang="en-US" altLang="zh-CN" sz="1600" smtClean="0"/>
              <a:t>context.drawImage(image</a:t>
            </a:r>
            <a:r>
              <a:rPr lang="en-US" altLang="zh-CN" sz="1600"/>
              <a:t>, dx, dy</a:t>
            </a:r>
            <a:r>
              <a:rPr lang="en-US" altLang="zh-CN" sz="1600" smtClean="0"/>
              <a:t>)) </a:t>
            </a:r>
          </a:p>
          <a:p>
            <a:endParaRPr lang="en-US" altLang="zh-CN" sz="1600" smtClean="0"/>
          </a:p>
          <a:p>
            <a:r>
              <a:rPr lang="en-US" altLang="zh-CN" sz="1600" smtClean="0"/>
              <a:t>//</a:t>
            </a:r>
            <a:r>
              <a:rPr lang="zh-CN" altLang="zh-CN" sz="1600"/>
              <a:t>缩放</a:t>
            </a:r>
            <a:r>
              <a:rPr lang="zh-CN" altLang="zh-CN" sz="1600" smtClean="0"/>
              <a:t>绘图</a:t>
            </a:r>
            <a:endParaRPr lang="zh-CN" altLang="zh-CN" sz="1600"/>
          </a:p>
          <a:p>
            <a:r>
              <a:rPr lang="en-US" altLang="zh-CN" sz="1600"/>
              <a:t>context.drawImage(image, dx, dy, dWidth, </a:t>
            </a:r>
            <a:r>
              <a:rPr lang="en-US" altLang="zh-CN" sz="1600" smtClean="0"/>
              <a:t>dHeight </a:t>
            </a:r>
            <a:r>
              <a:rPr lang="en-US" altLang="zh-CN" sz="1600"/>
              <a:t>)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en-US" altLang="zh-CN" sz="1600" smtClean="0"/>
              <a:t>//</a:t>
            </a:r>
            <a:r>
              <a:rPr lang="zh-CN" altLang="zh-CN" sz="1600"/>
              <a:t>切片</a:t>
            </a:r>
            <a:r>
              <a:rPr lang="zh-CN" altLang="zh-CN" sz="1600" smtClean="0"/>
              <a:t>绘图</a:t>
            </a:r>
            <a:endParaRPr lang="zh-CN" altLang="zh-CN" sz="1600"/>
          </a:p>
          <a:p>
            <a:r>
              <a:rPr lang="en-US" altLang="zh-CN" sz="1600" smtClean="0"/>
              <a:t>context.drawImage(image ,sx,sy, sWidth,sHeigh ,dx,dy,dWidth,dHeight)</a:t>
            </a:r>
          </a:p>
          <a:p>
            <a:pPr indent="457200">
              <a:lnSpc>
                <a:spcPct val="150000"/>
              </a:lnSpc>
            </a:pP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en-US" altLang="zh-CN" sz="1600" smtClean="0"/>
          </a:p>
        </p:txBody>
      </p:sp>
      <p:sp>
        <p:nvSpPr>
          <p:cNvPr id="30" name="圆角矩形 29"/>
          <p:cNvSpPr/>
          <p:nvPr/>
        </p:nvSpPr>
        <p:spPr>
          <a:xfrm>
            <a:off x="836686" y="5612665"/>
            <a:ext cx="747973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demo5-8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827584" y="5373216"/>
            <a:ext cx="756084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组合 32"/>
          <p:cNvGrpSpPr/>
          <p:nvPr/>
        </p:nvGrpSpPr>
        <p:grpSpPr>
          <a:xfrm rot="16200000">
            <a:off x="2879591" y="2510894"/>
            <a:ext cx="216023" cy="612076"/>
            <a:chOff x="4067944" y="3789040"/>
            <a:chExt cx="252028" cy="648072"/>
          </a:xfrm>
        </p:grpSpPr>
        <p:sp>
          <p:nvSpPr>
            <p:cNvPr id="35" name="左中括号 34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" name="矩形 36"/>
          <p:cNvSpPr/>
          <p:nvPr/>
        </p:nvSpPr>
        <p:spPr>
          <a:xfrm>
            <a:off x="2555776" y="2924944"/>
            <a:ext cx="989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 rot="16200000">
            <a:off x="3527663" y="2510894"/>
            <a:ext cx="216023" cy="612076"/>
            <a:chOff x="4067944" y="3789040"/>
            <a:chExt cx="252028" cy="648072"/>
          </a:xfrm>
        </p:grpSpPr>
        <p:sp>
          <p:nvSpPr>
            <p:cNvPr id="63" name="左中括号 62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5" name="矩形 64"/>
          <p:cNvSpPr/>
          <p:nvPr/>
        </p:nvSpPr>
        <p:spPr>
          <a:xfrm>
            <a:off x="3203848" y="2924944"/>
            <a:ext cx="1421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中的坐标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 rot="16200000">
            <a:off x="4536499" y="2816931"/>
            <a:ext cx="216023" cy="1440160"/>
            <a:chOff x="4067944" y="3789040"/>
            <a:chExt cx="252028" cy="648072"/>
          </a:xfrm>
        </p:grpSpPr>
        <p:sp>
          <p:nvSpPr>
            <p:cNvPr id="67" name="左中括号 66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矩形 68"/>
          <p:cNvSpPr/>
          <p:nvPr/>
        </p:nvSpPr>
        <p:spPr>
          <a:xfrm>
            <a:off x="3923928" y="3645024"/>
            <a:ext cx="1552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目标的宽和高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3394983" y="3949328"/>
            <a:ext cx="216023" cy="615528"/>
            <a:chOff x="4067944" y="3789040"/>
            <a:chExt cx="252028" cy="648072"/>
          </a:xfrm>
        </p:grpSpPr>
        <p:sp>
          <p:nvSpPr>
            <p:cNvPr id="71" name="左中括号 70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3" name="矩形 72"/>
          <p:cNvSpPr/>
          <p:nvPr/>
        </p:nvSpPr>
        <p:spPr>
          <a:xfrm>
            <a:off x="2843808" y="4386809"/>
            <a:ext cx="1297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在源中的起始坐标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 rot="16200000">
            <a:off x="4401097" y="3600407"/>
            <a:ext cx="216023" cy="1313371"/>
            <a:chOff x="4067944" y="3789040"/>
            <a:chExt cx="252028" cy="648072"/>
          </a:xfrm>
        </p:grpSpPr>
        <p:sp>
          <p:nvSpPr>
            <p:cNvPr id="75" name="左中括号 74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7" name="矩形 76"/>
          <p:cNvSpPr/>
          <p:nvPr/>
        </p:nvSpPr>
        <p:spPr>
          <a:xfrm>
            <a:off x="3851920" y="4365106"/>
            <a:ext cx="1622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源中图片的宽和高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/>
          <p:nvPr/>
        </p:nvPicPr>
        <p:blipFill>
          <a:blip r:embed="rId2"/>
          <a:stretch>
            <a:fillRect/>
          </a:stretch>
        </p:blipFill>
        <p:spPr>
          <a:xfrm>
            <a:off x="6588224" y="1056355"/>
            <a:ext cx="2212944" cy="2022477"/>
          </a:xfrm>
          <a:prstGeom prst="rect">
            <a:avLst/>
          </a:prstGeom>
        </p:spPr>
      </p:pic>
      <p:sp>
        <p:nvSpPr>
          <p:cNvPr id="29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-canvas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绘制图片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64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 animBg="1"/>
      <p:bldP spid="37" grpId="0"/>
      <p:bldP spid="37" grpId="1"/>
      <p:bldP spid="65" grpId="0"/>
      <p:bldP spid="65" grpId="1"/>
      <p:bldP spid="69" grpId="0"/>
      <p:bldP spid="69" grpId="1"/>
      <p:bldP spid="73" grpId="0"/>
      <p:bldP spid="73" grpId="1"/>
      <p:bldP spid="77" grpId="0"/>
      <p:bldP spid="7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260798"/>
            <a:ext cx="7475362" cy="8720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中提供的有关图形绘制的方法还有很多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接下来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几个本项目涉及到的方法，具体如下。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36686" y="5756681"/>
            <a:ext cx="747973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demo5-9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827584" y="5661248"/>
            <a:ext cx="756084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组合 30"/>
          <p:cNvGrpSpPr/>
          <p:nvPr/>
        </p:nvGrpSpPr>
        <p:grpSpPr>
          <a:xfrm>
            <a:off x="1713740" y="2011487"/>
            <a:ext cx="6026613" cy="720080"/>
            <a:chOff x="1187624" y="2060848"/>
            <a:chExt cx="6314642" cy="720080"/>
          </a:xfrm>
        </p:grpSpPr>
        <p:sp>
          <p:nvSpPr>
            <p:cNvPr id="32" name="矩形 31"/>
            <p:cNvSpPr/>
            <p:nvPr/>
          </p:nvSpPr>
          <p:spPr>
            <a:xfrm>
              <a:off x="1331639" y="2316007"/>
              <a:ext cx="6170627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360000" lvl="0">
                <a:lnSpc>
                  <a:spcPct val="150000"/>
                </a:lnSpc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clip()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方法用于从原始画布剪切任意形状和尺寸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187624" y="2060848"/>
              <a:ext cx="432047" cy="720080"/>
              <a:chOff x="1043606" y="1310796"/>
              <a:chExt cx="973654" cy="1571757"/>
            </a:xfrm>
          </p:grpSpPr>
          <p:sp>
            <p:nvSpPr>
              <p:cNvPr id="39" name="弦形 38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43606" y="1310796"/>
                <a:ext cx="498856" cy="76944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cap="none" spc="0" smtClean="0">
                    <a:ln/>
                    <a:solidFill>
                      <a:schemeClr val="accent3"/>
                    </a:solidFill>
                    <a:effectLst/>
                  </a:rPr>
                  <a:t>1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1619673" y="2587551"/>
            <a:ext cx="6120680" cy="769441"/>
            <a:chOff x="1068582" y="2060848"/>
            <a:chExt cx="6441087" cy="769441"/>
          </a:xfrm>
        </p:grpSpPr>
        <p:sp>
          <p:nvSpPr>
            <p:cNvPr id="42" name="矩形 41"/>
            <p:cNvSpPr/>
            <p:nvPr/>
          </p:nvSpPr>
          <p:spPr>
            <a:xfrm>
              <a:off x="1331640" y="2316007"/>
              <a:ext cx="6178029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360000">
                <a:lnSpc>
                  <a:spcPct val="150000"/>
                </a:lnSpc>
              </a:pP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save()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用来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保存画布的绘制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068582" y="2060848"/>
              <a:ext cx="551089" cy="769441"/>
              <a:chOff x="775335" y="1310796"/>
              <a:chExt cx="1241925" cy="1679500"/>
            </a:xfrm>
          </p:grpSpPr>
          <p:sp>
            <p:nvSpPr>
              <p:cNvPr id="44" name="弦形 43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75335" y="1310796"/>
                <a:ext cx="1124213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>
                    <a:ln/>
                    <a:solidFill>
                      <a:schemeClr val="accent3"/>
                    </a:solidFill>
                  </a:rPr>
                  <a:t>2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599967" y="3163615"/>
            <a:ext cx="6140385" cy="769441"/>
            <a:chOff x="1048877" y="2060848"/>
            <a:chExt cx="7140280" cy="769441"/>
          </a:xfrm>
        </p:grpSpPr>
        <p:sp>
          <p:nvSpPr>
            <p:cNvPr id="47" name="矩形 46"/>
            <p:cNvSpPr/>
            <p:nvPr/>
          </p:nvSpPr>
          <p:spPr>
            <a:xfrm>
              <a:off x="1331640" y="2316007"/>
              <a:ext cx="6857517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360000">
                <a:lnSpc>
                  <a:spcPct val="150000"/>
                </a:lnSpc>
              </a:pP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restore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方法用于移除自上一次调用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save()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方法所添加的任何效果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048877" y="2060848"/>
              <a:ext cx="570794" cy="769441"/>
              <a:chOff x="730928" y="1310796"/>
              <a:chExt cx="1286332" cy="1679500"/>
            </a:xfrm>
          </p:grpSpPr>
          <p:sp>
            <p:nvSpPr>
              <p:cNvPr id="49" name="弦形 48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30928" y="1310796"/>
                <a:ext cx="1124214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smtClean="0">
                    <a:ln/>
                    <a:solidFill>
                      <a:schemeClr val="accent3"/>
                    </a:solidFill>
                  </a:rPr>
                  <a:t>3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sp>
        <p:nvSpPr>
          <p:cNvPr id="51" name="矩形 50"/>
          <p:cNvSpPr/>
          <p:nvPr/>
        </p:nvSpPr>
        <p:spPr>
          <a:xfrm>
            <a:off x="899375" y="4005064"/>
            <a:ext cx="34381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本项目中应用到了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clip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clip()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的使用效果如右图所示。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883694"/>
            <a:ext cx="3312368" cy="156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形标注 1"/>
          <p:cNvSpPr/>
          <p:nvPr/>
        </p:nvSpPr>
        <p:spPr>
          <a:xfrm>
            <a:off x="6084168" y="4437112"/>
            <a:ext cx="1440160" cy="432792"/>
          </a:xfrm>
          <a:prstGeom prst="wedgeEllipseCallout">
            <a:avLst>
              <a:gd name="adj1" fmla="val -58074"/>
              <a:gd name="adj2" fmla="val -41842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剪切区域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19672" y="199119"/>
            <a:ext cx="756083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-canvas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其他方法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58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1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ChangeArrowheads="1"/>
          </p:cNvSpPr>
          <p:nvPr/>
        </p:nvSpPr>
        <p:spPr bwMode="auto">
          <a:xfrm>
            <a:off x="1644242" y="199119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 flipH="1" flipV="1">
            <a:off x="323530" y="2293774"/>
            <a:ext cx="2664295" cy="1389844"/>
            <a:chOff x="5335415" y="4225923"/>
            <a:chExt cx="3468321" cy="1474215"/>
          </a:xfrm>
        </p:grpSpPr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335416" y="4225923"/>
              <a:ext cx="3063896" cy="1036707"/>
              <a:chOff x="892101" y="1968148"/>
              <a:chExt cx="3064215" cy="1036309"/>
            </a:xfrm>
          </p:grpSpPr>
          <p:cxnSp>
            <p:nvCxnSpPr>
              <p:cNvPr id="7203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892101" y="1968148"/>
                <a:ext cx="1001756" cy="1036309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04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893857" y="3004457"/>
                <a:ext cx="2062459" cy="0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199" name="组合 41"/>
            <p:cNvGrpSpPr>
              <a:grpSpLocks/>
            </p:cNvGrpSpPr>
            <p:nvPr/>
          </p:nvGrpSpPr>
          <p:grpSpPr bwMode="auto">
            <a:xfrm flipH="1">
              <a:off x="8201023" y="5146148"/>
              <a:ext cx="602713" cy="553990"/>
              <a:chOff x="1124752" y="3872410"/>
              <a:chExt cx="604420" cy="553298"/>
            </a:xfrm>
          </p:grpSpPr>
          <p:sp>
            <p:nvSpPr>
              <p:cNvPr id="28" name="椭圆 27"/>
              <p:cNvSpPr/>
              <p:nvPr/>
            </p:nvSpPr>
            <p:spPr bwMode="auto">
              <a:xfrm>
                <a:off x="1124752" y="3912772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0800000">
                <a:off x="1195628" y="3872410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00" name="矩形 51"/>
            <p:cNvSpPr>
              <a:spLocks noChangeArrowheads="1"/>
            </p:cNvSpPr>
            <p:nvPr/>
          </p:nvSpPr>
          <p:spPr bwMode="auto">
            <a:xfrm rot="10800000">
              <a:off x="5335415" y="4395897"/>
              <a:ext cx="3230773" cy="107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什么是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canvas</a:t>
              </a:r>
              <a:r>
                <a:rPr lang="zh-CN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及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canvas</a:t>
              </a:r>
              <a:r>
                <a:rPr lang="zh-CN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作用</a:t>
              </a:r>
              <a:endParaRPr lang="zh-CN" altLang="en-US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40" name="TextBox 39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38" name="TextBox 37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7173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33" name="弧形 32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弧形 33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弧形 34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56176" y="2028903"/>
            <a:ext cx="3456384" cy="1938992"/>
            <a:chOff x="5796136" y="2053907"/>
            <a:chExt cx="3456384" cy="1938992"/>
          </a:xfrm>
        </p:grpSpPr>
        <p:grpSp>
          <p:nvGrpSpPr>
            <p:cNvPr id="2052" name="组合 6"/>
            <p:cNvGrpSpPr>
              <a:grpSpLocks/>
            </p:cNvGrpSpPr>
            <p:nvPr/>
          </p:nvGrpSpPr>
          <p:grpSpPr bwMode="auto">
            <a:xfrm>
              <a:off x="5929883" y="2445892"/>
              <a:ext cx="3322637" cy="1191174"/>
              <a:chOff x="5981922" y="1318311"/>
              <a:chExt cx="3325632" cy="1191212"/>
            </a:xfrm>
          </p:grpSpPr>
          <p:sp>
            <p:nvSpPr>
              <p:cNvPr id="5128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7177" name="组合 16"/>
              <p:cNvGrpSpPr>
                <a:grpSpLocks/>
              </p:cNvGrpSpPr>
              <p:nvPr/>
            </p:nvGrpSpPr>
            <p:grpSpPr bwMode="auto">
              <a:xfrm flipH="1">
                <a:off x="6009507" y="1797377"/>
                <a:ext cx="2361102" cy="648092"/>
                <a:chOff x="1625453" y="2372823"/>
                <a:chExt cx="2468866" cy="648398"/>
              </a:xfrm>
            </p:grpSpPr>
            <p:cxnSp>
              <p:nvCxnSpPr>
                <p:cNvPr id="7181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625453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82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092052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78" name="组合 15"/>
              <p:cNvGrpSpPr>
                <a:grpSpLocks/>
              </p:cNvGrpSpPr>
              <p:nvPr/>
            </p:nvGrpSpPr>
            <p:grpSpPr bwMode="auto">
              <a:xfrm flipH="1">
                <a:off x="8169507" y="1318311"/>
                <a:ext cx="489391" cy="520715"/>
                <a:chOff x="2008602" y="3560413"/>
                <a:chExt cx="511727" cy="520961"/>
              </a:xfrm>
            </p:grpSpPr>
            <p:sp>
              <p:nvSpPr>
                <p:cNvPr id="12" name="椭圆 11"/>
                <p:cNvSpPr/>
                <p:nvPr/>
              </p:nvSpPr>
              <p:spPr bwMode="auto">
                <a:xfrm>
                  <a:off x="2008602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116595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7" name="矩形 51"/>
            <p:cNvSpPr>
              <a:spLocks noChangeArrowheads="1"/>
            </p:cNvSpPr>
            <p:nvPr/>
          </p:nvSpPr>
          <p:spPr bwMode="auto">
            <a:xfrm rot="10800000" flipH="1" flipV="1">
              <a:off x="5796136" y="2053907"/>
              <a:ext cx="2384452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canvas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绘制图形的基本步骤和常用方法</a:t>
              </a:r>
              <a:endParaRPr lang="en-US" altLang="zh-CN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16009" y="5156760"/>
            <a:ext cx="3441283" cy="1224567"/>
            <a:chOff x="4067939" y="5029387"/>
            <a:chExt cx="3441283" cy="1224567"/>
          </a:xfrm>
        </p:grpSpPr>
        <p:grpSp>
          <p:nvGrpSpPr>
            <p:cNvPr id="2" name="组合 1"/>
            <p:cNvGrpSpPr>
              <a:grpSpLocks/>
            </p:cNvGrpSpPr>
            <p:nvPr/>
          </p:nvGrpSpPr>
          <p:grpSpPr bwMode="auto">
            <a:xfrm>
              <a:off x="4067939" y="5029387"/>
              <a:ext cx="3312373" cy="1224567"/>
              <a:chOff x="3944674" y="5163536"/>
              <a:chExt cx="2181660" cy="1027303"/>
            </a:xfrm>
          </p:grpSpPr>
          <p:grpSp>
            <p:nvGrpSpPr>
              <p:cNvPr id="7185" name="组合 38"/>
              <p:cNvGrpSpPr>
                <a:grpSpLocks/>
              </p:cNvGrpSpPr>
              <p:nvPr/>
            </p:nvGrpSpPr>
            <p:grpSpPr bwMode="auto">
              <a:xfrm rot="16200000" flipV="1">
                <a:off x="4584997" y="4523213"/>
                <a:ext cx="711304" cy="1991950"/>
                <a:chOff x="1747520" y="2337534"/>
                <a:chExt cx="1009674" cy="912063"/>
              </a:xfrm>
            </p:grpSpPr>
            <p:cxnSp>
              <p:nvCxnSpPr>
                <p:cNvPr id="7189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49222" y="2735832"/>
                  <a:ext cx="796597" cy="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90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194625" y="2687029"/>
                  <a:ext cx="115465" cy="100967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184" name="矩形 4"/>
              <p:cNvSpPr>
                <a:spLocks noChangeArrowheads="1"/>
              </p:cNvSpPr>
              <p:nvPr/>
            </p:nvSpPr>
            <p:spPr bwMode="auto">
              <a:xfrm>
                <a:off x="4062312" y="5338787"/>
                <a:ext cx="2064022" cy="852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  <a:sym typeface="宋体" charset="-122"/>
                  </a:rPr>
                  <a:t>JavaScript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  <a:sym typeface="宋体" charset="-122"/>
                  </a:rPr>
                  <a:t>中的</a:t>
                </a:r>
                <a:r>
                  <a:rPr lang="en-US" altLang="zh-CN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  <a:sym typeface="宋体" charset="-122"/>
                  </a:rPr>
                  <a:t>DOM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  <a:sym typeface="宋体" charset="-122"/>
                  </a:rPr>
                  <a:t>操作</a:t>
                </a:r>
              </a:p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 bwMode="auto">
            <a:xfrm flipH="1">
              <a:off x="7020274" y="5484480"/>
              <a:ext cx="488948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 flipH="1">
              <a:off x="7092280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907704" y="1639982"/>
            <a:ext cx="5245036" cy="4035361"/>
            <a:chOff x="1398367" y="1733243"/>
            <a:chExt cx="5245036" cy="4035172"/>
          </a:xfrm>
        </p:grpSpPr>
        <p:graphicFrame>
          <p:nvGraphicFramePr>
            <p:cNvPr id="41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59532565"/>
                </p:ext>
              </p:extLst>
            </p:nvPr>
          </p:nvGraphicFramePr>
          <p:xfrm>
            <a:off x="1398367" y="1733243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2" name="TextBox 4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43" name="TextBox 4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44" name="TextBox 4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35178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60388" y="978803"/>
            <a:ext cx="331533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发</a:t>
            </a:r>
            <a:r>
              <a:rPr lang="zh-CN" altLang="en-US" sz="2400" b="1">
                <a:solidFill>
                  <a:srgbClr val="0567A2"/>
                </a:solidFill>
              </a:rPr>
              <a:t>红包才能看的</a:t>
            </a:r>
            <a:r>
              <a:rPr lang="zh-CN" altLang="en-US" sz="2400" b="1" smtClean="0">
                <a:solidFill>
                  <a:srgbClr val="0567A2"/>
                </a:solidFill>
              </a:rPr>
              <a:t>照片</a:t>
            </a:r>
            <a:endParaRPr lang="en-US" altLang="zh-CN" sz="2400" b="1">
              <a:solidFill>
                <a:srgbClr val="0567A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95736" y="5301208"/>
            <a:ext cx="590465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页面分为照片部分和按钮部分，照片由一个外层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标签嵌套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&lt;img&gt;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&lt;canvas&gt;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构成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 rot="574600">
            <a:off x="711199" y="5555518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0639" y="556086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892470" y="5915140"/>
            <a:ext cx="735193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107554" y="5570046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820422" y="1916832"/>
            <a:ext cx="3248025" cy="2802890"/>
          </a:xfrm>
          <a:prstGeom prst="rect">
            <a:avLst/>
          </a:prstGeom>
        </p:spPr>
      </p:pic>
      <p:pic>
        <p:nvPicPr>
          <p:cNvPr id="37" name="图片 36"/>
          <p:cNvPicPr/>
          <p:nvPr/>
        </p:nvPicPr>
        <p:blipFill>
          <a:blip r:embed="rId3"/>
          <a:stretch>
            <a:fillRect/>
          </a:stretch>
        </p:blipFill>
        <p:spPr>
          <a:xfrm>
            <a:off x="4427984" y="1916832"/>
            <a:ext cx="4032448" cy="2802890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4355976" y="3068960"/>
            <a:ext cx="360040" cy="144016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10686" y="207508"/>
            <a:ext cx="756982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5-2-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9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8" grpId="0"/>
      <p:bldP spid="30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60388" y="954158"/>
            <a:ext cx="331533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发</a:t>
            </a:r>
            <a:r>
              <a:rPr lang="zh-CN" altLang="en-US" sz="2400" b="1">
                <a:solidFill>
                  <a:srgbClr val="0567A2"/>
                </a:solidFill>
              </a:rPr>
              <a:t>红包才能看的</a:t>
            </a:r>
            <a:r>
              <a:rPr lang="zh-CN" altLang="en-US" sz="2400" b="1" smtClean="0">
                <a:solidFill>
                  <a:srgbClr val="0567A2"/>
                </a:solidFill>
              </a:rPr>
              <a:t>照片</a:t>
            </a:r>
            <a:endParaRPr lang="en-US" altLang="zh-CN" sz="2400" b="1">
              <a:solidFill>
                <a:srgbClr val="0567A2"/>
              </a:solidFill>
            </a:endParaRPr>
          </a:p>
        </p:txBody>
      </p:sp>
      <p:sp>
        <p:nvSpPr>
          <p:cNvPr id="27" name="椭圆 26"/>
          <p:cNvSpPr/>
          <p:nvPr/>
        </p:nvSpPr>
        <p:spPr bwMode="auto">
          <a:xfrm rot="574600">
            <a:off x="423167" y="282281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607" y="28281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604438" y="3172326"/>
            <a:ext cx="7639970" cy="1011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19522" y="2837342"/>
            <a:ext cx="139853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CN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HTML+CSS</a:t>
            </a: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4965" y="1412776"/>
            <a:ext cx="6001451" cy="179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&lt;a&gt;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标签做两个按钮，并为按钮设置样式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图片模糊的效果使用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CSS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滤镜“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filter: blur(px)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”来实现，该属性可以实现近视眼忘了戴眼镜看东西的模糊效果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各元素的定位都与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&lt;div&gt;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标签相对定位，需要注意，两个按钮要显示在最上层，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z-index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值最大，可以设置为“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999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”，其次是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&lt;canvas&gt;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标签，最后是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&lt;img&gt;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标签，圆形可显示的部分是使用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canvas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绘制圆形来实现的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 rot="574600">
            <a:off x="423167" y="5400848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607" y="54061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04438" y="5760470"/>
            <a:ext cx="7664757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19522" y="5415376"/>
            <a:ext cx="156545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7744" y="3212976"/>
            <a:ext cx="60014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绘制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圆形：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setRegion(Region)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，该方法中需要使用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clip()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方法剪切圆形区域，然后在圆形区域中绘制图片，就是图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5-24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中的圆形效果 啦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绘制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图片：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draw(image)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方法中需要调用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setRegion(Region)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方法，并使用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clearRect()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方法清除上一次绘制的圆形，保证只显示一个圆形区域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初始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画布：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initCanvas()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方法中调用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draw(image)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“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想看我么”按钮单击事件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reset()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方法，在该方法中调用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initCanvas()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方法，每次在不同的位置绘制圆形区域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“收到红包”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按钮单击事件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show()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方法，在该方法中调用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draw(image)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方法，使圆形半径大于画布，这时就可以绘制完整的图片了，也就是收到红包的效果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55576" y="5900697"/>
            <a:ext cx="747973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10686" y="207508"/>
            <a:ext cx="756982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5-2-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45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/>
      <p:bldP spid="12" grpId="0"/>
      <p:bldP spid="13" grpId="0" animBg="1"/>
      <p:bldP spid="14" grpId="0"/>
      <p:bldP spid="16" grpId="0"/>
      <p:bldP spid="17" grpId="0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232" y="1404624"/>
            <a:ext cx="380996" cy="3809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62546" y="1395067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请简述什么是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以及使用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绘制图形的</a:t>
            </a:r>
          </a:p>
          <a:p>
            <a:pPr marL="137160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请简述使用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绘制过程中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beginPath()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Path()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的作用，两个方法是否需要搭配使用。</a:t>
            </a:r>
          </a:p>
          <a:p>
            <a:pPr marL="131445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6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942276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网页涂鸦板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927223" y="5142173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408" y="510388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108494" y="5460109"/>
            <a:ext cx="4767121" cy="3818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23578" y="5084693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页面展示：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47223" y="4891463"/>
            <a:ext cx="345638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本项目要完成的效果类似于画图软件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画笔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功能，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可以在画板上画出任意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21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024" y="2367583"/>
            <a:ext cx="3528392" cy="2304256"/>
          </a:xfrm>
          <a:prstGeom prst="rect">
            <a:avLst/>
          </a:prstGeom>
        </p:spPr>
      </p:pic>
      <p:pic>
        <p:nvPicPr>
          <p:cNvPr id="29" name="图片 28"/>
          <p:cNvPicPr/>
          <p:nvPr/>
        </p:nvPicPr>
        <p:blipFill>
          <a:blip r:embed="rId3"/>
          <a:stretch>
            <a:fillRect/>
          </a:stretch>
        </p:blipFill>
        <p:spPr>
          <a:xfrm>
            <a:off x="873693" y="2367583"/>
            <a:ext cx="3554291" cy="23042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937304" y="17915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初始效果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9518" y="17915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涂鸦效果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>
            <a:stCxn id="28" idx="2"/>
          </p:cNvCxnSpPr>
          <p:nvPr/>
        </p:nvCxnSpPr>
        <p:spPr bwMode="auto">
          <a:xfrm flipH="1">
            <a:off x="2440005" y="2130073"/>
            <a:ext cx="1" cy="237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 flipH="1">
            <a:off x="6552220" y="2130073"/>
            <a:ext cx="1" cy="237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椭圆 35"/>
          <p:cNvSpPr/>
          <p:nvPr/>
        </p:nvSpPr>
        <p:spPr bwMode="auto">
          <a:xfrm rot="574600">
            <a:off x="929443" y="5972733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2845" y="595533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25809" y="6328023"/>
            <a:ext cx="4795566" cy="23724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317399" y="5955333"/>
            <a:ext cx="1157458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47223" y="5789095"/>
            <a:ext cx="3776734" cy="58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JavaScript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基础知识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使用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canvas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绘制图形的基本步骤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599294" y="207508"/>
            <a:ext cx="758121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5-1-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描述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8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/>
      <p:bldP spid="20" grpId="0"/>
      <p:bldP spid="28" grpId="0"/>
      <p:bldP spid="31" grpId="0"/>
      <p:bldP spid="36" grpId="0" animBg="1"/>
      <p:bldP spid="37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72"/>
          <p:cNvGrpSpPr>
            <a:grpSpLocks/>
          </p:cNvGrpSpPr>
          <p:nvPr/>
        </p:nvGrpSpPr>
        <p:grpSpPr bwMode="auto">
          <a:xfrm>
            <a:off x="1301006" y="2153858"/>
            <a:ext cx="6583362" cy="2736304"/>
            <a:chOff x="3957026" y="2388304"/>
            <a:chExt cx="10315544" cy="4248187"/>
          </a:xfrm>
        </p:grpSpPr>
        <p:sp>
          <p:nvSpPr>
            <p:cNvPr id="19" name="矩形 18"/>
            <p:cNvSpPr/>
            <p:nvPr/>
          </p:nvSpPr>
          <p:spPr>
            <a:xfrm>
              <a:off x="3957026" y="2735817"/>
              <a:ext cx="10315544" cy="3900674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任意多边形 20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2174495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24" name="矩形 5"/>
          <p:cNvSpPr>
            <a:spLocks noChangeArrowheads="1"/>
          </p:cNvSpPr>
          <p:nvPr/>
        </p:nvSpPr>
        <p:spPr bwMode="auto">
          <a:xfrm>
            <a:off x="1605806" y="2612645"/>
            <a:ext cx="622617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JavaScript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是一门简单的脚本语言，是前端开发中一个重要的角色，例如我们本节要讲的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就依赖于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才能完成一系列操作，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所以，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在学习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之前，首先介绍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语言中的基础知识。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那些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事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0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文档中引入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方法类似，分为两种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388" y="962025"/>
            <a:ext cx="27329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  <a:latin typeface="+mn-lt"/>
                <a:ea typeface="+mn-ea"/>
              </a:rPr>
              <a:t>JavaScript</a:t>
            </a:r>
            <a:r>
              <a:rPr lang="zh-CN" altLang="en-US" sz="2400" b="1" smtClean="0">
                <a:solidFill>
                  <a:srgbClr val="0567A2"/>
                </a:solidFill>
                <a:latin typeface="+mn-lt"/>
                <a:ea typeface="+mn-ea"/>
              </a:rPr>
              <a:t>的引入</a:t>
            </a:r>
            <a:endParaRPr lang="en-US" altLang="zh-CN" sz="2400" b="1" dirty="0">
              <a:solidFill>
                <a:srgbClr val="0567A2"/>
              </a:solidFill>
              <a:latin typeface="+mn-lt"/>
              <a:ea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05154" y="3302880"/>
            <a:ext cx="1738654" cy="2530430"/>
            <a:chOff x="1105154" y="3302880"/>
            <a:chExt cx="1738654" cy="2530430"/>
          </a:xfrm>
        </p:grpSpPr>
        <p:sp>
          <p:nvSpPr>
            <p:cNvPr id="2" name="左大括号 1"/>
            <p:cNvSpPr/>
            <p:nvPr/>
          </p:nvSpPr>
          <p:spPr bwMode="auto">
            <a:xfrm>
              <a:off x="1105154" y="3573016"/>
              <a:ext cx="432048" cy="2016224"/>
            </a:xfrm>
            <a:prstGeom prst="leftBrace">
              <a:avLst>
                <a:gd name="adj1" fmla="val 283333"/>
                <a:gd name="adj2" fmla="val 5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547664" y="3302880"/>
              <a:ext cx="1296144" cy="521310"/>
            </a:xfrm>
            <a:prstGeom prst="round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547664" y="5312000"/>
              <a:ext cx="1296144" cy="521310"/>
            </a:xfrm>
            <a:prstGeom prst="round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7154" y="33954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latin typeface="黑体" panose="02010609060101010101" pitchFamily="49" charset="-122"/>
                  <a:ea typeface="黑体" panose="02010609060101010101" pitchFamily="49" charset="-122"/>
                </a:rPr>
                <a:t>内嵌式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57154" y="540457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latin typeface="黑体" panose="02010609060101010101" pitchFamily="49" charset="-122"/>
                  <a:ea typeface="黑体" panose="02010609060101010101" pitchFamily="49" charset="-122"/>
                </a:rPr>
                <a:t>外链式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6" name="直接箭头连接符 25"/>
          <p:cNvCxnSpPr>
            <a:stCxn id="5" idx="3"/>
          </p:cNvCxnSpPr>
          <p:nvPr/>
        </p:nvCxnSpPr>
        <p:spPr bwMode="auto">
          <a:xfrm>
            <a:off x="2843808" y="3563535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2843808" y="5589240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折角形 29"/>
          <p:cNvSpPr/>
          <p:nvPr/>
        </p:nvSpPr>
        <p:spPr>
          <a:xfrm>
            <a:off x="3275856" y="2924944"/>
            <a:ext cx="4968552" cy="1386048"/>
          </a:xfrm>
          <a:prstGeom prst="foldedCorner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60000"/>
            <a:r>
              <a:rPr lang="en-US" altLang="zh-CN">
                <a:solidFill>
                  <a:schemeClr val="tx1"/>
                </a:solidFill>
              </a:rPr>
              <a:t>&lt;head&gt;</a:t>
            </a:r>
            <a:endParaRPr lang="zh-CN" altLang="zh-CN">
              <a:solidFill>
                <a:schemeClr val="tx1"/>
              </a:solidFill>
            </a:endParaRPr>
          </a:p>
          <a:p>
            <a:pPr marL="360000"/>
            <a:r>
              <a:rPr lang="en-US" altLang="zh-CN">
                <a:solidFill>
                  <a:schemeClr val="tx1"/>
                </a:solidFill>
              </a:rPr>
              <a:t>&lt;script type="text/javascript"&gt;</a:t>
            </a:r>
            <a:endParaRPr lang="zh-CN" altLang="zh-CN">
              <a:solidFill>
                <a:schemeClr val="tx1"/>
              </a:solidFill>
            </a:endParaRPr>
          </a:p>
          <a:p>
            <a:pPr marL="360000"/>
            <a:r>
              <a:rPr lang="en-US" altLang="zh-CN">
                <a:solidFill>
                  <a:schemeClr val="tx1"/>
                </a:solidFill>
              </a:rPr>
              <a:t>     // </a:t>
            </a:r>
            <a:r>
              <a:rPr lang="zh-CN" altLang="zh-CN">
                <a:solidFill>
                  <a:schemeClr val="tx1"/>
                </a:solidFill>
              </a:rPr>
              <a:t>此处为</a:t>
            </a:r>
            <a:r>
              <a:rPr lang="en-US" altLang="zh-CN">
                <a:solidFill>
                  <a:schemeClr val="tx1"/>
                </a:solidFill>
              </a:rPr>
              <a:t>JavaScript</a:t>
            </a:r>
            <a:r>
              <a:rPr lang="zh-CN" altLang="zh-CN">
                <a:solidFill>
                  <a:schemeClr val="tx1"/>
                </a:solidFill>
              </a:rPr>
              <a:t>代码</a:t>
            </a:r>
          </a:p>
          <a:p>
            <a:pPr marL="360000"/>
            <a:r>
              <a:rPr lang="en-US" altLang="zh-CN">
                <a:solidFill>
                  <a:schemeClr val="tx1"/>
                </a:solidFill>
              </a:rPr>
              <a:t>&lt;/script&gt;</a:t>
            </a:r>
            <a:endParaRPr lang="zh-CN" altLang="zh-CN">
              <a:solidFill>
                <a:schemeClr val="tx1"/>
              </a:solidFill>
            </a:endParaRPr>
          </a:p>
          <a:p>
            <a:pPr marL="360000"/>
            <a:r>
              <a:rPr lang="en-US" altLang="zh-CN">
                <a:solidFill>
                  <a:schemeClr val="tx1"/>
                </a:solidFill>
              </a:rPr>
              <a:t>&lt;/head&gt;</a:t>
            </a:r>
            <a:endParaRPr lang="zh-CN" altLang="zh-CN">
              <a:solidFill>
                <a:schemeClr val="tx1"/>
              </a:solidFill>
            </a:endParaRPr>
          </a:p>
          <a:p>
            <a:pPr marL="0" lvl="2">
              <a:lnSpc>
                <a:spcPct val="150000"/>
              </a:lnSpc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4" name="折角形 33"/>
          <p:cNvSpPr/>
          <p:nvPr/>
        </p:nvSpPr>
        <p:spPr>
          <a:xfrm>
            <a:off x="3275856" y="5276153"/>
            <a:ext cx="4968552" cy="673127"/>
          </a:xfrm>
          <a:prstGeom prst="foldedCorner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80000"/>
            <a:r>
              <a:rPr lang="en-US" altLang="zh-CN">
                <a:solidFill>
                  <a:schemeClr val="tx1"/>
                </a:solidFill>
              </a:rPr>
              <a:t>&lt;script type="text/javascript" src</a:t>
            </a:r>
            <a:r>
              <a:rPr lang="en-US" altLang="zh-CN" smtClean="0">
                <a:solidFill>
                  <a:schemeClr val="tx1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"</a:t>
            </a:r>
            <a:r>
              <a:rPr lang="zh-CN" altLang="zh-CN" smtClean="0">
                <a:solidFill>
                  <a:schemeClr val="tx1"/>
                </a:solidFill>
              </a:rPr>
              <a:t>文件路径</a:t>
            </a:r>
            <a:r>
              <a:rPr lang="en-US" altLang="zh-CN" smtClean="0">
                <a:solidFill>
                  <a:schemeClr val="tx1"/>
                </a:solidFill>
              </a:rPr>
              <a:t>"&gt;</a:t>
            </a:r>
          </a:p>
          <a:p>
            <a:pPr marL="180000"/>
            <a:r>
              <a:rPr lang="en-US" altLang="zh-CN" smtClean="0">
                <a:solidFill>
                  <a:schemeClr val="tx1"/>
                </a:solidFill>
              </a:rPr>
              <a:t>&lt;/</a:t>
            </a:r>
            <a:r>
              <a:rPr lang="en-US" altLang="zh-CN">
                <a:solidFill>
                  <a:schemeClr val="tx1"/>
                </a:solidFill>
              </a:rPr>
              <a:t>script&gt;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那些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事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975600" cy="6560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种基本数据类型。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388" y="96202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数据类型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99592" y="2060848"/>
            <a:ext cx="3168352" cy="1296144"/>
            <a:chOff x="899592" y="2060848"/>
            <a:chExt cx="3168352" cy="1296144"/>
          </a:xfrm>
        </p:grpSpPr>
        <p:sp>
          <p:nvSpPr>
            <p:cNvPr id="20" name="矩形 19"/>
            <p:cNvSpPr/>
            <p:nvPr/>
          </p:nvSpPr>
          <p:spPr>
            <a:xfrm>
              <a:off x="899592" y="2892071"/>
              <a:ext cx="2833286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0.35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-0.35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187624" y="2060848"/>
              <a:ext cx="432047" cy="720080"/>
              <a:chOff x="1043606" y="1310796"/>
              <a:chExt cx="973654" cy="1571757"/>
            </a:xfrm>
          </p:grpSpPr>
          <p:sp>
            <p:nvSpPr>
              <p:cNvPr id="9" name="弦形 8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043606" y="1310796"/>
                <a:ext cx="498856" cy="76944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cap="none" spc="0" smtClean="0">
                    <a:ln/>
                    <a:solidFill>
                      <a:schemeClr val="accent3"/>
                    </a:solidFill>
                    <a:effectLst/>
                  </a:rPr>
                  <a:t>1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512168" y="2420888"/>
              <a:ext cx="25557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mtClean="0"/>
                <a:t>Number</a:t>
              </a:r>
              <a:r>
                <a:rPr lang="zh-CN" altLang="en-US" smtClean="0"/>
                <a:t>：</a:t>
              </a:r>
              <a:r>
                <a: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773553" y="2062609"/>
            <a:ext cx="3182823" cy="1294384"/>
            <a:chOff x="4773553" y="2062609"/>
            <a:chExt cx="3182823" cy="1294384"/>
          </a:xfrm>
        </p:grpSpPr>
        <p:sp>
          <p:nvSpPr>
            <p:cNvPr id="13" name="矩形 12"/>
            <p:cNvSpPr/>
            <p:nvPr/>
          </p:nvSpPr>
          <p:spPr>
            <a:xfrm>
              <a:off x="5351938" y="2413357"/>
              <a:ext cx="2172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mtClean="0"/>
                <a:t>String</a:t>
              </a:r>
              <a:r>
                <a:rPr lang="zh-CN" altLang="en-US" smtClean="0"/>
                <a:t>：</a:t>
              </a:r>
              <a:r>
                <a:rPr lang="zh-CN" altLang="zh-CN" kern="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r>
                <a:rPr lang="zh-CN" altLang="zh-CN" kern="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65300" y="2062609"/>
              <a:ext cx="570794" cy="769441"/>
              <a:chOff x="730928" y="1310796"/>
              <a:chExt cx="1286332" cy="1679500"/>
            </a:xfrm>
          </p:grpSpPr>
          <p:sp>
            <p:nvSpPr>
              <p:cNvPr id="43" name="弦形 42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30928" y="1310796"/>
                <a:ext cx="1124211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cap="none" spc="0" smtClean="0">
                    <a:ln/>
                    <a:solidFill>
                      <a:schemeClr val="accent3"/>
                    </a:solidFill>
                    <a:effectLst/>
                  </a:rPr>
                  <a:t>2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4773553" y="2892071"/>
              <a:ext cx="3182823" cy="46492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”、</a:t>
              </a: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小花</a:t>
              </a: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99592" y="3429000"/>
            <a:ext cx="2833286" cy="1296144"/>
            <a:chOff x="899592" y="3429000"/>
            <a:chExt cx="2833286" cy="1296144"/>
          </a:xfrm>
        </p:grpSpPr>
        <p:sp>
          <p:nvSpPr>
            <p:cNvPr id="17" name="矩形 16"/>
            <p:cNvSpPr/>
            <p:nvPr/>
          </p:nvSpPr>
          <p:spPr>
            <a:xfrm>
              <a:off x="1547664" y="3717032"/>
              <a:ext cx="2185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mtClean="0"/>
                <a:t>Boolean</a:t>
              </a:r>
              <a:r>
                <a:rPr lang="zh-CN" altLang="en-US" smtClean="0"/>
                <a:t>：</a:t>
              </a:r>
              <a:r>
                <a:rPr lang="zh-CN" altLang="zh-CN" kern="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布尔</a:t>
              </a:r>
              <a:r>
                <a:rPr lang="zh-CN" altLang="zh-CN" kern="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048875" y="3429000"/>
              <a:ext cx="570794" cy="769441"/>
              <a:chOff x="730928" y="1310796"/>
              <a:chExt cx="1286332" cy="1679500"/>
            </a:xfrm>
          </p:grpSpPr>
          <p:sp>
            <p:nvSpPr>
              <p:cNvPr id="46" name="弦形 45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730928" y="1310796"/>
                <a:ext cx="1124211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cap="none" spc="0" smtClean="0">
                    <a:ln/>
                    <a:solidFill>
                      <a:schemeClr val="accent3"/>
                    </a:solidFill>
                    <a:effectLst/>
                  </a:rPr>
                  <a:t>3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899592" y="4221088"/>
              <a:ext cx="2833286" cy="5040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rue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773553" y="3429000"/>
            <a:ext cx="3182823" cy="1296144"/>
            <a:chOff x="4773553" y="3429000"/>
            <a:chExt cx="3182823" cy="1296144"/>
          </a:xfrm>
        </p:grpSpPr>
        <p:sp>
          <p:nvSpPr>
            <p:cNvPr id="18" name="矩形 17"/>
            <p:cNvSpPr/>
            <p:nvPr/>
          </p:nvSpPr>
          <p:spPr>
            <a:xfrm>
              <a:off x="5437454" y="3786718"/>
              <a:ext cx="1505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mtClean="0"/>
                <a:t>Null</a:t>
              </a:r>
              <a:r>
                <a:rPr lang="zh-CN" altLang="en-US" smtClean="0"/>
                <a:t>：</a:t>
              </a:r>
              <a:r>
                <a:rPr lang="zh-CN" altLang="zh-CN" kern="10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</a:t>
              </a:r>
              <a:r>
                <a:rPr lang="zh-CN" altLang="zh-CN" kern="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932040" y="3429000"/>
              <a:ext cx="570794" cy="769441"/>
              <a:chOff x="730928" y="1310796"/>
              <a:chExt cx="1286332" cy="1679500"/>
            </a:xfrm>
          </p:grpSpPr>
          <p:sp>
            <p:nvSpPr>
              <p:cNvPr id="49" name="弦形 48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30928" y="1310796"/>
                <a:ext cx="1124214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>
                    <a:ln/>
                    <a:solidFill>
                      <a:schemeClr val="accent3"/>
                    </a:solidFill>
                  </a:rPr>
                  <a:t>4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4773553" y="4221088"/>
              <a:ext cx="3182823" cy="5040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892144" y="4869160"/>
            <a:ext cx="3120016" cy="1296144"/>
            <a:chOff x="2892144" y="4869160"/>
            <a:chExt cx="3120016" cy="1296144"/>
          </a:xfrm>
        </p:grpSpPr>
        <p:sp>
          <p:nvSpPr>
            <p:cNvPr id="14" name="矩形 13"/>
            <p:cNvSpPr/>
            <p:nvPr/>
          </p:nvSpPr>
          <p:spPr>
            <a:xfrm>
              <a:off x="3390930" y="5157192"/>
              <a:ext cx="26212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mtClean="0"/>
                <a:t>Undefined</a:t>
              </a:r>
              <a:r>
                <a:rPr lang="zh-CN" altLang="en-US" smtClean="0"/>
                <a:t>：</a:t>
              </a:r>
              <a:r>
                <a:rPr lang="zh-CN" altLang="zh-CN" kern="1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未定义</a:t>
              </a:r>
              <a:r>
                <a:rPr lang="zh-CN" altLang="zh-CN" kern="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892144" y="4869160"/>
              <a:ext cx="570794" cy="769441"/>
              <a:chOff x="730928" y="1310796"/>
              <a:chExt cx="1286332" cy="1679500"/>
            </a:xfrm>
          </p:grpSpPr>
          <p:sp>
            <p:nvSpPr>
              <p:cNvPr id="52" name="弦形 51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730928" y="1310796"/>
                <a:ext cx="1124214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>
                    <a:ln/>
                    <a:solidFill>
                      <a:schemeClr val="accent3"/>
                    </a:solidFill>
                  </a:rPr>
                  <a:t>5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2892144" y="5690910"/>
              <a:ext cx="3120016" cy="4743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undefined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那些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事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07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975600" cy="6560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进行局部变量的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/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  <a:latin typeface="+mn-lt"/>
                <a:ea typeface="+mn-ea"/>
              </a:rPr>
              <a:t>变量</a:t>
            </a:r>
            <a:endParaRPr lang="en-US" altLang="zh-CN" sz="2400" b="1" dirty="0">
              <a:solidFill>
                <a:srgbClr val="0567A2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0244" y="2420888"/>
            <a:ext cx="7436172" cy="3672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250000"/>
              </a:lnSpc>
            </a:pPr>
            <a:r>
              <a:rPr lang="en-US" altLang="zh-CN"/>
              <a:t>var str="</a:t>
            </a:r>
            <a:r>
              <a:rPr lang="zh-CN" altLang="zh-CN"/>
              <a:t>变量名</a:t>
            </a:r>
            <a:r>
              <a:rPr lang="en-US" altLang="zh-CN"/>
              <a:t>";</a:t>
            </a:r>
            <a:endParaRPr lang="zh-CN" altLang="zh-CN"/>
          </a:p>
          <a:p>
            <a:pPr indent="457200">
              <a:lnSpc>
                <a:spcPct val="250000"/>
              </a:lnSpc>
            </a:pPr>
            <a:r>
              <a:rPr lang="en-US" altLang="zh-CN"/>
              <a:t>var num=1.5;</a:t>
            </a:r>
            <a:endParaRPr lang="zh-CN" altLang="zh-CN"/>
          </a:p>
          <a:p>
            <a:pPr indent="457200">
              <a:lnSpc>
                <a:spcPct val="250000"/>
              </a:lnSpc>
            </a:pPr>
            <a:r>
              <a:rPr lang="en-US" altLang="zh-CN"/>
              <a:t>    </a:t>
            </a:r>
            <a:r>
              <a:rPr lang="en-US" altLang="zh-CN" smtClean="0"/>
              <a:t>  age=23</a:t>
            </a:r>
            <a:r>
              <a:rPr lang="en-US" altLang="zh-CN"/>
              <a:t>;</a:t>
            </a:r>
            <a:endParaRPr lang="zh-CN" altLang="zh-CN"/>
          </a:p>
          <a:p>
            <a:pPr indent="457200">
              <a:lnSpc>
                <a:spcPct val="250000"/>
              </a:lnSpc>
            </a:pPr>
            <a:r>
              <a:rPr lang="en-US" altLang="zh-CN"/>
              <a:t>var str=new String;</a:t>
            </a:r>
            <a:endParaRPr lang="zh-CN" altLang="zh-CN"/>
          </a:p>
          <a:p>
            <a:pPr indent="457200">
              <a:lnSpc>
                <a:spcPct val="250000"/>
              </a:lnSpc>
            </a:pPr>
            <a:r>
              <a:rPr lang="en-US" altLang="zh-CN"/>
              <a:t>var cars=new Array("A","B","C");//</a:t>
            </a:r>
            <a:r>
              <a:rPr lang="zh-CN" altLang="zh-CN"/>
              <a:t>数组</a:t>
            </a: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2627784" y="4113076"/>
            <a:ext cx="202063" cy="396044"/>
            <a:chOff x="4067944" y="3789040"/>
            <a:chExt cx="252028" cy="648072"/>
          </a:xfrm>
        </p:grpSpPr>
        <p:sp>
          <p:nvSpPr>
            <p:cNvPr id="3" name="左中括号 2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矩形 25"/>
          <p:cNvSpPr/>
          <p:nvPr/>
        </p:nvSpPr>
        <p:spPr>
          <a:xfrm>
            <a:off x="2915816" y="400506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对于弱类型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来说声明变量可以不加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，这时将会被识别为全局变量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 rot="10800000">
            <a:off x="3419872" y="4797152"/>
            <a:ext cx="202063" cy="396044"/>
            <a:chOff x="4067944" y="3789040"/>
            <a:chExt cx="252028" cy="648072"/>
          </a:xfrm>
        </p:grpSpPr>
        <p:sp>
          <p:nvSpPr>
            <p:cNvPr id="28" name="左中括号 27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矩形 29"/>
          <p:cNvSpPr/>
          <p:nvPr/>
        </p:nvSpPr>
        <p:spPr>
          <a:xfrm>
            <a:off x="3635375" y="458112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中，“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”关键字用于声明变量，所有的变量均为对象，声明了一个变量时，就创建了一个新的对象</a:t>
            </a:r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那些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事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26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975600" cy="1160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）也可以叫做方法，是将一些代码组织在一起，形成一个用于完成某个 具体 功能的代码块，在需要时可以进行重复调用。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函数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1443" y="2843808"/>
            <a:ext cx="3272525" cy="1296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r>
              <a:rPr lang="en-US" altLang="zh-CN"/>
              <a:t>//</a:t>
            </a:r>
            <a:r>
              <a:rPr lang="zh-CN" altLang="zh-CN"/>
              <a:t>标准写法</a:t>
            </a:r>
          </a:p>
          <a:p>
            <a:r>
              <a:rPr lang="en-US" altLang="zh-CN"/>
              <a:t>funciton sayHello (){ </a:t>
            </a:r>
            <a:endParaRPr lang="zh-CN" altLang="zh-CN"/>
          </a:p>
          <a:p>
            <a:r>
              <a:rPr lang="en-US" altLang="zh-CN"/>
              <a:t>alert("hello world") </a:t>
            </a:r>
            <a:endParaRPr lang="zh-CN" altLang="zh-CN"/>
          </a:p>
          <a:p>
            <a:r>
              <a:rPr lang="en-US" altLang="zh-CN"/>
              <a:t>} </a:t>
            </a:r>
            <a:endParaRPr lang="zh-CN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4499992" y="2843808"/>
            <a:ext cx="3672408" cy="1296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r>
              <a:rPr lang="en-US" altLang="zh-CN" smtClean="0"/>
              <a:t>//</a:t>
            </a:r>
            <a:r>
              <a:rPr lang="zh-CN" altLang="zh-CN"/>
              <a:t>变量形式的写法 </a:t>
            </a:r>
          </a:p>
          <a:p>
            <a:r>
              <a:rPr lang="en-US" altLang="zh-CN"/>
              <a:t>var sayHello =function(){</a:t>
            </a:r>
            <a:endParaRPr lang="zh-CN" altLang="zh-CN"/>
          </a:p>
          <a:p>
            <a:r>
              <a:rPr lang="en-US" altLang="zh-CN"/>
              <a:t>alert("hello world")</a:t>
            </a:r>
            <a:endParaRPr lang="zh-CN" altLang="zh-CN"/>
          </a:p>
          <a:p>
            <a:r>
              <a:rPr lang="en-US" altLang="zh-CN"/>
              <a:t>} </a:t>
            </a:r>
            <a:endParaRPr lang="zh-CN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1011443" y="4396544"/>
            <a:ext cx="3272526" cy="1264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r>
              <a:rPr lang="en-US" altLang="zh-CN" smtClean="0"/>
              <a:t>// </a:t>
            </a:r>
            <a:r>
              <a:rPr lang="zh-CN" altLang="en-US" smtClean="0"/>
              <a:t>带参数的函数（</a:t>
            </a:r>
            <a:r>
              <a:rPr lang="zh-CN" altLang="zh-CN" smtClean="0"/>
              <a:t>参数弱类型</a:t>
            </a:r>
            <a:r>
              <a:rPr lang="zh-CN" altLang="en-US" smtClean="0"/>
              <a:t>）</a:t>
            </a:r>
            <a:r>
              <a:rPr lang="zh-CN" altLang="zh-CN" smtClean="0"/>
              <a:t> </a:t>
            </a:r>
          </a:p>
          <a:p>
            <a:r>
              <a:rPr lang="en-US" altLang="zh-CN" smtClean="0"/>
              <a:t>var sayHello =function(msg){ </a:t>
            </a:r>
            <a:endParaRPr lang="zh-CN" altLang="zh-CN" smtClean="0"/>
          </a:p>
          <a:p>
            <a:r>
              <a:rPr lang="en-US" altLang="zh-CN" smtClean="0"/>
              <a:t>alert(msg</a:t>
            </a:r>
            <a:r>
              <a:rPr lang="en-US" altLang="zh-CN"/>
              <a:t>); </a:t>
            </a:r>
            <a:endParaRPr lang="zh-CN" altLang="zh-CN"/>
          </a:p>
          <a:p>
            <a:r>
              <a:rPr lang="en-US" altLang="zh-CN"/>
              <a:t>} </a:t>
            </a:r>
            <a:endParaRPr lang="zh-CN" altLang="zh-CN"/>
          </a:p>
        </p:txBody>
      </p:sp>
      <p:sp>
        <p:nvSpPr>
          <p:cNvPr id="16" name="TextBox 15"/>
          <p:cNvSpPr txBox="1"/>
          <p:nvPr/>
        </p:nvSpPr>
        <p:spPr>
          <a:xfrm>
            <a:off x="4499992" y="4396544"/>
            <a:ext cx="3672408" cy="1264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r>
              <a:rPr lang="en-US" altLang="zh-CN"/>
              <a:t>// </a:t>
            </a:r>
            <a:r>
              <a:rPr lang="zh-CN" altLang="zh-CN"/>
              <a:t>函数的调用 </a:t>
            </a:r>
          </a:p>
          <a:p>
            <a:r>
              <a:rPr lang="en-US" altLang="zh-CN"/>
              <a:t>sayHello("hello world");</a:t>
            </a:r>
            <a:endParaRPr lang="zh-CN" altLang="zh-CN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971600" y="4252528"/>
            <a:ext cx="7160957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4396805" y="2843808"/>
            <a:ext cx="0" cy="281744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05806" y="199119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那些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事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58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69389d49251b1e984ef36fddd34a55c695ac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2968</Words>
  <Application>Microsoft Office PowerPoint</Application>
  <PresentationFormat>全屏显示(4:3)</PresentationFormat>
  <Paragraphs>362</Paragraphs>
  <Slides>33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马丹</cp:lastModifiedBy>
  <cp:revision>9</cp:revision>
  <dcterms:created xsi:type="dcterms:W3CDTF">2016-08-25T05:15:17Z</dcterms:created>
  <dcterms:modified xsi:type="dcterms:W3CDTF">2016-08-27T10:20:03Z</dcterms:modified>
</cp:coreProperties>
</file>