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60" r:id="rId32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0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2016-12-2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2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9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88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882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2016-12-2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2016-12-2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2016-12-2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2016-12-2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2016-12-2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2016-12-2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2016-12-2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422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2016-12-2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hapter06-Video/00806001.avi" TargetMode="External"/><Relationship Id="rId2" Type="http://schemas.openxmlformats.org/officeDocument/2006/relationships/hyperlink" Target="chapter01-Video/033001001.avi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hapter06-Video/00806001.avi" TargetMode="External"/><Relationship Id="rId2" Type="http://schemas.openxmlformats.org/officeDocument/2006/relationships/hyperlink" Target="chapter01-Video/033001002.avi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9192" y="2708920"/>
            <a:ext cx="880561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单元</a:t>
            </a:r>
            <a:r>
              <a:rPr lang="en-US" altLang="zh-CN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响应式和</a:t>
            </a:r>
            <a:r>
              <a:rPr lang="en-US" altLang="zh-CN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HTML5+CSS3</a:t>
            </a:r>
            <a:r>
              <a:rPr lang="zh-CN" altLang="en-US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初体验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423517"/>
            <a:ext cx="7975600" cy="65603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文档是由多种标签组成，一个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的标准模板如下所示：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2409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基本语法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0244" y="2007543"/>
            <a:ext cx="7436172" cy="4392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mtClean="0"/>
              <a:t>&lt;!DOCTYPE html&gt;</a:t>
            </a:r>
            <a:endParaRPr lang="zh-CN" altLang="zh-CN" smtClean="0"/>
          </a:p>
          <a:p>
            <a:pPr indent="457200">
              <a:lnSpc>
                <a:spcPct val="150000"/>
              </a:lnSpc>
            </a:pPr>
            <a:r>
              <a:rPr lang="en-US" altLang="zh-CN" smtClean="0"/>
              <a:t>&lt;html lang="en"&gt;</a:t>
            </a:r>
            <a:endParaRPr lang="zh-CN" altLang="zh-CN" smtClean="0"/>
          </a:p>
          <a:p>
            <a:pPr indent="457200">
              <a:lnSpc>
                <a:spcPct val="150000"/>
              </a:lnSpc>
            </a:pPr>
            <a:r>
              <a:rPr lang="en-US" altLang="zh-CN" smtClean="0"/>
              <a:t>&lt;head&gt;</a:t>
            </a:r>
            <a:endParaRPr lang="zh-CN" altLang="zh-CN" smtClean="0"/>
          </a:p>
          <a:p>
            <a:pPr indent="457200">
              <a:lnSpc>
                <a:spcPct val="150000"/>
              </a:lnSpc>
            </a:pPr>
            <a:r>
              <a:rPr lang="en-US" altLang="zh-CN" smtClean="0"/>
              <a:t>    &lt;meta charset="UTF-8"&gt;</a:t>
            </a:r>
            <a:endParaRPr lang="zh-CN" altLang="zh-CN" smtClean="0"/>
          </a:p>
          <a:p>
            <a:pPr indent="457200">
              <a:lnSpc>
                <a:spcPct val="150000"/>
              </a:lnSpc>
            </a:pPr>
            <a:r>
              <a:rPr lang="en-US" altLang="zh-CN" smtClean="0"/>
              <a:t>    &lt;title&gt;Document&lt;/title&gt;</a:t>
            </a:r>
            <a:endParaRPr lang="zh-CN" altLang="zh-CN" smtClean="0"/>
          </a:p>
          <a:p>
            <a:pPr indent="457200">
              <a:lnSpc>
                <a:spcPct val="150000"/>
              </a:lnSpc>
            </a:pPr>
            <a:r>
              <a:rPr lang="en-US" altLang="zh-CN" smtClean="0"/>
              <a:t>&lt;/head&gt;</a:t>
            </a:r>
            <a:endParaRPr lang="zh-CN" altLang="zh-CN" smtClean="0"/>
          </a:p>
          <a:p>
            <a:pPr indent="457200">
              <a:lnSpc>
                <a:spcPct val="150000"/>
              </a:lnSpc>
            </a:pPr>
            <a:r>
              <a:rPr lang="en-US" altLang="zh-CN" smtClean="0"/>
              <a:t>&lt;body&gt;</a:t>
            </a:r>
            <a:endParaRPr lang="zh-CN" altLang="zh-CN" smtClean="0"/>
          </a:p>
          <a:p>
            <a:pPr indent="457200">
              <a:lnSpc>
                <a:spcPct val="150000"/>
              </a:lnSpc>
            </a:pPr>
            <a:r>
              <a:rPr lang="en-US" altLang="zh-CN" smtClean="0"/>
              <a:t>    &lt;!--</a:t>
            </a:r>
            <a:r>
              <a:rPr lang="zh-CN" altLang="zh-CN" smtClean="0"/>
              <a:t>这是注释</a:t>
            </a:r>
            <a:r>
              <a:rPr lang="en-US" altLang="zh-CN" smtClean="0"/>
              <a:t> --&gt;</a:t>
            </a:r>
            <a:endParaRPr lang="zh-CN" altLang="zh-CN" smtClean="0"/>
          </a:p>
          <a:p>
            <a:pPr indent="457200">
              <a:lnSpc>
                <a:spcPct val="150000"/>
              </a:lnSpc>
            </a:pPr>
            <a:r>
              <a:rPr lang="en-US" altLang="zh-CN" smtClean="0"/>
              <a:t>&lt;/body&gt;</a:t>
            </a:r>
            <a:endParaRPr lang="zh-CN" altLang="zh-CN" smtClean="0"/>
          </a:p>
          <a:p>
            <a:pPr indent="457200">
              <a:lnSpc>
                <a:spcPct val="150000"/>
              </a:lnSpc>
            </a:pPr>
            <a:r>
              <a:rPr lang="en-US" altLang="zh-CN" smtClean="0"/>
              <a:t>&lt;/html&gt;</a:t>
            </a:r>
            <a:endParaRPr lang="zh-CN" altLang="zh-CN" smtClean="0"/>
          </a:p>
          <a:p>
            <a:pPr indent="457200">
              <a:lnSpc>
                <a:spcPct val="250000"/>
              </a:lnSpc>
            </a:pPr>
            <a:endParaRPr lang="zh-CN" altLang="zh-CN"/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3361825" y="2079551"/>
            <a:ext cx="202063" cy="396044"/>
            <a:chOff x="4067944" y="3789040"/>
            <a:chExt cx="252028" cy="648072"/>
          </a:xfrm>
        </p:grpSpPr>
        <p:sp>
          <p:nvSpPr>
            <p:cNvPr id="3" name="左中括号 2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矩形 25"/>
          <p:cNvSpPr/>
          <p:nvPr/>
        </p:nvSpPr>
        <p:spPr>
          <a:xfrm>
            <a:off x="3600400" y="195760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DOCTYPE&gt;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标签位于文档的最前面，用于向浏览器说明当前文档使用的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版本，不可省略。</a:t>
            </a:r>
          </a:p>
        </p:txBody>
      </p:sp>
      <p:grpSp>
        <p:nvGrpSpPr>
          <p:cNvPr id="27" name="组合 26"/>
          <p:cNvGrpSpPr/>
          <p:nvPr/>
        </p:nvGrpSpPr>
        <p:grpSpPr>
          <a:xfrm rot="10800000">
            <a:off x="3203849" y="2511599"/>
            <a:ext cx="202063" cy="396044"/>
            <a:chOff x="4067944" y="3789040"/>
            <a:chExt cx="252028" cy="648072"/>
          </a:xfrm>
        </p:grpSpPr>
        <p:sp>
          <p:nvSpPr>
            <p:cNvPr id="28" name="左中括号 27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矩形 29"/>
          <p:cNvSpPr/>
          <p:nvPr/>
        </p:nvSpPr>
        <p:spPr>
          <a:xfrm>
            <a:off x="3419872" y="243959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标签标志着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文档的开始，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标签标志着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文档的结束，在它们之间的是文档的头部和主体内容。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 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属性规定元素内容的语言。</a:t>
            </a:r>
          </a:p>
        </p:txBody>
      </p:sp>
      <p:grpSp>
        <p:nvGrpSpPr>
          <p:cNvPr id="14" name="组合 13"/>
          <p:cNvGrpSpPr/>
          <p:nvPr/>
        </p:nvGrpSpPr>
        <p:grpSpPr>
          <a:xfrm rot="10800000">
            <a:off x="4211961" y="2980233"/>
            <a:ext cx="224544" cy="1475582"/>
            <a:chOff x="4067944" y="3789040"/>
            <a:chExt cx="252028" cy="648072"/>
          </a:xfrm>
        </p:grpSpPr>
        <p:sp>
          <p:nvSpPr>
            <p:cNvPr id="15" name="左中括号 14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矩形 16"/>
          <p:cNvSpPr/>
          <p:nvPr/>
        </p:nvSpPr>
        <p:spPr>
          <a:xfrm>
            <a:off x="4499992" y="2943647"/>
            <a:ext cx="3600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标签用于定义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文档的头部信息，主要用来封装其他位于文档头部的标签，例如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&lt;title&gt;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&lt;meta&gt;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等，用来描述文档的标题、作者以及和其他文档的关系等。一个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文档只能含有一对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标签，绝大多数文档头部包含的数据不会真正作为内容显示在页面中</a:t>
            </a:r>
            <a:r>
              <a:rPr lang="zh-CN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rot="10800000">
            <a:off x="2328821" y="4567871"/>
            <a:ext cx="160388" cy="339477"/>
            <a:chOff x="4067944" y="3789040"/>
            <a:chExt cx="252028" cy="648072"/>
          </a:xfrm>
        </p:grpSpPr>
        <p:sp>
          <p:nvSpPr>
            <p:cNvPr id="19" name="左中括号 18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" name="矩形 20"/>
          <p:cNvSpPr/>
          <p:nvPr/>
        </p:nvSpPr>
        <p:spPr>
          <a:xfrm>
            <a:off x="2555776" y="4383807"/>
            <a:ext cx="55446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标签用于定义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文档所要显示的内容</a:t>
            </a:r>
            <a:r>
              <a:rPr lang="zh-CN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。一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文档只能含有一对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标签，且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标签必须在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标签内，位于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头部标签之后，与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标签是并列关系</a:t>
            </a:r>
            <a:r>
              <a:rPr lang="zh-CN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rot="10800000">
            <a:off x="3315692" y="4952732"/>
            <a:ext cx="160388" cy="339477"/>
            <a:chOff x="4067944" y="3789040"/>
            <a:chExt cx="252028" cy="648072"/>
          </a:xfrm>
        </p:grpSpPr>
        <p:sp>
          <p:nvSpPr>
            <p:cNvPr id="37" name="左中括号 36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矩形 38"/>
          <p:cNvSpPr/>
          <p:nvPr/>
        </p:nvSpPr>
        <p:spPr>
          <a:xfrm>
            <a:off x="3491880" y="4959871"/>
            <a:ext cx="460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&lt;!-- --&gt;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中的内容用于对代码进行解释，不会显示到浏览器中。</a:t>
            </a:r>
          </a:p>
        </p:txBody>
      </p:sp>
      <p:sp>
        <p:nvSpPr>
          <p:cNvPr id="31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5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0" grpId="0"/>
      <p:bldP spid="30" grpId="1"/>
      <p:bldP spid="17" grpId="0"/>
      <p:bldP spid="17" grpId="1"/>
      <p:bldP spid="21" grpId="0"/>
      <p:bldP spid="21" grpId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107504" y="1753232"/>
            <a:ext cx="8496944" cy="432844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即层叠样式表（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Cascading Stylesheet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），主要用于设置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页面中的文本内容（字体、大小、对齐方式等）、图片的外形（宽高、边框样式、边距等）以及版面的布局等外观显示样式。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提供了丰富的功能，如字体、颜色、背景的控制及整体排版等。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CSS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的最新版本，该版本提供了更加丰富且实用的规范，如：列表模块、超链接、语言模块、背景和边框、颜色、文字特效、多栏布局、动画等等，这些规范的使用会在后面的单元中将依次讲解。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另外，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响应式设计就是通过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的媒体查询来实现的。</a:t>
            </a: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35853" y="205238"/>
            <a:ext cx="750814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1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495525"/>
            <a:ext cx="7975600" cy="116009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任何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标签都拥有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属性，用来设置行内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，其基本语法如下所示：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62547"/>
            <a:ext cx="145905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行</a:t>
            </a:r>
            <a:r>
              <a:rPr lang="zh-CN" altLang="en-US" sz="2400" b="1" smtClean="0">
                <a:solidFill>
                  <a:srgbClr val="0567A2"/>
                </a:solidFill>
              </a:rPr>
              <a:t>内式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4260" y="2511599"/>
            <a:ext cx="7220148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smtClean="0"/>
              <a:t> </a:t>
            </a:r>
            <a:r>
              <a:rPr lang="en-US" altLang="zh-CN" sz="1600"/>
              <a:t>&lt;</a:t>
            </a:r>
            <a:r>
              <a:rPr lang="zh-CN" altLang="zh-CN" sz="1600"/>
              <a:t>标签名</a:t>
            </a:r>
            <a:r>
              <a:rPr lang="en-US" altLang="zh-CN" sz="1600"/>
              <a:t> style="</a:t>
            </a:r>
            <a:r>
              <a:rPr lang="zh-CN" altLang="zh-CN" sz="1600"/>
              <a:t>属性</a:t>
            </a:r>
            <a:r>
              <a:rPr lang="en-US" altLang="zh-CN" sz="1600"/>
              <a:t>1:</a:t>
            </a:r>
            <a:r>
              <a:rPr lang="zh-CN" altLang="zh-CN" sz="1600"/>
              <a:t>属性值</a:t>
            </a:r>
            <a:r>
              <a:rPr lang="en-US" altLang="zh-CN" sz="1600"/>
              <a:t>1; </a:t>
            </a:r>
            <a:r>
              <a:rPr lang="zh-CN" altLang="zh-CN" sz="1600"/>
              <a:t>属性</a:t>
            </a:r>
            <a:r>
              <a:rPr lang="en-US" altLang="zh-CN" sz="1600"/>
              <a:t>2:</a:t>
            </a:r>
            <a:r>
              <a:rPr lang="zh-CN" altLang="zh-CN" sz="1600"/>
              <a:t>属性值</a:t>
            </a:r>
            <a:r>
              <a:rPr lang="en-US" altLang="zh-CN" sz="1600"/>
              <a:t>2; </a:t>
            </a:r>
            <a:r>
              <a:rPr lang="zh-CN" altLang="zh-CN" sz="1600"/>
              <a:t>属性</a:t>
            </a:r>
            <a:r>
              <a:rPr lang="en-US" altLang="zh-CN" sz="1600"/>
              <a:t>3:</a:t>
            </a:r>
            <a:r>
              <a:rPr lang="zh-CN" altLang="zh-CN" sz="1600"/>
              <a:t>属性值</a:t>
            </a:r>
            <a:r>
              <a:rPr lang="en-US" altLang="zh-CN" sz="1600"/>
              <a:t>3;"&gt; </a:t>
            </a:r>
            <a:endParaRPr lang="en-US" altLang="zh-CN" sz="1600" smtClean="0"/>
          </a:p>
          <a:p>
            <a:pPr indent="457200">
              <a:lnSpc>
                <a:spcPct val="150000"/>
              </a:lnSpc>
            </a:pPr>
            <a:r>
              <a:rPr lang="en-US" altLang="zh-CN" sz="1600" smtClean="0"/>
              <a:t>		</a:t>
            </a:r>
            <a:r>
              <a:rPr lang="zh-CN" altLang="zh-CN" sz="1600" smtClean="0"/>
              <a:t>内容</a:t>
            </a:r>
            <a:endParaRPr lang="en-US" altLang="zh-CN" sz="1600" smtClean="0"/>
          </a:p>
          <a:p>
            <a:pPr indent="457200">
              <a:lnSpc>
                <a:spcPct val="150000"/>
              </a:lnSpc>
            </a:pPr>
            <a:r>
              <a:rPr lang="en-US" altLang="zh-CN" sz="1600" smtClean="0"/>
              <a:t> </a:t>
            </a:r>
            <a:r>
              <a:rPr lang="en-US" altLang="zh-CN" sz="1600"/>
              <a:t>&lt;/</a:t>
            </a:r>
            <a:r>
              <a:rPr lang="zh-CN" altLang="zh-CN" sz="1600"/>
              <a:t>标签名</a:t>
            </a:r>
            <a:r>
              <a:rPr lang="en-US" altLang="zh-CN" sz="1600"/>
              <a:t>&gt;</a:t>
            </a: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zh-CN" altLang="zh-CN" sz="1600"/>
          </a:p>
          <a:p>
            <a:pPr indent="457200">
              <a:lnSpc>
                <a:spcPct val="250000"/>
              </a:lnSpc>
            </a:pPr>
            <a:endParaRPr lang="zh-CN" altLang="zh-CN"/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481013" y="4178524"/>
            <a:ext cx="7975600" cy="1160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嵌式是将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代码集中写在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头部标签中，并且用</a:t>
            </a: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&lt;style&gt;</a:t>
            </a:r>
            <a:r>
              <a:rPr lang="zh-CN" altLang="zh-CN" sz="18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其基本语法如下所示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8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0388" y="3603601"/>
            <a:ext cx="145905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内嵌式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4260" y="5194598"/>
            <a:ext cx="7220148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dirty="0"/>
              <a:t> &lt;style&gt;</a:t>
            </a:r>
            <a:endParaRPr lang="zh-CN" altLang="zh-CN" sz="1600" dirty="0"/>
          </a:p>
          <a:p>
            <a:pPr indent="457200">
              <a:lnSpc>
                <a:spcPct val="150000"/>
              </a:lnSpc>
            </a:pPr>
            <a:r>
              <a:rPr lang="en-US" altLang="zh-CN" sz="1600" dirty="0"/>
              <a:t>	</a:t>
            </a:r>
            <a:r>
              <a:rPr lang="zh-CN" altLang="zh-CN" sz="1600" dirty="0"/>
              <a:t>选择器</a:t>
            </a:r>
            <a:r>
              <a:rPr lang="en-US" altLang="zh-CN" sz="1600" dirty="0"/>
              <a:t> {</a:t>
            </a:r>
            <a:r>
              <a:rPr lang="zh-CN" altLang="zh-CN" sz="1600" dirty="0"/>
              <a:t>属性</a:t>
            </a:r>
            <a:r>
              <a:rPr lang="en-US" altLang="zh-CN" sz="1600" dirty="0"/>
              <a:t>1:</a:t>
            </a:r>
            <a:r>
              <a:rPr lang="zh-CN" altLang="zh-CN" sz="1600" dirty="0"/>
              <a:t>属性值</a:t>
            </a:r>
            <a:r>
              <a:rPr lang="en-US" altLang="zh-CN" sz="1600" dirty="0"/>
              <a:t>1; </a:t>
            </a:r>
            <a:r>
              <a:rPr lang="zh-CN" altLang="zh-CN" sz="1600" dirty="0"/>
              <a:t>属性</a:t>
            </a:r>
            <a:r>
              <a:rPr lang="en-US" altLang="zh-CN" sz="1600" dirty="0"/>
              <a:t>2:</a:t>
            </a:r>
            <a:r>
              <a:rPr lang="zh-CN" altLang="zh-CN" sz="1600" dirty="0"/>
              <a:t>属性值</a:t>
            </a:r>
            <a:r>
              <a:rPr lang="en-US" altLang="zh-CN" sz="1600" dirty="0"/>
              <a:t>2; </a:t>
            </a:r>
            <a:r>
              <a:rPr lang="zh-CN" altLang="zh-CN" sz="1600" dirty="0"/>
              <a:t>属性</a:t>
            </a:r>
            <a:r>
              <a:rPr lang="en-US" altLang="zh-CN" sz="1600" dirty="0"/>
              <a:t>3:</a:t>
            </a:r>
            <a:r>
              <a:rPr lang="zh-CN" altLang="zh-CN" sz="1600" dirty="0"/>
              <a:t>属性值</a:t>
            </a:r>
            <a:r>
              <a:rPr lang="en-US" altLang="zh-CN" sz="1600" dirty="0"/>
              <a:t>3;}</a:t>
            </a:r>
            <a:endParaRPr lang="zh-CN" altLang="zh-CN" sz="1600" dirty="0"/>
          </a:p>
          <a:p>
            <a:pPr indent="457200">
              <a:lnSpc>
                <a:spcPct val="150000"/>
              </a:lnSpc>
            </a:pPr>
            <a:r>
              <a:rPr lang="en-US" altLang="zh-CN" sz="1600" dirty="0"/>
              <a:t>&lt;/style&gt;</a:t>
            </a:r>
            <a:endParaRPr lang="zh-CN" altLang="zh-CN" sz="1600" dirty="0"/>
          </a:p>
          <a:p>
            <a:pPr indent="457200">
              <a:lnSpc>
                <a:spcPct val="150000"/>
              </a:lnSpc>
            </a:pPr>
            <a:endParaRPr lang="zh-CN" altLang="zh-CN" sz="1600" dirty="0"/>
          </a:p>
          <a:p>
            <a:pPr indent="457200">
              <a:lnSpc>
                <a:spcPct val="150000"/>
              </a:lnSpc>
            </a:pPr>
            <a:endParaRPr lang="zh-CN" altLang="zh-CN" sz="1600" dirty="0"/>
          </a:p>
          <a:p>
            <a:pPr indent="457200">
              <a:lnSpc>
                <a:spcPct val="250000"/>
              </a:lnSpc>
            </a:pPr>
            <a:endParaRPr lang="zh-CN" altLang="zh-CN" dirty="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44241" y="199119"/>
            <a:ext cx="75278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前导知识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-</a:t>
            </a:r>
          </a:p>
          <a:p>
            <a:pPr marL="571500" indent="-571500"/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中引入样式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25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/>
      <p:bldP spid="38" grpId="0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52991"/>
            <a:ext cx="7975600" cy="116009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742950" lvl="1" indent="-28575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链入式是将所有的样式放在一个或多个以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.css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为扩展名的外部样式表文件中，通过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&lt;link /&gt;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标签将外部样式表文件链接到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文档中，其基本语法格式如下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1036123"/>
            <a:ext cx="145905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外链式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6268" y="3143058"/>
            <a:ext cx="722014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/>
              <a:t>       &lt;</a:t>
            </a:r>
            <a:r>
              <a:rPr lang="en-US" altLang="zh-CN" sz="1600"/>
              <a:t>link href="CSS</a:t>
            </a:r>
            <a:r>
              <a:rPr lang="zh-CN" altLang="zh-CN" sz="1600"/>
              <a:t>文件的路径</a:t>
            </a:r>
            <a:r>
              <a:rPr lang="en-US" altLang="zh-CN" sz="1600"/>
              <a:t>" type="text/css" rel="stylesheet" /&gt;</a:t>
            </a:r>
            <a:endParaRPr lang="zh-CN" altLang="zh-CN" sz="1600"/>
          </a:p>
          <a:p>
            <a:pPr indent="457200">
              <a:lnSpc>
                <a:spcPct val="250000"/>
              </a:lnSpc>
            </a:pPr>
            <a:endParaRPr lang="zh-CN" altLang="zh-CN"/>
          </a:p>
        </p:txBody>
      </p:sp>
      <p:sp>
        <p:nvSpPr>
          <p:cNvPr id="2" name="圆角矩形标注 1"/>
          <p:cNvSpPr/>
          <p:nvPr/>
        </p:nvSpPr>
        <p:spPr>
          <a:xfrm>
            <a:off x="1187624" y="4079162"/>
            <a:ext cx="7128792" cy="523220"/>
          </a:xfrm>
          <a:prstGeom prst="wedgeRoundRectCallout">
            <a:avLst>
              <a:gd name="adj1" fmla="val -24086"/>
              <a:gd name="adj2" fmla="val -10543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7742" y="4079162"/>
            <a:ext cx="6978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link /&gt;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标签需要放在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头部标签中，并且指定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&lt;link /&gt;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标签的三个属性，具体如下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4727234"/>
            <a:ext cx="714814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7742" y="4799242"/>
            <a:ext cx="6978674" cy="9541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：定义所链接外部样式表文件的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，可以是相对路径，也可以是绝对路径。</a:t>
            </a:r>
          </a:p>
          <a:p>
            <a:pPr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：定义所链接的文档类型，“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text/css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”表示链接的外部文件为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样式表。</a:t>
            </a:r>
          </a:p>
          <a:p>
            <a:pPr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：定义当前文档与被链接文档之间的关系，在这里需要指定为“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stylesheet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”，表示被链接的文档是一个样式表文件。</a:t>
            </a: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44241" y="199119"/>
            <a:ext cx="75278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前导知识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-</a:t>
            </a:r>
          </a:p>
          <a:p>
            <a:pPr marL="571500" indent="-571500"/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中引入样式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25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 animBg="1"/>
      <p:bldP spid="3" grpId="0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577063"/>
            <a:ext cx="7975600" cy="58402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742950" lvl="1" indent="-285750" eaLnBrk="0" fontAlgn="base" hangingPunct="0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为了更好的兼容不同内核的浏览器，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中部分属性需要添加浏览器的私有前缀，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将某个样式以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-xx-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开头，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具体如下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96103"/>
            <a:ext cx="269657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浏览器</a:t>
            </a:r>
            <a:r>
              <a:rPr lang="zh-CN" altLang="en-US" sz="2400" b="1" smtClean="0">
                <a:solidFill>
                  <a:srgbClr val="0567A2"/>
                </a:solidFill>
              </a:rPr>
              <a:t>私有前缀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3648" y="292361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-</a:t>
            </a:r>
            <a:r>
              <a:rPr lang="en-US" altLang="zh-CN" smtClean="0"/>
              <a:t>webkit-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116216" y="2716882"/>
            <a:ext cx="1511568" cy="72008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15616" y="3580978"/>
            <a:ext cx="1511568" cy="72008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15616" y="4445074"/>
            <a:ext cx="1511568" cy="72008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15616" y="5381178"/>
            <a:ext cx="1511568" cy="72008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93173" y="375635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-moz-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21413" y="46610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-ms-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28942" y="555655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-o-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2771800" y="3076922"/>
            <a:ext cx="144016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>
            <a:off x="2771800" y="3941018"/>
            <a:ext cx="144016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>
            <a:off x="2771800" y="4805114"/>
            <a:ext cx="144016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>
            <a:off x="2771800" y="5757961"/>
            <a:ext cx="144016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流程图: 过程 18"/>
          <p:cNvSpPr/>
          <p:nvPr/>
        </p:nvSpPr>
        <p:spPr>
          <a:xfrm>
            <a:off x="4427984" y="2788890"/>
            <a:ext cx="3960440" cy="6463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zh-CN"/>
              <a:t>只有以</a:t>
            </a:r>
            <a:r>
              <a:rPr lang="en-US" altLang="zh-CN"/>
              <a:t>Webkit</a:t>
            </a:r>
            <a:r>
              <a:rPr lang="zh-CN" altLang="zh-CN"/>
              <a:t>为内核的浏览器可以解析，如</a:t>
            </a:r>
            <a:r>
              <a:rPr lang="en-US" altLang="zh-CN"/>
              <a:t>Chrome</a:t>
            </a:r>
            <a:r>
              <a:rPr lang="zh-CN" altLang="zh-CN"/>
              <a:t>、</a:t>
            </a:r>
            <a:r>
              <a:rPr lang="en-US" altLang="zh-CN"/>
              <a:t>Safari</a:t>
            </a:r>
            <a:r>
              <a:rPr lang="zh-CN" altLang="zh-CN"/>
              <a:t>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4455021" y="3652986"/>
            <a:ext cx="3960440" cy="6463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/>
            <a:r>
              <a:rPr lang="zh-CN" altLang="zh-CN"/>
              <a:t>只有以</a:t>
            </a:r>
            <a:r>
              <a:rPr lang="en-US" altLang="zh-CN"/>
              <a:t>Gecko</a:t>
            </a:r>
            <a:r>
              <a:rPr lang="zh-CN" altLang="zh-CN"/>
              <a:t>为内核的浏览器可以解析，如</a:t>
            </a:r>
            <a:r>
              <a:rPr lang="en-US" altLang="zh-CN"/>
              <a:t>Firefox</a:t>
            </a:r>
            <a:r>
              <a:rPr lang="zh-CN" altLang="zh-CN"/>
              <a:t>。</a:t>
            </a:r>
          </a:p>
        </p:txBody>
      </p:sp>
      <p:sp>
        <p:nvSpPr>
          <p:cNvPr id="26" name="流程图: 过程 25"/>
          <p:cNvSpPr/>
          <p:nvPr/>
        </p:nvSpPr>
        <p:spPr>
          <a:xfrm>
            <a:off x="4455021" y="4517082"/>
            <a:ext cx="3960440" cy="6463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/>
            <a:r>
              <a:rPr lang="zh-CN" altLang="zh-CN"/>
              <a:t>只有以</a:t>
            </a:r>
            <a:r>
              <a:rPr lang="en-US" altLang="zh-CN"/>
              <a:t>Trident</a:t>
            </a:r>
            <a:r>
              <a:rPr lang="zh-CN" altLang="zh-CN"/>
              <a:t>为内核的浏览器可以解析，如</a:t>
            </a:r>
            <a:r>
              <a:rPr lang="en-US" altLang="zh-CN"/>
              <a:t>IE</a:t>
            </a:r>
            <a:r>
              <a:rPr lang="zh-CN" altLang="zh-CN"/>
              <a:t>。</a:t>
            </a:r>
          </a:p>
        </p:txBody>
      </p:sp>
      <p:sp>
        <p:nvSpPr>
          <p:cNvPr id="27" name="流程图: 过程 26"/>
          <p:cNvSpPr/>
          <p:nvPr/>
        </p:nvSpPr>
        <p:spPr>
          <a:xfrm>
            <a:off x="4455021" y="5381178"/>
            <a:ext cx="3960440" cy="64633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/>
            <a:r>
              <a:rPr lang="zh-CN" altLang="zh-CN"/>
              <a:t>只有以</a:t>
            </a:r>
            <a:r>
              <a:rPr lang="en-US" altLang="zh-CN"/>
              <a:t>Presto</a:t>
            </a:r>
            <a:r>
              <a:rPr lang="zh-CN" altLang="zh-CN"/>
              <a:t>为内核的浏览器可以解析，如</a:t>
            </a:r>
            <a:r>
              <a:rPr lang="en-US" altLang="zh-CN"/>
              <a:t>Opera</a:t>
            </a:r>
            <a:r>
              <a:rPr lang="zh-CN" altLang="zh-CN"/>
              <a:t>。</a:t>
            </a: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21413" y="190730"/>
            <a:ext cx="7559098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7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2" grpId="0" animBg="1"/>
      <p:bldP spid="13" grpId="0" animBg="1"/>
      <p:bldP spid="15" grpId="0" animBg="1"/>
      <p:bldP spid="16" grpId="0"/>
      <p:bldP spid="17" grpId="0"/>
      <p:bldP spid="18" grpId="0"/>
      <p:bldP spid="19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25440"/>
            <a:ext cx="519264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使用</a:t>
            </a:r>
            <a:r>
              <a:rPr lang="en-US" altLang="zh-CN" sz="2400" b="1">
                <a:solidFill>
                  <a:srgbClr val="0567A2"/>
                </a:solidFill>
              </a:rPr>
              <a:t>HTML5+CSS3</a:t>
            </a:r>
            <a:r>
              <a:rPr lang="zh-CN" altLang="zh-CN" sz="2400" b="1">
                <a:solidFill>
                  <a:srgbClr val="0567A2"/>
                </a:solidFill>
              </a:rPr>
              <a:t>绘制</a:t>
            </a:r>
            <a:r>
              <a:rPr lang="en-US" altLang="zh-CN" sz="2400" b="1">
                <a:solidFill>
                  <a:srgbClr val="0567A2"/>
                </a:solidFill>
              </a:rPr>
              <a:t>HTML5</a:t>
            </a:r>
            <a:r>
              <a:rPr lang="zh-CN" altLang="zh-CN" sz="2400" b="1">
                <a:solidFill>
                  <a:srgbClr val="0567A2"/>
                </a:solidFill>
              </a:rPr>
              <a:t>的</a:t>
            </a:r>
            <a:r>
              <a:rPr lang="en-US" altLang="zh-CN" sz="2400" b="1" smtClean="0">
                <a:solidFill>
                  <a:srgbClr val="0567A2"/>
                </a:solidFill>
              </a:rPr>
              <a:t>logo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33262" y="519112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3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1760" y="1484784"/>
            <a:ext cx="540060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项目是由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块级元素拼接而成，用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样式控制每一块的样式和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，页面拼接的步骤如右图所示。</a:t>
            </a: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 rot="574600">
            <a:off x="999231" y="1724840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8671" y="173018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80502" y="2084462"/>
            <a:ext cx="6487842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395586" y="1739368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81" y="2204864"/>
            <a:ext cx="4714875" cy="1796415"/>
          </a:xfrm>
          <a:prstGeom prst="rect">
            <a:avLst/>
          </a:prstGeom>
        </p:spPr>
      </p:pic>
      <p:sp>
        <p:nvSpPr>
          <p:cNvPr id="26" name="八角星 25"/>
          <p:cNvSpPr/>
          <p:nvPr/>
        </p:nvSpPr>
        <p:spPr>
          <a:xfrm>
            <a:off x="2123728" y="2204864"/>
            <a:ext cx="322387" cy="296302"/>
          </a:xfrm>
          <a:prstGeom prst="star8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9" name="八角星 28"/>
          <p:cNvSpPr/>
          <p:nvPr/>
        </p:nvSpPr>
        <p:spPr>
          <a:xfrm>
            <a:off x="3313507" y="2213134"/>
            <a:ext cx="322387" cy="296302"/>
          </a:xfrm>
          <a:prstGeom prst="star8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1" name="八角星 30"/>
          <p:cNvSpPr/>
          <p:nvPr/>
        </p:nvSpPr>
        <p:spPr>
          <a:xfrm>
            <a:off x="4496407" y="2204864"/>
            <a:ext cx="322387" cy="296302"/>
          </a:xfrm>
          <a:prstGeom prst="star8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2" name="八角星 31"/>
          <p:cNvSpPr/>
          <p:nvPr/>
        </p:nvSpPr>
        <p:spPr>
          <a:xfrm>
            <a:off x="5676614" y="2220888"/>
            <a:ext cx="322387" cy="296302"/>
          </a:xfrm>
          <a:prstGeom prst="star8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3" name="八角星 32"/>
          <p:cNvSpPr/>
          <p:nvPr/>
        </p:nvSpPr>
        <p:spPr>
          <a:xfrm>
            <a:off x="2158429" y="3103071"/>
            <a:ext cx="322387" cy="296302"/>
          </a:xfrm>
          <a:prstGeom prst="star8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4" name="八角星 33"/>
          <p:cNvSpPr/>
          <p:nvPr/>
        </p:nvSpPr>
        <p:spPr>
          <a:xfrm>
            <a:off x="3313508" y="3120008"/>
            <a:ext cx="322387" cy="296302"/>
          </a:xfrm>
          <a:prstGeom prst="star8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5" name="八角星 34"/>
          <p:cNvSpPr/>
          <p:nvPr/>
        </p:nvSpPr>
        <p:spPr>
          <a:xfrm>
            <a:off x="4488024" y="3103071"/>
            <a:ext cx="322387" cy="296302"/>
          </a:xfrm>
          <a:prstGeom prst="star8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6" name="八角星 35"/>
          <p:cNvSpPr/>
          <p:nvPr/>
        </p:nvSpPr>
        <p:spPr>
          <a:xfrm>
            <a:off x="5652119" y="3120008"/>
            <a:ext cx="322387" cy="296302"/>
          </a:xfrm>
          <a:prstGeom prst="star8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 rot="574600">
            <a:off x="855215" y="5559118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2400" y="553939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1036486" y="5912144"/>
            <a:ext cx="6695409" cy="6596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251570" y="5573646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1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68488" y="4077072"/>
            <a:ext cx="4124933" cy="2117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定位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出整个页面的背景区域“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bg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”，并实现背景光束</a:t>
            </a:r>
          </a:p>
          <a:p>
            <a:pPr marL="228600" lvl="0" indent="-228600"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定义“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logo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”样式，并画出盾牌的左半边</a:t>
            </a:r>
          </a:p>
          <a:p>
            <a:pPr marL="228600" lvl="0" indent="-228600"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画出盾牌的右半边</a:t>
            </a:r>
          </a:p>
          <a:p>
            <a:pPr marL="228600" lvl="0" indent="-228600"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画出浅橘色区域</a:t>
            </a:r>
          </a:p>
          <a:p>
            <a:pPr marL="228600" lvl="0" indent="-228600"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画出“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5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”的左半边</a:t>
            </a:r>
          </a:p>
          <a:p>
            <a:pPr marL="228600" lvl="0" indent="-228600"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画出“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5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”的右半边</a:t>
            </a:r>
          </a:p>
          <a:p>
            <a:pPr marL="228600" lvl="0" indent="-228600"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用色块遮盖多余的部分</a:t>
            </a:r>
          </a:p>
          <a:p>
            <a:pPr marL="228600" lvl="0" indent="-228600"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在盾牌上方，添加“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HTML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”图片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27094" y="5990263"/>
            <a:ext cx="688526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8488" y="4077072"/>
            <a:ext cx="4124933" cy="2880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68489" y="4293096"/>
            <a:ext cx="4124933" cy="2880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68490" y="4509120"/>
            <a:ext cx="2001238" cy="2880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68490" y="4725144"/>
            <a:ext cx="2001238" cy="2880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68488" y="4950296"/>
            <a:ext cx="2001238" cy="2880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68488" y="5157192"/>
            <a:ext cx="2001238" cy="2880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68490" y="5429630"/>
            <a:ext cx="2001238" cy="2880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368488" y="5630708"/>
            <a:ext cx="2635560" cy="2880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标题 1"/>
          <p:cNvSpPr>
            <a:spLocks noChangeArrowheads="1"/>
          </p:cNvSpPr>
          <p:nvPr/>
        </p:nvSpPr>
        <p:spPr bwMode="auto">
          <a:xfrm>
            <a:off x="1644242" y="190730"/>
            <a:ext cx="753627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1-1-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29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4" grpId="0"/>
      <p:bldP spid="26" grpId="0" animBg="1"/>
      <p:bldP spid="26" grpId="1" animBg="1"/>
      <p:bldP spid="26" grpId="2" animBg="1"/>
      <p:bldP spid="29" grpId="0" animBg="1"/>
      <p:bldP spid="29" grpId="1" animBg="1"/>
      <p:bldP spid="29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40" grpId="0" animBg="1"/>
      <p:bldP spid="41" grpId="0"/>
      <p:bldP spid="43" grpId="0"/>
      <p:bldP spid="44" grpId="0"/>
      <p:bldP spid="51" grpId="0" animBg="1"/>
      <p:bldP spid="2" grpId="0" animBg="1"/>
      <p:bldP spid="2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 bwMode="auto">
          <a:xfrm rot="574600">
            <a:off x="567183" y="5646347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6623" y="565168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567183" y="3198075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623" y="320341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388" y="836712"/>
            <a:ext cx="393409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构建</a:t>
            </a:r>
            <a:r>
              <a:rPr lang="zh-CN" altLang="zh-CN" sz="2400" b="1">
                <a:solidFill>
                  <a:srgbClr val="0567A2"/>
                </a:solidFill>
              </a:rPr>
              <a:t>移动版旅游网站页面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48454" y="3543443"/>
            <a:ext cx="411157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63538" y="3212603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页面展示：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14815" y="2295575"/>
            <a:ext cx="25202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项目将使用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语义化结构标签来构建一个简单的页面。与此同时，也通过本项目来回顾一下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的基础知识。页面效果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图所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07504" y="115987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3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48454" y="5991715"/>
            <a:ext cx="411157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63538" y="5660875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51720" y="4871979"/>
            <a:ext cx="2664296" cy="116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语义化结构标签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选择器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盒子模型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浮动与定位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" name="图片 39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431479"/>
            <a:ext cx="3850005" cy="4514850"/>
          </a:xfrm>
          <a:prstGeom prst="rect">
            <a:avLst/>
          </a:prstGeom>
        </p:spPr>
      </p:pic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44242" y="199119"/>
            <a:ext cx="753627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1-2-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描述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6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6" grpId="0" animBg="1"/>
      <p:bldP spid="7" grpId="0"/>
      <p:bldP spid="15" grpId="0"/>
      <p:bldP spid="20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431479"/>
            <a:ext cx="7975600" cy="51201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中常用的语义化标签，如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表所示。</a:t>
            </a:r>
          </a:p>
          <a:p>
            <a:pPr lvl="1">
              <a:lnSpc>
                <a:spcPct val="150000"/>
              </a:lnSpc>
              <a:defRPr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31836"/>
              </p:ext>
            </p:extLst>
          </p:nvPr>
        </p:nvGraphicFramePr>
        <p:xfrm>
          <a:off x="899592" y="2007543"/>
          <a:ext cx="7416824" cy="42297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8092"/>
                <a:gridCol w="6198732"/>
              </a:tblGrid>
              <a:tr h="3657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标签名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66700" algn="l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4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574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&lt;header&gt;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表示页面中一个内容区块或整个页面的标题。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3504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&lt;section&gt;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页面中的一个内容区块，比如章节、页眉、页脚或页面的其他部分，可以和</a:t>
                      </a:r>
                      <a:r>
                        <a:rPr lang="en-US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h1</a:t>
                      </a:r>
                      <a:r>
                        <a:rPr lang="zh-CN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h2…</a:t>
                      </a:r>
                      <a:r>
                        <a:rPr lang="zh-CN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等元素结合起来使用，表示文档结构。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574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&lt;article&gt;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表示页面中一块与上下文不相关的独立内容，比如一篇文章。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24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&lt;aside&gt;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</a:t>
                      </a:r>
                      <a:r>
                        <a:rPr lang="en-US" sz="12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&lt;article&gt;</a:t>
                      </a:r>
                      <a:r>
                        <a:rPr lang="zh-CN" sz="12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标签素内容之外的、与</a:t>
                      </a:r>
                      <a:r>
                        <a:rPr lang="en-US" sz="12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&lt;article&gt;</a:t>
                      </a:r>
                      <a:r>
                        <a:rPr lang="zh-CN" sz="12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标签内容相关的辅助信息</a:t>
                      </a:r>
                      <a:r>
                        <a:rPr lang="zh-CN" sz="12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r>
                        <a:rPr lang="zh-CN" altLang="en-US" sz="12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可用作文章的侧栏</a:t>
                      </a:r>
                      <a:endParaRPr lang="zh-CN" sz="12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574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&lt;hgroup&gt;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表示对整个页面或页面中的一个内容区块的标题进行组合。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574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&lt;figure&gt;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表示一段独立的流内容，一般表示文档主体流内容中的一个独立单元。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29569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&lt;figcaption&gt;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 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&lt;figure&gt; 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标签的标题。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15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&lt;nav&gt;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表示页面中导航链接的部分。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124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&lt;footer&gt;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表示整个页面或页面中一个内容区块的脚注。一般来说，它会包含创作者的姓名、创作日期以及创作者的联系信息。</a:t>
                      </a:r>
                      <a:endParaRPr lang="zh-CN" sz="12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60388" y="932484"/>
            <a:ext cx="2978701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HTML5</a:t>
            </a:r>
            <a:r>
              <a:rPr lang="zh-CN" altLang="en-US" sz="2400" b="1" smtClean="0">
                <a:solidFill>
                  <a:srgbClr val="0567A2"/>
                </a:solidFill>
              </a:rPr>
              <a:t>语义化标签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35852" y="199119"/>
            <a:ext cx="754465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前导知识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-</a:t>
            </a:r>
          </a:p>
          <a:p>
            <a:pPr marL="571500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语义化结构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2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104638"/>
            <a:ext cx="4862228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传统方式布局与语义化标签布局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13284" y="3573016"/>
            <a:ext cx="3314700" cy="2324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76108" y="28529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传统方式布局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43331" y="285293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语义化标签布局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stCxn id="11" idx="2"/>
          </p:cNvCxnSpPr>
          <p:nvPr/>
        </p:nvCxnSpPr>
        <p:spPr bwMode="auto">
          <a:xfrm>
            <a:off x="2783994" y="3191490"/>
            <a:ext cx="0" cy="2375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H="1">
            <a:off x="6353808" y="3191490"/>
            <a:ext cx="1" cy="2375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4740989" y="3573016"/>
            <a:ext cx="3287395" cy="232537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63688" y="4051230"/>
            <a:ext cx="5760640" cy="1107996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b="1" smtClean="0"/>
              <a:t>       </a:t>
            </a:r>
            <a:r>
              <a:rPr lang="zh-CN" altLang="zh-CN" b="1" smtClean="0"/>
              <a:t>注意</a:t>
            </a:r>
            <a:r>
              <a:rPr lang="zh-CN" altLang="zh-CN" b="1"/>
              <a:t>：</a:t>
            </a:r>
            <a:r>
              <a:rPr lang="en-US" altLang="zh-CN" b="1"/>
              <a:t>HTML</a:t>
            </a:r>
            <a:r>
              <a:rPr lang="zh-CN" altLang="zh-CN" b="1"/>
              <a:t>中的标签与元素</a:t>
            </a:r>
            <a:endParaRPr lang="zh-CN" altLang="zh-CN" sz="2400"/>
          </a:p>
          <a:p>
            <a:r>
              <a:rPr lang="zh-CN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HTML</a:t>
            </a:r>
            <a:r>
              <a:rPr lang="zh-CN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中，标签由尖括号包围的；元素由开始标签、结束标签和中间的内容三部分组成，如：</a:t>
            </a: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&lt;title&gt;Document&lt;/title&gt;</a:t>
            </a:r>
            <a:r>
              <a:rPr lang="zh-CN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title</a:t>
            </a:r>
            <a:r>
              <a:rPr lang="zh-CN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为元素名</a:t>
            </a:r>
            <a:r>
              <a:rPr lang="zh-CN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太阳形 19"/>
          <p:cNvSpPr/>
          <p:nvPr/>
        </p:nvSpPr>
        <p:spPr>
          <a:xfrm>
            <a:off x="1896088" y="4077072"/>
            <a:ext cx="360040" cy="295461"/>
          </a:xfrm>
          <a:prstGeom prst="sun">
            <a:avLst/>
          </a:prstGeom>
          <a:solidFill>
            <a:srgbClr val="FF0000"/>
          </a:solidFill>
          <a:ln w="1905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633413" y="1773238"/>
            <a:ext cx="7975600" cy="948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本旅游网站项目中，传统方式布局与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语义化标签布局的对比如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zh-CN" altLang="zh-CN" sz="1800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zh-CN" altLang="en-US" sz="18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199119"/>
            <a:ext cx="754465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前导知识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-</a:t>
            </a:r>
          </a:p>
          <a:p>
            <a:pPr marL="571500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语义化结构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95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1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95536" y="1484784"/>
            <a:ext cx="7975600" cy="94858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选择器的作用就是从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页面中找出特定的某类元素。常用的几类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选择器如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表所示。</a:t>
            </a:r>
          </a:p>
          <a:p>
            <a:pPr lvl="1">
              <a:lnSpc>
                <a:spcPct val="150000"/>
              </a:lnSpc>
              <a:defRPr/>
            </a:pP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70936"/>
            <a:ext cx="284244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常用的</a:t>
            </a:r>
            <a:r>
              <a:rPr lang="en-US" altLang="zh-CN" sz="2400" b="1" smtClean="0">
                <a:solidFill>
                  <a:srgbClr val="0567A2"/>
                </a:solidFill>
              </a:rPr>
              <a:t>CSS</a:t>
            </a:r>
            <a:r>
              <a:rPr lang="zh-CN" altLang="en-US" sz="2400" b="1" smtClean="0">
                <a:solidFill>
                  <a:srgbClr val="0567A2"/>
                </a:solidFill>
              </a:rPr>
              <a:t>选择器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graphicFrame>
        <p:nvGraphicFramePr>
          <p:cNvPr id="255" name="表格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44895"/>
              </p:ext>
            </p:extLst>
          </p:nvPr>
        </p:nvGraphicFramePr>
        <p:xfrm>
          <a:off x="560388" y="2428851"/>
          <a:ext cx="7900045" cy="384502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77751"/>
                <a:gridCol w="1656184"/>
                <a:gridCol w="1449685"/>
                <a:gridCol w="3816425"/>
              </a:tblGrid>
              <a:tr h="239569">
                <a:tc>
                  <a:txBody>
                    <a:bodyPr/>
                    <a:lstStyle/>
                    <a:p>
                      <a:pPr marL="0" indent="-266700" algn="l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400" b="1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66700" algn="l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4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66700" algn="l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4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示例代码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66700" algn="l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4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2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通用选择器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*{}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选择所有元素。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87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标签选择器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a{}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body</a:t>
                      </a:r>
                      <a:r>
                        <a:rPr lang="en-US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{}</a:t>
                      </a:r>
                      <a:r>
                        <a:rPr lang="zh-CN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{} 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根据标签选择元素。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77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类选择器</a:t>
                      </a:r>
                      <a:endParaRPr lang="zh-CN" altLang="en-US" dirty="0"/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.&lt;</a:t>
                      </a:r>
                      <a:r>
                        <a:rPr lang="zh-CN" sz="12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类名</a:t>
                      </a:r>
                      <a:r>
                        <a:rPr lang="en-US" sz="12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sz="12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 beam {}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2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</a:t>
                      </a:r>
                      <a:r>
                        <a:rPr lang="en-US" altLang="zh-CN" sz="12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class</a:t>
                      </a:r>
                      <a:r>
                        <a:rPr lang="zh-CN" altLang="zh-CN" sz="1200" b="0" kern="1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的值选择元素。</a:t>
                      </a:r>
                      <a:endParaRPr lang="zh-CN" sz="1200" b="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87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#&lt;id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#logo{}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的值选择元素。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04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属性选择器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[&lt;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条件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&gt;]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[href]{}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[attr=”val”]{}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根据属性选择元素。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64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并集选择器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&gt;,&lt;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em,strong{}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同时匹配多个选择器，取多个选择器的并集。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34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后代选择器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 &lt;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.asideNav li {}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先匹配第二个选择器的元素，并且属于第一个选择器内。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41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子代选择器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 &gt; 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ul&gt;li{}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匹配匹配第二个选择器，且为第一个选择器的元素的</a:t>
                      </a:r>
                      <a:r>
                        <a:rPr lang="zh-CN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后代</a:t>
                      </a:r>
                      <a:r>
                        <a:rPr lang="zh-CN" altLang="zh-CN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190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兄弟选择器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&gt;+&lt;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p+a{}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匹配紧跟第一个选择器并匹配第二个选择器的元素，如紧跟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元素后的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94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伪选择器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 :&lt;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伪元素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 &lt;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伪类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p::first-line{}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a:hover{}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伪选择器不是直接对应</a:t>
                      </a:r>
                      <a:r>
                        <a:rPr lang="en-US" sz="12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HTML</a:t>
                      </a:r>
                      <a:r>
                        <a:rPr lang="zh-CN" sz="1200" b="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中定义的元素，而是向选择器增加特殊的效果。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6" name="椭圆形标注 255"/>
          <p:cNvSpPr/>
          <p:nvPr/>
        </p:nvSpPr>
        <p:spPr>
          <a:xfrm>
            <a:off x="1259632" y="4725272"/>
            <a:ext cx="3312368" cy="735747"/>
          </a:xfrm>
          <a:prstGeom prst="wedgeEllipseCallout">
            <a:avLst>
              <a:gd name="adj1" fmla="val -46433"/>
              <a:gd name="adj2" fmla="val 12136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伪选择器比较特殊，分为两种伪元素和伪类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两种。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35852" y="199119"/>
            <a:ext cx="754465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-CSS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选择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器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09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flipH="1" flipV="1">
            <a:off x="77631" y="2276874"/>
            <a:ext cx="2910193" cy="1477328"/>
            <a:chOff x="5335415" y="4151052"/>
            <a:chExt cx="3788425" cy="1567009"/>
          </a:xfrm>
        </p:grpSpPr>
        <p:grpSp>
          <p:nvGrpSpPr>
            <p:cNvPr id="6" name="组合 38"/>
            <p:cNvGrpSpPr>
              <a:grpSpLocks/>
            </p:cNvGrpSpPr>
            <p:nvPr/>
          </p:nvGrpSpPr>
          <p:grpSpPr bwMode="auto">
            <a:xfrm rot="10800000">
              <a:off x="5335416" y="4225923"/>
              <a:ext cx="3063896" cy="1036707"/>
              <a:chOff x="892101" y="1968148"/>
              <a:chExt cx="3064215" cy="1036309"/>
            </a:xfrm>
          </p:grpSpPr>
          <p:cxnSp>
            <p:nvCxnSpPr>
              <p:cNvPr id="1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892101" y="1968148"/>
                <a:ext cx="1001756" cy="1036309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893857" y="3004457"/>
                <a:ext cx="2062459" cy="0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41"/>
            <p:cNvGrpSpPr>
              <a:grpSpLocks/>
            </p:cNvGrpSpPr>
            <p:nvPr/>
          </p:nvGrpSpPr>
          <p:grpSpPr bwMode="auto">
            <a:xfrm flipH="1">
              <a:off x="8201023" y="5146148"/>
              <a:ext cx="602713" cy="553990"/>
              <a:chOff x="1124752" y="3872410"/>
              <a:chExt cx="604420" cy="553298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1124752" y="3912772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1195628" y="3872410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 rot="10800000">
              <a:off x="5335415" y="4151052"/>
              <a:ext cx="3788425" cy="156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HTML5</a:t>
              </a:r>
              <a:r>
                <a:rPr lang="zh-CN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CSS3</a:t>
              </a:r>
            </a:p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的特性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优势</a:t>
              </a:r>
              <a:endParaRPr lang="en-US" altLang="zh-CN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和编码过程</a:t>
              </a:r>
              <a:endParaRPr lang="zh-CN" altLang="zh-CN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406100" y="2376547"/>
            <a:ext cx="2266373" cy="2388093"/>
            <a:chOff x="3018373" y="2450718"/>
            <a:chExt cx="2266373" cy="2387981"/>
          </a:xfrm>
        </p:grpSpPr>
        <p:sp>
          <p:nvSpPr>
            <p:cNvPr id="14" name="TextBox 1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4016747" y="2878138"/>
            <a:ext cx="1203325" cy="1201737"/>
            <a:chOff x="3692088" y="2878838"/>
            <a:chExt cx="1203191" cy="1201737"/>
          </a:xfrm>
        </p:grpSpPr>
        <p:sp>
          <p:nvSpPr>
            <p:cNvPr id="18" name="弧形 1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16009" y="5156756"/>
            <a:ext cx="3456391" cy="936540"/>
            <a:chOff x="4067939" y="5029383"/>
            <a:chExt cx="3456391" cy="936540"/>
          </a:xfrm>
        </p:grpSpPr>
        <p:grpSp>
          <p:nvGrpSpPr>
            <p:cNvPr id="22" name="组合 21"/>
            <p:cNvGrpSpPr>
              <a:grpSpLocks/>
            </p:cNvGrpSpPr>
            <p:nvPr/>
          </p:nvGrpSpPr>
          <p:grpSpPr bwMode="auto">
            <a:xfrm>
              <a:off x="4067939" y="5029383"/>
              <a:ext cx="3456391" cy="847889"/>
              <a:chOff x="3944674" y="5163536"/>
              <a:chExt cx="2276516" cy="711304"/>
            </a:xfrm>
          </p:grpSpPr>
          <p:grpSp>
            <p:nvGrpSpPr>
              <p:cNvPr id="25" name="组合 38"/>
              <p:cNvGrpSpPr>
                <a:grpSpLocks/>
              </p:cNvGrpSpPr>
              <p:nvPr/>
            </p:nvGrpSpPr>
            <p:grpSpPr bwMode="auto">
              <a:xfrm rot="16200000" flipV="1">
                <a:off x="4584997" y="4523213"/>
                <a:ext cx="711304" cy="1991950"/>
                <a:chOff x="1747520" y="2337534"/>
                <a:chExt cx="1009674" cy="912063"/>
              </a:xfrm>
            </p:grpSpPr>
            <p:cxnSp>
              <p:nvCxnSpPr>
                <p:cNvPr id="2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49222" y="2735832"/>
                  <a:ext cx="796597" cy="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194625" y="2687029"/>
                  <a:ext cx="115465" cy="100967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" name="矩形 4"/>
              <p:cNvSpPr>
                <a:spLocks noChangeArrowheads="1"/>
              </p:cNvSpPr>
              <p:nvPr/>
            </p:nvSpPr>
            <p:spPr bwMode="auto">
              <a:xfrm>
                <a:off x="4157168" y="5391567"/>
                <a:ext cx="2064022" cy="414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响应式</a:t>
                </a:r>
                <a:r>
                  <a:rPr lang="en-US" altLang="zh-CN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Web</a:t>
                </a:r>
                <a:r>
                  <a:rPr lang="zh-CN" altLang="zh-CN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设计的概念</a:t>
                </a:r>
                <a:endPara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椭圆 22"/>
            <p:cNvSpPr/>
            <p:nvPr/>
          </p:nvSpPr>
          <p:spPr bwMode="auto">
            <a:xfrm flipH="1">
              <a:off x="7020272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flipH="1">
              <a:off x="7092280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907704" y="1639982"/>
            <a:ext cx="5245036" cy="4035361"/>
            <a:chOff x="1398367" y="1733243"/>
            <a:chExt cx="5245036" cy="4035172"/>
          </a:xfrm>
        </p:grpSpPr>
        <p:graphicFrame>
          <p:nvGraphicFramePr>
            <p:cNvPr id="3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51403144"/>
                </p:ext>
              </p:extLst>
            </p:nvPr>
          </p:nvGraphicFramePr>
          <p:xfrm>
            <a:off x="1398367" y="1733243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1" name="TextBox 30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32" name="TextBox 31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89923" y="2420888"/>
            <a:ext cx="3322637" cy="1191174"/>
            <a:chOff x="5929883" y="2445892"/>
            <a:chExt cx="3322637" cy="1191174"/>
          </a:xfrm>
        </p:grpSpPr>
        <p:grpSp>
          <p:nvGrpSpPr>
            <p:cNvPr id="35" name="组合 6"/>
            <p:cNvGrpSpPr>
              <a:grpSpLocks/>
            </p:cNvGrpSpPr>
            <p:nvPr/>
          </p:nvGrpSpPr>
          <p:grpSpPr bwMode="auto">
            <a:xfrm>
              <a:off x="5929883" y="2445892"/>
              <a:ext cx="3322637" cy="1191174"/>
              <a:chOff x="5981922" y="1318311"/>
              <a:chExt cx="3325632" cy="1191212"/>
            </a:xfrm>
          </p:grpSpPr>
          <p:sp>
            <p:nvSpPr>
              <p:cNvPr id="3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38" name="组合 16"/>
              <p:cNvGrpSpPr>
                <a:grpSpLocks/>
              </p:cNvGrpSpPr>
              <p:nvPr/>
            </p:nvGrpSpPr>
            <p:grpSpPr bwMode="auto">
              <a:xfrm flipH="1">
                <a:off x="6009507" y="1797377"/>
                <a:ext cx="2361102" cy="648092"/>
                <a:chOff x="1625453" y="2372823"/>
                <a:chExt cx="2468866" cy="648398"/>
              </a:xfrm>
            </p:grpSpPr>
            <p:cxnSp>
              <p:nvCxnSpPr>
                <p:cNvPr id="4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625453" y="2372823"/>
                  <a:ext cx="37681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092052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5"/>
              <p:cNvGrpSpPr>
                <a:grpSpLocks/>
              </p:cNvGrpSpPr>
              <p:nvPr/>
            </p:nvGrpSpPr>
            <p:grpSpPr bwMode="auto">
              <a:xfrm flipH="1">
                <a:off x="8169507" y="1318311"/>
                <a:ext cx="489391" cy="520715"/>
                <a:chOff x="2008602" y="3560413"/>
                <a:chExt cx="511727" cy="520961"/>
              </a:xfrm>
            </p:grpSpPr>
            <p:sp>
              <p:nvSpPr>
                <p:cNvPr id="40" name="椭圆 39"/>
                <p:cNvSpPr/>
                <p:nvPr/>
              </p:nvSpPr>
              <p:spPr bwMode="auto">
                <a:xfrm>
                  <a:off x="2008602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116595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0800000" flipH="1" flipV="1">
              <a:off x="6084168" y="2515571"/>
              <a:ext cx="287012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HTML5</a:t>
              </a:r>
              <a:r>
                <a:rPr lang="zh-CN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endParaRPr lang="en-US" altLang="zh-CN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语义化结构标签</a:t>
              </a:r>
              <a:endParaRPr lang="zh-CN" altLang="zh-CN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12170"/>
              </p:ext>
            </p:extLst>
          </p:nvPr>
        </p:nvGraphicFramePr>
        <p:xfrm>
          <a:off x="1691680" y="2636912"/>
          <a:ext cx="5904656" cy="117095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98046"/>
                <a:gridCol w="4706610"/>
              </a:tblGrid>
              <a:tr h="249248">
                <a:tc>
                  <a:txBody>
                    <a:bodyPr/>
                    <a:lstStyle/>
                    <a:p>
                      <a:pPr marL="0" indent="-266700" algn="l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4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元素名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66700" algn="l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4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::first-line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匹配文本块的首行。如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p::first-line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表示选中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元素的首行。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::first-letter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匹配文本内容的首字母。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::before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在选中元素的内容之前插入内容。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::after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在选中元素的内容之后插入内容。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148674"/>
              </p:ext>
            </p:extLst>
          </p:nvPr>
        </p:nvGraphicFramePr>
        <p:xfrm>
          <a:off x="755576" y="1782108"/>
          <a:ext cx="7560840" cy="408037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50645"/>
                <a:gridCol w="5010195"/>
              </a:tblGrid>
              <a:tr h="93432">
                <a:tc>
                  <a:txBody>
                    <a:bodyPr/>
                    <a:lstStyle/>
                    <a:p>
                      <a:pPr marL="0" indent="-266700" algn="l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4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元素名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66700" algn="l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4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:root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选择文档中的根元素，通常返回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html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:first-child 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父元素的第一个子元素。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:last-child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父元素的最后一个子无素。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:only-child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父元素有且只有一个子元素。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:only-of-type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父元素有且只有一个指定类型的元素。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:nth-child(n)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匹配父元素的第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个子元素。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:nth-last-child(n)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匹配父元素的倒数第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个子元素。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:nth-of-type(n)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匹配父元素定义类型的第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个子元素。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:nth-last-of-type(n)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匹配父元素定义类型的倒数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个子元素。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:link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匹配链接元素。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:visited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匹配用户已访问的链接元素。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:hover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匹配处于鼠标悬停状态下的元素。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:active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匹配处于被激活状态下的元素，包括即将点击（按压）。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:focus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匹配处于获得焦点状态下的元素。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:enabled (:disabled)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匹配启用（禁用）状态的元素。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:checked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匹配被选中的单选按钮和复选框的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:default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匹配默认元素。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:valid (:invalid)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根据输入数据验证，匹配有效（无效）的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35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:in-range (out-of-range)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匹配在指定范围之内（之外）受限的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703556" y="1052736"/>
            <a:ext cx="1512168" cy="576064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9236" y="1124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伪类选择器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07904" y="1484784"/>
            <a:ext cx="1512168" cy="576064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22420" y="15567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伪元素选择器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55576" y="6021288"/>
            <a:ext cx="756084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demo1-1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35852" y="199119"/>
            <a:ext cx="754465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-CSS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选择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器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7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28" grpId="0" animBg="1"/>
      <p:bldP spid="28" grpId="1" animBg="1"/>
      <p:bldP spid="29" grpId="0"/>
      <p:bldP spid="29" grpId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495525"/>
            <a:ext cx="7975600" cy="144812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742950" lvl="1" indent="-28575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中的一个基本概念就是盒子模型，所谓盒子模型就是把</a:t>
            </a:r>
            <a:r>
              <a:rPr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页面中的元素看作是一个矩形区域，即元素的盒子。</a:t>
            </a:r>
            <a:endParaRPr lang="en-US" altLang="zh-CN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zh-CN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盒子由</a:t>
            </a:r>
            <a:r>
              <a:rPr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（外边距）、</a:t>
            </a:r>
            <a:r>
              <a:rPr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（边框）、</a:t>
            </a:r>
            <a:r>
              <a:rPr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（内边距）、</a:t>
            </a:r>
            <a:r>
              <a:rPr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（内容）四部分组成。</a:t>
            </a:r>
          </a:p>
          <a:p>
            <a:pPr lvl="1">
              <a:lnSpc>
                <a:spcPct val="150000"/>
              </a:lnSpc>
              <a:defRPr/>
            </a:pP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28991"/>
            <a:ext cx="269657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盒子的基本概念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16" name="图片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12976"/>
            <a:ext cx="6840760" cy="3312368"/>
          </a:xfrm>
          <a:prstGeom prst="rect">
            <a:avLst/>
          </a:prstGeom>
        </p:spPr>
      </p:pic>
      <p:sp>
        <p:nvSpPr>
          <p:cNvPr id="17" name="椭圆形标注 16"/>
          <p:cNvSpPr/>
          <p:nvPr/>
        </p:nvSpPr>
        <p:spPr>
          <a:xfrm>
            <a:off x="6300192" y="2924200"/>
            <a:ext cx="2699792" cy="432792"/>
          </a:xfrm>
          <a:prstGeom prst="wedgeEllipseCallout">
            <a:avLst>
              <a:gd name="adj1" fmla="val -46433"/>
              <a:gd name="adj2" fmla="val 121362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外边距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5796136" y="4455071"/>
            <a:ext cx="2699792" cy="432792"/>
          </a:xfrm>
          <a:prstGeom prst="wedgeEllipseCallout">
            <a:avLst>
              <a:gd name="adj1" fmla="val -46433"/>
              <a:gd name="adj2" fmla="val 121362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边距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形标注 18"/>
          <p:cNvSpPr/>
          <p:nvPr/>
        </p:nvSpPr>
        <p:spPr>
          <a:xfrm>
            <a:off x="1115616" y="3446587"/>
            <a:ext cx="2699792" cy="432792"/>
          </a:xfrm>
          <a:prstGeom prst="wedgeEllipseCallout">
            <a:avLst>
              <a:gd name="adj1" fmla="val 17778"/>
              <a:gd name="adj2" fmla="val 136768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4446240" y="3879379"/>
            <a:ext cx="2699792" cy="432792"/>
          </a:xfrm>
          <a:prstGeom prst="wedgeEllipseCallout">
            <a:avLst>
              <a:gd name="adj1" fmla="val -46433"/>
              <a:gd name="adj2" fmla="val 121362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44242" y="199119"/>
            <a:ext cx="753627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盒子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模型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18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567533"/>
            <a:ext cx="7975600" cy="144812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网页是由多个元素构成的盒子排列而成的。而多个盒子之间会出现外边距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合并的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现象，具体如下：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560388" y="984221"/>
            <a:ext cx="455284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  <a:latin typeface="+mn-lt"/>
                <a:ea typeface="+mn-ea"/>
              </a:rPr>
              <a:t>多个盒子之间需要注意的问题</a:t>
            </a:r>
            <a:endParaRPr lang="en-US" altLang="zh-CN" sz="2400" b="1" dirty="0">
              <a:solidFill>
                <a:srgbClr val="0567A2"/>
              </a:solidFill>
              <a:latin typeface="+mn-lt"/>
              <a:ea typeface="+mn-ea"/>
            </a:endParaRPr>
          </a:p>
        </p:txBody>
      </p:sp>
      <p:pic>
        <p:nvPicPr>
          <p:cNvPr id="18" name="图片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151559"/>
            <a:ext cx="1896745" cy="196151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 bwMode="auto">
          <a:xfrm flipV="1">
            <a:off x="5508104" y="3274069"/>
            <a:ext cx="394320" cy="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>
          <a:xfrm>
            <a:off x="1043608" y="2655615"/>
            <a:ext cx="4273009" cy="129614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1079" y="2727623"/>
            <a:ext cx="42730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上下相邻</a:t>
            </a:r>
            <a:r>
              <a:rPr lang="zh-CN" altLang="zh-CN" smtClean="0"/>
              <a:t>相邻</a:t>
            </a:r>
            <a:r>
              <a:rPr lang="zh-CN" altLang="zh-CN"/>
              <a:t>的块</a:t>
            </a:r>
            <a:r>
              <a:rPr lang="zh-CN" altLang="zh-CN" smtClean="0"/>
              <a:t>元素</a:t>
            </a:r>
            <a:r>
              <a:rPr lang="zh-CN" altLang="en-US" smtClean="0"/>
              <a:t>垂直外边距合并</a:t>
            </a:r>
            <a:r>
              <a:rPr lang="zh-CN" altLang="zh-CN" smtClean="0"/>
              <a:t>，</a:t>
            </a:r>
            <a:r>
              <a:rPr lang="zh-CN" altLang="zh-CN"/>
              <a:t>如果上面的元素有下外边距，下面的元素有上外边距，则垂直边距为两者中的较大</a:t>
            </a:r>
            <a:r>
              <a:rPr lang="zh-CN" altLang="zh-CN" smtClean="0"/>
              <a:t>者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31211" y="4455815"/>
            <a:ext cx="4273009" cy="129614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78682" y="4612605"/>
            <a:ext cx="42730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嵌套块级元素的垂直</a:t>
            </a:r>
            <a:r>
              <a:rPr lang="zh-CN" altLang="zh-CN" smtClean="0"/>
              <a:t>外边</a:t>
            </a:r>
            <a:r>
              <a:rPr lang="zh-CN" altLang="en-US" smtClean="0"/>
              <a:t>距合并，</a:t>
            </a:r>
            <a:r>
              <a:rPr lang="zh-CN" altLang="zh-CN" smtClean="0"/>
              <a:t>父</a:t>
            </a:r>
            <a:r>
              <a:rPr lang="zh-CN" altLang="zh-CN"/>
              <a:t>元素没有上内边距和边框，则父元素与子元素的上外边距合并为较大者。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 bwMode="auto">
          <a:xfrm flipV="1">
            <a:off x="5508104" y="5031879"/>
            <a:ext cx="394320" cy="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图片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58" y="4311799"/>
            <a:ext cx="1885950" cy="195262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6347663" y="2151559"/>
            <a:ext cx="1896745" cy="1961515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47663" y="4302909"/>
            <a:ext cx="1896745" cy="1961515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44242" y="199119"/>
            <a:ext cx="753627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盒子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模型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971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9" grpId="0" animBg="1"/>
      <p:bldP spid="20" grpId="0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1301006" y="2153858"/>
            <a:ext cx="6583362" cy="3075342"/>
            <a:chOff x="3957026" y="2388304"/>
            <a:chExt cx="10315544" cy="4248187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3900674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10444352" y="2388304"/>
              <a:ext cx="3445147" cy="57672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5441206" y="2174495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605806" y="2612645"/>
            <a:ext cx="6226175" cy="23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一个网页中，默认情况下块级元素独占一行，是自上而下排列，行内元素自左向右排列，但是在实际的网页布局中往往需要改变这种单调的排列方式，使网页内容变得丰富多彩，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的浮动和定位完美的解决了这个问题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44241" y="199119"/>
            <a:ext cx="751110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浮动与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2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567533"/>
            <a:ext cx="7975600" cy="58402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的浮动可以通过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属性进行设置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，默认值为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（不浮动）。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75832"/>
            <a:ext cx="160492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CSS</a:t>
            </a:r>
            <a:r>
              <a:rPr lang="zh-CN" altLang="zh-CN" sz="2400" b="1" smtClean="0">
                <a:solidFill>
                  <a:srgbClr val="0567A2"/>
                </a:solidFill>
              </a:rPr>
              <a:t>浮动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649" y="2208610"/>
            <a:ext cx="2222351" cy="203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8610"/>
            <a:ext cx="2156323" cy="203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164288" y="2943647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</a:rPr>
              <a:t>框</a:t>
            </a:r>
            <a:r>
              <a:rPr lang="en-US" altLang="zh-CN" sz="1400" smtClean="0">
                <a:solidFill>
                  <a:srgbClr val="FF0000"/>
                </a:solidFill>
              </a:rPr>
              <a:t>1{float:right;}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3067918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</a:rPr>
              <a:t>框</a:t>
            </a:r>
            <a:r>
              <a:rPr lang="en-US" altLang="zh-CN" sz="1400" smtClean="0">
                <a:solidFill>
                  <a:srgbClr val="FF0000"/>
                </a:solidFill>
              </a:rPr>
              <a:t>1{float:none;}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53" y="4177986"/>
            <a:ext cx="2167147" cy="200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4920127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</a:rPr>
              <a:t>框</a:t>
            </a:r>
            <a:r>
              <a:rPr lang="en-US" altLang="zh-CN" sz="1400" smtClean="0">
                <a:solidFill>
                  <a:srgbClr val="FF0000"/>
                </a:solidFill>
              </a:rPr>
              <a:t>1{float:left;}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7518"/>
            <a:ext cx="2163424" cy="198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箭头连接符 10"/>
          <p:cNvCxnSpPr/>
          <p:nvPr/>
        </p:nvCxnSpPr>
        <p:spPr bwMode="auto">
          <a:xfrm flipH="1">
            <a:off x="1854669" y="3221806"/>
            <a:ext cx="413075" cy="239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 flipH="1">
            <a:off x="1835696" y="5104793"/>
            <a:ext cx="42297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>
            <a:off x="6804248" y="3087663"/>
            <a:ext cx="428864" cy="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7164288" y="494116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</a:rPr>
              <a:t>框</a:t>
            </a:r>
            <a:r>
              <a:rPr lang="en-US" altLang="zh-CN" sz="1400" smtClean="0">
                <a:solidFill>
                  <a:srgbClr val="FF0000"/>
                </a:solidFill>
              </a:rPr>
              <a:t>1</a:t>
            </a:r>
            <a:r>
              <a:rPr lang="zh-CN" altLang="en-US" sz="1400" smtClean="0">
                <a:solidFill>
                  <a:srgbClr val="FF0000"/>
                </a:solidFill>
              </a:rPr>
              <a:t>、</a:t>
            </a:r>
            <a:r>
              <a:rPr lang="en-US" altLang="zh-CN" sz="1400" smtClean="0">
                <a:solidFill>
                  <a:srgbClr val="FF0000"/>
                </a:solidFill>
              </a:rPr>
              <a:t>2</a:t>
            </a:r>
            <a:r>
              <a:rPr lang="zh-CN" altLang="en-US" sz="1400" smtClean="0">
                <a:solidFill>
                  <a:srgbClr val="FF0000"/>
                </a:solidFill>
              </a:rPr>
              <a:t>、</a:t>
            </a:r>
            <a:r>
              <a:rPr lang="en-US" altLang="zh-CN" sz="1400" smtClean="0">
                <a:solidFill>
                  <a:srgbClr val="FF0000"/>
                </a:solidFill>
              </a:rPr>
              <a:t>3{float:left;}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6804248" y="5128627"/>
            <a:ext cx="428864" cy="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44241" y="199119"/>
            <a:ext cx="751110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浮动与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12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474992"/>
            <a:ext cx="7907411" cy="144812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在网页开发中，如果需要网页中的某个元素在网页的特定位置出现，例如弹出菜单，这时可以通过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属性进行设置，示例如下：</a:t>
            </a:r>
          </a:p>
          <a:p>
            <a:pPr lvl="1">
              <a:lnSpc>
                <a:spcPct val="150000"/>
              </a:lnSpc>
              <a:defRPr/>
            </a:pP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70936"/>
            <a:ext cx="160492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CSS</a:t>
            </a:r>
            <a:r>
              <a:rPr lang="zh-CN" altLang="en-US" sz="2400" b="1" smtClean="0">
                <a:solidFill>
                  <a:srgbClr val="0567A2"/>
                </a:solidFill>
              </a:rPr>
              <a:t>定位</a:t>
            </a:r>
            <a:endParaRPr lang="zh-CN" altLang="zh-CN" sz="2400" b="1" smtClean="0">
              <a:solidFill>
                <a:srgbClr val="0567A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2267080"/>
            <a:ext cx="6840760" cy="936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1"/>
            <a:r>
              <a:rPr lang="en-US" altLang="zh-CN" sz="1600" smtClean="0"/>
              <a:t>position:relative</a:t>
            </a:r>
            <a:r>
              <a:rPr lang="en-US" altLang="zh-CN" sz="1600"/>
              <a:t>;     /*</a:t>
            </a:r>
            <a:r>
              <a:rPr lang="zh-CN" altLang="zh-CN" sz="1600"/>
              <a:t>相对定位方式</a:t>
            </a:r>
            <a:r>
              <a:rPr lang="en-US" altLang="zh-CN" sz="1600"/>
              <a:t>*/</a:t>
            </a:r>
            <a:endParaRPr lang="zh-CN" altLang="zh-CN" sz="1600"/>
          </a:p>
          <a:p>
            <a:pPr lvl="1"/>
            <a:r>
              <a:rPr lang="en-US" altLang="zh-CN" sz="1600"/>
              <a:t>left:30px;               /*</a:t>
            </a:r>
            <a:r>
              <a:rPr lang="zh-CN" altLang="zh-CN" sz="1600"/>
              <a:t>距左边线</a:t>
            </a:r>
            <a:r>
              <a:rPr lang="en-US" altLang="zh-CN" sz="1600"/>
              <a:t>30px*/</a:t>
            </a:r>
            <a:endParaRPr lang="zh-CN" altLang="zh-CN" sz="1600"/>
          </a:p>
          <a:p>
            <a:pPr lvl="1"/>
            <a:r>
              <a:rPr lang="en-US" altLang="zh-CN" sz="1600"/>
              <a:t>top:10px;                /*</a:t>
            </a:r>
            <a:r>
              <a:rPr lang="zh-CN" altLang="zh-CN" sz="1600"/>
              <a:t>距顶部边线</a:t>
            </a:r>
            <a:r>
              <a:rPr lang="en-US" altLang="zh-CN" sz="1600"/>
              <a:t>10px</a:t>
            </a:r>
            <a:r>
              <a:rPr lang="en-US" altLang="zh-CN" sz="1600" smtClean="0"/>
              <a:t>*/</a:t>
            </a: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en-US" altLang="zh-CN" sz="1600" smtClean="0"/>
          </a:p>
          <a:p>
            <a:pPr indent="457200">
              <a:lnSpc>
                <a:spcPct val="250000"/>
              </a:lnSpc>
            </a:pPr>
            <a:endParaRPr lang="zh-CN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65218"/>
              </p:ext>
            </p:extLst>
          </p:nvPr>
        </p:nvGraphicFramePr>
        <p:xfrm>
          <a:off x="1115616" y="3707240"/>
          <a:ext cx="6840760" cy="944880"/>
        </p:xfrm>
        <a:graphic>
          <a:graphicData uri="http://schemas.openxmlformats.org/drawingml/2006/table">
            <a:tbl>
              <a:tblPr/>
              <a:tblGrid>
                <a:gridCol w="1583980"/>
                <a:gridCol w="5256780"/>
              </a:tblGrid>
              <a:tr h="194151">
                <a:tc>
                  <a:txBody>
                    <a:bodyPr/>
                    <a:lstStyle/>
                    <a:p>
                      <a:pPr marL="0" indent="-266700" algn="l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4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66700" algn="l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4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static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静态定位（默认定位方式）。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relative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相对定位，相对于其原文档流的位置进行定位。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absolute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绝对定位，相对于</a:t>
                      </a: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static </a:t>
                      </a: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定位以外的第一个上级元素进行定位。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fixed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固定定位，相对于浏览器窗口进行定位。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02526"/>
              </p:ext>
            </p:extLst>
          </p:nvPr>
        </p:nvGraphicFramePr>
        <p:xfrm>
          <a:off x="1043608" y="5219408"/>
          <a:ext cx="6984776" cy="944880"/>
        </p:xfrm>
        <a:graphic>
          <a:graphicData uri="http://schemas.openxmlformats.org/drawingml/2006/table">
            <a:tbl>
              <a:tblPr/>
              <a:tblGrid>
                <a:gridCol w="1655382"/>
                <a:gridCol w="5329394"/>
              </a:tblGrid>
              <a:tr h="165720">
                <a:tc>
                  <a:txBody>
                    <a:bodyPr/>
                    <a:lstStyle/>
                    <a:p>
                      <a:pPr marL="0" indent="-266700" algn="l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4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边偏移属性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66700" algn="l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4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top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顶端偏移量，定义元素相对于其参照元素上边线的</a:t>
                      </a:r>
                      <a:r>
                        <a:rPr lang="zh-CN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距离</a:t>
                      </a:r>
                      <a:r>
                        <a:rPr lang="zh-CN" altLang="en-US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bottom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底部偏移量，定义元素相对于其参照元素下边线的</a:t>
                      </a:r>
                      <a:r>
                        <a:rPr lang="zh-CN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距离</a:t>
                      </a:r>
                      <a:r>
                        <a:rPr lang="zh-CN" altLang="en-US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left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左侧偏移量，定义元素相对于其参照元素左边线的</a:t>
                      </a:r>
                      <a:r>
                        <a:rPr lang="zh-CN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距离</a:t>
                      </a:r>
                      <a:r>
                        <a:rPr lang="zh-CN" altLang="en-US" sz="12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right</a:t>
                      </a:r>
                      <a:endParaRPr lang="zh-CN" sz="12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右侧偏移量，定义元素相对于其参照元素右边线的距离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540991" y="3203184"/>
            <a:ext cx="7907411" cy="14481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16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用于设置菜单定位方式的常用属性值</a:t>
            </a:r>
            <a:r>
              <a:rPr lang="zh-CN" altLang="zh-CN" sz="16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6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16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表所</a:t>
            </a:r>
            <a:r>
              <a:rPr lang="zh-CN" altLang="zh-CN" sz="16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zh-CN" altLang="zh-CN" sz="16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539552" y="4715352"/>
            <a:ext cx="7907411" cy="14481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16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zh-CN" sz="16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设置元素具体位置的常用属性值</a:t>
            </a:r>
            <a:r>
              <a:rPr lang="zh-CN" altLang="zh-CN" sz="16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6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16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表所</a:t>
            </a:r>
            <a:r>
              <a:rPr lang="zh-CN" altLang="zh-CN" sz="16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</a:p>
          <a:p>
            <a:pPr lvl="1">
              <a:lnSpc>
                <a:spcPct val="150000"/>
              </a:lnSpc>
              <a:defRPr/>
            </a:pPr>
            <a:endParaRPr lang="zh-CN" altLang="zh-CN" sz="16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44241" y="199119"/>
            <a:ext cx="751110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浮动与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8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79325"/>
            <a:ext cx="362471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浮动</a:t>
            </a:r>
            <a:r>
              <a:rPr lang="zh-CN" altLang="zh-CN" sz="2400" b="1">
                <a:solidFill>
                  <a:srgbClr val="0567A2"/>
                </a:solidFill>
              </a:rPr>
              <a:t>和定位的使用</a:t>
            </a:r>
            <a:r>
              <a:rPr lang="zh-CN" altLang="zh-CN" sz="2400" b="1" smtClean="0">
                <a:solidFill>
                  <a:srgbClr val="0567A2"/>
                </a:solidFill>
              </a:rPr>
              <a:t>区别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27584" y="5991408"/>
            <a:ext cx="756084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demo1-2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827584" y="5895975"/>
            <a:ext cx="756084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560807"/>
            <a:ext cx="7907411" cy="93610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其实浮动的本意是用来解决图片和文字排版问题的，但是由于它十分好用，被大部分开发者应用到了网页布局，并成为了公认布局的一种方式。</a:t>
            </a:r>
          </a:p>
          <a:p>
            <a:pPr lvl="1">
              <a:lnSpc>
                <a:spcPct val="150000"/>
              </a:lnSpc>
              <a:defRPr/>
            </a:pP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2727623"/>
            <a:ext cx="5745660" cy="2880320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>
          <a:xfrm>
            <a:off x="899592" y="4095775"/>
            <a:ext cx="5328592" cy="1523782"/>
          </a:xfrm>
          <a:prstGeom prst="wedgeRectCallout">
            <a:avLst>
              <a:gd name="adj1" fmla="val 35101"/>
              <a:gd name="adj2" fmla="val -64850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0" y="4173007"/>
            <a:ext cx="51845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该图中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个粉色部分</a:t>
            </a:r>
            <a:r>
              <a:rPr lang="zh-CN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使用浮动</a:t>
            </a:r>
            <a:r>
              <a:rPr lang="zh-CN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的知识对页面</a:t>
            </a:r>
            <a:r>
              <a:rPr lang="zh-CN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进行布局，</a:t>
            </a:r>
            <a:r>
              <a:rPr lang="zh-CN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然后使用绝对定位知识创建了一个浮动的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div</a:t>
            </a:r>
            <a:r>
              <a:rPr lang="zh-CN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元素</a:t>
            </a:r>
            <a:r>
              <a:rPr lang="zh-CN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需要注意的是，</a:t>
            </a:r>
            <a:r>
              <a:rPr lang="en-US" altLang="zh-CN" sz="1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position: absolute</a:t>
            </a:r>
            <a:r>
              <a:rPr lang="zh-CN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会导致元素</a:t>
            </a:r>
            <a:r>
              <a:rPr lang="zh-CN" altLang="zh-CN" sz="1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脱离文档流</a:t>
            </a:r>
            <a:r>
              <a:rPr lang="zh-CN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，被定位的元素等于在文档中不占据任何位置，在另一个层呈现。</a:t>
            </a:r>
            <a:r>
              <a:rPr lang="en-US" altLang="zh-CN" sz="1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float</a:t>
            </a:r>
            <a:r>
              <a:rPr lang="zh-CN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也会导致元素脱离文档流，但还在文档或容器中</a:t>
            </a:r>
            <a:r>
              <a:rPr lang="zh-CN" altLang="zh-CN" sz="1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占据位置</a:t>
            </a:r>
            <a:r>
              <a:rPr lang="zh-CN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，把文档流和其他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float</a:t>
            </a:r>
            <a:r>
              <a:rPr lang="zh-CN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元素向左或向右挤，并可能导致换行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44241" y="199119"/>
            <a:ext cx="751110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浮动与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4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79325"/>
            <a:ext cx="330090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z-index</a:t>
            </a:r>
            <a:r>
              <a:rPr lang="zh-CN" altLang="zh-CN" sz="2400" b="1">
                <a:solidFill>
                  <a:srgbClr val="0567A2"/>
                </a:solidFill>
              </a:rPr>
              <a:t>层叠等级属性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 bwMode="auto">
          <a:xfrm>
            <a:off x="330011" y="1476917"/>
            <a:ext cx="7907411" cy="93610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pPr>
            <a:r>
              <a:rPr lang="zh-CN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当一个父元素中的多个子元素同时被定位，定位元素之间有可能会发生重叠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2606" y="2557037"/>
            <a:ext cx="1512168" cy="1008112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child1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88750" y="2845069"/>
            <a:ext cx="1512168" cy="1008112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child2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2646" y="3421133"/>
            <a:ext cx="1512168" cy="1008112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child3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5342" y="4431567"/>
            <a:ext cx="5436096" cy="86177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/>
              <a:t>        </a:t>
            </a:r>
            <a:r>
              <a:rPr lang="en-US" altLang="zh-CN" sz="1600"/>
              <a:t>z-index</a:t>
            </a:r>
            <a:r>
              <a:rPr lang="zh-CN" altLang="zh-CN" sz="1600"/>
              <a:t>值可以控制定位元素在垂直于显示屏方向（</a:t>
            </a:r>
            <a:r>
              <a:rPr lang="en-US" altLang="zh-CN" sz="1600"/>
              <a:t>z</a:t>
            </a:r>
            <a:r>
              <a:rPr lang="zh-CN" altLang="zh-CN" sz="1600"/>
              <a:t>轴）上的堆叠顺序，值大的元素发生重叠时会在值小的元素上面，其取值可为正整数、负整数和</a:t>
            </a:r>
            <a:r>
              <a:rPr lang="en-US" altLang="zh-CN" sz="1600"/>
              <a:t>0</a:t>
            </a:r>
            <a:r>
              <a:rPr lang="zh-CN" altLang="zh-CN" sz="1600"/>
              <a:t>，默认值为</a:t>
            </a:r>
            <a:r>
              <a:rPr lang="en-US" altLang="zh-CN" sz="1600"/>
              <a:t>0</a:t>
            </a:r>
            <a:r>
              <a:rPr lang="zh-CN" altLang="zh-CN" sz="1600"/>
              <a:t>。</a:t>
            </a:r>
          </a:p>
        </p:txBody>
      </p:sp>
      <p:sp>
        <p:nvSpPr>
          <p:cNvPr id="19" name="矩形 18"/>
          <p:cNvSpPr/>
          <p:nvPr/>
        </p:nvSpPr>
        <p:spPr>
          <a:xfrm>
            <a:off x="1396662" y="5460584"/>
            <a:ext cx="6984776" cy="861774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b="1" smtClean="0"/>
              <a:t>       </a:t>
            </a:r>
            <a:r>
              <a:rPr lang="zh-CN" altLang="zh-CN" b="1" smtClean="0"/>
              <a:t>注意：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 z-index</a:t>
            </a:r>
            <a:r>
              <a:rPr lang="zh-CN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只能在</a:t>
            </a: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position</a:t>
            </a:r>
            <a:r>
              <a:rPr lang="zh-CN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属性值为</a:t>
            </a: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relative</a:t>
            </a:r>
            <a:r>
              <a:rPr lang="zh-CN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absolute</a:t>
            </a:r>
            <a:r>
              <a:rPr lang="zh-CN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fixed</a:t>
            </a:r>
            <a:r>
              <a:rPr lang="zh-CN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的元素上有效，</a:t>
            </a: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轴可以理解为屏幕的深度，</a:t>
            </a: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z-index</a:t>
            </a:r>
            <a:r>
              <a:rPr lang="zh-CN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值越大的元素越靠近用户</a:t>
            </a:r>
            <a:r>
              <a:rPr lang="zh-CN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太阳形 19"/>
          <p:cNvSpPr/>
          <p:nvPr/>
        </p:nvSpPr>
        <p:spPr>
          <a:xfrm>
            <a:off x="1468670" y="5509525"/>
            <a:ext cx="360040" cy="295461"/>
          </a:xfrm>
          <a:prstGeom prst="sun">
            <a:avLst/>
          </a:prstGeom>
          <a:solidFill>
            <a:srgbClr val="FF0000"/>
          </a:solidFill>
          <a:ln w="1905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4132966" y="2108166"/>
            <a:ext cx="3816424" cy="1644610"/>
          </a:xfrm>
          <a:prstGeom prst="wedgeEllipseCallout">
            <a:avLst>
              <a:gd name="adj1" fmla="val -57936"/>
              <a:gd name="adj2" fmla="val 19352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显示器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轴和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轴来表示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二维平面的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表示三维立体的概念，图中上下层的立体关系，引入了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z-index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属性来表示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轴的深度。</a:t>
            </a: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44241" y="199119"/>
            <a:ext cx="751110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浮动与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7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 bwMode="auto">
          <a:xfrm rot="574600">
            <a:off x="711199" y="5998674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892470" y="6358296"/>
            <a:ext cx="735193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0639" y="600401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0388" y="979325"/>
            <a:ext cx="393409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构建</a:t>
            </a:r>
            <a:r>
              <a:rPr lang="zh-CN" altLang="zh-CN" sz="2400" b="1">
                <a:solidFill>
                  <a:srgbClr val="0567A2"/>
                </a:solidFill>
              </a:rPr>
              <a:t>移动版旅游网站页面</a:t>
            </a:r>
            <a:endParaRPr lang="en-US" altLang="zh-CN" sz="2400" b="1">
              <a:solidFill>
                <a:srgbClr val="0567A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95736" y="5984429"/>
            <a:ext cx="59046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该页面主要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由侧边栏和主体部分两部分构成。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107554" y="6013202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4355976" y="3220484"/>
            <a:ext cx="360040" cy="144016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9" y="1727113"/>
            <a:ext cx="34194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636308"/>
            <a:ext cx="3528392" cy="3981197"/>
          </a:xfrm>
          <a:prstGeom prst="rect">
            <a:avLst/>
          </a:prstGeom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49636" y="190730"/>
            <a:ext cx="747215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1-2-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33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19" grpId="0"/>
      <p:bldP spid="25" grpId="0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 bwMode="auto">
          <a:xfrm rot="574600">
            <a:off x="423167" y="4846711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607" y="485205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0388" y="1473754"/>
            <a:ext cx="393409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构建</a:t>
            </a:r>
            <a:r>
              <a:rPr lang="zh-CN" altLang="zh-CN" sz="2400" b="1">
                <a:solidFill>
                  <a:srgbClr val="0567A2"/>
                </a:solidFill>
              </a:rPr>
              <a:t>移动版旅游网站页面</a:t>
            </a:r>
            <a:endParaRPr lang="en-US" altLang="zh-CN" sz="2400" b="1">
              <a:solidFill>
                <a:srgbClr val="0567A2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604438" y="5196223"/>
            <a:ext cx="7639970" cy="1011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19522" y="4861239"/>
            <a:ext cx="139853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实现细节：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14965" y="2784533"/>
            <a:ext cx="59203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侧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边栏使用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&lt;aside&gt;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标签嵌套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&lt;nav&gt;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标签来实现，在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&lt;nav&gt;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标签中嵌套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&lt;ul&gt;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列表实现导航菜单。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页面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右侧部分从上至下依次使用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&lt;header&gt;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&lt;section&gt;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&lt;footer&gt;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标签来实现，并且这些标签全部嵌套在一个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&lt;section&gt;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中。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&lt;header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标签中文字使用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&lt;h1&gt;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标签，并设置样式。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两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个旅游信息的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&lt;section&gt;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中分别嵌套两个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&lt;div&gt;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标签，用来设置旅游图片和文字信息在页面的位置。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&lt;footer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标签中使用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&lt;p&gt;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&lt;span&gt;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&lt;a&gt;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链接用于添加一些文字和链接信息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607" y="562221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04438" y="5404314"/>
            <a:ext cx="7630868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49636" y="190730"/>
            <a:ext cx="747215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1-2-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9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/>
      <p:bldP spid="12" grpId="0"/>
      <p:bldP spid="14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响应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式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Web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设计简介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21" name="组合 72"/>
          <p:cNvGrpSpPr>
            <a:grpSpLocks/>
          </p:cNvGrpSpPr>
          <p:nvPr/>
        </p:nvGrpSpPr>
        <p:grpSpPr bwMode="auto">
          <a:xfrm>
            <a:off x="1259632" y="1772816"/>
            <a:ext cx="6583362" cy="3519594"/>
            <a:chOff x="3957026" y="2388304"/>
            <a:chExt cx="10315544" cy="5464266"/>
          </a:xfrm>
        </p:grpSpPr>
        <p:sp>
          <p:nvSpPr>
            <p:cNvPr id="23" name="矩形 22"/>
            <p:cNvSpPr/>
            <p:nvPr/>
          </p:nvSpPr>
          <p:spPr>
            <a:xfrm>
              <a:off x="3957026" y="2754764"/>
              <a:ext cx="10315544" cy="5097806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93453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1564432" y="2231603"/>
            <a:ext cx="622617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越来越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多的人使用小屏幕设备上网，针对不同屏幕的设备进行网页制作成本非常大，这时，响应式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设计应运而生。响应式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Responsive Web Design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Ethan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Marcotte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年提出的，他将媒体查询、栅格布局和弹性图片合并称为响应式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设计。</a:t>
            </a:r>
          </a:p>
          <a:p>
            <a:pPr marL="0" lvl="1" indent="0">
              <a:lnSpc>
                <a:spcPct val="150000"/>
              </a:lnSpc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259632" y="5565664"/>
            <a:ext cx="2171700" cy="546101"/>
            <a:chOff x="4176716" y="1071564"/>
            <a:chExt cx="2654816" cy="668156"/>
          </a:xfrm>
        </p:grpSpPr>
        <p:sp>
          <p:nvSpPr>
            <p:cNvPr id="9" name="矩形 8">
              <a:hlinkClick r:id="rId2" action="ppaction://hlinkfile"/>
            </p:cNvPr>
            <p:cNvSpPr>
              <a:spLocks noChangeArrowheads="1"/>
            </p:cNvSpPr>
            <p:nvPr/>
          </p:nvSpPr>
          <p:spPr bwMode="auto">
            <a:xfrm>
              <a:off x="4482037" y="1224670"/>
              <a:ext cx="1687723" cy="376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0" hangingPunct="0"/>
              <a:r>
                <a:rPr lang="en-US" altLang="zh-CN" sz="1400" dirty="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zh-CN" altLang="en-US" sz="1400" dirty="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点击播放视频</a:t>
              </a:r>
              <a:r>
                <a:rPr lang="en-US" altLang="zh-CN" sz="1400" dirty="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</p:txBody>
        </p:sp>
        <p:pic>
          <p:nvPicPr>
            <p:cNvPr id="10" name="图片 9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152" y="1071564"/>
              <a:ext cx="757245" cy="6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立方体 10"/>
            <p:cNvSpPr>
              <a:spLocks noChangeArrowheads="1"/>
            </p:cNvSpPr>
            <p:nvPr/>
          </p:nvSpPr>
          <p:spPr bwMode="auto">
            <a:xfrm>
              <a:off x="4241794" y="1295845"/>
              <a:ext cx="270137" cy="270137"/>
            </a:xfrm>
            <a:prstGeom prst="cube">
              <a:avLst>
                <a:gd name="adj" fmla="val 25000"/>
              </a:avLst>
            </a:prstGeom>
            <a:solidFill>
              <a:srgbClr val="F3B6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0" hangingPunct="0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半闭框 11"/>
            <p:cNvSpPr/>
            <p:nvPr/>
          </p:nvSpPr>
          <p:spPr bwMode="auto">
            <a:xfrm>
              <a:off x="4176716" y="1250257"/>
              <a:ext cx="108677" cy="137904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0" hangingPunct="0">
                <a:buFont typeface="Arial" pitchFamily="34" charset="0"/>
                <a:buNone/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3" name="半闭框 12"/>
            <p:cNvSpPr/>
            <p:nvPr/>
          </p:nvSpPr>
          <p:spPr bwMode="auto">
            <a:xfrm flipH="1" flipV="1">
              <a:off x="6722855" y="1502758"/>
              <a:ext cx="108677" cy="135962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0" hangingPunct="0">
                <a:buFont typeface="Arial" pitchFamily="34" charset="0"/>
                <a:buNone/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cxnSp>
          <p:nvCxnSpPr>
            <p:cNvPr id="14" name="直接连接符 13"/>
            <p:cNvCxnSpPr>
              <a:cxnSpLocks noChangeShapeType="1"/>
            </p:cNvCxnSpPr>
            <p:nvPr/>
          </p:nvCxnSpPr>
          <p:spPr bwMode="auto">
            <a:xfrm>
              <a:off x="4249414" y="1618751"/>
              <a:ext cx="1821984" cy="0"/>
            </a:xfrm>
            <a:prstGeom prst="line">
              <a:avLst/>
            </a:prstGeom>
            <a:noFill/>
            <a:ln w="19050" algn="ctr">
              <a:solidFill>
                <a:srgbClr val="F3B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051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简述什么是响应式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设计，并列举响应式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需要应用哪些技术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请简述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的相比原来的版本有哪些更新，并列</a:t>
            </a:r>
          </a:p>
          <a:p>
            <a:pPr marL="137160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常用的语义化标签（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个以上）。</a:t>
            </a:r>
          </a:p>
          <a:p>
            <a:pPr marL="137160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260798"/>
            <a:ext cx="7975600" cy="65603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是和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HTML5+CSS3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互相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配合与支持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，技术点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592" y="1628800"/>
            <a:ext cx="3168352" cy="1296144"/>
            <a:chOff x="899592" y="2060848"/>
            <a:chExt cx="3168352" cy="1296144"/>
          </a:xfrm>
        </p:grpSpPr>
        <p:sp>
          <p:nvSpPr>
            <p:cNvPr id="12" name="矩形 11"/>
            <p:cNvSpPr/>
            <p:nvPr/>
          </p:nvSpPr>
          <p:spPr>
            <a:xfrm>
              <a:off x="899592" y="2892071"/>
              <a:ext cx="3096344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HTML5+CSS3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187624" y="2060848"/>
              <a:ext cx="432047" cy="720080"/>
              <a:chOff x="1043606" y="1310796"/>
              <a:chExt cx="973654" cy="1571757"/>
            </a:xfrm>
          </p:grpSpPr>
          <p:sp>
            <p:nvSpPr>
              <p:cNvPr id="15" name="弦形 14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43606" y="1310796"/>
                <a:ext cx="498856" cy="76944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cap="none" spc="0" smtClean="0">
                    <a:ln/>
                    <a:solidFill>
                      <a:schemeClr val="accent3"/>
                    </a:solidFill>
                    <a:effectLst/>
                  </a:rPr>
                  <a:t>1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1512168" y="2420888"/>
              <a:ext cx="25557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mtClean="0"/>
                <a:t>HTML5+CSS3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73553" y="1630561"/>
            <a:ext cx="3182823" cy="1294384"/>
            <a:chOff x="4773553" y="2062609"/>
            <a:chExt cx="3182823" cy="1294384"/>
          </a:xfrm>
        </p:grpSpPr>
        <p:sp>
          <p:nvSpPr>
            <p:cNvPr id="19" name="矩形 18"/>
            <p:cNvSpPr/>
            <p:nvPr/>
          </p:nvSpPr>
          <p:spPr>
            <a:xfrm>
              <a:off x="5351938" y="2413357"/>
              <a:ext cx="22621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HTML5</a:t>
              </a:r>
              <a:r>
                <a:rPr lang="zh-CN" altLang="en-US" dirty="0" smtClean="0"/>
                <a:t>中的</a:t>
              </a:r>
              <a:r>
                <a:rPr lang="en-US" altLang="zh-CN" dirty="0" smtClean="0"/>
                <a:t>viewport</a:t>
              </a:r>
              <a:endParaRPr lang="zh-CN" altLang="en-US" dirty="0"/>
            </a:p>
            <a:p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65300" y="2062609"/>
              <a:ext cx="570794" cy="769441"/>
              <a:chOff x="730928" y="1310796"/>
              <a:chExt cx="1286332" cy="1679500"/>
            </a:xfrm>
          </p:grpSpPr>
          <p:sp>
            <p:nvSpPr>
              <p:cNvPr id="28" name="弦形 27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30928" y="1310796"/>
                <a:ext cx="1124211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cap="none" spc="0" smtClean="0">
                    <a:ln/>
                    <a:solidFill>
                      <a:schemeClr val="accent3"/>
                    </a:solidFill>
                    <a:effectLst/>
                  </a:rPr>
                  <a:t>2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4773553" y="2892071"/>
              <a:ext cx="3182823" cy="46492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可以配置视口的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99592" y="2996952"/>
            <a:ext cx="3096344" cy="1296144"/>
            <a:chOff x="899592" y="3429000"/>
            <a:chExt cx="3096344" cy="1296144"/>
          </a:xfrm>
        </p:grpSpPr>
        <p:sp>
          <p:nvSpPr>
            <p:cNvPr id="31" name="矩形 30"/>
            <p:cNvSpPr/>
            <p:nvPr/>
          </p:nvSpPr>
          <p:spPr>
            <a:xfrm>
              <a:off x="1475656" y="3717032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mtClean="0"/>
                <a:t>CSS3</a:t>
              </a:r>
              <a:r>
                <a:rPr lang="zh-CN" altLang="zh-CN"/>
                <a:t>媒体</a:t>
              </a:r>
              <a:r>
                <a:rPr lang="zh-CN" altLang="zh-CN" smtClean="0"/>
                <a:t>查询</a:t>
              </a:r>
              <a:endParaRPr lang="zh-CN" altLang="zh-CN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971600" y="3429000"/>
              <a:ext cx="576063" cy="769441"/>
              <a:chOff x="556782" y="1310796"/>
              <a:chExt cx="1298206" cy="1679500"/>
            </a:xfrm>
          </p:grpSpPr>
          <p:sp>
            <p:nvSpPr>
              <p:cNvPr id="34" name="弦形 33"/>
              <p:cNvSpPr/>
              <p:nvPr/>
            </p:nvSpPr>
            <p:spPr>
              <a:xfrm>
                <a:off x="881334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56782" y="1310796"/>
                <a:ext cx="1124211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cap="none" spc="0" smtClean="0">
                    <a:ln/>
                    <a:solidFill>
                      <a:schemeClr val="accent3"/>
                    </a:solidFill>
                    <a:effectLst/>
                  </a:rPr>
                  <a:t>3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899592" y="4221088"/>
              <a:ext cx="3096344" cy="5040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识别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媒体类型，特征（屏幕宽度，像素比等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773553" y="2996952"/>
            <a:ext cx="3182823" cy="1296144"/>
            <a:chOff x="4773553" y="3429000"/>
            <a:chExt cx="3182823" cy="1296144"/>
          </a:xfrm>
        </p:grpSpPr>
        <p:sp>
          <p:nvSpPr>
            <p:cNvPr id="37" name="矩形 36"/>
            <p:cNvSpPr/>
            <p:nvPr/>
          </p:nvSpPr>
          <p:spPr>
            <a:xfrm>
              <a:off x="5437454" y="3786718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/>
                <a:t>流式布局</a:t>
              </a:r>
              <a:endParaRPr lang="zh-CN" altLang="zh-CN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4860032" y="3429000"/>
              <a:ext cx="570794" cy="769441"/>
              <a:chOff x="568652" y="1310796"/>
              <a:chExt cx="1286332" cy="1679500"/>
            </a:xfrm>
          </p:grpSpPr>
          <p:sp>
            <p:nvSpPr>
              <p:cNvPr id="40" name="弦形 39"/>
              <p:cNvSpPr/>
              <p:nvPr/>
            </p:nvSpPr>
            <p:spPr>
              <a:xfrm>
                <a:off x="881330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68652" y="1310796"/>
                <a:ext cx="1124214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>
                    <a:ln/>
                    <a:solidFill>
                      <a:schemeClr val="accent3"/>
                    </a:solidFill>
                  </a:rPr>
                  <a:t>4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4773553" y="4221088"/>
              <a:ext cx="3182823" cy="5040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可以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根据浏览器的宽度和屏幕的大小自动调整效果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75920" y="4437112"/>
            <a:ext cx="3120016" cy="1296144"/>
            <a:chOff x="875920" y="4797152"/>
            <a:chExt cx="3120016" cy="1296144"/>
          </a:xfrm>
        </p:grpSpPr>
        <p:sp>
          <p:nvSpPr>
            <p:cNvPr id="43" name="矩形 42"/>
            <p:cNvSpPr/>
            <p:nvPr/>
          </p:nvSpPr>
          <p:spPr>
            <a:xfrm>
              <a:off x="1374706" y="5085184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kern="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  <a:r>
                <a:rPr lang="zh-CN" altLang="zh-CN" kern="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式栅格</a:t>
              </a:r>
              <a:r>
                <a:rPr lang="zh-CN" altLang="zh-CN" kern="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zh-CN" altLang="en-US" kern="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875920" y="4797152"/>
              <a:ext cx="570794" cy="769441"/>
              <a:chOff x="-3812800" y="1310796"/>
              <a:chExt cx="1286332" cy="1679500"/>
            </a:xfrm>
          </p:grpSpPr>
          <p:sp>
            <p:nvSpPr>
              <p:cNvPr id="46" name="弦形 45"/>
              <p:cNvSpPr/>
              <p:nvPr/>
            </p:nvSpPr>
            <p:spPr>
              <a:xfrm>
                <a:off x="-3500122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-3812800" y="1310796"/>
                <a:ext cx="1124214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>
                    <a:ln/>
                    <a:solidFill>
                      <a:schemeClr val="accent3"/>
                    </a:solidFill>
                  </a:rPr>
                  <a:t>5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875920" y="5618902"/>
              <a:ext cx="3120016" cy="4743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/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于媒体查询，根据不同的屏幕大小调整布局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836360" y="4437112"/>
            <a:ext cx="3120016" cy="1296144"/>
            <a:chOff x="4836360" y="4797152"/>
            <a:chExt cx="3120016" cy="1296144"/>
          </a:xfrm>
        </p:grpSpPr>
        <p:sp>
          <p:nvSpPr>
            <p:cNvPr id="57" name="弦形 56"/>
            <p:cNvSpPr/>
            <p:nvPr/>
          </p:nvSpPr>
          <p:spPr>
            <a:xfrm>
              <a:off x="4975107" y="5305726"/>
              <a:ext cx="432047" cy="211506"/>
            </a:xfrm>
            <a:prstGeom prst="chord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ea typeface="宋体" pitchFamily="2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36360" y="4797152"/>
              <a:ext cx="3120016" cy="1296144"/>
              <a:chOff x="4836360" y="4797152"/>
              <a:chExt cx="3120016" cy="1296144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5335146" y="5085184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kern="1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/>
                  </a:rPr>
                  <a:t>流式图片</a:t>
                </a:r>
                <a:endParaRPr lang="zh-CN" altLang="zh-CN" kern="1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836360" y="5618902"/>
                <a:ext cx="3120016" cy="4743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zh-CN" sz="1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</a:t>
                </a:r>
                <a:r>
                  <a:rPr lang="zh-CN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流式布局进行相应缩放</a:t>
                </a:r>
                <a:r>
                  <a:rPr lang="zh-CN" altLang="zh-CN" sz="1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836360" y="4797152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>
                    <a:ln/>
                    <a:solidFill>
                      <a:schemeClr val="accent3"/>
                    </a:solidFill>
                  </a:rPr>
                  <a:t>6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</p:grp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响应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式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Web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设计简介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82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962025"/>
            <a:ext cx="519264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使用</a:t>
            </a:r>
            <a:r>
              <a:rPr lang="en-US" altLang="zh-CN" sz="2400" b="1">
                <a:solidFill>
                  <a:srgbClr val="0567A2"/>
                </a:solidFill>
              </a:rPr>
              <a:t>HTML5+CSS3</a:t>
            </a:r>
            <a:r>
              <a:rPr lang="zh-CN" altLang="zh-CN" sz="2400" b="1">
                <a:solidFill>
                  <a:srgbClr val="0567A2"/>
                </a:solidFill>
              </a:rPr>
              <a:t>绘制</a:t>
            </a:r>
            <a:r>
              <a:rPr lang="en-US" altLang="zh-CN" sz="2400" b="1">
                <a:solidFill>
                  <a:srgbClr val="0567A2"/>
                </a:solidFill>
              </a:rPr>
              <a:t>HTML5</a:t>
            </a:r>
            <a:r>
              <a:rPr lang="zh-CN" altLang="zh-CN" sz="2400" b="1">
                <a:solidFill>
                  <a:srgbClr val="0567A2"/>
                </a:solidFill>
              </a:rPr>
              <a:t>的</a:t>
            </a:r>
            <a:r>
              <a:rPr lang="en-US" altLang="zh-CN" sz="2400" b="1" smtClean="0">
                <a:solidFill>
                  <a:srgbClr val="0567A2"/>
                </a:solidFill>
              </a:rPr>
              <a:t>logo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21" name="图片 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92896"/>
            <a:ext cx="3905622" cy="3024336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 bwMode="auto">
          <a:xfrm rot="574600">
            <a:off x="927223" y="1886710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6663" y="189205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108494" y="2232078"/>
            <a:ext cx="7423946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323578" y="1901238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页面展示：</a:t>
            </a:r>
            <a:endParaRPr lang="en-US" altLang="zh-CN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83768" y="1823861"/>
            <a:ext cx="5131533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项目将使用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HTML5+CSS3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绘制出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，页面效果如下所示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 rot="574600">
            <a:off x="783207" y="5271086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2647" y="527642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964478" y="5616454"/>
            <a:ext cx="7657160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179562" y="5285614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267744" y="4421228"/>
            <a:ext cx="2376264" cy="116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基本语法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中引入样式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1-1-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描述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96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7" grpId="0"/>
      <p:bldP spid="30" grpId="0"/>
      <p:bldP spid="41" grpId="0" animBg="1"/>
      <p:bldP spid="42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1301006" y="1708621"/>
            <a:ext cx="6583362" cy="402463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多边形 20"/>
          <p:cNvSpPr/>
          <p:nvPr/>
        </p:nvSpPr>
        <p:spPr bwMode="auto">
          <a:xfrm>
            <a:off x="5441206" y="1484784"/>
            <a:ext cx="2198687" cy="388937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24" name="矩形 5"/>
          <p:cNvSpPr>
            <a:spLocks noChangeArrowheads="1"/>
          </p:cNvSpPr>
          <p:nvPr/>
        </p:nvSpPr>
        <p:spPr bwMode="auto">
          <a:xfrm>
            <a:off x="1605806" y="1916832"/>
            <a:ext cx="6226175" cy="373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HTML5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不仅仅是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规范的最新版本，它也代表了一系列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相关技术的总称，其中最重要的三项技术就是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核心规范、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Cascading StyleSheet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，层叠样式表的最新版本）和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（一种脚本语言，用于增强网页的动态功能），这三项技术在后面的学习中会详细讲解。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的历史可以追溯到很久以前，我们这里就不做讨论了。本书的关注点在于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带给我们的全新感受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348532" y="5847445"/>
            <a:ext cx="2171700" cy="546101"/>
            <a:chOff x="4176716" y="1071564"/>
            <a:chExt cx="2654816" cy="668156"/>
          </a:xfrm>
        </p:grpSpPr>
        <p:sp>
          <p:nvSpPr>
            <p:cNvPr id="9" name="矩形 8">
              <a:hlinkClick r:id="rId2" action="ppaction://hlinkfile"/>
            </p:cNvPr>
            <p:cNvSpPr>
              <a:spLocks noChangeArrowheads="1"/>
            </p:cNvSpPr>
            <p:nvPr/>
          </p:nvSpPr>
          <p:spPr bwMode="auto">
            <a:xfrm>
              <a:off x="4482037" y="1224670"/>
              <a:ext cx="1687723" cy="376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0" hangingPunct="0"/>
              <a:r>
                <a:rPr lang="en-US" altLang="zh-CN" sz="1400" dirty="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zh-CN" altLang="en-US" sz="1400" dirty="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点击播放视频</a:t>
              </a:r>
              <a:r>
                <a:rPr lang="en-US" altLang="zh-CN" sz="1400" dirty="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</p:txBody>
        </p:sp>
        <p:pic>
          <p:nvPicPr>
            <p:cNvPr id="10" name="图片 9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152" y="1071564"/>
              <a:ext cx="757245" cy="6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立方体 10"/>
            <p:cNvSpPr>
              <a:spLocks noChangeArrowheads="1"/>
            </p:cNvSpPr>
            <p:nvPr/>
          </p:nvSpPr>
          <p:spPr bwMode="auto">
            <a:xfrm>
              <a:off x="4241794" y="1295845"/>
              <a:ext cx="270137" cy="270137"/>
            </a:xfrm>
            <a:prstGeom prst="cube">
              <a:avLst>
                <a:gd name="adj" fmla="val 25000"/>
              </a:avLst>
            </a:prstGeom>
            <a:solidFill>
              <a:srgbClr val="F3B6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0" hangingPunct="0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半闭框 11"/>
            <p:cNvSpPr/>
            <p:nvPr/>
          </p:nvSpPr>
          <p:spPr bwMode="auto">
            <a:xfrm>
              <a:off x="4176716" y="1250257"/>
              <a:ext cx="108677" cy="137904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0" hangingPunct="0">
                <a:buFont typeface="Arial" pitchFamily="34" charset="0"/>
                <a:buNone/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3" name="半闭框 12"/>
            <p:cNvSpPr/>
            <p:nvPr/>
          </p:nvSpPr>
          <p:spPr bwMode="auto">
            <a:xfrm flipH="1" flipV="1">
              <a:off x="6722855" y="1502758"/>
              <a:ext cx="108677" cy="135962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0" hangingPunct="0">
                <a:buFont typeface="Arial" pitchFamily="34" charset="0"/>
                <a:buNone/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cxnSp>
          <p:nvCxnSpPr>
            <p:cNvPr id="14" name="直接连接符 13"/>
            <p:cNvCxnSpPr>
              <a:cxnSpLocks noChangeShapeType="1"/>
            </p:cNvCxnSpPr>
            <p:nvPr/>
          </p:nvCxnSpPr>
          <p:spPr bwMode="auto">
            <a:xfrm>
              <a:off x="4249414" y="1618751"/>
              <a:ext cx="1821984" cy="0"/>
            </a:xfrm>
            <a:prstGeom prst="line">
              <a:avLst/>
            </a:prstGeom>
            <a:noFill/>
            <a:ln w="19050" algn="ctr">
              <a:solidFill>
                <a:srgbClr val="F3B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091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495525"/>
            <a:ext cx="7975600" cy="61538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浏览器打开网址：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http://www.w3.org/html/logo/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。在该网站将看到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的八大革新，如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388" y="845101"/>
            <a:ext cx="2387192" cy="11172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进化</a:t>
            </a:r>
            <a:r>
              <a:rPr lang="zh-CN" altLang="zh-CN" sz="2400" b="1">
                <a:solidFill>
                  <a:srgbClr val="0567A2"/>
                </a:solidFill>
              </a:rPr>
              <a:t>而非颠覆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2915816" y="3735735"/>
            <a:ext cx="2886075" cy="14706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 bwMode="auto">
          <a:xfrm flipH="1">
            <a:off x="2411760" y="3951759"/>
            <a:ext cx="648073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/>
          <p:cNvSpPr/>
          <p:nvPr/>
        </p:nvSpPr>
        <p:spPr>
          <a:xfrm>
            <a:off x="427300" y="3519710"/>
            <a:ext cx="1984460" cy="742145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316" y="3615525"/>
            <a:ext cx="198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语义网（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Semantics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）：提供了一组丰富的语义化标签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 flipV="1">
            <a:off x="3983754" y="3375695"/>
            <a:ext cx="0" cy="50406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>
          <a:xfrm>
            <a:off x="2411760" y="2350160"/>
            <a:ext cx="2520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存储（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Offline &amp; Storage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HTML5 App Cache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Local Storage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Indexed DB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File API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应用程序更加迅速，并提供了离线使用的能力。</a:t>
            </a:r>
          </a:p>
        </p:txBody>
      </p:sp>
      <p:sp>
        <p:nvSpPr>
          <p:cNvPr id="29" name="矩形 28"/>
          <p:cNvSpPr/>
          <p:nvPr/>
        </p:nvSpPr>
        <p:spPr>
          <a:xfrm>
            <a:off x="2339752" y="2350161"/>
            <a:ext cx="2592288" cy="101566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4716016" y="3399502"/>
            <a:ext cx="504056" cy="46166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>
          <a:xfrm>
            <a:off x="5004048" y="2443361"/>
            <a:ext cx="2232248" cy="932334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04048" y="2511597"/>
            <a:ext cx="223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Device Access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）：增强了设备感知能力使得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应用在电脑、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、手机上均能使用。</a:t>
            </a:r>
          </a:p>
        </p:txBody>
      </p:sp>
      <p:sp>
        <p:nvSpPr>
          <p:cNvPr id="39" name="矩形 38"/>
          <p:cNvSpPr/>
          <p:nvPr/>
        </p:nvSpPr>
        <p:spPr>
          <a:xfrm>
            <a:off x="6156176" y="3645724"/>
            <a:ext cx="2519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通信（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Connectivity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）：增强了通信能力，意味着增强了聊天程序的实时性和网络游戏的顺畅性。</a:t>
            </a: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5436096" y="4138166"/>
            <a:ext cx="648072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矩形 44"/>
          <p:cNvSpPr/>
          <p:nvPr/>
        </p:nvSpPr>
        <p:spPr>
          <a:xfrm>
            <a:off x="6083002" y="3611464"/>
            <a:ext cx="2592288" cy="700335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5434930" y="4887863"/>
            <a:ext cx="648072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46"/>
          <p:cNvSpPr/>
          <p:nvPr/>
        </p:nvSpPr>
        <p:spPr>
          <a:xfrm>
            <a:off x="6156175" y="4713347"/>
            <a:ext cx="2664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呈现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可以很高效的实现页面特效，并不会影响页面的语义和性能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19589" y="4671839"/>
            <a:ext cx="2628876" cy="64807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4932040" y="5082679"/>
            <a:ext cx="576064" cy="30924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矩形 51"/>
          <p:cNvSpPr/>
          <p:nvPr/>
        </p:nvSpPr>
        <p:spPr>
          <a:xfrm>
            <a:off x="5076056" y="5463927"/>
            <a:ext cx="233967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性能和集成（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&amp; Integration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Web Worker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让浏览器可以多线程处理后台任务而不阻塞用户界面渲染。同时，性能检测工具方便评估程序性能</a:t>
            </a:r>
          </a:p>
        </p:txBody>
      </p:sp>
      <p:sp>
        <p:nvSpPr>
          <p:cNvPr id="53" name="矩形 52"/>
          <p:cNvSpPr/>
          <p:nvPr/>
        </p:nvSpPr>
        <p:spPr>
          <a:xfrm>
            <a:off x="5076056" y="5463926"/>
            <a:ext cx="2376264" cy="1015663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 bwMode="auto">
          <a:xfrm>
            <a:off x="3923928" y="4945075"/>
            <a:ext cx="0" cy="52264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矩形 54"/>
          <p:cNvSpPr/>
          <p:nvPr/>
        </p:nvSpPr>
        <p:spPr>
          <a:xfrm>
            <a:off x="2576612" y="5463927"/>
            <a:ext cx="22834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和特效（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3D, Graphics &amp; Effects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等功能使得图形渲染更高效，页面效果更加炫酷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504604" y="5463927"/>
            <a:ext cx="2283420" cy="830997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flipH="1">
            <a:off x="2411760" y="4815855"/>
            <a:ext cx="632483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矩形 57"/>
          <p:cNvSpPr/>
          <p:nvPr/>
        </p:nvSpPr>
        <p:spPr>
          <a:xfrm>
            <a:off x="459063" y="4482527"/>
            <a:ext cx="1952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多媒体（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Multimedia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）：音频视频能力的增强是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的最大突破！</a:t>
            </a:r>
          </a:p>
        </p:txBody>
      </p:sp>
      <p:sp>
        <p:nvSpPr>
          <p:cNvPr id="59" name="矩形 58"/>
          <p:cNvSpPr/>
          <p:nvPr/>
        </p:nvSpPr>
        <p:spPr>
          <a:xfrm>
            <a:off x="459063" y="4441019"/>
            <a:ext cx="1952697" cy="687840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4" name="标题 1"/>
          <p:cNvSpPr>
            <a:spLocks noChangeArrowheads="1"/>
          </p:cNvSpPr>
          <p:nvPr/>
        </p:nvSpPr>
        <p:spPr bwMode="auto">
          <a:xfrm>
            <a:off x="1652630" y="199119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7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9" grpId="0"/>
      <p:bldP spid="29" grpId="0" animBg="1"/>
      <p:bldP spid="32" grpId="0" animBg="1"/>
      <p:bldP spid="33" grpId="0"/>
      <p:bldP spid="39" grpId="0"/>
      <p:bldP spid="45" grpId="0" animBg="1"/>
      <p:bldP spid="47" grpId="0"/>
      <p:bldP spid="48" grpId="0" animBg="1"/>
      <p:bldP spid="52" grpId="0" animBg="1"/>
      <p:bldP spid="53" grpId="0" animBg="1"/>
      <p:bldP spid="55" grpId="0"/>
      <p:bldP spid="56" grpId="0" animBg="1"/>
      <p:bldP spid="58" grpId="0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20838"/>
            <a:ext cx="7975600" cy="116009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以“简单至上，尽可能简化”为原则做了以下改进：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化繁为简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1443" y="2708920"/>
            <a:ext cx="3344533" cy="11612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DOCTYPE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和字符集声明；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4008" y="2708920"/>
            <a:ext cx="3488549" cy="1161256"/>
          </a:xfrm>
          <a:prstGeom prst="rect">
            <a:avLst/>
          </a:prstGeom>
          <a:solidFill>
            <a:srgbClr val="ECC6E7"/>
          </a:solidFill>
          <a:ln w="19050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强化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HTML5 API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，让页面设计更加简单；</a:t>
            </a:r>
          </a:p>
          <a:p>
            <a:endParaRPr lang="zh-CN" altLang="zh-CN"/>
          </a:p>
        </p:txBody>
      </p:sp>
      <p:sp>
        <p:nvSpPr>
          <p:cNvPr id="15" name="TextBox 14"/>
          <p:cNvSpPr txBox="1"/>
          <p:nvPr/>
        </p:nvSpPr>
        <p:spPr>
          <a:xfrm>
            <a:off x="1011442" y="4117640"/>
            <a:ext cx="3344533" cy="12647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以浏览器的原生能力代替复杂的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代码；</a:t>
            </a:r>
          </a:p>
          <a:p>
            <a:endParaRPr lang="zh-CN" altLang="zh-CN"/>
          </a:p>
        </p:txBody>
      </p:sp>
      <p:sp>
        <p:nvSpPr>
          <p:cNvPr id="16" name="TextBox 15"/>
          <p:cNvSpPr txBox="1"/>
          <p:nvPr/>
        </p:nvSpPr>
        <p:spPr>
          <a:xfrm>
            <a:off x="4644008" y="4117640"/>
            <a:ext cx="3488549" cy="12647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精确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定义的错误恢复机制，如果页面中有错误，也不会影响整个页面的显示。</a:t>
            </a:r>
          </a:p>
          <a:p>
            <a:endParaRPr lang="zh-CN" altLang="zh-CN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971600" y="3973624"/>
            <a:ext cx="7160957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4499992" y="2564904"/>
            <a:ext cx="0" cy="281744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2630" y="199119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85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20838"/>
            <a:ext cx="7975600" cy="656034"/>
          </a:xfrm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742950" lvl="1" indent="-28575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har char="–"/>
              <a:defRPr/>
            </a:pPr>
            <a:r>
              <a:rPr lang="en-US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规范以“用户至上”为宗旨。也就是说在遇到冲突时，规范的优先级</a:t>
            </a:r>
            <a:r>
              <a:rPr lang="zh-CN" altLang="en-US" sz="7200"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r>
              <a:rPr lang="zh-CN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7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n-US" altLang="zh-CN" sz="7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7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页面作者</a:t>
            </a:r>
            <a:r>
              <a:rPr lang="en-US" altLang="zh-CN" sz="7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实现者（浏览器）</a:t>
            </a:r>
            <a:r>
              <a:rPr lang="en-US" altLang="zh-CN" sz="7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规范开发者（</a:t>
            </a:r>
            <a:r>
              <a:rPr lang="en-US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W3C/WHATWG</a:t>
            </a:r>
            <a:r>
              <a:rPr lang="zh-CN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7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n-US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7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纯理论</a:t>
            </a:r>
            <a:r>
              <a:rPr lang="zh-CN" altLang="zh-CN" sz="7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7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lang="en-US" altLang="zh-CN" sz="7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har char="–"/>
              <a:defRPr/>
            </a:pPr>
            <a:r>
              <a:rPr lang="zh-CN" altLang="en-US" sz="7200">
                <a:latin typeface="微软雅黑" panose="020B0503020204020204" pitchFamily="34" charset="-122"/>
                <a:ea typeface="微软雅黑" panose="020B0503020204020204" pitchFamily="34" charset="-122"/>
              </a:rPr>
              <a:t>另外，</a:t>
            </a:r>
            <a:r>
              <a:rPr lang="en-US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还引入了一种新的安全模型来保证</a:t>
            </a:r>
            <a:r>
              <a:rPr lang="en-US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足够安全。</a:t>
            </a:r>
          </a:p>
          <a:p>
            <a:pPr lvl="1">
              <a:lnSpc>
                <a:spcPct val="150000"/>
              </a:lnSpc>
              <a:defRPr/>
            </a:pPr>
            <a:endParaRPr lang="en-US" altLang="zh-CN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388" y="962025"/>
            <a:ext cx="269657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良好</a:t>
            </a:r>
            <a:r>
              <a:rPr lang="zh-CN" altLang="zh-CN" sz="2400" b="1">
                <a:solidFill>
                  <a:srgbClr val="0567A2"/>
                </a:solidFill>
              </a:rPr>
              <a:t>的用户体验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7360" y="4410978"/>
            <a:ext cx="4712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/>
            </a:pP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大浏览器对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HTML5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的支持正在不断完善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HTML5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的支持最好，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Opera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Safari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IE10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也有很好的支持。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67" y="4374604"/>
            <a:ext cx="28289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0" y="199119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3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2dfa2c4faaa03f6895922cf0d8e65f36cdd3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3917</Words>
  <Application>Microsoft Office PowerPoint</Application>
  <PresentationFormat>全屏显示(4:3)</PresentationFormat>
  <Paragraphs>396</Paragraphs>
  <Slides>31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PC</cp:lastModifiedBy>
  <cp:revision>16</cp:revision>
  <dcterms:created xsi:type="dcterms:W3CDTF">2016-08-25T05:15:17Z</dcterms:created>
  <dcterms:modified xsi:type="dcterms:W3CDTF">2016-12-02T09:13:21Z</dcterms:modified>
</cp:coreProperties>
</file>