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0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4794D6-CFF0-4341-BE6D-FE308633661A}">
          <p14:sldIdLst>
            <p14:sldId id="256"/>
          </p14:sldIdLst>
        </p14:section>
        <p14:section name="无标题节" id="{4A98B1EE-C65C-4835-8E0E-EDB26C7F47D3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60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en-US" altLang="zh-CN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8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CEF9-E6C4-4CBD-BEC6-A925588997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8577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2016/8/27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45513" y="2500306"/>
            <a:ext cx="66529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单元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 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4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64" y="5319466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836712"/>
            <a:ext cx="300595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第一</a:t>
            </a:r>
            <a:r>
              <a:rPr lang="zh-CN" altLang="en-US" sz="2400" b="1" smtClean="0">
                <a:solidFill>
                  <a:srgbClr val="0567A2"/>
                </a:solidFill>
              </a:rPr>
              <a:t>个响应式网站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23728" y="5895975"/>
            <a:ext cx="5760640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响应式页面由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header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banner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mission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footer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四大部分构成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 rot="574600">
            <a:off x="639191" y="595882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8631" y="596416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20462" y="6318446"/>
            <a:ext cx="771197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35546" y="597335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484784"/>
            <a:ext cx="3456384" cy="4195167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4211960" y="3447703"/>
            <a:ext cx="360040" cy="144016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4630747" y="1359471"/>
            <a:ext cx="3829685" cy="4320480"/>
          </a:xfrm>
          <a:prstGeom prst="rect">
            <a:avLst/>
          </a:prstGeom>
        </p:spPr>
      </p:pic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11184" y="199119"/>
            <a:ext cx="756932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26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5" grpId="0" animBg="1"/>
      <p:bldP spid="46" grpId="0"/>
      <p:bldP spid="4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 bwMode="auto">
          <a:xfrm rot="574600">
            <a:off x="423167" y="5055062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2607" y="506040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4438" y="5404574"/>
            <a:ext cx="7639970" cy="1011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19522" y="5069590"/>
            <a:ext cx="1398531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实现细节：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9813" y="2028904"/>
            <a:ext cx="5234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响应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式页面的各部分的宽度用百分比表示，比如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header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的宽度我们设置为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100%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header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里面包括导航菜单和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logo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左右两部分，其中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logo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部分使用绝对定位；在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&lt;nav&gt;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&lt;ul&gt;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列表制作导航菜单。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当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屏幕缩小到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640px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时，出现汉堡菜单按钮，该按钮使用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&lt;lable&gt;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&lt;img&gt;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标签引入按钮图片，该按钮的功能使用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CSS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通过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checkbox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进行控制。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banner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部分由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div.banner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div.banner-info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构成，为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div.banner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设置背景图，当浏览器窗口缩小时，需要对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div.banner-info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设置媒体查询。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PC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端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div.mission-left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div.mission-right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两部分横向排列，移动端时需要使用媒体查询将其纵向排列。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55576" y="5589240"/>
            <a:ext cx="747973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0388" y="962025"/>
            <a:ext cx="300595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第一</a:t>
            </a:r>
            <a:r>
              <a:rPr lang="zh-CN" altLang="en-US" sz="2400" b="1" smtClean="0">
                <a:solidFill>
                  <a:srgbClr val="0567A2"/>
                </a:solidFill>
              </a:rPr>
              <a:t>个响应式网站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1184" y="199119"/>
            <a:ext cx="756932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7-1-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6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/>
      <p:bldP spid="12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5" y="3429000"/>
            <a:ext cx="5270250" cy="23042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388" y="962025"/>
            <a:ext cx="362471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社交网站个人信息页面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210273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21080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08494" y="2448102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211726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展示：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83768" y="1844824"/>
            <a:ext cx="5570756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由于生活节奏越来越快，人们经常通过社交网站结交朋友、组织聚会等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本项目将实现一个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可以适应各种屏幕的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大小的响应式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社交网站的个人信息页面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7304" y="2758045"/>
            <a:ext cx="1430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端页面效果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49518" y="275804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移动端页面效果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>
            <a:stCxn id="25" idx="2"/>
          </p:cNvCxnSpPr>
          <p:nvPr/>
        </p:nvCxnSpPr>
        <p:spPr bwMode="auto">
          <a:xfrm>
            <a:off x="2652308" y="3096599"/>
            <a:ext cx="0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 flipH="1">
            <a:off x="6948263" y="3096599"/>
            <a:ext cx="1" cy="2375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/>
          <p:cNvSpPr/>
          <p:nvPr/>
        </p:nvSpPr>
        <p:spPr bwMode="auto">
          <a:xfrm rot="574600">
            <a:off x="927223" y="375581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6663" y="37611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08494" y="4101182"/>
            <a:ext cx="699189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323578" y="3770342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83768" y="3322120"/>
            <a:ext cx="1492716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式栅格系统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弹性盒布局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14" y="3429000"/>
            <a:ext cx="1681346" cy="3222970"/>
          </a:xfrm>
          <a:prstGeom prst="rect">
            <a:avLst/>
          </a:prstGeom>
        </p:spPr>
      </p:pic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项目描述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4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25" grpId="0"/>
      <p:bldP spid="25" grpId="1"/>
      <p:bldP spid="26" grpId="0"/>
      <p:bldP spid="26" grpId="1"/>
      <p:bldP spid="31" grpId="0" animBg="1"/>
      <p:bldP spid="32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90040"/>
            <a:ext cx="7975600" cy="656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70000"/>
              </a:lnSpc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在网页制作中，栅格系统（又称网格系统）就是用固定的格子进行网页布局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是一种清晰、工整的设计风格。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70000"/>
              </a:lnSpc>
              <a:defRPr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栅格系统最早是应用于印刷媒体上，后来被应用于网页布局中，而随着响应式设计的流行，栅格系统开始被赋予了新的意义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103122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>
                <a:solidFill>
                  <a:srgbClr val="0567A2"/>
                </a:solidFill>
              </a:rPr>
              <a:t>栅</a:t>
            </a:r>
            <a:r>
              <a:rPr lang="zh-CN" altLang="en-US" sz="2400" b="1" smtClean="0">
                <a:solidFill>
                  <a:srgbClr val="0567A2"/>
                </a:solidFill>
              </a:rPr>
              <a:t>格系统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4499992" y="3943409"/>
            <a:ext cx="3800475" cy="15525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71600" y="4509120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栅</a:t>
            </a:r>
            <a:r>
              <a:rPr lang="zh-CN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格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进行布局可以让网页布局适应不同设备。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995936" y="4719696"/>
            <a:ext cx="360040" cy="29348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971600" y="4365104"/>
            <a:ext cx="2880320" cy="936104"/>
          </a:xfrm>
          <a:prstGeom prst="flowChartAlternateProcess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71600" y="6044713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demo7-3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25968" y="5900025"/>
            <a:ext cx="76784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en-US" sz="32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响应式栅格</a:t>
            </a:r>
            <a:r>
              <a:rPr lang="zh-CN" altLang="en-US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系统</a:t>
            </a:r>
            <a:r>
              <a:rPr lang="zh-CN" altLang="zh-CN" sz="32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2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7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库存数据 30"/>
          <p:cNvSpPr/>
          <p:nvPr/>
        </p:nvSpPr>
        <p:spPr>
          <a:xfrm>
            <a:off x="4270499" y="4649073"/>
            <a:ext cx="4608512" cy="1732255"/>
          </a:xfrm>
          <a:prstGeom prst="flowChartOnlineStorag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052736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到响应式，就不得不提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中的弹性盒布局了，它可以轻松的创建响应式网页布局，为盒状模型增加灵活性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8531" y="4892967"/>
            <a:ext cx="3733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弹性盒改进了块模型，既不使用浮动，也不会在弹性盒容器与其内容之间合并外边距，是一种非常灵活的布局方法。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C:\Users\admin\Documents\Tencent Files\1520700273\Image\C2C\%)6B3_]$UPQBEWZBV4(F4Q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19" y="2924944"/>
            <a:ext cx="3181350" cy="16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直接箭头连接符 16"/>
          <p:cNvCxnSpPr/>
          <p:nvPr/>
        </p:nvCxnSpPr>
        <p:spPr bwMode="auto">
          <a:xfrm>
            <a:off x="4702547" y="3756665"/>
            <a:ext cx="36004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1246163" y="3284984"/>
            <a:ext cx="504056" cy="86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6163" y="336425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/>
              <a:t>弹性盒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822227" y="2492896"/>
            <a:ext cx="2304256" cy="2592288"/>
            <a:chOff x="1835696" y="2708920"/>
            <a:chExt cx="2304256" cy="2592288"/>
          </a:xfrm>
        </p:grpSpPr>
        <p:sp>
          <p:nvSpPr>
            <p:cNvPr id="18" name="左大括号 17"/>
            <p:cNvSpPr/>
            <p:nvPr/>
          </p:nvSpPr>
          <p:spPr bwMode="auto">
            <a:xfrm>
              <a:off x="1835696" y="2708920"/>
              <a:ext cx="504056" cy="2592288"/>
            </a:xfrm>
            <a:prstGeom prst="leftBrace">
              <a:avLst/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9" name="椭圆形标注 18"/>
            <p:cNvSpPr/>
            <p:nvPr/>
          </p:nvSpPr>
          <p:spPr>
            <a:xfrm>
              <a:off x="2555776" y="2852936"/>
              <a:ext cx="1584176" cy="502890"/>
            </a:xfrm>
            <a:prstGeom prst="wedgeEllipseCallout">
              <a:avLst>
                <a:gd name="adj1" fmla="val -65234"/>
                <a:gd name="adj2" fmla="val 480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1" name="椭圆形标注 20"/>
            <p:cNvSpPr/>
            <p:nvPr/>
          </p:nvSpPr>
          <p:spPr>
            <a:xfrm>
              <a:off x="2555776" y="3753619"/>
              <a:ext cx="1584176" cy="502890"/>
            </a:xfrm>
            <a:prstGeom prst="wedgeEllipseCallout">
              <a:avLst>
                <a:gd name="adj1" fmla="val -65234"/>
                <a:gd name="adj2" fmla="val 480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2" name="椭圆形标注 21"/>
            <p:cNvSpPr/>
            <p:nvPr/>
          </p:nvSpPr>
          <p:spPr>
            <a:xfrm>
              <a:off x="2555776" y="4798318"/>
              <a:ext cx="1584176" cy="502890"/>
            </a:xfrm>
            <a:prstGeom prst="wedgeEllipseCallout">
              <a:avLst>
                <a:gd name="adj1" fmla="val -65234"/>
                <a:gd name="adj2" fmla="val 480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7824" y="292494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容器</a:t>
              </a: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7823" y="38203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mtClean="0"/>
                <a:t>子元素</a:t>
              </a: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76382" y="4865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轴</a:t>
              </a:r>
            </a:p>
          </p:txBody>
        </p:sp>
      </p:grp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37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  <p:bldP spid="20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4842726" y="3284984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853174" y="4005064"/>
            <a:ext cx="331922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5562806" y="4283804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demo7-4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348" y="3140968"/>
            <a:ext cx="3338636" cy="220235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用于指定弹性盒的容器，其值可以为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；如果为行内元素，值为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inline-flex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962025"/>
            <a:ext cx="1427827" cy="1216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display</a:t>
            </a:r>
            <a:endParaRPr lang="zh-CN" altLang="zh-CN" sz="2400" b="1">
              <a:solidFill>
                <a:srgbClr val="0567A2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b="1" dirty="0">
              <a:solidFill>
                <a:srgbClr val="0567A2"/>
              </a:solidFill>
              <a:latin typeface="+mn-lt"/>
              <a:ea typeface="+mn-ea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50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567533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flex-flow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是属性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flex-direction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flex-wrap 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的简写，用于排列弹性子元素。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08720"/>
            <a:ext cx="1657249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flex-flow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75190"/>
              </p:ext>
            </p:extLst>
          </p:nvPr>
        </p:nvGraphicFramePr>
        <p:xfrm>
          <a:off x="3491880" y="2223567"/>
          <a:ext cx="4248472" cy="203770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70475"/>
                <a:gridCol w="2877997"/>
              </a:tblGrid>
              <a:tr h="360040"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弹性盒子元素按轴方向顺序排列，默认值。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row-reverse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弹性盒子元素按轴方向逆序排列。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弹性盒子元素按纵轴方向顺序排列。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column-reverse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弹性盒子元素按纵轴方向逆序排列。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01995"/>
              </p:ext>
            </p:extLst>
          </p:nvPr>
        </p:nvGraphicFramePr>
        <p:xfrm>
          <a:off x="3491880" y="4434335"/>
          <a:ext cx="4680520" cy="178094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1298"/>
                <a:gridCol w="3579222"/>
              </a:tblGrid>
              <a:tr h="453528"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0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nowrap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</a:t>
                      </a: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容器为单行，该情况下</a:t>
                      </a:r>
                      <a:r>
                        <a:rPr lang="en-US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</a:t>
                      </a: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子项可能会溢出容器。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容器为多行，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子项溢出的部分会被放置到新行。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wrap-reverse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反转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wrap 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排列。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022759" y="3069079"/>
            <a:ext cx="14882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flex-direction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3562" y="5166603"/>
            <a:ext cx="11047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flex-wrap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726060" y="3253745"/>
            <a:ext cx="4057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2654052" y="5382627"/>
            <a:ext cx="40578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3057505" y="2511599"/>
            <a:ext cx="280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flex-flow: column-reverse;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4534832" y="2880931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746203" y="3451767"/>
            <a:ext cx="3609975" cy="2324100"/>
          </a:xfrm>
          <a:prstGeom prst="rect">
            <a:avLst/>
          </a:prstGeom>
        </p:spPr>
      </p:pic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5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239982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justify-content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1013" y="1620838"/>
            <a:ext cx="7975600" cy="11600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justify-content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属性能够设置子元素如何在当前轴方向的排列，其取值如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07521"/>
              </p:ext>
            </p:extLst>
          </p:nvPr>
        </p:nvGraphicFramePr>
        <p:xfrm>
          <a:off x="2483768" y="3119488"/>
          <a:ext cx="4248472" cy="2563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12168"/>
                <a:gridCol w="2736304"/>
              </a:tblGrid>
              <a:tr h="360040"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flex-start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弹性盒子元素将向行起始位置对齐。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flex-end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弹性盒子元素将向行结束位置对齐。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弹性盒子元素将向行中间位置对齐。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space-between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弹性盒子元素会平均地分布在行里。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indent="2667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space-around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弹性盒子元素会平均地分布在行里。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115616" y="275886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justify-content: flex-start;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592943" y="3128194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5004048" y="2686854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justify-content: space-between;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6481375" y="3056186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3312368" cy="2232248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3717032"/>
            <a:ext cx="3240360" cy="2232248"/>
          </a:xfrm>
          <a:prstGeom prst="rect">
            <a:avLst/>
          </a:prstGeom>
        </p:spPr>
      </p:pic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5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align-items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属性用于设置子元素在垂直于轴的方向上的排列，其取值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947393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align-items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00425"/>
              </p:ext>
            </p:extLst>
          </p:nvPr>
        </p:nvGraphicFramePr>
        <p:xfrm>
          <a:off x="827584" y="3119488"/>
          <a:ext cx="7344816" cy="2563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88814"/>
                <a:gridCol w="5856002"/>
              </a:tblGrid>
              <a:tr h="360040"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取值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ctr" defTabSz="914400" rtl="0" eaLnBrk="1" latinLnBrk="0" hangingPunct="1">
                        <a:spcAft>
                          <a:spcPts val="0"/>
                        </a:spcAft>
                        <a:tabLst>
                          <a:tab pos="356235" algn="l"/>
                        </a:tabLst>
                      </a:pPr>
                      <a:r>
                        <a:rPr lang="zh-CN" altLang="en-US" sz="1400" b="1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描述</a:t>
                      </a:r>
                      <a:endParaRPr lang="zh-CN" sz="14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flex-start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弹性盒子元素向垂直于轴的方向上的起始位置对齐。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flex-end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弹性盒子元素向垂直于轴的方向上的结束位置对齐。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center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弹性盒子元素向垂直于轴的方向上的中间位置对齐。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baseline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如弹性盒子元素的行内轴与侧轴为同一条，则该值与</a:t>
                      </a:r>
                      <a:r>
                        <a:rPr lang="en-US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'flex-start'</a:t>
                      </a:r>
                      <a:r>
                        <a:rPr lang="zh-CN" sz="1100" b="0" kern="1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等效。其他情况下，该值将参与基线对齐。</a:t>
                      </a:r>
                      <a:endParaRPr lang="zh-CN" sz="1100" b="0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3528">
                <a:tc>
                  <a:txBody>
                    <a:bodyPr/>
                    <a:lstStyle/>
                    <a:p>
                      <a:pPr indent="1270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stretch</a:t>
                      </a:r>
                      <a:endParaRPr lang="zh-CN" sz="1100" b="1" kern="10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如果指定侧轴大小的属性值为“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auto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”，则其值会使项目的边距盒的尺寸尽可能接近所在行的尺寸，但同时会遵照“</a:t>
                      </a:r>
                      <a:r>
                        <a:rPr lang="en-US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min/max-width/height</a:t>
                      </a:r>
                      <a:r>
                        <a:rPr lang="zh-CN" sz="1100" b="0" kern="10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”属性的限制。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3269865" y="2667010"/>
            <a:ext cx="238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align-items : flex-end;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546734" y="303634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图片 2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50" y="3606130"/>
            <a:ext cx="3619500" cy="2343150"/>
          </a:xfrm>
          <a:prstGeom prst="rect">
            <a:avLst/>
          </a:prstGeom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4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属性用于设置子元素出现的顺序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962025"/>
            <a:ext cx="123085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order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5772" y="2667010"/>
            <a:ext cx="33348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值分别改为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546734" y="303634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62250" y="3606130"/>
            <a:ext cx="3619500" cy="2343150"/>
          </a:xfrm>
          <a:prstGeom prst="rect">
            <a:avLst/>
          </a:prstGeom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4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8191624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65735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请简述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中如何嵌入音频和视频，并列举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支持的音频和视频格式。</a:t>
            </a: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880" y="1052736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8798" y="1054838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75656" y="2924944"/>
            <a:ext cx="6480720" cy="102155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/>
              <a:t>答：</a:t>
            </a:r>
            <a:r>
              <a:rPr lang="en-US" altLang="zh-CN"/>
              <a:t>HTML5</a:t>
            </a:r>
            <a:r>
              <a:rPr lang="zh-CN" altLang="zh-CN"/>
              <a:t>中使用</a:t>
            </a:r>
            <a:r>
              <a:rPr lang="en-US" altLang="zh-CN"/>
              <a:t>&lt;audio&gt;</a:t>
            </a:r>
            <a:r>
              <a:rPr lang="zh-CN" altLang="zh-CN"/>
              <a:t>标签嵌入音频，支持音频格式有</a:t>
            </a:r>
            <a:r>
              <a:rPr lang="en-US" altLang="zh-CN"/>
              <a:t> MP3</a:t>
            </a:r>
            <a:r>
              <a:rPr lang="zh-CN" altLang="zh-CN"/>
              <a:t>、</a:t>
            </a:r>
            <a:r>
              <a:rPr lang="en-US" altLang="zh-CN"/>
              <a:t>Wav </a:t>
            </a:r>
            <a:r>
              <a:rPr lang="zh-CN" altLang="zh-CN"/>
              <a:t>和</a:t>
            </a:r>
            <a:r>
              <a:rPr lang="en-US" altLang="zh-CN"/>
              <a:t> Ogg </a:t>
            </a:r>
            <a:r>
              <a:rPr lang="zh-CN" altLang="zh-CN"/>
              <a:t>，使用</a:t>
            </a:r>
            <a:r>
              <a:rPr lang="en-US" altLang="zh-CN"/>
              <a:t>&lt;video&gt;</a:t>
            </a:r>
            <a:r>
              <a:rPr lang="zh-CN" altLang="zh-CN"/>
              <a:t>标签嵌入视频，支持的视频格式有</a:t>
            </a:r>
            <a:r>
              <a:rPr lang="en-US" altLang="zh-CN"/>
              <a:t> MP4</a:t>
            </a:r>
            <a:r>
              <a:rPr lang="zh-CN" altLang="zh-CN"/>
              <a:t>、</a:t>
            </a:r>
            <a:r>
              <a:rPr lang="en-US" altLang="zh-CN"/>
              <a:t>WebM </a:t>
            </a:r>
            <a:r>
              <a:rPr lang="zh-CN" altLang="zh-CN"/>
              <a:t>和</a:t>
            </a:r>
            <a:r>
              <a:rPr lang="en-US" altLang="zh-CN"/>
              <a:t> Ogg </a:t>
            </a:r>
            <a:r>
              <a:rPr lang="zh-CN" altLang="zh-CN"/>
              <a:t>。</a:t>
            </a: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35852" y="199119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属性是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flex-grow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（扩展比率），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 flex-shrink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（收缩比率）和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flex-basis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（宽度，像素值） 的缩写，能够设置子元素的伸缩性。</a:t>
            </a:r>
          </a:p>
        </p:txBody>
      </p:sp>
      <p:sp>
        <p:nvSpPr>
          <p:cNvPr id="8" name="矩形 7"/>
          <p:cNvSpPr/>
          <p:nvPr/>
        </p:nvSpPr>
        <p:spPr>
          <a:xfrm>
            <a:off x="560388" y="962025"/>
            <a:ext cx="99578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flex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7839" y="3068960"/>
            <a:ext cx="22640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flex-grow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540060" y="343829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5436096" y="2780928"/>
            <a:ext cx="25435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flex-grow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还原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flex-basis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30px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6388317" y="3438292"/>
            <a:ext cx="0" cy="37281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3971844"/>
            <a:ext cx="3096344" cy="2121452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023935" y="3977798"/>
            <a:ext cx="3148465" cy="2121452"/>
          </a:xfrm>
          <a:prstGeom prst="rect">
            <a:avLst/>
          </a:prstGeom>
        </p:spPr>
      </p:pic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9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620838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align-self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属性能够覆盖容器中的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align-items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属性，用于设置单独的子元素如何沿着纵轴排列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取值有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auto|flex-start|flex-end|center|baseline|stretch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，每个值的意义与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align-items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属性的取值类似。</a:t>
            </a:r>
          </a:p>
        </p:txBody>
      </p:sp>
      <p:sp>
        <p:nvSpPr>
          <p:cNvPr id="8" name="矩形 7"/>
          <p:cNvSpPr/>
          <p:nvPr/>
        </p:nvSpPr>
        <p:spPr>
          <a:xfrm>
            <a:off x="560388" y="962025"/>
            <a:ext cx="1691489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align-self</a:t>
            </a:r>
            <a:endParaRPr lang="zh-CN" altLang="zh-CN" sz="2400" b="1">
              <a:solidFill>
                <a:srgbClr val="0567A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23402" y="4293096"/>
            <a:ext cx="16289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align-self</a:t>
            </a:r>
          </a:p>
          <a:p>
            <a:r>
              <a:rPr lang="zh-CN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改为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stretch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3285600" y="4839259"/>
            <a:ext cx="99836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3764015"/>
            <a:ext cx="3096344" cy="2121452"/>
          </a:xfrm>
          <a:prstGeom prst="rect">
            <a:avLst/>
          </a:prstGeom>
        </p:spPr>
      </p:pic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6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3728" y="2428850"/>
            <a:ext cx="61926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容器的每一个子元素变为一个弹性子元素，弹性容器直接包含的文本变为匿名的弹性子元素。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单元中，多列布局中的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column-*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属性对弹性子元素无效。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单元中，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float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clear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对弹性子元素无效。使用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float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会导致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display 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属性计算为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block.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vertical-align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属性对弹性子元素的对齐无效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/>
          <p:cNvSpPr/>
          <p:nvPr/>
        </p:nvSpPr>
        <p:spPr bwMode="auto">
          <a:xfrm>
            <a:off x="1763688" y="2500859"/>
            <a:ext cx="360040" cy="2952327"/>
          </a:xfrm>
          <a:prstGeom prst="leftBrace">
            <a:avLst>
              <a:gd name="adj1" fmla="val 8333"/>
              <a:gd name="adj2" fmla="val 50293"/>
            </a:avLst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592" y="3797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412776"/>
            <a:ext cx="7691387" cy="5840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使用弹性盒布局时，以下属性不起作用：</a:t>
            </a:r>
          </a:p>
          <a:p>
            <a:pPr lvl="1">
              <a:lnSpc>
                <a:spcPct val="150000"/>
              </a:lnSpc>
              <a:defRPr/>
            </a:pP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8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72162" y="4864948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99592" y="5561603"/>
            <a:ext cx="7344816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3203848" y="5840343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</a:t>
            </a:r>
            <a:r>
              <a:rPr lang="zh-CN" altLang="en-US" b="1">
                <a:ea typeface="宋体" pitchFamily="2" charset="-122"/>
              </a:rPr>
              <a:t>教材</a:t>
            </a:r>
            <a:r>
              <a:rPr lang="en-US" altLang="zh-CN" b="1" smtClean="0">
                <a:ea typeface="宋体" pitchFamily="2" charset="-122"/>
              </a:rPr>
              <a:t>demo7-5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597021" y="1961203"/>
            <a:ext cx="2830963" cy="2467527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417124" y="1628800"/>
            <a:ext cx="1628775" cy="283845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644008" y="2897307"/>
            <a:ext cx="504056" cy="297659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弹性盒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0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123728" y="1992213"/>
            <a:ext cx="6480720" cy="30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社交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网站的个人信息页面主要由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div.element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嵌套三个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标签构成了页面的三个模块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495175" y="2016472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615" y="20218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76446" y="2376094"/>
            <a:ext cx="7855994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91530" y="2031000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页面结构：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03" y="2949280"/>
            <a:ext cx="4392488" cy="2419302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856504" y="2949280"/>
            <a:ext cx="4107984" cy="2592288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4572000" y="4066519"/>
            <a:ext cx="284504" cy="184823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0388" y="962025"/>
            <a:ext cx="362471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社交网站个人信息页面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19074" y="199119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0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30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635422" y="5468649"/>
            <a:ext cx="804103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 rot="574600">
            <a:off x="647648" y="4824784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503" y="481545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3" name="直接连接符 52"/>
          <p:cNvCxnSpPr>
            <a:stCxn id="51" idx="4"/>
          </p:cNvCxnSpPr>
          <p:nvPr/>
        </p:nvCxnSpPr>
        <p:spPr>
          <a:xfrm>
            <a:off x="798763" y="5184788"/>
            <a:ext cx="7805685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044003" y="4806338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4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细节</a:t>
            </a:r>
            <a:r>
              <a:rPr lang="zh-CN" altLang="en-US" sz="14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51720" y="2060848"/>
            <a:ext cx="6264696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使用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弹性盒对页面进行布局，将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div.element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设置为弹性盒容器，将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 element-left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div.element-right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、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div.element-last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作为该容器的三个子元素。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PC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端子元素按横轴方向顺序排列，并且使用媒体查询，在浏览器窗口小于或等于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640px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时，子元素按纵轴方向排列。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div.element-left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中，添加表单和提交按钮，并且使用媒体查询，在浏览器窗口逐渐缩小时，设置表单的对应样式，重点设置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&lt;input&gt;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控件的宽度。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div.element-right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中，嵌套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div.teddy-text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div.teddy-follow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。其中在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div.teddy-text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中添加头像和昵称，在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div.teddy-follow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中添加粉丝量和关注量，对元素设置宽度时，尽量使用百分比，这样可以使元素自动响应视口大小的变化。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div.element-last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中，使用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ul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列表添加菜单部分，在每个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&lt;li&gt;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标签中嵌套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&lt;a&gt;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&lt;span&gt;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标签，其中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&lt;span&gt;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标签用于设置菜单的图标。 </a:t>
            </a:r>
          </a:p>
        </p:txBody>
      </p:sp>
      <p:sp>
        <p:nvSpPr>
          <p:cNvPr id="13" name="矩形 12"/>
          <p:cNvSpPr/>
          <p:nvPr/>
        </p:nvSpPr>
        <p:spPr>
          <a:xfrm>
            <a:off x="560388" y="962025"/>
            <a:ext cx="362471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smtClean="0">
                <a:solidFill>
                  <a:srgbClr val="0567A2"/>
                </a:solidFill>
              </a:rPr>
              <a:t>社交网站个人信息页面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9074" y="199119"/>
            <a:ext cx="756143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7-2-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项目分析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66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2" grpId="0"/>
      <p:bldP spid="54" grpId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177" y="1446569"/>
            <a:ext cx="380996" cy="3809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04491" y="1437012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简述什么是视口，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端是否存在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视口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简述响应式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设计中为什么要使用百分比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课后作业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>
            <a:grpSpLocks/>
          </p:cNvGrpSpPr>
          <p:nvPr/>
        </p:nvGrpSpPr>
        <p:grpSpPr bwMode="auto">
          <a:xfrm flipH="1" flipV="1">
            <a:off x="250824" y="2546675"/>
            <a:ext cx="2448967" cy="1118865"/>
            <a:chOff x="5484003" y="4225925"/>
            <a:chExt cx="3188011" cy="1186784"/>
          </a:xfrm>
        </p:grpSpPr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484003" y="4225925"/>
              <a:ext cx="2872951" cy="686411"/>
              <a:chOff x="934464" y="2318309"/>
              <a:chExt cx="2873249" cy="686148"/>
            </a:xfrm>
          </p:grpSpPr>
          <p:cxnSp>
            <p:nvCxnSpPr>
              <p:cNvPr id="7203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04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584774" cy="0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99" name="组合 41"/>
            <p:cNvGrpSpPr>
              <a:grpSpLocks/>
            </p:cNvGrpSpPr>
            <p:nvPr/>
          </p:nvGrpSpPr>
          <p:grpSpPr bwMode="auto">
            <a:xfrm flipH="1">
              <a:off x="8069302" y="4858718"/>
              <a:ext cx="602712" cy="553991"/>
              <a:chOff x="1256847" y="3585332"/>
              <a:chExt cx="604419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56847" y="3625694"/>
                <a:ext cx="604419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327723" y="3585332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00" name="矩形 51"/>
            <p:cNvSpPr>
              <a:spLocks noChangeArrowheads="1"/>
            </p:cNvSpPr>
            <p:nvPr/>
          </p:nvSpPr>
          <p:spPr bwMode="auto">
            <a:xfrm rot="10800000">
              <a:off x="5671479" y="4227432"/>
              <a:ext cx="2530937" cy="101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了解视口的概念和栅格系统</a:t>
              </a:r>
              <a:endParaRPr lang="zh-CN" altLang="en-US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73" name="组合 2"/>
          <p:cNvGrpSpPr>
            <a:grpSpLocks/>
          </p:cNvGrpSpPr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33" name="弧形 32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95975" y="2733925"/>
            <a:ext cx="3356544" cy="1141931"/>
            <a:chOff x="5895975" y="2733925"/>
            <a:chExt cx="3356544" cy="1141931"/>
          </a:xfrm>
        </p:grpSpPr>
        <p:grpSp>
          <p:nvGrpSpPr>
            <p:cNvPr id="2052" name="组合 6"/>
            <p:cNvGrpSpPr>
              <a:grpSpLocks/>
            </p:cNvGrpSpPr>
            <p:nvPr/>
          </p:nvGrpSpPr>
          <p:grpSpPr bwMode="auto">
            <a:xfrm>
              <a:off x="5895975" y="2733925"/>
              <a:ext cx="3356544" cy="1127123"/>
              <a:chOff x="5947984" y="1606354"/>
              <a:chExt cx="3359570" cy="1127158"/>
            </a:xfrm>
          </p:grpSpPr>
          <p:sp>
            <p:nvSpPr>
              <p:cNvPr id="5128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26138"/>
                <a:ext cx="3325632" cy="458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7177" name="组合 16"/>
              <p:cNvGrpSpPr>
                <a:grpSpLocks/>
              </p:cNvGrpSpPr>
              <p:nvPr/>
            </p:nvGrpSpPr>
            <p:grpSpPr bwMode="auto">
              <a:xfrm flipH="1">
                <a:off x="5947984" y="2081607"/>
                <a:ext cx="2697267" cy="651905"/>
                <a:chOff x="1338278" y="2657188"/>
                <a:chExt cx="2820376" cy="652213"/>
              </a:xfrm>
            </p:grpSpPr>
            <p:cxnSp>
              <p:nvCxnSpPr>
                <p:cNvPr id="7181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338278" y="2657188"/>
                  <a:ext cx="372268" cy="652213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82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1710546" y="3309401"/>
                  <a:ext cx="2448108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78" name="组合 15"/>
              <p:cNvGrpSpPr>
                <a:grpSpLocks/>
              </p:cNvGrpSpPr>
              <p:nvPr/>
            </p:nvGrpSpPr>
            <p:grpSpPr bwMode="auto">
              <a:xfrm flipH="1">
                <a:off x="8468026" y="1606354"/>
                <a:ext cx="489391" cy="520715"/>
                <a:chOff x="1696456" y="3848593"/>
                <a:chExt cx="511727" cy="520961"/>
              </a:xfrm>
            </p:grpSpPr>
            <p:sp>
              <p:nvSpPr>
                <p:cNvPr id="12" name="椭圆 11"/>
                <p:cNvSpPr/>
                <p:nvPr/>
              </p:nvSpPr>
              <p:spPr bwMode="auto">
                <a:xfrm>
                  <a:off x="1696456" y="386447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804450" y="384859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prstClr val="whit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7" name="矩形 51"/>
            <p:cNvSpPr>
              <a:spLocks noChangeArrowheads="1"/>
            </p:cNvSpPr>
            <p:nvPr/>
          </p:nvSpPr>
          <p:spPr bwMode="auto">
            <a:xfrm rot="10800000" flipH="1" flipV="1">
              <a:off x="6080730" y="2920658"/>
              <a:ext cx="2235686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CSS3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媒体查询的</a:t>
              </a:r>
              <a:r>
                <a:rPr lang="zh-CN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zh-CN" altLang="zh-CN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67944" y="5029388"/>
            <a:ext cx="3456385" cy="991900"/>
            <a:chOff x="4067944" y="5029388"/>
            <a:chExt cx="3456385" cy="991900"/>
          </a:xfrm>
        </p:grpSpPr>
        <p:grpSp>
          <p:nvGrpSpPr>
            <p:cNvPr id="2" name="组合 1"/>
            <p:cNvGrpSpPr>
              <a:grpSpLocks/>
            </p:cNvGrpSpPr>
            <p:nvPr/>
          </p:nvGrpSpPr>
          <p:grpSpPr bwMode="auto">
            <a:xfrm>
              <a:off x="4067944" y="5029388"/>
              <a:ext cx="3456385" cy="847888"/>
              <a:chOff x="3944677" y="5163538"/>
              <a:chExt cx="2276512" cy="711303"/>
            </a:xfrm>
          </p:grpSpPr>
          <p:grpSp>
            <p:nvGrpSpPr>
              <p:cNvPr id="7185" name="组合 38"/>
              <p:cNvGrpSpPr>
                <a:grpSpLocks/>
              </p:cNvGrpSpPr>
              <p:nvPr/>
            </p:nvGrpSpPr>
            <p:grpSpPr bwMode="auto">
              <a:xfrm rot="16200000" flipV="1">
                <a:off x="4371576" y="4736639"/>
                <a:ext cx="711303" cy="1565101"/>
                <a:chOff x="1747521" y="2532977"/>
                <a:chExt cx="1009673" cy="716620"/>
              </a:xfrm>
            </p:grpSpPr>
            <p:cxnSp>
              <p:nvCxnSpPr>
                <p:cNvPr id="7189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46944" y="2833554"/>
                  <a:ext cx="601154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0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184" name="矩形 4"/>
              <p:cNvSpPr>
                <a:spLocks noChangeArrowheads="1"/>
              </p:cNvSpPr>
              <p:nvPr/>
            </p:nvSpPr>
            <p:spPr bwMode="auto">
              <a:xfrm>
                <a:off x="4157167" y="5391569"/>
                <a:ext cx="2064022" cy="414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掌握</a:t>
                </a:r>
                <a:r>
                  <a:rPr lang="zh-CN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弹性盒</a:t>
                </a:r>
                <a:r>
                  <a:rPr lang="zh-CN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布局</a:t>
                </a:r>
                <a:endPara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4" name="椭圆 53"/>
            <p:cNvSpPr/>
            <p:nvPr/>
          </p:nvSpPr>
          <p:spPr bwMode="auto">
            <a:xfrm flipH="1">
              <a:off x="6372200" y="5539845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srgbClr val="0567A2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 bwMode="auto">
            <a:xfrm flipH="1">
              <a:off x="6444208" y="5500589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标题 1"/>
          <p:cNvSpPr>
            <a:spLocks noChangeArrowheads="1"/>
          </p:cNvSpPr>
          <p:nvPr/>
        </p:nvSpPr>
        <p:spPr bwMode="auto">
          <a:xfrm>
            <a:off x="1644242" y="190730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559212" y="1628800"/>
            <a:ext cx="5245036" cy="4035361"/>
            <a:chOff x="1398367" y="1733243"/>
            <a:chExt cx="5245036" cy="4035172"/>
          </a:xfrm>
        </p:grpSpPr>
        <p:graphicFrame>
          <p:nvGraphicFramePr>
            <p:cNvPr id="42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47660418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3" name="TextBox 42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44" name="TextBox 43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45" name="TextBox 44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31317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300595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第一</a:t>
            </a:r>
            <a:r>
              <a:rPr lang="zh-CN" altLang="zh-CN" sz="2400" b="1">
                <a:solidFill>
                  <a:srgbClr val="0567A2"/>
                </a:solidFill>
              </a:rPr>
              <a:t>个响应式网站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927223" y="3620679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663" y="36260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96583" y="3984717"/>
            <a:ext cx="4471618" cy="0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23578" y="3635207"/>
            <a:ext cx="1151277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页面展示：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47222" y="2289849"/>
            <a:ext cx="2849707" cy="157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个响应式设计网站对于读者意义非凡，所以本项目也选择了一个非常有意义的主题——环保网站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该项目适用于多种屏幕大小，页面效果会随屏幕大小的改变实时调整，这就是响应式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855215" y="5629452"/>
            <a:ext cx="362543" cy="362530"/>
          </a:xfrm>
          <a:prstGeom prst="ellipse">
            <a:avLst/>
          </a:prstGeom>
          <a:solidFill>
            <a:srgbClr val="0567A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617" y="561205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051581" y="5981384"/>
            <a:ext cx="4528531" cy="11148"/>
          </a:xfrm>
          <a:prstGeom prst="line">
            <a:avLst/>
          </a:prstGeom>
          <a:ln w="19050">
            <a:solidFill>
              <a:srgbClr val="056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243171" y="5612052"/>
            <a:ext cx="1157458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4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272995" y="5013766"/>
            <a:ext cx="3776734" cy="86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关于</a:t>
            </a: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视口 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媒体查询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百分比布局</a:t>
            </a:r>
          </a:p>
        </p:txBody>
      </p:sp>
      <p:pic>
        <p:nvPicPr>
          <p:cNvPr id="30" name="图片 2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2" y="1166567"/>
            <a:ext cx="4736398" cy="5270754"/>
          </a:xfrm>
          <a:prstGeom prst="rect">
            <a:avLst/>
          </a:prstGeom>
        </p:spPr>
      </p:pic>
      <p:pic>
        <p:nvPicPr>
          <p:cNvPr id="33" name="图片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21" y="1124744"/>
            <a:ext cx="2063611" cy="5397029"/>
          </a:xfrm>
          <a:prstGeom prst="rect">
            <a:avLst/>
          </a:prstGeom>
        </p:spPr>
      </p:pic>
      <p:sp>
        <p:nvSpPr>
          <p:cNvPr id="34" name="椭圆形标注 33"/>
          <p:cNvSpPr/>
          <p:nvPr/>
        </p:nvSpPr>
        <p:spPr>
          <a:xfrm>
            <a:off x="2699792" y="4848453"/>
            <a:ext cx="1241172" cy="647700"/>
          </a:xfrm>
          <a:prstGeom prst="wedgeEllipseCallout">
            <a:avLst>
              <a:gd name="adj1" fmla="val -83364"/>
              <a:gd name="adj2" fmla="val -56447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2756" y="5013176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端页面效果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形标注 43"/>
          <p:cNvSpPr/>
          <p:nvPr/>
        </p:nvSpPr>
        <p:spPr>
          <a:xfrm>
            <a:off x="7238708" y="3860676"/>
            <a:ext cx="1369412" cy="647700"/>
          </a:xfrm>
          <a:prstGeom prst="wedgeEllipseCallout">
            <a:avLst>
              <a:gd name="adj1" fmla="val -83364"/>
              <a:gd name="adj2" fmla="val -56447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35036" y="400506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移动端页面效果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44242" y="199119"/>
            <a:ext cx="753627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7-1-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项目</a:t>
            </a: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描述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9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5" grpId="0"/>
      <p:bldP spid="20" grpId="0"/>
      <p:bldP spid="36" grpId="0" animBg="1"/>
      <p:bldP spid="37" grpId="0"/>
      <p:bldP spid="39" grpId="0"/>
      <p:bldP spid="40" grpId="0"/>
      <p:bldP spid="34" grpId="0" animBg="1"/>
      <p:bldP spid="34" grpId="1" animBg="1"/>
      <p:bldP spid="41" grpId="0"/>
      <p:bldP spid="41" grpId="1"/>
      <p:bldP spid="44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124744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视口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在响应式设计中是一个非常重要的概念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视口的概念针对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浏览器，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视口，一种是可见视口即设备大小，另一种是视窗视口即网页宽度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2492896"/>
            <a:ext cx="5274310" cy="3520440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2843808" y="5229200"/>
            <a:ext cx="5472608" cy="1191816"/>
          </a:xfrm>
          <a:prstGeom prst="wedgeRoundRectCallout">
            <a:avLst>
              <a:gd name="adj1" fmla="val -1021"/>
              <a:gd name="adj2" fmla="val -87474"/>
              <a:gd name="adj3" fmla="val 16667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zh-CN" sz="1600" smtClean="0"/>
              <a:t>如图所示，设备</a:t>
            </a:r>
            <a:r>
              <a:rPr lang="zh-CN" altLang="zh-CN" sz="1600"/>
              <a:t>屏幕是</a:t>
            </a:r>
            <a:r>
              <a:rPr lang="en-US" altLang="zh-CN" sz="1600"/>
              <a:t>414</a:t>
            </a:r>
            <a:r>
              <a:rPr lang="zh-CN" altLang="zh-CN" sz="1600"/>
              <a:t>像素的宽度，在浏览器中，</a:t>
            </a:r>
            <a:r>
              <a:rPr lang="en-US" altLang="zh-CN" sz="1600"/>
              <a:t>414</a:t>
            </a:r>
            <a:r>
              <a:rPr lang="zh-CN" altLang="zh-CN" sz="1600"/>
              <a:t>像素的屏幕宽度能够展示</a:t>
            </a:r>
            <a:r>
              <a:rPr lang="en-US" altLang="zh-CN" sz="1600"/>
              <a:t>1200</a:t>
            </a:r>
            <a:r>
              <a:rPr lang="zh-CN" altLang="zh-CN" sz="1600"/>
              <a:t>像素宽度的内容。</a:t>
            </a:r>
            <a:r>
              <a:rPr lang="zh-CN" altLang="zh-CN" sz="1600">
                <a:solidFill>
                  <a:srgbClr val="FF0000"/>
                </a:solidFill>
              </a:rPr>
              <a:t>那么</a:t>
            </a:r>
            <a:r>
              <a:rPr lang="en-US" altLang="zh-CN" sz="1600">
                <a:solidFill>
                  <a:srgbClr val="FF0000"/>
                </a:solidFill>
              </a:rPr>
              <a:t>414</a:t>
            </a:r>
            <a:r>
              <a:rPr lang="zh-CN" altLang="zh-CN" sz="1600">
                <a:solidFill>
                  <a:srgbClr val="FF0000"/>
                </a:solidFill>
              </a:rPr>
              <a:t>像素就是可见视口的宽度，而</a:t>
            </a:r>
            <a:r>
              <a:rPr lang="en-US" altLang="zh-CN" sz="1600">
                <a:solidFill>
                  <a:srgbClr val="FF0000"/>
                </a:solidFill>
              </a:rPr>
              <a:t>1200</a:t>
            </a:r>
            <a:r>
              <a:rPr lang="zh-CN" altLang="zh-CN" sz="1600">
                <a:solidFill>
                  <a:srgbClr val="FF0000"/>
                </a:solidFill>
              </a:rPr>
              <a:t>像素就是视窗视口的宽度</a:t>
            </a:r>
            <a:r>
              <a:rPr lang="zh-CN" altLang="zh-CN" sz="1600"/>
              <a:t>。</a:t>
            </a:r>
            <a:endParaRPr lang="zh-CN" altLang="en-US" sz="1600" dirty="0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关于视口 </a:t>
            </a:r>
          </a:p>
        </p:txBody>
      </p:sp>
    </p:spTree>
    <p:extLst>
      <p:ext uri="{BB962C8B-B14F-4D97-AF65-F5344CB8AC3E}">
        <p14:creationId xmlns:p14="http://schemas.microsoft.com/office/powerpoint/2010/main" val="11159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4294967295"/>
          </p:nvPr>
        </p:nvSpPr>
        <p:spPr bwMode="auto">
          <a:xfrm>
            <a:off x="481013" y="1340768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标签可以用于配置视口属性。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1187122" y="4869160"/>
            <a:ext cx="7057286" cy="646986"/>
          </a:xfrm>
          <a:prstGeom prst="wedgeRoundRectCallout">
            <a:avLst>
              <a:gd name="adj1" fmla="val -20943"/>
              <a:gd name="adj2" fmla="val -149986"/>
              <a:gd name="adj3" fmla="val 16667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sz="1600" smtClean="0"/>
              <a:t>除此之外，</a:t>
            </a:r>
            <a:r>
              <a:rPr lang="zh-CN" altLang="zh-CN" sz="1600" smtClean="0"/>
              <a:t>还</a:t>
            </a:r>
            <a:r>
              <a:rPr lang="zh-CN" altLang="zh-CN" sz="1600"/>
              <a:t>可以设置</a:t>
            </a:r>
            <a:r>
              <a:rPr lang="en-US" altLang="zh-CN" sz="1600"/>
              <a:t>height</a:t>
            </a:r>
            <a:r>
              <a:rPr lang="zh-CN" altLang="zh-CN" sz="1600"/>
              <a:t>属性设置视窗视口的高度，</a:t>
            </a:r>
            <a:r>
              <a:rPr lang="en-US" altLang="zh-CN" sz="1600"/>
              <a:t>minimum-scale</a:t>
            </a:r>
            <a:r>
              <a:rPr lang="zh-CN" altLang="zh-CN" sz="1600"/>
              <a:t>设置最小缩放比例。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6268" y="2708920"/>
            <a:ext cx="7148140" cy="89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&lt;meta name="viewport" content="user-scalable=no, width=device-width, 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initial-scale=1.0, maximum-scale=1.0</a:t>
            </a:r>
            <a:r>
              <a:rPr lang="en-US" altLang="zh-CN" sz="1600" smtClean="0"/>
              <a:t>"&gt;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</p:txBody>
      </p:sp>
      <p:grpSp>
        <p:nvGrpSpPr>
          <p:cNvPr id="32" name="组合 31"/>
          <p:cNvGrpSpPr/>
          <p:nvPr/>
        </p:nvGrpSpPr>
        <p:grpSpPr>
          <a:xfrm rot="16200000">
            <a:off x="4680013" y="2404631"/>
            <a:ext cx="216023" cy="1440160"/>
            <a:chOff x="4067944" y="3789040"/>
            <a:chExt cx="252028" cy="648072"/>
          </a:xfrm>
        </p:grpSpPr>
        <p:sp>
          <p:nvSpPr>
            <p:cNvPr id="33" name="左中括号 32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矩形 34"/>
          <p:cNvSpPr/>
          <p:nvPr/>
        </p:nvSpPr>
        <p:spPr>
          <a:xfrm>
            <a:off x="4490625" y="3212976"/>
            <a:ext cx="15494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设置用户是否可以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缩放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，默认为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6200000">
            <a:off x="6335089" y="2259508"/>
            <a:ext cx="216023" cy="1730406"/>
            <a:chOff x="4067944" y="3789040"/>
            <a:chExt cx="252028" cy="648072"/>
          </a:xfrm>
        </p:grpSpPr>
        <p:sp>
          <p:nvSpPr>
            <p:cNvPr id="37" name="左中括号 36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5652120" y="3218620"/>
            <a:ext cx="16908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用于设置视窗视口的宽度，这里表示与可见视口宽度相同。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16200000">
            <a:off x="3275855" y="2666531"/>
            <a:ext cx="216026" cy="1656184"/>
            <a:chOff x="4067944" y="3789040"/>
            <a:chExt cx="252028" cy="648072"/>
          </a:xfrm>
        </p:grpSpPr>
        <p:sp>
          <p:nvSpPr>
            <p:cNvPr id="41" name="左中括号 40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矩形 42"/>
          <p:cNvSpPr/>
          <p:nvPr/>
        </p:nvSpPr>
        <p:spPr>
          <a:xfrm>
            <a:off x="2708656" y="3630922"/>
            <a:ext cx="200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设置最大缩放比例，取值为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0~10.0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2" name="组合 51"/>
          <p:cNvGrpSpPr/>
          <p:nvPr/>
        </p:nvGrpSpPr>
        <p:grpSpPr>
          <a:xfrm rot="16200000">
            <a:off x="1763690" y="2810546"/>
            <a:ext cx="216024" cy="1368153"/>
            <a:chOff x="4067944" y="3789040"/>
            <a:chExt cx="252028" cy="648072"/>
          </a:xfrm>
        </p:grpSpPr>
        <p:sp>
          <p:nvSpPr>
            <p:cNvPr id="53" name="左中括号 52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5" name="矩形 54"/>
          <p:cNvSpPr/>
          <p:nvPr/>
        </p:nvSpPr>
        <p:spPr>
          <a:xfrm>
            <a:off x="1187122" y="3602636"/>
            <a:ext cx="15522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设置初始缩放比例，取值为</a:t>
            </a:r>
            <a:r>
              <a:rPr lang="en-US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0~10.0</a:t>
            </a:r>
            <a:r>
              <a:rPr lang="zh-CN" altLang="en-US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0388" y="962025"/>
            <a:ext cx="211756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smtClean="0">
                <a:solidFill>
                  <a:srgbClr val="0567A2"/>
                </a:solidFill>
              </a:rPr>
              <a:t>&lt;</a:t>
            </a:r>
            <a:r>
              <a:rPr lang="en-US" altLang="zh-CN" sz="2400" b="1">
                <a:solidFill>
                  <a:srgbClr val="0567A2"/>
                </a:solidFill>
              </a:rPr>
              <a:t>meta&gt;</a:t>
            </a:r>
            <a:r>
              <a:rPr lang="zh-CN" altLang="zh-CN" sz="2400" b="1">
                <a:solidFill>
                  <a:srgbClr val="0567A2"/>
                </a:solidFill>
              </a:rPr>
              <a:t>标签</a:t>
            </a:r>
            <a:endParaRPr lang="en-US" altLang="zh-CN" sz="2400" b="1" dirty="0">
              <a:solidFill>
                <a:srgbClr val="0567A2"/>
              </a:solidFill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635852" y="190730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关于视口 </a:t>
            </a:r>
          </a:p>
        </p:txBody>
      </p:sp>
    </p:spTree>
    <p:extLst>
      <p:ext uri="{BB962C8B-B14F-4D97-AF65-F5344CB8AC3E}">
        <p14:creationId xmlns:p14="http://schemas.microsoft.com/office/powerpoint/2010/main" val="23694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 animBg="1"/>
      <p:bldP spid="35" grpId="0"/>
      <p:bldP spid="35" grpId="1"/>
      <p:bldP spid="39" grpId="0"/>
      <p:bldP spid="39" grpId="1"/>
      <p:bldP spid="43" grpId="0"/>
      <p:bldP spid="43" grpId="1"/>
      <p:bldP spid="55" grpId="0"/>
      <p:bldP spid="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404814"/>
            <a:ext cx="7975600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规范中，媒体查询可以根据视口宽度、设备方向等差异来改变页面的显示方式。媒体查询由媒体类型和条件表达式组成，示例代码如下所示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3080352"/>
            <a:ext cx="6984776" cy="852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r>
              <a:rPr lang="en-US" altLang="zh-CN" sz="1600" smtClean="0"/>
              <a:t>@media  </a:t>
            </a:r>
            <a:r>
              <a:rPr lang="en-US" altLang="zh-CN" sz="1600"/>
              <a:t>screen </a:t>
            </a:r>
            <a:r>
              <a:rPr lang="en-US" altLang="zh-CN" sz="1600" smtClean="0"/>
              <a:t> and  (</a:t>
            </a:r>
            <a:r>
              <a:rPr lang="en-US" altLang="zh-CN" sz="1600"/>
              <a:t>max-width: 960px</a:t>
            </a:r>
            <a:r>
              <a:rPr lang="en-US" altLang="zh-CN" sz="1600" smtClean="0"/>
              <a:t>) {</a:t>
            </a:r>
            <a:endParaRPr lang="zh-CN" altLang="zh-CN" sz="1600"/>
          </a:p>
          <a:p>
            <a:r>
              <a:rPr lang="en-US" altLang="zh-CN" sz="1600"/>
              <a:t>	</a:t>
            </a:r>
            <a:r>
              <a:rPr lang="en-US" altLang="zh-CN" sz="1600" smtClean="0"/>
              <a:t>/*</a:t>
            </a:r>
            <a:r>
              <a:rPr lang="zh-CN" altLang="zh-CN" sz="1600"/>
              <a:t>样式设置</a:t>
            </a:r>
            <a:r>
              <a:rPr lang="en-US" altLang="zh-CN" sz="1600"/>
              <a:t>*/</a:t>
            </a:r>
            <a:endParaRPr lang="zh-CN" altLang="zh-CN" sz="1600"/>
          </a:p>
          <a:p>
            <a:r>
              <a:rPr lang="en-US" altLang="zh-CN" sz="1600" smtClean="0"/>
              <a:t>}</a:t>
            </a: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zh-CN" altLang="zh-CN" sz="1600"/>
          </a:p>
          <a:p>
            <a:pPr indent="457200">
              <a:lnSpc>
                <a:spcPct val="150000"/>
              </a:lnSpc>
            </a:pPr>
            <a:endParaRPr lang="en-US" altLang="zh-CN" sz="1600" smtClean="0"/>
          </a:p>
        </p:txBody>
      </p:sp>
      <p:grpSp>
        <p:nvGrpSpPr>
          <p:cNvPr id="44" name="组合 43"/>
          <p:cNvGrpSpPr/>
          <p:nvPr/>
        </p:nvGrpSpPr>
        <p:grpSpPr>
          <a:xfrm rot="10800000">
            <a:off x="5214270" y="3140968"/>
            <a:ext cx="158440" cy="734018"/>
            <a:chOff x="4067944" y="3789040"/>
            <a:chExt cx="252004" cy="648072"/>
          </a:xfrm>
        </p:grpSpPr>
        <p:sp>
          <p:nvSpPr>
            <p:cNvPr id="45" name="左中括号 44"/>
            <p:cNvSpPr/>
            <p:nvPr/>
          </p:nvSpPr>
          <p:spPr bwMode="auto">
            <a:xfrm>
              <a:off x="4211937" y="3789040"/>
              <a:ext cx="108011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矩形 46"/>
          <p:cNvSpPr/>
          <p:nvPr/>
        </p:nvSpPr>
        <p:spPr>
          <a:xfrm>
            <a:off x="5328592" y="3266399"/>
            <a:ext cx="284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媒体类型为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并且屏幕宽度小于等于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960px</a:t>
            </a:r>
            <a:r>
              <a:rPr lang="zh-CN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时的样式</a:t>
            </a:r>
            <a:r>
              <a:rPr lang="zh-CN" altLang="zh-CN" sz="1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27584" y="5013848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demo7-1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781952" y="4869160"/>
            <a:ext cx="76784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27464" y="207508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媒体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查询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5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7" grpId="0"/>
      <p:bldP spid="47" grpId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72"/>
          <p:cNvGrpSpPr>
            <a:grpSpLocks/>
          </p:cNvGrpSpPr>
          <p:nvPr/>
        </p:nvGrpSpPr>
        <p:grpSpPr bwMode="auto">
          <a:xfrm>
            <a:off x="1301006" y="1772816"/>
            <a:ext cx="6583362" cy="3600400"/>
            <a:chOff x="3957026" y="2388304"/>
            <a:chExt cx="10315544" cy="5589719"/>
          </a:xfrm>
        </p:grpSpPr>
        <p:sp>
          <p:nvSpPr>
            <p:cNvPr id="38" name="矩形 37"/>
            <p:cNvSpPr/>
            <p:nvPr/>
          </p:nvSpPr>
          <p:spPr>
            <a:xfrm>
              <a:off x="3957026" y="2735817"/>
              <a:ext cx="10315544" cy="5242206"/>
            </a:xfrm>
            <a:prstGeom prst="rect">
              <a:avLst/>
            </a:prstGeom>
            <a:ln w="9525">
              <a:solidFill>
                <a:srgbClr val="0567A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任意多边形 38"/>
            <p:cNvSpPr/>
            <p:nvPr/>
          </p:nvSpPr>
          <p:spPr>
            <a:xfrm>
              <a:off x="10444352" y="2388304"/>
              <a:ext cx="3445147" cy="585366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567A2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0401" tIns="59111" rIns="220401" bIns="59111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 dirty="0"/>
            </a:p>
          </p:txBody>
        </p:sp>
      </p:grpSp>
      <p:sp>
        <p:nvSpPr>
          <p:cNvPr id="40" name="矩形 75"/>
          <p:cNvSpPr>
            <a:spLocks noChangeArrowheads="1"/>
          </p:cNvSpPr>
          <p:nvPr/>
        </p:nvSpPr>
        <p:spPr bwMode="auto">
          <a:xfrm>
            <a:off x="5441206" y="1781557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1547664" y="2277236"/>
            <a:ext cx="6226175" cy="280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媒体查询只能针对某几个特定阶段的视口，在捕捉到下一个视口前，页面的布局是不会变化的，这样会影响页面的显示，同时也无法兼容日益增多的各种设备。所以，想要做出真正灵活的页面，还需要用百分比布局代替固定布局，并且使用媒体查询限制范围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27464" y="190730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百分比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02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59632" y="2564904"/>
            <a:ext cx="6624736" cy="72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47664" y="2708920"/>
            <a:ext cx="626469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zh-CN"/>
              <a:t>换算公式为</a:t>
            </a:r>
            <a:r>
              <a:rPr lang="zh-CN" altLang="zh-CN" smtClean="0"/>
              <a:t>：</a:t>
            </a:r>
            <a:r>
              <a:rPr lang="zh-CN" altLang="zh-CN" smtClean="0">
                <a:solidFill>
                  <a:srgbClr val="FF0000"/>
                </a:solidFill>
              </a:rPr>
              <a:t>目标</a:t>
            </a:r>
            <a:r>
              <a:rPr lang="zh-CN" altLang="zh-CN">
                <a:solidFill>
                  <a:srgbClr val="FF0000"/>
                </a:solidFill>
              </a:rPr>
              <a:t>元素</a:t>
            </a:r>
            <a:r>
              <a:rPr lang="zh-CN" altLang="zh-CN" smtClean="0">
                <a:solidFill>
                  <a:srgbClr val="FF0000"/>
                </a:solidFill>
              </a:rPr>
              <a:t>宽度</a:t>
            </a:r>
            <a:r>
              <a:rPr lang="en-US" altLang="zh-CN"/>
              <a:t>/</a:t>
            </a:r>
            <a:r>
              <a:rPr lang="zh-CN" altLang="zh-CN" smtClean="0">
                <a:solidFill>
                  <a:srgbClr val="FF0000"/>
                </a:solidFill>
              </a:rPr>
              <a:t>父</a:t>
            </a:r>
            <a:r>
              <a:rPr lang="zh-CN" altLang="zh-CN">
                <a:solidFill>
                  <a:srgbClr val="FF0000"/>
                </a:solidFill>
              </a:rPr>
              <a:t>盒子</a:t>
            </a:r>
            <a:r>
              <a:rPr lang="zh-CN" altLang="zh-CN" smtClean="0">
                <a:solidFill>
                  <a:srgbClr val="FF0000"/>
                </a:solidFill>
              </a:rPr>
              <a:t>宽度</a:t>
            </a:r>
            <a:r>
              <a:rPr lang="en-US" altLang="zh-CN" smtClean="0"/>
              <a:t>=</a:t>
            </a:r>
            <a:r>
              <a:rPr lang="zh-CN" altLang="zh-CN" smtClean="0">
                <a:solidFill>
                  <a:srgbClr val="FF0000"/>
                </a:solidFill>
              </a:rPr>
              <a:t>百分数宽度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4294967295"/>
          </p:nvPr>
        </p:nvSpPr>
        <p:spPr bwMode="auto">
          <a:xfrm>
            <a:off x="467544" y="1404814"/>
            <a:ext cx="7776864" cy="10880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布局（以像素为单位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）可以换算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为百分比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宽度，来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百分比</a:t>
            </a: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布局。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1640" y="4113946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aside{ width:250px</a:t>
            </a:r>
            <a:r>
              <a:rPr lang="en-US" altLang="zh-CN" smtClean="0"/>
              <a:t>;}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24128" y="410843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aside{ width:50%;}</a:t>
            </a:r>
            <a:endParaRPr lang="zh-CN" altLang="zh-CN"/>
          </a:p>
        </p:txBody>
      </p:sp>
      <p:cxnSp>
        <p:nvCxnSpPr>
          <p:cNvPr id="17" name="直接箭头连接符 16"/>
          <p:cNvCxnSpPr>
            <a:endCxn id="12" idx="1"/>
          </p:cNvCxnSpPr>
          <p:nvPr/>
        </p:nvCxnSpPr>
        <p:spPr bwMode="auto">
          <a:xfrm flipV="1">
            <a:off x="3563888" y="4293096"/>
            <a:ext cx="2160240" cy="55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673274" y="3861048"/>
            <a:ext cx="176843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solidFill>
                  <a:srgbClr val="FF0000"/>
                </a:solidFill>
              </a:rPr>
              <a:t>父盒子宽度</a:t>
            </a:r>
            <a:r>
              <a:rPr lang="en-US" altLang="zh-CN" sz="1600" smtClean="0">
                <a:solidFill>
                  <a:srgbClr val="FF0000"/>
                </a:solidFill>
              </a:rPr>
              <a:t>500px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27584" y="5396641"/>
            <a:ext cx="7560840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见教材</a:t>
            </a:r>
            <a:r>
              <a:rPr lang="en-US" altLang="zh-CN" b="1" smtClean="0">
                <a:solidFill>
                  <a:schemeClr val="bg1"/>
                </a:solidFill>
                <a:ea typeface="宋体" pitchFamily="2" charset="-122"/>
              </a:rPr>
              <a:t>demo7-2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81952" y="5251953"/>
            <a:ext cx="767848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27464" y="190730"/>
            <a:ext cx="755304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前导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知识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-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百分比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布局 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7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/>
      <p:bldP spid="12" grpId="0"/>
      <p:bldP spid="19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9b506ff17a5df3a02dd19739c78e81c3d2cab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1964</Words>
  <Application>Microsoft Office PowerPoint</Application>
  <PresentationFormat>全屏显示(4:3)</PresentationFormat>
  <Paragraphs>222</Paragraphs>
  <Slides>27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马丹</cp:lastModifiedBy>
  <cp:revision>7</cp:revision>
  <dcterms:created xsi:type="dcterms:W3CDTF">2016-08-25T05:15:17Z</dcterms:created>
  <dcterms:modified xsi:type="dcterms:W3CDTF">2016-08-27T10:20:27Z</dcterms:modified>
</cp:coreProperties>
</file>