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60" r:id="rId31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9AC8D06-D954-4818-BDE9-5BC874D7EE3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338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Excel_97-2003_Worksheet1.xls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836" y="2380882"/>
            <a:ext cx="7478330" cy="10698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单元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 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HTML5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表单的应用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68" y="5298445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340768"/>
            <a:ext cx="7444184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单中最为核心的就是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标签，使用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标签可以在表单中定义文本输入框、单选按钮、复选框、重置按钮等，其基本语法格式如下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2852936"/>
            <a:ext cx="6768751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/>
              <a:t>     &lt;input type="</a:t>
            </a:r>
            <a:r>
              <a:rPr lang="zh-CN" altLang="zh-CN" sz="1600" dirty="0"/>
              <a:t>控件类型</a:t>
            </a:r>
            <a:r>
              <a:rPr lang="en-US" altLang="zh-CN" sz="1600" dirty="0"/>
              <a:t>" /&gt;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043608" y="4005064"/>
            <a:ext cx="667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在上面语法</a:t>
            </a:r>
            <a:r>
              <a:rPr lang="zh-CN" altLang="zh-CN" dirty="0" smtClean="0"/>
              <a:t>中</a:t>
            </a:r>
            <a:r>
              <a:rPr lang="zh-CN" altLang="en-US" dirty="0"/>
              <a:t>，</a:t>
            </a:r>
            <a:r>
              <a:rPr lang="en-US" altLang="zh-CN" dirty="0" smtClean="0"/>
              <a:t>type</a:t>
            </a:r>
            <a:r>
              <a:rPr lang="zh-CN" altLang="zh-CN" dirty="0"/>
              <a:t>属性为其最基本的属性，取值有多种，用来指定不同的控件类型，除</a:t>
            </a:r>
            <a:r>
              <a:rPr lang="en-US" altLang="zh-CN" dirty="0"/>
              <a:t>type</a:t>
            </a:r>
            <a:r>
              <a:rPr lang="zh-CN" altLang="zh-CN" dirty="0"/>
              <a:t>属性外，还可以定义很多其他属性，常用属性如</a:t>
            </a:r>
            <a:r>
              <a:rPr lang="en-US" altLang="zh-CN" dirty="0"/>
              <a:t>name</a:t>
            </a:r>
            <a:r>
              <a:rPr lang="zh-CN" altLang="zh-CN" dirty="0"/>
              <a:t>、</a:t>
            </a:r>
            <a:r>
              <a:rPr lang="en-US" altLang="zh-CN" dirty="0"/>
              <a:t>value</a:t>
            </a:r>
            <a:r>
              <a:rPr lang="zh-CN" altLang="zh-CN" dirty="0"/>
              <a:t>、</a:t>
            </a:r>
            <a:r>
              <a:rPr lang="en-US" altLang="zh-CN" dirty="0"/>
              <a:t>size</a:t>
            </a:r>
            <a:r>
              <a:rPr lang="zh-CN" altLang="zh-CN" dirty="0"/>
              <a:t>等</a:t>
            </a:r>
            <a:r>
              <a:rPr lang="zh-CN" altLang="zh-CN" dirty="0" smtClean="0"/>
              <a:t>，</a:t>
            </a:r>
            <a:r>
              <a:rPr lang="zh-CN" altLang="en-US" b="1" dirty="0" smtClean="0">
                <a:solidFill>
                  <a:srgbClr val="0567A2"/>
                </a:solidFill>
              </a:rPr>
              <a:t>详见教材</a:t>
            </a:r>
            <a:r>
              <a:rPr lang="zh-CN" altLang="en-US" b="1" smtClean="0">
                <a:solidFill>
                  <a:srgbClr val="0567A2"/>
                </a:solidFill>
              </a:rPr>
              <a:t>表</a:t>
            </a:r>
            <a:r>
              <a:rPr lang="en-US" altLang="zh-CN" b="1" smtClean="0">
                <a:solidFill>
                  <a:srgbClr val="0567A2"/>
                </a:solidFill>
              </a:rPr>
              <a:t>4-1</a:t>
            </a:r>
            <a:r>
              <a:rPr lang="zh-CN" altLang="zh-CN" smtClean="0"/>
              <a:t>。</a:t>
            </a:r>
            <a:endParaRPr lang="zh-CN" altLang="zh-CN" dirty="0"/>
          </a:p>
        </p:txBody>
      </p:sp>
      <p:sp>
        <p:nvSpPr>
          <p:cNvPr id="20" name="矩形标注 19"/>
          <p:cNvSpPr/>
          <p:nvPr/>
        </p:nvSpPr>
        <p:spPr>
          <a:xfrm>
            <a:off x="1043608" y="3789040"/>
            <a:ext cx="6768751" cy="1067346"/>
          </a:xfrm>
          <a:prstGeom prst="wedgeRectCallou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&lt;input&gt;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5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499992" y="336860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510440" y="4088681"/>
            <a:ext cx="331922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5220072" y="4367421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</a:t>
            </a:r>
            <a:r>
              <a:rPr lang="zh-CN" altLang="en-US" b="1">
                <a:ea typeface="宋体" pitchFamily="2" charset="-122"/>
              </a:rPr>
              <a:t>教材</a:t>
            </a:r>
            <a:r>
              <a:rPr lang="en-US" altLang="zh-CN" b="1" smtClean="0">
                <a:ea typeface="宋体" pitchFamily="2" charset="-122"/>
              </a:rPr>
              <a:t>demo4-3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340768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接下来通过案例来演示</a:t>
            </a:r>
            <a:r>
              <a:rPr lang="en-US" altLang="zh-CN" sz="1800" smtClean="0"/>
              <a:t>&lt;</a:t>
            </a:r>
            <a:r>
              <a:rPr lang="en-US" altLang="zh-CN" sz="1800"/>
              <a:t>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标签的具体使用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359313"/>
            <a:ext cx="2952328" cy="3445951"/>
          </a:xfrm>
          <a:prstGeom prst="rect">
            <a:avLst/>
          </a:prstGeom>
        </p:spPr>
      </p:pic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&lt;input&gt;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09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269657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移动</a:t>
            </a:r>
            <a:r>
              <a:rPr lang="zh-CN" altLang="en-US" sz="2400" b="1" smtClean="0">
                <a:solidFill>
                  <a:srgbClr val="0567A2"/>
                </a:solidFill>
              </a:rPr>
              <a:t>版登录页面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39752" y="1930219"/>
            <a:ext cx="561662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&lt;form&gt;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标签嵌套表单控件、按钮等部分构成。</a:t>
            </a:r>
          </a:p>
        </p:txBody>
      </p:sp>
      <p:sp>
        <p:nvSpPr>
          <p:cNvPr id="45" name="椭圆 44"/>
          <p:cNvSpPr/>
          <p:nvPr/>
        </p:nvSpPr>
        <p:spPr bwMode="auto">
          <a:xfrm rot="574600">
            <a:off x="855215" y="194446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4655" y="194980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1036486" y="2283352"/>
            <a:ext cx="6990038" cy="20734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251570" y="195899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298079" y="2694666"/>
            <a:ext cx="2409825" cy="343344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139952" y="4134826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24" y="2622659"/>
            <a:ext cx="3238500" cy="3600400"/>
          </a:xfrm>
          <a:prstGeom prst="rect">
            <a:avLst/>
          </a:prstGeom>
        </p:spPr>
      </p:pic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10686" y="207508"/>
            <a:ext cx="756982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27096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5" grpId="0" animBg="1"/>
      <p:bldP spid="46" grpId="0"/>
      <p:bldP spid="4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890017"/>
            <a:ext cx="269657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移动</a:t>
            </a:r>
            <a:r>
              <a:rPr lang="zh-CN" altLang="en-US" sz="2400" b="1">
                <a:solidFill>
                  <a:srgbClr val="0567A2"/>
                </a:solidFill>
              </a:rPr>
              <a:t>版</a:t>
            </a:r>
            <a:r>
              <a:rPr lang="zh-CN" altLang="en-US" sz="2400" b="1" smtClean="0">
                <a:solidFill>
                  <a:srgbClr val="0567A2"/>
                </a:solidFill>
              </a:rPr>
              <a:t>登录页面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 rot="574600">
            <a:off x="495175" y="555911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615" y="55644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676446" y="5908630"/>
            <a:ext cx="7639970" cy="1011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91530" y="5573646"/>
            <a:ext cx="139853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实现细节：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95736" y="1412776"/>
            <a:ext cx="600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body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元素设置背景图片，形成蓝色星空的背景。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div.border-radius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添加“小锁头”的背景图，并使用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CSS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圆角边框将其变成圆形样式。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用户名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标签类型为“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text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”，密码输入框的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标签类型为“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password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”，提交按钮的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标签类型为“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submit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提示信息使用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placeholder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属性来设置。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框获得焦点和鼠标悬停在登录按钮变小等的特殊效果，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如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下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图所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示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lvl="0" indent="-228600" fontAlgn="base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输入框和按钮的样式变化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上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图中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输入框的样式变化通过“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:focus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”来实现，登录按钮的效果通过“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:hover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 和“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:active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”来实现。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上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图中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输入框的样式变化通过“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:focus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”来实现，登录按钮的效果通过“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:hover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 和“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:active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”来实现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55576" y="5972705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3563888" y="3395142"/>
            <a:ext cx="2413620" cy="1148963"/>
          </a:xfrm>
          <a:prstGeom prst="rect">
            <a:avLst/>
          </a:prstGeom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10686" y="207508"/>
            <a:ext cx="756982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3754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dirty="0" smtClean="0">
                <a:solidFill>
                  <a:srgbClr val="0567A2"/>
                </a:solidFill>
              </a:rPr>
              <a:t>用</a:t>
            </a:r>
            <a:r>
              <a:rPr lang="zh-CN" altLang="zh-CN" sz="2400" b="1" dirty="0">
                <a:solidFill>
                  <a:srgbClr val="0567A2"/>
                </a:solidFill>
              </a:rPr>
              <a:t>户注册页面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210273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rgbClr val="0567A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21080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08494" y="2448102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211726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22514" y="1844824"/>
            <a:ext cx="4031873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用户注册是指将用户的相关信息提交到服务器的过程，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没有注册的用户无权使用网站的一些功能，如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图所示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988597" y="2708920"/>
            <a:ext cx="5274310" cy="312293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318443" y="198643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将某个输入框获得焦点后会变宽，未填写正确信息时为红色且有警示图标，如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pic>
        <p:nvPicPr>
          <p:cNvPr id="38" name="图片 37"/>
          <p:cNvPicPr/>
          <p:nvPr/>
        </p:nvPicPr>
        <p:blipFill>
          <a:blip r:embed="rId3"/>
          <a:stretch>
            <a:fillRect/>
          </a:stretch>
        </p:blipFill>
        <p:spPr>
          <a:xfrm>
            <a:off x="2267744" y="2674976"/>
            <a:ext cx="4258310" cy="341947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278191" y="2143889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写正确信息和错误提示信息的页面效果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40" name="图片 39"/>
          <p:cNvPicPr/>
          <p:nvPr/>
        </p:nvPicPr>
        <p:blipFill>
          <a:blip r:embed="rId4"/>
          <a:stretch>
            <a:fillRect/>
          </a:stretch>
        </p:blipFill>
        <p:spPr>
          <a:xfrm>
            <a:off x="2252568" y="2708920"/>
            <a:ext cx="4551680" cy="3705225"/>
          </a:xfrm>
          <a:prstGeom prst="rect">
            <a:avLst/>
          </a:prstGeom>
        </p:spPr>
      </p:pic>
      <p:sp>
        <p:nvSpPr>
          <p:cNvPr id="41" name="椭圆 40"/>
          <p:cNvSpPr/>
          <p:nvPr/>
        </p:nvSpPr>
        <p:spPr bwMode="auto">
          <a:xfrm rot="574600">
            <a:off x="927223" y="3313776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6663" y="33191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108494" y="3659144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23578" y="3328304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22514" y="2852936"/>
            <a:ext cx="5417838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其他常用表单标签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&lt;textarea&gt;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&lt;label&gt;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&lt;select&gt;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标签等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之后还增加了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&lt;datalist&gt;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&lt;keygen&gt;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&lt;output&gt;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表单标签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表单验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证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19074" y="199119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项目描述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21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5" grpId="0"/>
      <p:bldP spid="15" grpId="1"/>
      <p:bldP spid="20" grpId="0"/>
      <p:bldP spid="20" grpId="1"/>
      <p:bldP spid="37" grpId="0"/>
      <p:bldP spid="37" grpId="1"/>
      <p:bldP spid="39" grpId="0"/>
      <p:bldP spid="39" grpId="1"/>
      <p:bldP spid="41" grpId="0" animBg="1"/>
      <p:bldP spid="42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2931326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41206" y="217449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605806" y="2564904"/>
            <a:ext cx="6226175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中介绍了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标签的使用。除了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标签外，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还有其他常用表单标签例如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&lt;textarea&gt;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标签等，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之后还增加了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&lt;datalist&gt;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&lt;keygen&gt;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&lt;output&gt;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表单标签，接下来一一对它们进行介绍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7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60388" y="1359471"/>
            <a:ext cx="7444184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textarea&gt;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标签用于定义多行文本输入框，可以通过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cols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rows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属性来规定文本区域内可见的列数和行数，具体的尺寸可以通过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来设置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856983"/>
            <a:ext cx="252280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&lt;textarea</a:t>
            </a:r>
            <a:r>
              <a:rPr lang="en-US" altLang="zh-CN" sz="2400" b="1" dirty="0">
                <a:solidFill>
                  <a:srgbClr val="0567A2"/>
                </a:solidFill>
              </a:rPr>
              <a:t>&gt;</a:t>
            </a:r>
            <a:r>
              <a:rPr lang="zh-CN" altLang="zh-CN" sz="2400" b="1" dirty="0">
                <a:solidFill>
                  <a:srgbClr val="0567A2"/>
                </a:solidFill>
              </a:rPr>
              <a:t>标签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4882" y="2727623"/>
            <a:ext cx="72201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 sz="1600" dirty="0" smtClean="0"/>
              <a:t>&lt;</a:t>
            </a:r>
            <a:r>
              <a:rPr lang="en-US" altLang="zh-CN" sz="1600" dirty="0"/>
              <a:t>textarea rows="" cols=""&gt;</a:t>
            </a:r>
            <a:r>
              <a:rPr lang="zh-CN" altLang="zh-CN" sz="1600" dirty="0"/>
              <a:t>这里是文本</a:t>
            </a:r>
            <a:r>
              <a:rPr lang="en-US" altLang="zh-CN" sz="1600" dirty="0"/>
              <a:t>&lt;/textarea&gt;</a:t>
            </a:r>
            <a:endParaRPr lang="zh-CN" altLang="zh-CN" sz="1600" dirty="0"/>
          </a:p>
          <a:p>
            <a:pPr indent="133350">
              <a:lnSpc>
                <a:spcPct val="200000"/>
              </a:lnSpc>
            </a:pPr>
            <a:endParaRPr lang="zh-CN" altLang="zh-CN" sz="1200" kern="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5686"/>
              </p:ext>
            </p:extLst>
          </p:nvPr>
        </p:nvGraphicFramePr>
        <p:xfrm>
          <a:off x="1414151" y="2727623"/>
          <a:ext cx="6542225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974"/>
                <a:gridCol w="1592607"/>
                <a:gridCol w="3609644"/>
              </a:tblGrid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允许取值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取值说明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由用户自定义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控件的名称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readonly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readonly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该控件内容为只读（不能编辑修改）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disabled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disabled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第一次加载页面时禁用该控件（显示为灰色）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maxlength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正整数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控件允许输入的最多字符数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autofocus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autofocus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指定页面加载后是否自动获取焦点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placeholder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类型的输入框提供一种提示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required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required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规定输入框填写的内容不能为空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</a:t>
                      </a:r>
                      <a:endParaRPr lang="zh-CN" sz="1200" u="none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sz="12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5294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number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椭圆形标注 12"/>
          <p:cNvSpPr/>
          <p:nvPr/>
        </p:nvSpPr>
        <p:spPr>
          <a:xfrm>
            <a:off x="5844773" y="1863527"/>
            <a:ext cx="1944216" cy="1224136"/>
          </a:xfrm>
          <a:prstGeom prst="wedgeEllipseCallou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68144" y="2081292"/>
            <a:ext cx="187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&lt;textarea&gt;</a:t>
            </a:r>
            <a:r>
              <a:rPr lang="zh-CN" altLang="zh-CN" sz="1600" dirty="0"/>
              <a:t>标</a:t>
            </a:r>
            <a:r>
              <a:rPr lang="zh-CN" altLang="zh-CN" sz="1600" dirty="0" smtClean="0"/>
              <a:t>签</a:t>
            </a:r>
            <a:endParaRPr lang="en-US" altLang="zh-CN" sz="1600" dirty="0" smtClean="0"/>
          </a:p>
          <a:p>
            <a:pPr algn="ctr"/>
            <a:r>
              <a:rPr lang="zh-CN" altLang="zh-CN" sz="1600" dirty="0" smtClean="0"/>
              <a:t>的</a:t>
            </a:r>
            <a:r>
              <a:rPr lang="zh-CN" altLang="zh-CN" sz="1600" smtClean="0"/>
              <a:t>常</a:t>
            </a:r>
            <a:r>
              <a:rPr lang="zh-CN" altLang="zh-CN" sz="1600"/>
              <a:t>用</a:t>
            </a:r>
            <a:r>
              <a:rPr lang="zh-CN" altLang="zh-CN" sz="1600" smtClean="0"/>
              <a:t>属性</a:t>
            </a:r>
            <a:r>
              <a:rPr lang="zh-CN" altLang="en-US" sz="1600" smtClean="0"/>
              <a:t>如下表所示：</a:t>
            </a:r>
            <a:endParaRPr lang="zh-CN" altLang="en-US" sz="1600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05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13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499992" y="336860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510440" y="4088681"/>
            <a:ext cx="331922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5220072" y="4367421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</a:t>
            </a:r>
            <a:r>
              <a:rPr lang="zh-CN" altLang="en-US" b="1">
                <a:ea typeface="宋体" pitchFamily="2" charset="-122"/>
              </a:rPr>
              <a:t>教材</a:t>
            </a:r>
            <a:r>
              <a:rPr lang="en-US" altLang="zh-CN" b="1" smtClean="0">
                <a:ea typeface="宋体" pitchFamily="2" charset="-122"/>
              </a:rPr>
              <a:t>demo4-4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340768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接下来通过案例来演示</a:t>
            </a:r>
            <a:r>
              <a:rPr lang="en-US" altLang="zh-CN" sz="1800" smtClean="0"/>
              <a:t>&lt;textarea&gt;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标签的具体使用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2524125" cy="2910205"/>
          </a:xfrm>
          <a:prstGeom prst="rect">
            <a:avLst/>
          </a:prstGeom>
        </p:spPr>
      </p:pic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73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63361" y="2787432"/>
            <a:ext cx="4176464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60388" y="806649"/>
            <a:ext cx="208101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&lt;label</a:t>
            </a:r>
            <a:r>
              <a:rPr lang="en-US" altLang="zh-CN" sz="2400" b="1" dirty="0">
                <a:solidFill>
                  <a:srgbClr val="0567A2"/>
                </a:solidFill>
              </a:rPr>
              <a:t>&gt;</a:t>
            </a:r>
            <a:r>
              <a:rPr lang="zh-CN" altLang="zh-CN" sz="2400" b="1" dirty="0">
                <a:solidFill>
                  <a:srgbClr val="0567A2"/>
                </a:solidFill>
              </a:rPr>
              <a:t>标签</a:t>
            </a:r>
          </a:p>
        </p:txBody>
      </p:sp>
      <p:sp>
        <p:nvSpPr>
          <p:cNvPr id="2" name="矩形 1"/>
          <p:cNvSpPr/>
          <p:nvPr/>
        </p:nvSpPr>
        <p:spPr>
          <a:xfrm>
            <a:off x="963361" y="2727623"/>
            <a:ext cx="4176464" cy="310854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lvl="0"/>
            <a:r>
              <a:rPr lang="en-US" altLang="zh-CN" sz="1400" dirty="0"/>
              <a:t>&lt;!DOCTYPE html&gt;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&lt;html&gt;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&lt;head lang="en"&gt;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&lt;meta charset="UTF-8"&gt;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&lt;title&gt;label&lt;/title&gt;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&lt;/head&gt;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&lt;body</a:t>
            </a:r>
            <a:r>
              <a:rPr lang="en-US" altLang="zh-CN" sz="1400" dirty="0" smtClean="0"/>
              <a:t>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</a:t>
            </a:r>
            <a:r>
              <a:rPr lang="zh-CN" altLang="zh-CN" sz="1400" dirty="0"/>
              <a:t>性别：</a:t>
            </a:r>
          </a:p>
          <a:p>
            <a:pPr lvl="0"/>
            <a:r>
              <a:rPr lang="en-US" altLang="zh-CN" sz="1400" dirty="0"/>
              <a:t>    &lt;label </a:t>
            </a:r>
            <a:r>
              <a:rPr lang="en-US" altLang="zh-CN" sz="1400" dirty="0">
                <a:solidFill>
                  <a:srgbClr val="FF0000"/>
                </a:solidFill>
              </a:rPr>
              <a:t>for</a:t>
            </a:r>
            <a:r>
              <a:rPr lang="en-US" altLang="zh-CN" sz="1400" dirty="0" smtClean="0">
                <a:solidFill>
                  <a:srgbClr val="FF0000"/>
                </a:solidFill>
              </a:rPr>
              <a:t>="male" </a:t>
            </a:r>
            <a:r>
              <a:rPr lang="en-US" altLang="zh-CN" sz="1400" dirty="0" smtClean="0"/>
              <a:t>&gt;</a:t>
            </a:r>
            <a:r>
              <a:rPr lang="zh-CN" altLang="zh-CN" sz="1400" dirty="0"/>
              <a:t>男</a:t>
            </a:r>
            <a:r>
              <a:rPr lang="en-US" altLang="zh-CN" sz="1400" dirty="0"/>
              <a:t>&lt;/label&gt;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&lt;input type="radio" name="sex" </a:t>
            </a:r>
            <a:r>
              <a:rPr lang="en-US" altLang="zh-CN" sz="1400" dirty="0">
                <a:solidFill>
                  <a:srgbClr val="FF0000"/>
                </a:solidFill>
              </a:rPr>
              <a:t>id="male" </a:t>
            </a:r>
            <a:r>
              <a:rPr lang="en-US" altLang="zh-CN" sz="1400" dirty="0"/>
              <a:t>/&gt;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&lt;label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for="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female" </a:t>
            </a:r>
            <a:r>
              <a:rPr lang="en-US" altLang="zh-CN" sz="1400" dirty="0" smtClean="0"/>
              <a:t>&gt;</a:t>
            </a:r>
            <a:r>
              <a:rPr lang="zh-CN" altLang="zh-CN" sz="1400" dirty="0"/>
              <a:t>女</a:t>
            </a:r>
            <a:r>
              <a:rPr lang="en-US" altLang="zh-CN" sz="1400" dirty="0"/>
              <a:t>&lt;/label&gt;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&lt;input type="radio" name="sex"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id="female" </a:t>
            </a:r>
            <a:r>
              <a:rPr lang="en-US" altLang="zh-CN" sz="1400" dirty="0"/>
              <a:t>/&gt;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&lt;/body&gt;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&lt;/html&gt;</a:t>
            </a:r>
            <a:endParaRPr lang="zh-CN" altLang="zh-CN" sz="1400" dirty="0"/>
          </a:p>
        </p:txBody>
      </p:sp>
      <p:sp>
        <p:nvSpPr>
          <p:cNvPr id="5" name="右箭头 4"/>
          <p:cNvSpPr/>
          <p:nvPr/>
        </p:nvSpPr>
        <p:spPr>
          <a:xfrm>
            <a:off x="5139825" y="3087663"/>
            <a:ext cx="288032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5487636" y="2799631"/>
            <a:ext cx="2676525" cy="1266825"/>
          </a:xfrm>
          <a:prstGeom prst="rect">
            <a:avLst/>
          </a:prstGeom>
        </p:spPr>
      </p:pic>
      <p:pic>
        <p:nvPicPr>
          <p:cNvPr id="57" name="图片 56"/>
          <p:cNvPicPr/>
          <p:nvPr/>
        </p:nvPicPr>
        <p:blipFill>
          <a:blip r:embed="rId3"/>
          <a:stretch>
            <a:fillRect/>
          </a:stretch>
        </p:blipFill>
        <p:spPr>
          <a:xfrm>
            <a:off x="5509373" y="2799631"/>
            <a:ext cx="2676525" cy="12668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63361" y="2367583"/>
            <a:ext cx="3376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&lt;label&gt; </a:t>
            </a:r>
            <a:r>
              <a:rPr lang="zh-CN" altLang="zh-CN" sz="1600" dirty="0"/>
              <a:t>标签具体用法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以下案例：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7636" y="24302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页面效果</a:t>
            </a:r>
            <a:r>
              <a:rPr lang="zh-CN" altLang="en-US" sz="1600" dirty="0" smtClean="0"/>
              <a:t>图：</a:t>
            </a:r>
            <a:endParaRPr lang="zh-CN" altLang="en-US" sz="1600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40184" y="1287463"/>
            <a:ext cx="7660208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label&gt;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标签用于为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标签定义标注（标记），当用户选择该标签时，浏览器就会自动将焦点转到和标签相关的表单控件上。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2555776" y="5468289"/>
            <a:ext cx="2728066" cy="1003750"/>
          </a:xfrm>
          <a:prstGeom prst="wedgeEllipseCallout">
            <a:avLst>
              <a:gd name="adj1" fmla="val -35432"/>
              <a:gd name="adj2" fmla="val -58714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3990" y="5535935"/>
            <a:ext cx="299250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应当与相关标签的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6012160" y="4311799"/>
            <a:ext cx="2728066" cy="1133257"/>
          </a:xfrm>
          <a:prstGeom prst="wedgeEllipseCallout">
            <a:avLst>
              <a:gd name="adj1" fmla="val -20929"/>
              <a:gd name="adj2" fmla="val -88496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881" y="4239791"/>
            <a:ext cx="34646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“女”字，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单选按钮同样被选中，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标签与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标签绑定的作用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4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5" grpId="0" animBg="1"/>
      <p:bldP spid="14" grpId="0"/>
      <p:bldP spid="17" grpId="0"/>
      <p:bldP spid="19" grpId="0" animBg="1"/>
      <p:bldP spid="20" grpId="0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0388" y="928991"/>
            <a:ext cx="220284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&lt;select</a:t>
            </a:r>
            <a:r>
              <a:rPr lang="en-US" altLang="zh-CN" sz="2400" b="1" dirty="0">
                <a:solidFill>
                  <a:srgbClr val="0567A2"/>
                </a:solidFill>
              </a:rPr>
              <a:t>&gt;</a:t>
            </a:r>
            <a:r>
              <a:rPr lang="zh-CN" altLang="zh-CN" sz="2400" b="1" dirty="0">
                <a:solidFill>
                  <a:srgbClr val="0567A2"/>
                </a:solidFill>
              </a:rPr>
              <a:t>标签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151559"/>
            <a:ext cx="3672408" cy="160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 sz="1600" dirty="0"/>
              <a:t>&lt;select&gt;</a:t>
            </a:r>
            <a:endParaRPr lang="zh-CN" altLang="zh-CN" sz="1600" dirty="0"/>
          </a:p>
          <a:p>
            <a:r>
              <a:rPr lang="en-US" altLang="zh-CN" sz="1600" dirty="0"/>
              <a:t>  &lt;option value ="1"&gt;</a:t>
            </a:r>
            <a:r>
              <a:rPr lang="zh-CN" altLang="zh-CN" sz="1600" dirty="0"/>
              <a:t>选项一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r>
              <a:rPr lang="en-US" altLang="zh-CN" sz="1600" dirty="0"/>
              <a:t>  &lt;option value ="2"&gt;</a:t>
            </a:r>
            <a:r>
              <a:rPr lang="zh-CN" altLang="zh-CN" sz="1600" dirty="0"/>
              <a:t>选项二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r>
              <a:rPr lang="en-US" altLang="zh-CN" sz="1600" dirty="0"/>
              <a:t>  &lt;option value ="3"&gt;</a:t>
            </a:r>
            <a:r>
              <a:rPr lang="zh-CN" altLang="zh-CN" sz="1600" dirty="0"/>
              <a:t>选项三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r>
              <a:rPr lang="en-US" altLang="zh-CN" sz="1600" dirty="0"/>
              <a:t>  &lt;option value ="3"&gt;</a:t>
            </a:r>
            <a:r>
              <a:rPr lang="zh-CN" altLang="zh-CN" sz="1600" dirty="0"/>
              <a:t>选项四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r>
              <a:rPr lang="en-US" altLang="zh-CN" sz="1600" dirty="0"/>
              <a:t>&lt;/select&gt;</a:t>
            </a:r>
            <a:endParaRPr lang="zh-CN" altLang="zh-CN" sz="16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68175" y="1503487"/>
            <a:ext cx="7660208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select&gt;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标签可创建单选或多选菜单，其语法格式具体如下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788024" y="2799631"/>
            <a:ext cx="360040" cy="288032"/>
          </a:xfrm>
          <a:prstGeom prst="rightArrow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5436096" y="2223567"/>
            <a:ext cx="2592288" cy="1531915"/>
          </a:xfrm>
          <a:prstGeom prst="flowChartProcess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5249" y="2439591"/>
            <a:ext cx="225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select&gt;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</a:rPr>
              <a:t>标签中的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&lt;option&gt;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</a:rPr>
              <a:t>标签用于定义列表中的可用选项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67110"/>
              </p:ext>
            </p:extLst>
          </p:nvPr>
        </p:nvGraphicFramePr>
        <p:xfrm>
          <a:off x="1907705" y="4167783"/>
          <a:ext cx="6408711" cy="2088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08"/>
                <a:gridCol w="1152128"/>
                <a:gridCol w="4284475"/>
              </a:tblGrid>
              <a:tr h="371530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标签名</a:t>
                      </a: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常用属性</a:t>
                      </a: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4809" marR="6480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9176">
                <a:tc rowSpan="2"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&lt;select&gt;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size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指定下拉菜单的可见选项数（取值为正整数）。</a:t>
                      </a:r>
                    </a:p>
                  </a:txBody>
                  <a:tcPr marL="64809" marR="6480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58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multiple=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multiple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”时，下拉菜单将具有多项选择的功能，多选方法为，按住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键选择多项。</a:t>
                      </a:r>
                    </a:p>
                  </a:txBody>
                  <a:tcPr marL="64809" marR="6480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29176"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&lt;option&gt;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4809" marR="6480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335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 =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selected 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”时，当前项即为默认选中。</a:t>
                      </a:r>
                    </a:p>
                  </a:txBody>
                  <a:tcPr marL="64809" marR="64809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97768" y="4599831"/>
            <a:ext cx="1205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&lt;select&gt;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</a:rPr>
              <a:t>标签的常用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属性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179512" y="4455816"/>
            <a:ext cx="1205880" cy="1224136"/>
          </a:xfrm>
          <a:prstGeom prst="flowChartProcess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475656" y="4923868"/>
            <a:ext cx="360040" cy="288032"/>
          </a:xfrm>
          <a:prstGeom prst="rightArrow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24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  <p:bldP spid="13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65735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中有关动画制作的属性，并说说这些属性给我们带来了哪些好处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请简述什么是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 Sprites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？如何使用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Sprites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273" y="122051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9191" y="122261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75656" y="2636912"/>
            <a:ext cx="6480720" cy="1328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CSS3</a:t>
            </a:r>
            <a:r>
              <a:rPr lang="zh-CN" altLang="zh-CN" dirty="0"/>
              <a:t>之前，网页动画效果需要使用插件或者很多需要使用图片和脚本来实现， </a:t>
            </a:r>
            <a:r>
              <a:rPr lang="en-US" altLang="zh-CN" dirty="0"/>
              <a:t>CSS3</a:t>
            </a:r>
            <a:r>
              <a:rPr lang="zh-CN" altLang="zh-CN" dirty="0"/>
              <a:t>之后都可以用短短的几行代码来解决。</a:t>
            </a:r>
            <a:r>
              <a:rPr lang="en-US" altLang="zh-CN" dirty="0"/>
              <a:t>CSS3</a:t>
            </a:r>
            <a:r>
              <a:rPr lang="zh-CN" altLang="zh-CN" dirty="0"/>
              <a:t>中动画相关的属性有</a:t>
            </a:r>
            <a:r>
              <a:rPr lang="en-US" altLang="zh-CN" dirty="0"/>
              <a:t>transition</a:t>
            </a:r>
            <a:r>
              <a:rPr lang="zh-CN" altLang="zh-CN" dirty="0"/>
              <a:t>（过渡）、</a:t>
            </a:r>
            <a:r>
              <a:rPr lang="en-US" altLang="zh-CN" dirty="0"/>
              <a:t>transform</a:t>
            </a:r>
            <a:r>
              <a:rPr lang="zh-CN" altLang="zh-CN" dirty="0"/>
              <a:t>（变形）、</a:t>
            </a:r>
            <a:r>
              <a:rPr lang="en-US" altLang="zh-CN" dirty="0"/>
              <a:t>animation</a:t>
            </a:r>
            <a:r>
              <a:rPr lang="zh-CN" altLang="zh-CN" dirty="0"/>
              <a:t>（动画）。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90995" y="3212976"/>
            <a:ext cx="7840329" cy="1940957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Sprites</a:t>
            </a:r>
            <a:r>
              <a:rPr lang="zh-CN" altLang="zh-CN" dirty="0"/>
              <a:t>是指</a:t>
            </a:r>
            <a:r>
              <a:rPr lang="en-US" altLang="zh-CN" dirty="0"/>
              <a:t>CSS3</a:t>
            </a:r>
            <a:r>
              <a:rPr lang="zh-CN" altLang="zh-CN" dirty="0"/>
              <a:t>的精灵技术，它的本质是多张图片拼成一张图片。为了提高网页性能的原因而使用它们。一般来说，一个网站的请求需要越少，速度越快。当访问该页面时，只需要载入一次图片，然后利用</a:t>
            </a:r>
            <a:r>
              <a:rPr lang="en-US" altLang="zh-CN" dirty="0"/>
              <a:t>CSS</a:t>
            </a:r>
            <a:r>
              <a:rPr lang="zh-CN" altLang="zh-CN" dirty="0"/>
              <a:t>的“</a:t>
            </a:r>
            <a:r>
              <a:rPr lang="en-US" altLang="zh-CN" dirty="0"/>
              <a:t>background-image</a:t>
            </a:r>
            <a:r>
              <a:rPr lang="zh-CN" altLang="zh-CN" dirty="0"/>
              <a:t>”、“</a:t>
            </a:r>
            <a:r>
              <a:rPr lang="en-US" altLang="zh-CN" dirty="0"/>
              <a:t>background- repeat</a:t>
            </a:r>
            <a:r>
              <a:rPr lang="zh-CN" altLang="zh-CN" dirty="0"/>
              <a:t>”、“</a:t>
            </a:r>
            <a:r>
              <a:rPr lang="en-US" altLang="zh-CN" dirty="0"/>
              <a:t>background-position</a:t>
            </a:r>
            <a:r>
              <a:rPr lang="zh-CN" altLang="zh-CN" dirty="0"/>
              <a:t>”组合进行背景定位，将一张大图片中的某个部分显示到网页的固定位置。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27464" y="199119"/>
            <a:ext cx="755304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9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499992" y="336860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510440" y="4088681"/>
            <a:ext cx="331922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5220072" y="4367421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</a:t>
            </a:r>
            <a:r>
              <a:rPr lang="zh-CN" altLang="en-US" b="1">
                <a:ea typeface="宋体" pitchFamily="2" charset="-122"/>
              </a:rPr>
              <a:t>教材</a:t>
            </a:r>
            <a:r>
              <a:rPr lang="en-US" altLang="zh-CN" b="1" smtClean="0">
                <a:ea typeface="宋体" pitchFamily="2" charset="-122"/>
              </a:rPr>
              <a:t>demo4-6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340768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接下来通过案例来演示</a:t>
            </a:r>
            <a:r>
              <a:rPr lang="en-US" altLang="zh-CN" sz="1800" smtClean="0"/>
              <a:t>&lt;select&gt;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标签的具体使用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564904"/>
            <a:ext cx="2676525" cy="2714625"/>
          </a:xfrm>
          <a:prstGeom prst="rect">
            <a:avLst/>
          </a:prstGeom>
        </p:spPr>
      </p:pic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2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0388" y="908720"/>
            <a:ext cx="247561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 </a:t>
            </a:r>
            <a:r>
              <a:rPr lang="en-US" altLang="zh-CN" sz="2400" b="1" dirty="0">
                <a:solidFill>
                  <a:srgbClr val="0567A2"/>
                </a:solidFill>
              </a:rPr>
              <a:t>datalist&gt;</a:t>
            </a:r>
            <a:r>
              <a:rPr lang="zh-CN" altLang="zh-CN" sz="2400" b="1" dirty="0">
                <a:solidFill>
                  <a:srgbClr val="0567A2"/>
                </a:solidFill>
              </a:rPr>
              <a:t>标</a:t>
            </a:r>
            <a:r>
              <a:rPr lang="zh-CN" altLang="zh-CN" sz="2400" b="1" dirty="0" smtClean="0">
                <a:solidFill>
                  <a:srgbClr val="0567A2"/>
                </a:solidFill>
              </a:rPr>
              <a:t>签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7007" y="2318222"/>
            <a:ext cx="184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zh-CN" alt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68175" y="1575495"/>
            <a:ext cx="7660208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datalist&gt;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标签用于定义输入域的选项列表，即与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标签配合定义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标签可能的值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&lt;datalist&gt;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标签内的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&lt;option&gt;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标签创建，可以使用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属性引用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&lt;datalist&gt;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属性，具体用法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5736" y="3807743"/>
            <a:ext cx="4968552" cy="2380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195736" y="3807743"/>
            <a:ext cx="4896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&lt;</a:t>
            </a:r>
            <a:r>
              <a:rPr lang="en-US" altLang="zh-CN" sz="1600" dirty="0"/>
              <a:t>input id="url" list="</a:t>
            </a:r>
            <a:r>
              <a:rPr lang="en-US" altLang="zh-CN" sz="1600" dirty="0">
                <a:solidFill>
                  <a:srgbClr val="FF0000"/>
                </a:solidFill>
              </a:rPr>
              <a:t>urlList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&lt;datalist id="</a:t>
            </a:r>
            <a:r>
              <a:rPr lang="en-US" altLang="zh-CN" sz="1600" dirty="0">
                <a:solidFill>
                  <a:srgbClr val="FF0000"/>
                </a:solidFill>
              </a:rPr>
              <a:t>urlList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&lt;option value="www.baidu.com"&gt;</a:t>
            </a:r>
            <a:r>
              <a:rPr lang="zh-CN" altLang="zh-CN" sz="1600" dirty="0"/>
              <a:t>百度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&lt;option value="www.sina.com"&gt;</a:t>
            </a:r>
            <a:r>
              <a:rPr lang="zh-CN" altLang="zh-CN" sz="1600" dirty="0"/>
              <a:t>新浪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&lt;option value="www.itcast.cn"&gt;</a:t>
            </a:r>
            <a:r>
              <a:rPr lang="zh-CN" altLang="zh-CN" sz="1600" dirty="0"/>
              <a:t>传智</a:t>
            </a:r>
            <a:r>
              <a:rPr lang="en-US" altLang="zh-CN" sz="1600" dirty="0"/>
              <a:t>&lt;/option&gt;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&lt;/</a:t>
            </a:r>
            <a:r>
              <a:rPr lang="en-US" altLang="zh-CN" sz="1600"/>
              <a:t>datalist</a:t>
            </a:r>
            <a:r>
              <a:rPr lang="en-US" altLang="zh-CN" sz="1600" smtClean="0"/>
              <a:t>&gt;</a:t>
            </a:r>
            <a:endParaRPr lang="zh-CN" altLang="zh-CN" sz="1600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2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698710" y="329659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709158" y="4016673"/>
            <a:ext cx="331922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5418790" y="4295413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</a:t>
            </a:r>
            <a:r>
              <a:rPr lang="zh-CN" altLang="en-US" b="1">
                <a:ea typeface="宋体" pitchFamily="2" charset="-122"/>
              </a:rPr>
              <a:t>教材</a:t>
            </a:r>
            <a:r>
              <a:rPr lang="en-US" altLang="zh-CN" b="1" smtClean="0">
                <a:ea typeface="宋体" pitchFamily="2" charset="-122"/>
              </a:rPr>
              <a:t>demo4-7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268760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接下来通过案例来演示</a:t>
            </a:r>
            <a:r>
              <a:rPr lang="en-US" altLang="zh-CN" sz="1800" smtClean="0"/>
              <a:t>&lt;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datalist&gt;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标签的具体使用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294408" y="2224554"/>
            <a:ext cx="2676525" cy="12763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294408" y="4149080"/>
            <a:ext cx="2676525" cy="187642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 bwMode="auto">
          <a:xfrm>
            <a:off x="2538470" y="3717032"/>
            <a:ext cx="0" cy="28803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109381" y="3037026"/>
            <a:ext cx="797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单击此处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2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755576" y="3283238"/>
            <a:ext cx="4176464" cy="3170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60388" y="818009"/>
            <a:ext cx="242406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 </a:t>
            </a:r>
            <a:r>
              <a:rPr lang="en-US" altLang="zh-CN" sz="2400" b="1" dirty="0">
                <a:solidFill>
                  <a:srgbClr val="0567A2"/>
                </a:solidFill>
              </a:rPr>
              <a:t>keygen&gt;</a:t>
            </a:r>
            <a:r>
              <a:rPr lang="zh-CN" altLang="zh-CN" sz="2400" b="1" dirty="0">
                <a:solidFill>
                  <a:srgbClr val="0567A2"/>
                </a:solidFill>
              </a:rPr>
              <a:t>标</a:t>
            </a:r>
            <a:r>
              <a:rPr lang="zh-CN" altLang="zh-CN" sz="2400" b="1" dirty="0" smtClean="0">
                <a:solidFill>
                  <a:srgbClr val="0567A2"/>
                </a:solidFill>
              </a:rPr>
              <a:t>签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38975" y="2935972"/>
            <a:ext cx="184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zh-CN" alt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3283237"/>
            <a:ext cx="4248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/>
              <a:t>&lt;!DOCTYPE html&gt;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&lt;html&gt;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&lt;head lang="en"&gt;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&lt;meta charset="UTF-8"&gt;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&lt;title&gt;keygen&lt;/title&gt;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&lt;/head&gt;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&lt;body&gt;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&lt;form action="#" method="get"&gt;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</a:t>
            </a:r>
            <a:r>
              <a:rPr lang="zh-CN" altLang="zh-CN" sz="1400" dirty="0"/>
              <a:t>用户名</a:t>
            </a:r>
            <a:r>
              <a:rPr lang="en-US" altLang="zh-CN" sz="1400" dirty="0"/>
              <a:t>: &lt;input type="text" name="usr_name" /&gt;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</a:t>
            </a:r>
            <a:r>
              <a:rPr lang="zh-CN" altLang="zh-CN" sz="1400" dirty="0"/>
              <a:t>加密强度</a:t>
            </a:r>
            <a:r>
              <a:rPr lang="en-US" altLang="zh-CN" sz="1400" dirty="0"/>
              <a:t>: &lt;keygen name="security" /&gt;</a:t>
            </a:r>
            <a:endParaRPr lang="zh-CN" altLang="zh-CN" sz="1400" dirty="0"/>
          </a:p>
          <a:p>
            <a:pPr lvl="0"/>
            <a:r>
              <a:rPr lang="en-US" altLang="zh-CN" sz="1400" dirty="0"/>
              <a:t>    &lt;input type="submit" /&gt;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&lt;/form&gt;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&lt;/body&gt;</a:t>
            </a:r>
            <a:endParaRPr lang="zh-CN" altLang="zh-CN" sz="1400" dirty="0"/>
          </a:p>
          <a:p>
            <a:pPr lvl="0"/>
            <a:r>
              <a:rPr lang="en-US" altLang="zh-CN" sz="1400" dirty="0"/>
              <a:t>&lt;/html&gt;</a:t>
            </a:r>
            <a:endParaRPr lang="zh-CN" altLang="zh-CN" sz="1400" dirty="0"/>
          </a:p>
        </p:txBody>
      </p:sp>
      <p:sp>
        <p:nvSpPr>
          <p:cNvPr id="28" name="右箭头 27"/>
          <p:cNvSpPr/>
          <p:nvPr/>
        </p:nvSpPr>
        <p:spPr>
          <a:xfrm>
            <a:off x="5076056" y="3678991"/>
            <a:ext cx="288032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3443803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单击加密强度的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”按钮，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7040463" y="3473633"/>
            <a:ext cx="123825" cy="13335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5135570" y="4039031"/>
            <a:ext cx="3828918" cy="1100584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96800" y="1332806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keygen&gt;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标签是密钥对生成器（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key-pair generator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）。当提交表单时，会生成两个键，一个是私钥，一个公钥。私钥（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private key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）存储于客户端，公钥（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public key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）则被发送到服务器。公钥可用于之后验证用户的客户端证书（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client certificate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具体用法如下：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4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28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0388" y="962025"/>
            <a:ext cx="240161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 </a:t>
            </a:r>
            <a:r>
              <a:rPr lang="en-US" altLang="zh-CN" sz="2400" b="1" dirty="0">
                <a:solidFill>
                  <a:srgbClr val="0567A2"/>
                </a:solidFill>
              </a:rPr>
              <a:t>output&gt;</a:t>
            </a:r>
            <a:r>
              <a:rPr lang="zh-CN" altLang="zh-CN" sz="2400" b="1" dirty="0">
                <a:solidFill>
                  <a:srgbClr val="0567A2"/>
                </a:solidFill>
              </a:rPr>
              <a:t>标</a:t>
            </a:r>
            <a:r>
              <a:rPr lang="zh-CN" altLang="zh-CN" sz="2400" b="1" dirty="0" smtClean="0">
                <a:solidFill>
                  <a:srgbClr val="0567A2"/>
                </a:solidFill>
              </a:rPr>
              <a:t>签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7007" y="2371527"/>
            <a:ext cx="184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zh-CN" alt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27007" y="4349423"/>
            <a:ext cx="184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zh-CN" alt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2924944"/>
            <a:ext cx="7220148" cy="46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/>
              <a:t>&lt;output id="result" onforminput="resCalc()"&gt;&lt;/output&gt;</a:t>
            </a:r>
            <a:endParaRPr lang="zh-CN" altLang="zh-CN" sz="1600" dirty="0"/>
          </a:p>
          <a:p>
            <a:pPr indent="133350">
              <a:lnSpc>
                <a:spcPct val="200000"/>
              </a:lnSpc>
            </a:pPr>
            <a:endParaRPr lang="zh-CN" altLang="zh-CN" sz="1200" kern="1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004048" y="3678704"/>
            <a:ext cx="3384376" cy="1228784"/>
          </a:xfrm>
          <a:prstGeom prst="wedgeEllipseCallout">
            <a:avLst>
              <a:gd name="adj1" fmla="val -22461"/>
              <a:gd name="adj2" fmla="val -69842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3861048"/>
            <a:ext cx="29925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onforminput</a:t>
            </a:r>
            <a:r>
              <a:rPr lang="zh-CN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对应脚本的方法</a:t>
            </a:r>
            <a:r>
              <a:rPr lang="zh-CN" altLang="zh-CN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1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764854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output&gt;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标签用于定义不同类型的输出，如脚本输出的示例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代码如下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其他表单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3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2931326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41206" y="217449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547664" y="2815768"/>
            <a:ext cx="62261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单验证是一套系统，它为终端用户检测无效的数据并标记这些错误，让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应用更快的抛出错误，大大的优化了用户体验。</a:t>
            </a: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33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1043274" y="1412776"/>
            <a:ext cx="7214601" cy="1152129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1129084" y="1484785"/>
            <a:ext cx="7331348" cy="9361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单验证是一套系统，它为终端用户检测无效的数据并标记这些错误，让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应用更快的抛出错误，大大的优化了用户体验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自带表单验证功能有两</a:t>
            </a: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7007" y="2299520"/>
            <a:ext cx="184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endParaRPr lang="zh-CN" alt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0948" y="2945113"/>
            <a:ext cx="7369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zh-CN" sz="1600" dirty="0" smtClean="0"/>
              <a:t>通</a:t>
            </a:r>
            <a:r>
              <a:rPr lang="zh-CN" altLang="zh-CN" sz="1600" dirty="0"/>
              <a:t>过</a:t>
            </a:r>
            <a:r>
              <a:rPr lang="en-US" altLang="zh-CN" sz="1600" dirty="0"/>
              <a:t>required</a:t>
            </a:r>
            <a:r>
              <a:rPr lang="zh-CN" altLang="zh-CN" sz="1600" dirty="0"/>
              <a:t>属性校验输入框填写内容不能为空，如果为空将弹出提示框</a:t>
            </a:r>
            <a:r>
              <a:rPr lang="zh-CN" altLang="zh-CN" sz="1600" dirty="0" smtClean="0"/>
              <a:t>，</a:t>
            </a:r>
            <a:endParaRPr lang="en-US" altLang="zh-CN" sz="1600" dirty="0" smtClean="0"/>
          </a:p>
          <a:p>
            <a:r>
              <a:rPr lang="zh-CN" altLang="zh-CN" sz="1600" dirty="0" smtClean="0"/>
              <a:t>并</a:t>
            </a:r>
            <a:r>
              <a:rPr lang="zh-CN" altLang="zh-CN" sz="1600" dirty="0"/>
              <a:t>阻止表单提交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sp>
        <p:nvSpPr>
          <p:cNvPr id="4" name="左大括号 3"/>
          <p:cNvSpPr/>
          <p:nvPr/>
        </p:nvSpPr>
        <p:spPr bwMode="auto">
          <a:xfrm>
            <a:off x="971600" y="2907521"/>
            <a:ext cx="432048" cy="2105655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3761746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zh-CN" sz="1600" dirty="0"/>
              <a:t>通过</a:t>
            </a:r>
            <a:r>
              <a:rPr lang="en-US" altLang="zh-CN" sz="1600" dirty="0"/>
              <a:t>pattern </a:t>
            </a:r>
            <a:r>
              <a:rPr lang="zh-CN" altLang="zh-CN" sz="1600" dirty="0"/>
              <a:t>属性规定用于验证</a:t>
            </a:r>
            <a:r>
              <a:rPr lang="en-US" altLang="zh-CN" sz="1600" dirty="0"/>
              <a:t> input </a:t>
            </a:r>
            <a:r>
              <a:rPr lang="zh-CN" altLang="zh-CN" sz="1600" dirty="0"/>
              <a:t>域的模式（</a:t>
            </a:r>
            <a:r>
              <a:rPr lang="en-US" altLang="zh-CN" sz="1600" dirty="0"/>
              <a:t>pattern</a:t>
            </a:r>
            <a:r>
              <a:rPr lang="zh-CN" altLang="zh-CN" sz="1600" dirty="0"/>
              <a:t>），它接受一个正则表达式。表单提交时这个正则表达式会被用于验证表单内非空的值，如果控件的值不匹配这个正则表达就会弹出提示框，并阻止表单提交。那些</a:t>
            </a:r>
            <a:r>
              <a:rPr lang="en-US" altLang="zh-CN" sz="1600" dirty="0"/>
              <a:t>type</a:t>
            </a:r>
            <a:r>
              <a:rPr lang="zh-CN" altLang="zh-CN" sz="1600" dirty="0"/>
              <a:t>为</a:t>
            </a:r>
            <a:r>
              <a:rPr lang="en-US" altLang="zh-CN" sz="1600" dirty="0"/>
              <a:t>email</a:t>
            </a:r>
            <a:r>
              <a:rPr lang="zh-CN" altLang="zh-CN" sz="1600" dirty="0"/>
              <a:t>或</a:t>
            </a:r>
            <a:r>
              <a:rPr lang="en-US" altLang="zh-CN" sz="1600" dirty="0"/>
              <a:t>url</a:t>
            </a:r>
            <a:r>
              <a:rPr lang="zh-CN" altLang="zh-CN" sz="1600" dirty="0"/>
              <a:t>的输入控件内置相关正则表达式，如果</a:t>
            </a:r>
            <a:r>
              <a:rPr lang="en-US" altLang="zh-CN" sz="1600" dirty="0"/>
              <a:t>value</a:t>
            </a:r>
            <a:r>
              <a:rPr lang="zh-CN" altLang="zh-CN" sz="1600" dirty="0"/>
              <a:t>的值不符合其正则表达式，那表单将通不过验证，无法提交。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6686" y="5684673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demo4-9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827584" y="5589240"/>
            <a:ext cx="756084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4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60388" y="96202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用户注册页面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95736" y="4869160"/>
            <a:ext cx="5904656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面主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要由两部分构成，左侧是一个图片，右侧是一个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&lt;form&gt;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表单，两部分包含在一个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标签中。</a:t>
            </a: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711199" y="5127070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0639" y="51479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92470" y="5483092"/>
            <a:ext cx="735193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107554" y="5137998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499992" y="2819280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0" y="1772816"/>
            <a:ext cx="3888432" cy="2808312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1964133"/>
            <a:ext cx="3939604" cy="2544987"/>
          </a:xfrm>
          <a:prstGeom prst="rect">
            <a:avLst/>
          </a:prstGeom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19074" y="190730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82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/>
      <p:bldP spid="30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113027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用户注册页面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55576" y="5177630"/>
            <a:ext cx="804103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 rot="574600">
            <a:off x="647648" y="4695022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7088" y="4712865"/>
            <a:ext cx="3481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828919" y="5051657"/>
            <a:ext cx="7775529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44003" y="4659335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4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51720" y="2132856"/>
            <a:ext cx="5832648" cy="2445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&lt;form&gt;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&lt;ul&gt;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标签，这样会使多个表单控件成列表排列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用绝对定位和相对定位控制图片和整个表单在页面上的位置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每个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&lt;li&gt;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标签中嵌套表单控件，前面的文字使用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&lt;span&gt;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性别和兴趣爱好的选择按钮都使用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&lt;label&gt;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标签定义标注，点击文字时选择按钮可被选中。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项目中需要设置页面文字样式、各个表单控件的默认样式、未填写信息的提示样式，填写正确的样式等，其中“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 、“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 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”、“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 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”都是图片；最后对提交按钮进行样式控制。</a:t>
            </a:r>
            <a:endParaRPr lang="zh-CN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953867" y="4058836"/>
            <a:ext cx="189865" cy="18986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487007" y="4074085"/>
            <a:ext cx="219075" cy="219075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5220072" y="4078847"/>
            <a:ext cx="228600" cy="209550"/>
          </a:xfrm>
          <a:prstGeom prst="rect">
            <a:avLst/>
          </a:prstGeom>
        </p:spPr>
      </p:pic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19074" y="190730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6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2" grpId="0"/>
      <p:bldP spid="54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955" y="1505292"/>
            <a:ext cx="380996" cy="3809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21269" y="1495735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简要介绍表单的三个核心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简述什么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的表单验证功能，并列举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自带的两种验证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2" y="190730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9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619672" y="1727423"/>
            <a:ext cx="5138737" cy="3933825"/>
            <a:chOff x="1398335" y="1722030"/>
            <a:chExt cx="5138737" cy="3933641"/>
          </a:xfrm>
        </p:grpSpPr>
        <p:graphicFrame>
          <p:nvGraphicFramePr>
            <p:cNvPr id="7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6134029"/>
                </p:ext>
              </p:extLst>
            </p:nvPr>
          </p:nvGraphicFramePr>
          <p:xfrm>
            <a:off x="1398335" y="1722030"/>
            <a:ext cx="5138737" cy="3933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工作表" r:id="rId5" imgW="5143601" imgH="3933900" progId="Excel.Sheet.8">
                    <p:embed/>
                  </p:oleObj>
                </mc:Choice>
                <mc:Fallback>
                  <p:oleObj name="工作表" r:id="rId5" imgW="5143601" imgH="3933900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335" y="1722030"/>
                          <a:ext cx="5138737" cy="3933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10" name="TextBox 9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3692525" y="2878138"/>
            <a:ext cx="1203325" cy="1201737"/>
            <a:chOff x="3692088" y="2878838"/>
            <a:chExt cx="1203191" cy="1201737"/>
          </a:xfrm>
        </p:grpSpPr>
        <p:sp>
          <p:nvSpPr>
            <p:cNvPr id="12" name="弧形 11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弧形 12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弧形 13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67946" y="5029388"/>
            <a:ext cx="3657300" cy="991900"/>
            <a:chOff x="4067946" y="5029388"/>
            <a:chExt cx="3657300" cy="991900"/>
          </a:xfrm>
        </p:grpSpPr>
        <p:grpSp>
          <p:nvGrpSpPr>
            <p:cNvPr id="16" name="组合 15"/>
            <p:cNvGrpSpPr>
              <a:grpSpLocks/>
            </p:cNvGrpSpPr>
            <p:nvPr/>
          </p:nvGrpSpPr>
          <p:grpSpPr bwMode="auto">
            <a:xfrm>
              <a:off x="4067946" y="5029388"/>
              <a:ext cx="3349786" cy="847888"/>
              <a:chOff x="3944679" y="5163537"/>
              <a:chExt cx="2206302" cy="711303"/>
            </a:xfrm>
          </p:grpSpPr>
          <p:grpSp>
            <p:nvGrpSpPr>
              <p:cNvPr id="19" name="组合 38"/>
              <p:cNvGrpSpPr>
                <a:grpSpLocks/>
              </p:cNvGrpSpPr>
              <p:nvPr/>
            </p:nvGrpSpPr>
            <p:grpSpPr bwMode="auto">
              <a:xfrm rot="16200000" flipV="1">
                <a:off x="4656141" y="4452075"/>
                <a:ext cx="711303" cy="2134228"/>
                <a:chOff x="1747521" y="2272388"/>
                <a:chExt cx="1009673" cy="977209"/>
              </a:xfrm>
            </p:grpSpPr>
            <p:cxnSp>
              <p:nvCxnSpPr>
                <p:cNvPr id="21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16650" y="2703259"/>
                  <a:ext cx="861744" cy="1"/>
                </a:xfrm>
                <a:prstGeom prst="line">
                  <a:avLst/>
                </a:prstGeom>
                <a:noFill/>
                <a:ln w="28575" algn="ctr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chemeClr val="accent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0" name="矩形 4"/>
              <p:cNvSpPr>
                <a:spLocks noChangeArrowheads="1"/>
              </p:cNvSpPr>
              <p:nvPr/>
            </p:nvSpPr>
            <p:spPr bwMode="auto">
              <a:xfrm>
                <a:off x="4086959" y="5383775"/>
                <a:ext cx="2064022" cy="309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掌握</a:t>
                </a:r>
                <a:r>
                  <a:rPr lang="en-US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HTML5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新增的</a:t>
                </a:r>
                <a:r>
                  <a:rPr lang="zh-CN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表单</a:t>
                </a: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属性</a:t>
                </a:r>
                <a:endPara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 bwMode="auto">
            <a:xfrm flipH="1">
              <a:off x="7236296" y="5539845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 flipH="1">
              <a:off x="7308304" y="5500589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08826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 flipH="1" flipV="1">
            <a:off x="76560" y="2348880"/>
            <a:ext cx="2773112" cy="1048761"/>
            <a:chOff x="5288888" y="4510085"/>
            <a:chExt cx="3609975" cy="1112424"/>
          </a:xfrm>
        </p:grpSpPr>
        <p:grpSp>
          <p:nvGrpSpPr>
            <p:cNvPr id="25" name="组合 38"/>
            <p:cNvGrpSpPr>
              <a:grpSpLocks/>
            </p:cNvGrpSpPr>
            <p:nvPr/>
          </p:nvGrpSpPr>
          <p:grpSpPr bwMode="auto">
            <a:xfrm rot="10800000">
              <a:off x="5483999" y="4510085"/>
              <a:ext cx="3093371" cy="598844"/>
              <a:chOff x="714025" y="2121789"/>
              <a:chExt cx="3093691" cy="598614"/>
            </a:xfrm>
          </p:grpSpPr>
          <p:cxnSp>
            <p:nvCxnSpPr>
              <p:cNvPr id="30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714025" y="2121789"/>
                <a:ext cx="321421" cy="598614"/>
              </a:xfrm>
              <a:prstGeom prst="line">
                <a:avLst/>
              </a:prstGeom>
              <a:noFill/>
              <a:ln w="28575" algn="ctr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035446" y="2705043"/>
                <a:ext cx="2772270" cy="0"/>
              </a:xfrm>
              <a:prstGeom prst="line">
                <a:avLst/>
              </a:prstGeom>
              <a:noFill/>
              <a:ln w="28575" algn="ctr">
                <a:solidFill>
                  <a:schemeClr val="accent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组合 41"/>
            <p:cNvGrpSpPr>
              <a:grpSpLocks/>
            </p:cNvGrpSpPr>
            <p:nvPr/>
          </p:nvGrpSpPr>
          <p:grpSpPr bwMode="auto">
            <a:xfrm flipH="1">
              <a:off x="8296151" y="5068518"/>
              <a:ext cx="602712" cy="553991"/>
              <a:chOff x="1029354" y="3794868"/>
              <a:chExt cx="604419" cy="553298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029354" y="3835231"/>
                <a:ext cx="604419" cy="474255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0800000">
                <a:off x="1100230" y="3794868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矩形 51"/>
            <p:cNvSpPr>
              <a:spLocks noChangeArrowheads="1"/>
            </p:cNvSpPr>
            <p:nvPr/>
          </p:nvSpPr>
          <p:spPr bwMode="auto">
            <a:xfrm rot="10800000">
              <a:off x="5288888" y="4585270"/>
              <a:ext cx="3569693" cy="523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表单</a:t>
              </a: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endParaRPr lang="zh-CN" altLang="en-US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720690" y="2276878"/>
            <a:ext cx="3531829" cy="1440154"/>
            <a:chOff x="5720690" y="2276878"/>
            <a:chExt cx="3531829" cy="1440154"/>
          </a:xfrm>
        </p:grpSpPr>
        <p:grpSp>
          <p:nvGrpSpPr>
            <p:cNvPr id="33" name="组合 32"/>
            <p:cNvGrpSpPr/>
            <p:nvPr/>
          </p:nvGrpSpPr>
          <p:grpSpPr>
            <a:xfrm>
              <a:off x="5720690" y="2276878"/>
              <a:ext cx="3531829" cy="1440154"/>
              <a:chOff x="5720690" y="2276878"/>
              <a:chExt cx="3531829" cy="1440154"/>
            </a:xfrm>
          </p:grpSpPr>
          <p:grpSp>
            <p:nvGrpSpPr>
              <p:cNvPr id="35" name="组合 6"/>
              <p:cNvGrpSpPr>
                <a:grpSpLocks/>
              </p:cNvGrpSpPr>
              <p:nvPr/>
            </p:nvGrpSpPr>
            <p:grpSpPr bwMode="auto">
              <a:xfrm>
                <a:off x="5895975" y="2276878"/>
                <a:ext cx="3356544" cy="1440154"/>
                <a:chOff x="5947984" y="1149294"/>
                <a:chExt cx="3359570" cy="1440197"/>
              </a:xfrm>
            </p:grpSpPr>
            <p:sp>
              <p:nvSpPr>
                <p:cNvPr id="37" name="矩形 5"/>
                <p:cNvSpPr>
                  <a:spLocks noChangeArrowheads="1"/>
                </p:cNvSpPr>
                <p:nvPr/>
              </p:nvSpPr>
              <p:spPr bwMode="auto">
                <a:xfrm flipH="1">
                  <a:off x="5981922" y="2026138"/>
                  <a:ext cx="3325632" cy="4589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en-US" altLang="zh-CN" b="1" dirty="0" smtClean="0">
                    <a:solidFill>
                      <a:srgbClr val="00ACE6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  <p:grpSp>
              <p:nvGrpSpPr>
                <p:cNvPr id="38" name="组合 16"/>
                <p:cNvGrpSpPr>
                  <a:grpSpLocks/>
                </p:cNvGrpSpPr>
                <p:nvPr/>
              </p:nvGrpSpPr>
              <p:grpSpPr bwMode="auto">
                <a:xfrm flipH="1">
                  <a:off x="5947984" y="1603614"/>
                  <a:ext cx="2970729" cy="985877"/>
                  <a:chOff x="1052335" y="2178970"/>
                  <a:chExt cx="3106319" cy="986343"/>
                </a:xfrm>
              </p:grpSpPr>
              <p:cxnSp>
                <p:nvCxnSpPr>
                  <p:cNvPr id="42" name="直接连接符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52335" y="2178970"/>
                    <a:ext cx="573122" cy="986343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3" name="直接连接符 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25457" y="3165313"/>
                    <a:ext cx="2533197" cy="0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accent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39" name="组合 15"/>
                <p:cNvGrpSpPr>
                  <a:grpSpLocks/>
                </p:cNvGrpSpPr>
                <p:nvPr/>
              </p:nvGrpSpPr>
              <p:grpSpPr bwMode="auto">
                <a:xfrm flipH="1">
                  <a:off x="8674017" y="1149294"/>
                  <a:ext cx="489391" cy="520715"/>
                  <a:chOff x="1481062" y="3391316"/>
                  <a:chExt cx="511727" cy="520961"/>
                </a:xfrm>
              </p:grpSpPr>
              <p:sp>
                <p:nvSpPr>
                  <p:cNvPr id="40" name="椭圆 39"/>
                  <p:cNvSpPr/>
                  <p:nvPr/>
                </p:nvSpPr>
                <p:spPr bwMode="auto">
                  <a:xfrm>
                    <a:off x="1481062" y="3407189"/>
                    <a:ext cx="511727" cy="473312"/>
                  </a:xfrm>
                  <a:prstGeom prst="ellipse">
                    <a:avLst/>
                  </a:prstGeom>
                  <a:solidFill>
                    <a:srgbClr val="0567A2"/>
                  </a:solidFill>
                  <a:ln w="285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pitchFamily="34" charset="0"/>
                      <a:buNone/>
                      <a:defRPr/>
                    </a:pPr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589056" y="3391316"/>
                    <a:ext cx="335613" cy="520961"/>
                  </a:xfrm>
                  <a:prstGeom prst="rect">
                    <a:avLst/>
                  </a:prstGeom>
                  <a:noFill/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2800" b="1" dirty="0">
                        <a:solidFill>
                          <a:prstClr val="whit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zh-CN" altLang="en-US" sz="2800" b="1" dirty="0">
                      <a:solidFill>
                        <a:prstClr val="whit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6" name="矩形 51"/>
              <p:cNvSpPr>
                <a:spLocks noChangeArrowheads="1"/>
              </p:cNvSpPr>
              <p:nvPr/>
            </p:nvSpPr>
            <p:spPr bwMode="auto">
              <a:xfrm rot="10800000" flipH="1" flipV="1">
                <a:off x="5720690" y="3064672"/>
                <a:ext cx="2870123" cy="493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b="1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6012611" y="2937718"/>
              <a:ext cx="25918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新增的</a:t>
              </a: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表单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验证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标题 1"/>
          <p:cNvSpPr>
            <a:spLocks noChangeArrowheads="1"/>
          </p:cNvSpPr>
          <p:nvPr/>
        </p:nvSpPr>
        <p:spPr bwMode="auto">
          <a:xfrm>
            <a:off x="1635100" y="199119"/>
            <a:ext cx="7545412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26345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269657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dirty="0" smtClean="0">
                <a:solidFill>
                  <a:srgbClr val="0567A2"/>
                </a:solidFill>
              </a:rPr>
              <a:t>移</a:t>
            </a:r>
            <a:r>
              <a:rPr lang="zh-CN" altLang="zh-CN" sz="2400" b="1" dirty="0">
                <a:solidFill>
                  <a:srgbClr val="0567A2"/>
                </a:solidFill>
              </a:rPr>
              <a:t>动版登录页面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3240608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324595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108494" y="3573134"/>
            <a:ext cx="4812881" cy="37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322792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47223" y="2280472"/>
            <a:ext cx="34563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本项目要完成一个移动版的用户登录页面，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包含用户名输入框、密码输入框和登录按钮，其中“用户名”、“密码”为提示文字，在用户输入文字后会自动消失，只保留用户输入的文字，获得焦点的文本框颜色会发生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929443" y="4406990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2845" y="441020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25809" y="4752968"/>
            <a:ext cx="4795566" cy="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10489" y="4407130"/>
            <a:ext cx="1157458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47223" y="4042200"/>
            <a:ext cx="3776734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HTML5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签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HTML5</a:t>
            </a:r>
            <a:r>
              <a:rPr lang="zh-CN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表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单属性</a:t>
            </a:r>
          </a:p>
        </p:txBody>
      </p:sp>
      <p:pic>
        <p:nvPicPr>
          <p:cNvPr id="23" name="图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192" y="1804462"/>
            <a:ext cx="2136546" cy="3091962"/>
          </a:xfrm>
          <a:prstGeom prst="rect">
            <a:avLst/>
          </a:prstGeom>
        </p:spPr>
      </p:pic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4-1-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描述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1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20" grpId="0"/>
      <p:bldP spid="36" grpId="0" animBg="1"/>
      <p:bldP spid="37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2931326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36096" y="2183509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605806" y="2564904"/>
            <a:ext cx="6226175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表单标签之前，首先需要理解表单的概念，表单是网页上用来收集用户信息的区域，由文本域、复选框、单选框、菜单、文件地址域、按钮等表单元素组成。最常见的表单应用有搜索引擎页面、用户登录页面、用户注册页面等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介绍表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单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2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63305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单是网页上用来收集用户信息的区域，由文本域、复选框、单选框、菜单、文件地址域、按钮等表单元素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标签用于创建一个表单，其基本语法如下所示</a:t>
            </a:r>
            <a:r>
              <a:rPr lang="zh-CN" altLang="zh-CN" sz="1800" smtClean="0"/>
              <a:t>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1004492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  <a:latin typeface="+mn-lt"/>
                <a:ea typeface="+mn-ea"/>
              </a:rPr>
              <a:t>认识表单</a:t>
            </a:r>
            <a:endParaRPr lang="en-US" altLang="zh-CN" sz="2400" b="1" dirty="0">
              <a:solidFill>
                <a:srgbClr val="0567A2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3015655"/>
            <a:ext cx="6655788" cy="1224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/>
              <a:t>&lt;form action="url</a:t>
            </a:r>
            <a:r>
              <a:rPr lang="zh-CN" altLang="zh-CN" sz="1600" dirty="0"/>
              <a:t>地址</a:t>
            </a:r>
            <a:r>
              <a:rPr lang="en-US" altLang="zh-CN" sz="1600" dirty="0"/>
              <a:t>" method="</a:t>
            </a:r>
            <a:r>
              <a:rPr lang="zh-CN" altLang="zh-CN" sz="1600" dirty="0"/>
              <a:t>提交方式</a:t>
            </a:r>
            <a:r>
              <a:rPr lang="en-US" altLang="zh-CN" sz="1600" dirty="0"/>
              <a:t>" name="</a:t>
            </a:r>
            <a:r>
              <a:rPr lang="zh-CN" altLang="zh-CN" sz="1600" dirty="0"/>
              <a:t>表单名称</a:t>
            </a:r>
            <a:r>
              <a:rPr lang="en-US" altLang="zh-CN" sz="1600" dirty="0"/>
              <a:t>"&gt;</a:t>
            </a:r>
            <a:endParaRPr lang="zh-CN" altLang="zh-CN" sz="1600" dirty="0"/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zh-CN" sz="1600" dirty="0"/>
              <a:t>各种表单控件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&lt;/form&gt;</a:t>
            </a:r>
            <a:endParaRPr lang="zh-CN" altLang="zh-CN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683568" y="5991408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demo4-1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513176" y="5846720"/>
            <a:ext cx="79208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1187624" y="4551630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在上面的语法中，</a:t>
            </a:r>
            <a:r>
              <a:rPr lang="en-US" altLang="zh-CN" dirty="0"/>
              <a:t>name</a:t>
            </a:r>
            <a:r>
              <a:rPr lang="zh-CN" altLang="zh-CN" dirty="0"/>
              <a:t>属性用来区分一个网页中的多个表单；</a:t>
            </a:r>
            <a:r>
              <a:rPr lang="en-US" altLang="zh-CN" dirty="0"/>
              <a:t>action</a:t>
            </a:r>
            <a:r>
              <a:rPr lang="zh-CN" altLang="zh-CN" dirty="0"/>
              <a:t>属性用于指定接收并处理表单数据的服务器</a:t>
            </a:r>
            <a:r>
              <a:rPr lang="en-US" altLang="zh-CN" dirty="0"/>
              <a:t>url</a:t>
            </a:r>
            <a:r>
              <a:rPr lang="zh-CN" altLang="zh-CN" dirty="0"/>
              <a:t>地址；</a:t>
            </a:r>
            <a:r>
              <a:rPr lang="en-US" altLang="zh-CN" dirty="0"/>
              <a:t>method</a:t>
            </a:r>
            <a:r>
              <a:rPr lang="zh-CN" altLang="zh-CN" dirty="0"/>
              <a:t>属性用于设置表单数据的提交方式，其取值可以为</a:t>
            </a:r>
            <a:r>
              <a:rPr lang="en-US" altLang="zh-CN" dirty="0"/>
              <a:t>get</a:t>
            </a:r>
            <a:r>
              <a:rPr lang="zh-CN" altLang="zh-CN" dirty="0"/>
              <a:t>或</a:t>
            </a:r>
            <a:r>
              <a:rPr lang="en-US" altLang="zh-CN" dirty="0"/>
              <a:t>post</a:t>
            </a:r>
            <a:r>
              <a:rPr lang="zh-CN" altLang="zh-CN" dirty="0"/>
              <a:t>，默认为</a:t>
            </a:r>
            <a:r>
              <a:rPr lang="en-US" altLang="zh-CN" dirty="0"/>
              <a:t>get</a:t>
            </a:r>
            <a:r>
              <a:rPr lang="zh-CN" altLang="en-US" dirty="0"/>
              <a:t>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484040" y="4536207"/>
            <a:ext cx="6462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87624" y="4383807"/>
            <a:ext cx="6462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043608" y="4383807"/>
            <a:ext cx="7056784" cy="1224136"/>
          </a:xfrm>
          <a:prstGeom prst="wedgeRoundRectCallout">
            <a:avLst/>
          </a:prstGeom>
          <a:ln w="19050">
            <a:solidFill>
              <a:schemeClr val="bg2">
                <a:lumMod val="50000"/>
              </a:schemeClr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介绍表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单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0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9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1448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autocomplete</a:t>
            </a:r>
            <a:r>
              <a:rPr lang="zh-CN" altLang="zh-CN" sz="1800" b="1" dirty="0"/>
              <a:t>属</a:t>
            </a:r>
            <a:r>
              <a:rPr lang="zh-CN" altLang="zh-CN" sz="1800" b="1" dirty="0" smtClean="0"/>
              <a:t>性</a:t>
            </a:r>
            <a:endParaRPr lang="en-US" altLang="zh-CN" sz="1800" b="1" dirty="0" smtClean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zh-CN" sz="1800" kern="1200" dirty="0"/>
              <a:t>  </a:t>
            </a:r>
            <a:r>
              <a:rPr lang="en-US" altLang="zh-CN" sz="1800" kern="1200" dirty="0" smtClean="0"/>
              <a:t>       </a:t>
            </a:r>
            <a:r>
              <a:rPr lang="en-US" altLang="zh-CN" sz="1900" dirty="0"/>
              <a:t>autocomplete</a:t>
            </a:r>
            <a:r>
              <a:rPr lang="zh-CN" altLang="zh-CN" sz="1900" dirty="0"/>
              <a:t>属性用于指定表单是否有自动完成功能，所谓“自动完成”是指将表单控件输入的内容记录下来，当再次输入时，会将输入的历史记录显示在一个下拉列表里，以实现自动完成输入。</a:t>
            </a:r>
          </a:p>
          <a:p>
            <a:pPr marL="0" indent="0">
              <a:buNone/>
            </a:pPr>
            <a:r>
              <a:rPr lang="en-US" altLang="zh-CN" sz="1600" dirty="0" smtClean="0"/>
              <a:t>        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962025"/>
            <a:ext cx="359746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HTML5</a:t>
            </a:r>
            <a:r>
              <a:rPr lang="zh-CN" altLang="zh-CN" sz="2400" b="1" dirty="0">
                <a:solidFill>
                  <a:srgbClr val="0567A2"/>
                </a:solidFill>
              </a:rPr>
              <a:t>新增的表单属性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3113092"/>
            <a:ext cx="7200800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600" dirty="0"/>
              <a:t>      autocomplete</a:t>
            </a:r>
            <a:r>
              <a:rPr lang="zh-CN" altLang="zh-CN" sz="1600" dirty="0"/>
              <a:t>属性有</a:t>
            </a:r>
            <a:r>
              <a:rPr lang="en-US" altLang="zh-CN" sz="1600" dirty="0"/>
              <a:t>2</a:t>
            </a:r>
            <a:r>
              <a:rPr lang="zh-CN" altLang="zh-CN" sz="1600" dirty="0"/>
              <a:t>个值，具体如下：</a:t>
            </a:r>
            <a:endParaRPr lang="en-US" altLang="zh-CN" sz="1600" dirty="0"/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       •  on</a:t>
            </a:r>
            <a:r>
              <a:rPr lang="zh-CN" altLang="zh-CN" sz="1600" dirty="0"/>
              <a:t>：表单有自动完成功能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dirty="0"/>
              <a:t>       •  off</a:t>
            </a:r>
            <a:r>
              <a:rPr lang="zh-CN" altLang="zh-CN" sz="1600" dirty="0"/>
              <a:t>：表单无自动完成功能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560389" y="4394428"/>
            <a:ext cx="77923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novalidate</a:t>
            </a:r>
            <a:r>
              <a:rPr lang="zh-CN" altLang="zh-CN" b="1" dirty="0"/>
              <a:t>属</a:t>
            </a:r>
            <a:r>
              <a:rPr lang="zh-CN" altLang="zh-CN" b="1" dirty="0" smtClean="0"/>
              <a:t>性</a:t>
            </a:r>
            <a:endParaRPr lang="en-US" altLang="zh-CN" b="1" dirty="0" smtClean="0"/>
          </a:p>
          <a:p>
            <a:pPr lvl="1">
              <a:defRPr/>
            </a:pPr>
            <a:r>
              <a:rPr lang="en-US" altLang="zh-CN" dirty="0" smtClean="0"/>
              <a:t>        novalidate</a:t>
            </a:r>
            <a:r>
              <a:rPr lang="zh-CN" altLang="zh-CN" dirty="0"/>
              <a:t>属性用于指定在提交表单时取消对表单进行有效的检查</a:t>
            </a:r>
            <a:r>
              <a:rPr lang="zh-CN" altLang="zh-CN" dirty="0" smtClean="0"/>
              <a:t>。为表</a:t>
            </a:r>
            <a:r>
              <a:rPr lang="zh-CN" altLang="zh-CN" dirty="0"/>
              <a:t>单设置该属性时，可以关闭整个表单的验证，这样可以使</a:t>
            </a:r>
            <a:r>
              <a:rPr lang="en-US" altLang="zh-CN" dirty="0"/>
              <a:t>form</a:t>
            </a:r>
            <a:r>
              <a:rPr lang="zh-CN" altLang="zh-CN" dirty="0"/>
              <a:t>内的所有表单控件不被验证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介绍表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单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8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499992" y="336860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510440" y="4088681"/>
            <a:ext cx="331922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5220072" y="4367421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</a:t>
            </a:r>
            <a:r>
              <a:rPr lang="zh-CN" altLang="en-US" b="1">
                <a:ea typeface="宋体" pitchFamily="2" charset="-122"/>
              </a:rPr>
              <a:t>教材</a:t>
            </a:r>
            <a:r>
              <a:rPr lang="en-US" altLang="zh-CN" b="1" smtClean="0">
                <a:ea typeface="宋体" pitchFamily="2" charset="-122"/>
              </a:rPr>
              <a:t>demo4-2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99" y="3236193"/>
            <a:ext cx="2886075" cy="1704975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512192" y="1340768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接下来通过案例来演示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autocomplete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属性的具体应用。</a:t>
            </a:r>
            <a:endParaRPr lang="zh-CN" altLang="en-US" sz="1800"/>
          </a:p>
          <a:p>
            <a:pPr lvl="1">
              <a:lnSpc>
                <a:spcPct val="150000"/>
              </a:lnSpc>
              <a:defRPr/>
            </a:pP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介绍表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单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1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301006" y="2153858"/>
            <a:ext cx="6583362" cy="2736304"/>
            <a:chOff x="3957026" y="2388304"/>
            <a:chExt cx="10315544" cy="4248187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3900674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10444352" y="2388304"/>
              <a:ext cx="3445147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5441206" y="2174495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605806" y="2743760"/>
            <a:ext cx="62261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单中最为核心的就是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标签可以在表单中定义文本输入框、单选按钮、复选框、重置按钮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05806" y="207508"/>
            <a:ext cx="757470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&lt;input&gt;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2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93d3de957ebb96ff7fca7ebf294f4e4247c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2825</Words>
  <Application>Microsoft Office PowerPoint</Application>
  <PresentationFormat>全屏显示(4:3)</PresentationFormat>
  <Paragraphs>278</Paragraphs>
  <Slides>30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主题​​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马丹</cp:lastModifiedBy>
  <cp:revision>9</cp:revision>
  <dcterms:created xsi:type="dcterms:W3CDTF">2016-08-25T05:15:17Z</dcterms:created>
  <dcterms:modified xsi:type="dcterms:W3CDTF">2016-08-27T10:19:52Z</dcterms:modified>
</cp:coreProperties>
</file>