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2" r:id="rId1"/>
  </p:sldMasterIdLst>
  <p:notesMasterIdLst>
    <p:notesMasterId r:id="rId17"/>
  </p:notesMasterIdLst>
  <p:handoutMasterIdLst>
    <p:handoutMasterId r:id="rId18"/>
  </p:handoutMasterIdLst>
  <p:sldIdLst>
    <p:sldId id="502" r:id="rId2"/>
    <p:sldId id="756" r:id="rId3"/>
    <p:sldId id="760" r:id="rId4"/>
    <p:sldId id="758" r:id="rId5"/>
    <p:sldId id="759" r:id="rId6"/>
    <p:sldId id="761" r:id="rId7"/>
    <p:sldId id="757" r:id="rId8"/>
    <p:sldId id="762" r:id="rId9"/>
    <p:sldId id="763" r:id="rId10"/>
    <p:sldId id="765" r:id="rId11"/>
    <p:sldId id="766" r:id="rId12"/>
    <p:sldId id="768" r:id="rId13"/>
    <p:sldId id="767" r:id="rId14"/>
    <p:sldId id="492" r:id="rId15"/>
    <p:sldId id="764" r:id="rId16"/>
  </p:sldIdLst>
  <p:sldSz cx="12192000" cy="6858000"/>
  <p:notesSz cx="6797675" cy="9928225"/>
  <p:custDataLst>
    <p:tags r:id="rId19"/>
  </p:custDataLst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8" userDrawn="1">
          <p15:clr>
            <a:srgbClr val="A4A3A4"/>
          </p15:clr>
        </p15:guide>
        <p15:guide id="2" pos="7373" userDrawn="1">
          <p15:clr>
            <a:srgbClr val="A4A3A4"/>
          </p15:clr>
        </p15:guide>
        <p15:guide id="3" orient="horz" pos="561" userDrawn="1">
          <p15:clr>
            <a:srgbClr val="A4A3A4"/>
          </p15:clr>
        </p15:guide>
        <p15:guide id="4" orient="horz" pos="669" userDrawn="1">
          <p15:clr>
            <a:srgbClr val="A4A3A4"/>
          </p15:clr>
        </p15:guide>
        <p15:guide id="5" orient="horz" pos="3845" userDrawn="1">
          <p15:clr>
            <a:srgbClr val="A4A3A4"/>
          </p15:clr>
        </p15:guide>
        <p15:guide id="6" orient="horz" pos="39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Hongrong (SVW ERR-2)" initials="HH(E" lastIdx="8" clrIdx="0">
    <p:extLst>
      <p:ext uri="{19B8F6BF-5375-455C-9EA6-DF929625EA0E}">
        <p15:presenceInfo xmlns:p15="http://schemas.microsoft.com/office/powerpoint/2012/main" userId="S-1-5-21-262300930-2113487987-1845911597-104728" providerId="AD"/>
      </p:ext>
    </p:extLst>
  </p:cmAuthor>
  <p:cmAuthor id="2" name="Zhou Qingwen (SVW ERR-1)" initials="ZQ(E" lastIdx="1" clrIdx="1">
    <p:extLst>
      <p:ext uri="{19B8F6BF-5375-455C-9EA6-DF929625EA0E}">
        <p15:presenceInfo xmlns:p15="http://schemas.microsoft.com/office/powerpoint/2012/main" userId="S-1-5-21-262300930-2113487987-1845911597-93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65"/>
    <a:srgbClr val="C87200"/>
    <a:srgbClr val="66FFCC"/>
    <a:srgbClr val="565656"/>
    <a:srgbClr val="FFFFFF"/>
    <a:srgbClr val="F1F3F5"/>
    <a:srgbClr val="466171"/>
    <a:srgbClr val="595959"/>
    <a:srgbClr val="6E88CA"/>
    <a:srgbClr val="6DC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3910" autoAdjust="0"/>
  </p:normalViewPr>
  <p:slideViewPr>
    <p:cSldViewPr snapToObjects="1">
      <p:cViewPr varScale="1">
        <p:scale>
          <a:sx n="100" d="100"/>
          <a:sy n="100" d="100"/>
        </p:scale>
        <p:origin x="1068" y="72"/>
      </p:cViewPr>
      <p:guideLst>
        <p:guide pos="308"/>
        <p:guide pos="7373"/>
        <p:guide orient="horz" pos="561"/>
        <p:guide orient="horz" pos="669"/>
        <p:guide orient="horz" pos="3845"/>
        <p:guide orient="horz" pos="39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31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B3161-D1EC-0244-B01D-513C935DAA76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C17A-82D0-3645-AF0D-01F9156693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96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90B09-6ECB-C442-9F7C-2403337EDF15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C499-318B-6D44-BAA0-100398B79F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88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25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Soft real-time systems </a:t>
            </a:r>
          </a:p>
          <a:p>
            <a:r>
              <a:rPr lang="en-US" altLang="zh-CN" dirty="0" smtClean="0"/>
              <a:t>Missing a deadline has a cost, but is not catastrophic </a:t>
            </a:r>
          </a:p>
          <a:p>
            <a:r>
              <a:rPr lang="en-US" altLang="zh-CN" dirty="0" smtClean="0"/>
              <a:t>	Result becomes less useful after deadline </a:t>
            </a:r>
          </a:p>
          <a:p>
            <a:r>
              <a:rPr lang="en-US" altLang="zh-CN" dirty="0" smtClean="0"/>
              <a:t>Often related to Quality of Service </a:t>
            </a:r>
          </a:p>
          <a:p>
            <a:r>
              <a:rPr lang="en-US" altLang="zh-CN" smtClean="0"/>
              <a:t>	Examples</a:t>
            </a:r>
            <a:r>
              <a:rPr lang="en-US" altLang="zh-CN" dirty="0" smtClean="0"/>
              <a:t>: audio / video streaming and playback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80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1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12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1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6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7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5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9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四位驾驶人，均有丰富的驾驶经验。</a:t>
            </a:r>
            <a:endParaRPr lang="en-US" altLang="zh-CN" dirty="0" smtClean="0"/>
          </a:p>
          <a:p>
            <a:r>
              <a:rPr lang="zh-CN" altLang="en-US" dirty="0" smtClean="0"/>
              <a:t>经过我们充分的自动驾驶理论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实践培训。</a:t>
            </a:r>
            <a:endParaRPr lang="en-US" altLang="zh-CN" dirty="0" smtClean="0"/>
          </a:p>
          <a:p>
            <a:r>
              <a:rPr lang="zh-CN" altLang="en-US" dirty="0" smtClean="0"/>
              <a:t>另外我们也购买了完善的保险，保证驾驶员，车辆，设备各方面的安全。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DC499-318B-6D44-BAA0-100398B79F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1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890588"/>
            <a:ext cx="12191999" cy="3237894"/>
          </a:xfrm>
          <a:prstGeom prst="rect">
            <a:avLst/>
          </a:prstGeom>
          <a:pattFill prst="dkDnDiag">
            <a:fgClr>
              <a:schemeClr val="bg1">
                <a:lumMod val="8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添加图片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5F948-67BE-4191-B1BD-D0F5F33D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363" y="5421806"/>
            <a:ext cx="11215687" cy="680544"/>
          </a:xfrm>
        </p:spPr>
        <p:txBody>
          <a:bodyPr/>
          <a:lstStyle>
            <a:lvl1pPr marL="0" indent="0">
              <a:buNone/>
              <a:defRPr lang="en-US" altLang="zh-CN" sz="1100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zh-CN" altLang="en-US" dirty="0"/>
              <a:t>部   门 </a:t>
            </a:r>
            <a:r>
              <a:rPr lang="en-US" altLang="zh-CN" dirty="0"/>
              <a:t>Division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0"/>
            <a:r>
              <a:rPr lang="zh-CN" altLang="en-US" dirty="0"/>
              <a:t>日   期 </a:t>
            </a:r>
            <a:r>
              <a:rPr lang="en-US" altLang="zh-CN" dirty="0"/>
              <a:t>Date</a:t>
            </a:r>
            <a:r>
              <a:rPr lang="zh-CN" altLang="en-US" dirty="0"/>
              <a:t>：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AF93246-FFF7-49DC-8866-B9BA3159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2" y="4313796"/>
            <a:ext cx="11215687" cy="915404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2" name="Picture 2" descr="C:\Users\eileen.chen\Documents\Tencent Files\29072844\FileRecv\最新logo组合(audi)2月7日ai-01.png">
            <a:extLst>
              <a:ext uri="{FF2B5EF4-FFF2-40B4-BE49-F238E27FC236}">
                <a16:creationId xmlns:a16="http://schemas.microsoft.com/office/drawing/2014/main" id="{CB109EBB-A78B-41F4-9E39-68A11D4DD93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4617" r="14578" b="24591"/>
          <a:stretch/>
        </p:blipFill>
        <p:spPr bwMode="auto">
          <a:xfrm>
            <a:off x="10810062" y="257214"/>
            <a:ext cx="89298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形 9">
            <a:extLst>
              <a:ext uri="{FF2B5EF4-FFF2-40B4-BE49-F238E27FC236}">
                <a16:creationId xmlns:a16="http://schemas.microsoft.com/office/drawing/2014/main" id="{CB99FB39-D034-4902-9EB8-82C3D67F95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95360" y="6439900"/>
            <a:ext cx="8076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D7831FB-E5A4-4D54-B766-5305F873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2586944-D0FE-4B62-9173-69EC131557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部门名称   会议名称   </a:t>
            </a:r>
            <a:r>
              <a:rPr lang="en-US" altLang="zh-CN"/>
              <a:t>Confidential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E8C54D-1047-41E1-A2C3-6A0A70472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9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标题和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7B879BC-98D3-4E84-9D9B-82A5507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530BCB57-EBAA-4AF4-B8E0-1795F14421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7363" y="1062038"/>
            <a:ext cx="11215687" cy="50403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en-US" altLang="zh-CN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5730DF9-D335-4D36-A8B0-745A4D110D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zh-CN" altLang="en-US" dirty="0" smtClean="0"/>
              <a:t>测试牌照申请汇报  </a:t>
            </a:r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982A91-EF7B-4540-BE8E-36D3756D46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0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1">
            <a:extLst>
              <a:ext uri="{FF2B5EF4-FFF2-40B4-BE49-F238E27FC236}">
                <a16:creationId xmlns:a16="http://schemas.microsoft.com/office/drawing/2014/main" id="{2B4094AE-69AC-478D-92EC-80BC401CB657}"/>
              </a:ext>
            </a:extLst>
          </p:cNvPr>
          <p:cNvSpPr txBox="1"/>
          <p:nvPr userDrawn="1"/>
        </p:nvSpPr>
        <p:spPr>
          <a:xfrm>
            <a:off x="487363" y="1071530"/>
            <a:ext cx="1685286" cy="5040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zh-CN" altLang="en-US" sz="3700" b="0" spc="300" dirty="0">
                <a:solidFill>
                  <a:schemeClr val="accent2"/>
                </a:solidFill>
              </a:rPr>
              <a:t>目录</a:t>
            </a:r>
            <a:endParaRPr lang="en-US" altLang="zh-CN" sz="3700" b="0" spc="300" dirty="0">
              <a:solidFill>
                <a:schemeClr val="accent2"/>
              </a:solidFill>
            </a:endParaRPr>
          </a:p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accent2"/>
                </a:solidFill>
              </a:rPr>
              <a:t>Catalog</a:t>
            </a:r>
            <a:endParaRPr lang="zh-CN" altLang="en-US" sz="2400" b="0" i="0" spc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9A0A36F-1C45-4E93-845C-7081FD75536A}"/>
              </a:ext>
            </a:extLst>
          </p:cNvPr>
          <p:cNvCxnSpPr>
            <a:cxnSpLocks/>
          </p:cNvCxnSpPr>
          <p:nvPr userDrawn="1"/>
        </p:nvCxnSpPr>
        <p:spPr>
          <a:xfrm>
            <a:off x="2172649" y="1071530"/>
            <a:ext cx="0" cy="50212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12">
            <a:extLst>
              <a:ext uri="{FF2B5EF4-FFF2-40B4-BE49-F238E27FC236}">
                <a16:creationId xmlns:a16="http://schemas.microsoft.com/office/drawing/2014/main" id="{1B6FBD1D-3BD8-43D9-A9DE-73F4C06EE7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93999" y="1062038"/>
            <a:ext cx="8909049" cy="5040312"/>
          </a:xfrm>
        </p:spPr>
        <p:txBody>
          <a:bodyPr/>
          <a:lstStyle>
            <a:lvl1pPr marL="257168" indent="-257168">
              <a:lnSpc>
                <a:spcPct val="150000"/>
              </a:lnSpc>
              <a:buClr>
                <a:schemeClr val="tx2"/>
              </a:buClr>
              <a:buSzPct val="100000"/>
              <a:buFont typeface="+mj-lt"/>
              <a:buAutoNum type="arabicPeriod"/>
              <a:defRPr lang="zh-CN" altLang="en-US" sz="1800" dirty="0" smtClean="0"/>
            </a:lvl1pPr>
          </a:lstStyle>
          <a:p>
            <a:pPr lvl="0"/>
            <a:r>
              <a:rPr lang="zh-CN" altLang="en-US" dirty="0"/>
              <a:t>单击添加目录文本</a:t>
            </a:r>
          </a:p>
        </p:txBody>
      </p:sp>
      <p:pic>
        <p:nvPicPr>
          <p:cNvPr id="15" name="Picture 2" descr="C:\Users\eileen.chen\Documents\Tencent Files\29072844\FileRecv\最新logo组合(audi)2月7日ai-01.png">
            <a:extLst>
              <a:ext uri="{FF2B5EF4-FFF2-40B4-BE49-F238E27FC236}">
                <a16:creationId xmlns:a16="http://schemas.microsoft.com/office/drawing/2014/main" id="{65BB87C3-CE53-4796-A76C-7750FADBC4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4617" r="14578" b="24591"/>
          <a:stretch/>
        </p:blipFill>
        <p:spPr bwMode="auto">
          <a:xfrm>
            <a:off x="10810062" y="257214"/>
            <a:ext cx="89298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FA3801B-0107-40C5-9066-AB2DC4D876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dirty="0" smtClean="0"/>
              <a:t>测试牌照申请汇报  </a:t>
            </a:r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608889-AB6D-4959-825A-F2492829A4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4" name="图形 9">
            <a:extLst>
              <a:ext uri="{FF2B5EF4-FFF2-40B4-BE49-F238E27FC236}">
                <a16:creationId xmlns:a16="http://schemas.microsoft.com/office/drawing/2014/main" id="{CB99FB39-D034-4902-9EB8-82C3D67F95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95360" y="6439900"/>
            <a:ext cx="8076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4196" y="1981151"/>
            <a:ext cx="8277687" cy="821339"/>
          </a:xfrm>
        </p:spPr>
        <p:txBody>
          <a:bodyPr wrap="square" anchor="ctr" anchorCtr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单击添加节标题文字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7363" y="1981151"/>
            <a:ext cx="1637981" cy="821339"/>
          </a:xfrm>
        </p:spPr>
        <p:txBody>
          <a:bodyPr wrap="none" lIns="0" tIns="0" rIns="0" bIns="0" anchor="ctr"/>
          <a:lstStyle>
            <a:lvl1pPr marL="0" indent="0" algn="ctr">
              <a:lnSpc>
                <a:spcPct val="100000"/>
              </a:lnSpc>
              <a:buFont typeface="Arial"/>
              <a:buNone/>
              <a:defRPr sz="8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DD3AF90-22A0-473E-A578-34B2207E9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3600" y="2924175"/>
            <a:ext cx="8299450" cy="201771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zh-CN" altLang="en-US" dirty="0"/>
              <a:t>节标题下分二级目录或章节介绍</a:t>
            </a:r>
          </a:p>
        </p:txBody>
      </p:sp>
      <p:pic>
        <p:nvPicPr>
          <p:cNvPr id="10" name="Picture 2" descr="C:\Users\eileen.chen\Documents\Tencent Files\29072844\FileRecv\最新logo组合(audi)2月7日ai-01.png">
            <a:extLst>
              <a:ext uri="{FF2B5EF4-FFF2-40B4-BE49-F238E27FC236}">
                <a16:creationId xmlns:a16="http://schemas.microsoft.com/office/drawing/2014/main" id="{FB5F0057-247F-45DE-9E6D-CEA090ED2C7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4617" r="14578" b="24591"/>
          <a:stretch/>
        </p:blipFill>
        <p:spPr bwMode="auto">
          <a:xfrm>
            <a:off x="10810062" y="257214"/>
            <a:ext cx="89298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CD6650C1-1E04-4F19-99DB-0CE9A0C435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703512" y="900479"/>
            <a:ext cx="1515789" cy="2982682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182984-A9A0-45C9-9E34-4130606AC9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zh-CN" altLang="en-US" dirty="0" smtClean="0"/>
              <a:t>测试牌照申请汇报  </a:t>
            </a:r>
            <a:r>
              <a:rPr lang="en-US" altLang="zh-CN" dirty="0" smtClean="0"/>
              <a:t>Confidential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5C2B3-FBDC-468E-B0BA-28C1259A5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图形 9">
            <a:extLst>
              <a:ext uri="{FF2B5EF4-FFF2-40B4-BE49-F238E27FC236}">
                <a16:creationId xmlns:a16="http://schemas.microsoft.com/office/drawing/2014/main" id="{CB99FB39-D034-4902-9EB8-82C3D67F95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895360" y="6439900"/>
            <a:ext cx="8076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79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eileen.chen\Documents\Tencent Files\29072844\FileRecv\最新logo组合(audi)2月7日ai-01.jpg">
            <a:extLst>
              <a:ext uri="{FF2B5EF4-FFF2-40B4-BE49-F238E27FC236}">
                <a16:creationId xmlns:a16="http://schemas.microsoft.com/office/drawing/2014/main" id="{93DA6E91-1233-4017-9C11-45777DD6DE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0194" y="2492896"/>
            <a:ext cx="6711613" cy="156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5A6E794B-1CF9-48EC-9CA4-ECF15693823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273800"/>
            <a:ext cx="12192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en-US" sz="320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B546F4D-6E7C-4E02-A80F-6BDE0E1C56E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889796"/>
            <a:ext cx="12192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 dirty="0">
              <a:ln>
                <a:solidFill>
                  <a:srgbClr val="5A5B5D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3932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363" y="122311"/>
            <a:ext cx="10169390" cy="636518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Autofit/>
          </a:bodyPr>
          <a:lstStyle/>
          <a:p>
            <a:r>
              <a:rPr lang="zh-CN" altLang="en-US" dirty="0"/>
              <a:t>编辑标题文字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0" y="6273800"/>
            <a:ext cx="12192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en-US" sz="3200" dirty="0">
              <a:ln>
                <a:solidFill>
                  <a:srgbClr val="5A5B5D"/>
                </a:solidFill>
              </a:ln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0" y="889796"/>
            <a:ext cx="12192000" cy="0"/>
          </a:xfrm>
          <a:prstGeom prst="line">
            <a:avLst/>
          </a:prstGeom>
          <a:noFill/>
          <a:ln w="3175">
            <a:solidFill>
              <a:srgbClr val="333F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200" dirty="0">
              <a:ln>
                <a:solidFill>
                  <a:srgbClr val="5A5B5D"/>
                </a:solidFill>
              </a:ln>
            </a:endParaRPr>
          </a:p>
        </p:txBody>
      </p:sp>
      <p:pic>
        <p:nvPicPr>
          <p:cNvPr id="8" name="Picture 2" descr="C:\Users\eileen.chen\Documents\Tencent Files\29072844\FileRecv\最新logo组合(audi)2月7日ai-01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24617" r="14578" b="24591"/>
          <a:stretch/>
        </p:blipFill>
        <p:spPr bwMode="auto">
          <a:xfrm>
            <a:off x="10810062" y="257214"/>
            <a:ext cx="89298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89657-16C7-4C20-9662-DEEB3311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63" y="1062039"/>
            <a:ext cx="11215687" cy="5040312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/>
            <a:r>
              <a:rPr lang="zh-CN" altLang="en-US" dirty="0"/>
              <a:t>编辑正文文字 </a:t>
            </a:r>
            <a:r>
              <a:rPr lang="en-US" altLang="zh-CN" dirty="0"/>
              <a:t>Click to edit Master text styles</a:t>
            </a:r>
          </a:p>
          <a:p>
            <a:pPr lvl="1"/>
            <a:r>
              <a:rPr lang="zh-CN" altLang="en-US" dirty="0"/>
              <a:t>第二级 </a:t>
            </a:r>
            <a:r>
              <a:rPr lang="en-US" altLang="zh-CN" dirty="0"/>
              <a:t>Second level</a:t>
            </a:r>
          </a:p>
          <a:p>
            <a:pPr lvl="2"/>
            <a:r>
              <a:rPr lang="zh-CN" altLang="en-US" dirty="0"/>
              <a:t>第三级 </a:t>
            </a:r>
            <a:r>
              <a:rPr lang="en-US" altLang="zh-CN" dirty="0"/>
              <a:t>Third level</a:t>
            </a:r>
          </a:p>
          <a:p>
            <a:pPr lvl="3"/>
            <a:r>
              <a:rPr lang="zh-CN" altLang="en-US" dirty="0"/>
              <a:t>第四级 </a:t>
            </a:r>
            <a:r>
              <a:rPr lang="en-US" altLang="zh-CN" dirty="0"/>
              <a:t>Fourth level</a:t>
            </a:r>
          </a:p>
          <a:p>
            <a:pPr lvl="4"/>
            <a:r>
              <a:rPr lang="zh-CN" altLang="en-US" dirty="0"/>
              <a:t>第五级 </a:t>
            </a:r>
            <a:r>
              <a:rPr lang="en-US" altLang="zh-CN" dirty="0"/>
              <a:t>Fifth level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E659C-EFB1-4BA2-B112-77FD9929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7363" y="6445399"/>
            <a:ext cx="4240485" cy="241002"/>
          </a:xfrm>
          <a:prstGeom prst="rect">
            <a:avLst/>
          </a:prstGeom>
        </p:spPr>
        <p:txBody>
          <a:bodyPr vert="horz" lIns="90000" tIns="46800" rIns="90000" bIns="4680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部门名称   会议名称   </a:t>
            </a:r>
            <a:r>
              <a:rPr lang="en-US" altLang="zh-CN"/>
              <a:t>Confidential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5B3ED9-5E7E-442E-98DF-8B149E403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29064" y="6445399"/>
            <a:ext cx="1733872" cy="241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2C0F493-6023-46DF-83D4-A7651F2443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CB99FB39-D034-4902-9EB8-82C3D67F957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895360" y="6439900"/>
            <a:ext cx="8076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9" r:id="rId2"/>
    <p:sldLayoutId id="2147483744" r:id="rId3"/>
    <p:sldLayoutId id="2147483762" r:id="rId4"/>
    <p:sldLayoutId id="2147483724" r:id="rId5"/>
    <p:sldLayoutId id="2147483761" r:id="rId6"/>
    <p:sldLayoutId id="2147483732" r:id="rId7"/>
  </p:sldLayoutIdLst>
  <p:hf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61950" indent="-361950" algn="l" defTabSz="609585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lang="en-US" alt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 smtClean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lnSpc>
          <a:spcPct val="120000"/>
        </a:lnSpc>
        <a:spcBef>
          <a:spcPts val="0"/>
        </a:spcBef>
        <a:buFont typeface="Arial"/>
        <a:buChar char="•"/>
        <a:defRPr lang="en-US" altLang="en-US" sz="1600" kern="1200" dirty="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07" userDrawn="1">
          <p15:clr>
            <a:srgbClr val="F26B43"/>
          </p15:clr>
        </p15:guide>
        <p15:guide id="2" pos="7372" userDrawn="1">
          <p15:clr>
            <a:srgbClr val="F26B43"/>
          </p15:clr>
        </p15:guide>
        <p15:guide id="3" orient="horz" pos="561" userDrawn="1">
          <p15:clr>
            <a:srgbClr val="F26B43"/>
          </p15:clr>
        </p15:guide>
        <p15:guide id="4" orient="horz" pos="669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orient="horz" pos="38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F7E75C5-97CB-4CBE-A2F8-788E002CDC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部    门 </a:t>
            </a:r>
            <a:r>
              <a:rPr lang="en-US" altLang="zh-CN" dirty="0"/>
              <a:t>Division</a:t>
            </a:r>
            <a:r>
              <a:rPr lang="zh-CN" altLang="en-US" dirty="0"/>
              <a:t>：	</a:t>
            </a:r>
            <a:r>
              <a:rPr lang="en-US" altLang="zh-CN" dirty="0" smtClean="0"/>
              <a:t>ER</a:t>
            </a:r>
            <a:endParaRPr lang="en-US" altLang="zh-CN" dirty="0"/>
          </a:p>
          <a:p>
            <a:r>
              <a:rPr lang="zh-CN" altLang="en-US" dirty="0"/>
              <a:t>版本号 </a:t>
            </a:r>
            <a:r>
              <a:rPr lang="en-US" altLang="zh-CN" dirty="0"/>
              <a:t>Version</a:t>
            </a:r>
            <a:r>
              <a:rPr lang="zh-CN" altLang="en-US" dirty="0"/>
              <a:t>：	</a:t>
            </a:r>
            <a:r>
              <a:rPr lang="en-US" altLang="zh-CN" dirty="0" smtClean="0"/>
              <a:t>0.2</a:t>
            </a:r>
          </a:p>
          <a:p>
            <a:r>
              <a:rPr lang="zh-CN" altLang="en-US" dirty="0" smtClean="0"/>
              <a:t>日    期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	2019/11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ROS1 vs ROS2</a:t>
            </a:r>
            <a:endParaRPr lang="en-US" dirty="0"/>
          </a:p>
        </p:txBody>
      </p:sp>
      <p:pic>
        <p:nvPicPr>
          <p:cNvPr id="7" name="图片占位符 6">
            <a:extLst>
              <a:ext uri="{FF2B5EF4-FFF2-40B4-BE49-F238E27FC236}">
                <a16:creationId xmlns:a16="http://schemas.microsoft.com/office/drawing/2014/main" id="{FE5F2899-EE5C-44E0-A4BC-50FFF080F4D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3412" b="3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95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ROS2 Intra-Process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7363" y="1052736"/>
            <a:ext cx="53926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Intra-process communications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case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Communicate to themselves(pub/sub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back)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Communicate with other nodes in the same process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7175" t="4482" r="5107" b="4526"/>
          <a:stretch/>
        </p:blipFill>
        <p:spPr>
          <a:xfrm>
            <a:off x="487363" y="2636912"/>
            <a:ext cx="5184577" cy="2880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" t="6888" r="5419" b="8265"/>
          <a:stretch/>
        </p:blipFill>
        <p:spPr>
          <a:xfrm>
            <a:off x="6096000" y="2916303"/>
            <a:ext cx="5832648" cy="22322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34262" y="5517232"/>
            <a:ext cx="900524" cy="279180"/>
          </a:xfrm>
          <a:prstGeom prst="rect">
            <a:avLst/>
          </a:prstGeom>
          <a:noFill/>
        </p:spPr>
        <p:txBody>
          <a:bodyPr wrap="none" lIns="90000" tIns="46800" rIns="0" bIns="46800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Inter-Process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66935" y="5517232"/>
            <a:ext cx="903602" cy="279180"/>
          </a:xfrm>
          <a:prstGeom prst="rect">
            <a:avLst/>
          </a:prstGeom>
          <a:noFill/>
        </p:spPr>
        <p:txBody>
          <a:bodyPr wrap="none" lIns="90000" tIns="46800" rIns="0" bIns="46800" rtlCol="0">
            <a:spAutoFit/>
          </a:bodyPr>
          <a:lstStyle/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6017" y="1127509"/>
            <a:ext cx="53926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 Intra-process communications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Avoid serialization and deserialization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Avoid the network stack and packetizing of data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Efficient (zero-copy) shared pointer transport</a:t>
            </a: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8865" y="5775647"/>
            <a:ext cx="4029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 can deliver soft real-time comms </a:t>
            </a:r>
            <a:endParaRPr lang="en-US" altLang="zh-CN" sz="12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Customizable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QoS, can be tuned for real-time use-case</a:t>
            </a:r>
          </a:p>
        </p:txBody>
      </p:sp>
      <p:sp>
        <p:nvSpPr>
          <p:cNvPr id="11" name="矩形 10"/>
          <p:cNvSpPr/>
          <p:nvPr/>
        </p:nvSpPr>
        <p:spPr>
          <a:xfrm>
            <a:off x="7130279" y="5842816"/>
            <a:ext cx="3764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Efficient (zero-copy) shared pointer 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657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ROS2-Random packets dropped result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35" y="1350660"/>
            <a:ext cx="3669434" cy="23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350660"/>
            <a:ext cx="3372495" cy="23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8" y="3974446"/>
            <a:ext cx="3757736" cy="23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808" y="4041328"/>
            <a:ext cx="3359502" cy="23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256" y="1350660"/>
            <a:ext cx="3195378" cy="23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9194" y="3974446"/>
            <a:ext cx="3263430" cy="234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7363" y="879537"/>
            <a:ext cx="11704637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数据来源自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2015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ROS2 alpha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，非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发行版本。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ROS2-Real-time Benchmark-No stress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7555" t="6366" r="19385" b="3320"/>
          <a:stretch/>
        </p:blipFill>
        <p:spPr>
          <a:xfrm>
            <a:off x="1861648" y="828490"/>
            <a:ext cx="8626840" cy="60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ROS2-Real-time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Benchmark-Stress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18520" t="10349" r="20027" b="1677"/>
          <a:stretch/>
        </p:blipFill>
        <p:spPr>
          <a:xfrm>
            <a:off x="1727587" y="787676"/>
            <a:ext cx="8688893" cy="60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1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开源项目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7363" y="1052736"/>
            <a:ext cx="11704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Autoware.Auto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进行中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Intel Robotics Open Source Project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：实现目标检测、定位、跟踪和机械臂等功能。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ROS1</a:t>
            </a:r>
            <a:r>
              <a:rPr lang="zh-CN" altLang="en-US" dirty="0"/>
              <a:t>与</a:t>
            </a:r>
            <a:r>
              <a:rPr lang="en-US" altLang="zh-CN" dirty="0" smtClean="0"/>
              <a:t>ROS2</a:t>
            </a:r>
            <a:r>
              <a:rPr lang="zh-CN" altLang="en-US" dirty="0" smtClean="0"/>
              <a:t>版本对比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20441"/>
              </p:ext>
            </p:extLst>
          </p:nvPr>
        </p:nvGraphicFramePr>
        <p:xfrm>
          <a:off x="623392" y="1484784"/>
          <a:ext cx="11040888" cy="433528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78918">
                  <a:extLst>
                    <a:ext uri="{9D8B030D-6E8A-4147-A177-3AD203B41FA5}">
                      <a16:colId xmlns:a16="http://schemas.microsoft.com/office/drawing/2014/main" val="2381305716"/>
                    </a:ext>
                  </a:extLst>
                </a:gridCol>
                <a:gridCol w="1461381">
                  <a:extLst>
                    <a:ext uri="{9D8B030D-6E8A-4147-A177-3AD203B41FA5}">
                      <a16:colId xmlns:a16="http://schemas.microsoft.com/office/drawing/2014/main" val="978622933"/>
                    </a:ext>
                  </a:extLst>
                </a:gridCol>
                <a:gridCol w="1600560">
                  <a:extLst>
                    <a:ext uri="{9D8B030D-6E8A-4147-A177-3AD203B41FA5}">
                      <a16:colId xmlns:a16="http://schemas.microsoft.com/office/drawing/2014/main" val="2159900821"/>
                    </a:ext>
                  </a:extLst>
                </a:gridCol>
                <a:gridCol w="3409888">
                  <a:extLst>
                    <a:ext uri="{9D8B030D-6E8A-4147-A177-3AD203B41FA5}">
                      <a16:colId xmlns:a16="http://schemas.microsoft.com/office/drawing/2014/main" val="1420310326"/>
                    </a:ext>
                  </a:extLst>
                </a:gridCol>
                <a:gridCol w="2690141">
                  <a:extLst>
                    <a:ext uri="{9D8B030D-6E8A-4147-A177-3AD203B41FA5}">
                      <a16:colId xmlns:a16="http://schemas.microsoft.com/office/drawing/2014/main" val="241659211"/>
                    </a:ext>
                  </a:extLst>
                </a:gridCol>
              </a:tblGrid>
              <a:tr h="11605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ROS2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发行版本</a:t>
                      </a:r>
                      <a:endParaRPr lang="zh-CN" altLang="en-US" sz="18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发布时间</a:t>
                      </a:r>
                      <a:endParaRPr lang="zh-CN" altLang="en-US" sz="18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停止支持时间</a:t>
                      </a:r>
                      <a:endParaRPr lang="zh-CN" altLang="en-US" sz="18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</a:t>
                      </a:r>
                      <a:endParaRPr lang="zh-CN" altLang="en-US" sz="18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Ubuntu</a:t>
                      </a: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停止支持时间</a:t>
                      </a:r>
                      <a:endParaRPr lang="zh-CN" altLang="en-US" sz="18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extLst>
                  <a:ext uri="{0D108BD9-81ED-4DB2-BD59-A6C34878D82A}">
                    <a16:rowId xmlns:a16="http://schemas.microsoft.com/office/drawing/2014/main" val="2260748249"/>
                  </a:ext>
                </a:extLst>
              </a:tr>
              <a:tr h="7078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ardent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2017-12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2018-12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xenial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(16.04) / bionic(18.04)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2021-04 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2028-11</a:t>
                      </a:r>
                    </a:p>
                  </a:txBody>
                  <a:tcPr marL="91925" marR="91925" marT="42427" marB="42427" anchor="ctr"/>
                </a:tc>
                <a:extLst>
                  <a:ext uri="{0D108BD9-81ED-4DB2-BD59-A6C34878D82A}">
                    <a16:rowId xmlns:a16="http://schemas.microsoft.com/office/drawing/2014/main" val="2335736896"/>
                  </a:ext>
                </a:extLst>
              </a:tr>
              <a:tr h="70787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bouncy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2018-07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2019-07</a:t>
                      </a: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xenial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(16.04) / bionic(18.04)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2021-04 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2028-11</a:t>
                      </a:r>
                    </a:p>
                  </a:txBody>
                  <a:tcPr marL="91925" marR="91925" marT="42427" marB="42427" anchor="ctr"/>
                </a:tc>
                <a:extLst>
                  <a:ext uri="{0D108BD9-81ED-4DB2-BD59-A6C34878D82A}">
                    <a16:rowId xmlns:a16="http://schemas.microsoft.com/office/drawing/2014/main" val="1244220595"/>
                  </a:ext>
                </a:extLst>
              </a:tr>
              <a:tr h="707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crystal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2018-12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2019-12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xenial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(16.04) / bionic(18.04)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2021-04 </a:t>
                      </a:r>
                      <a:r>
                        <a:rPr lang="en-US" altLang="zh-CN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 2028-11</a:t>
                      </a:r>
                    </a:p>
                  </a:txBody>
                  <a:tcPr marL="91925" marR="91925" marT="42427" marB="42427" anchor="ctr"/>
                </a:tc>
                <a:extLst>
                  <a:ext uri="{0D108BD9-81ED-4DB2-BD59-A6C34878D82A}">
                    <a16:rowId xmlns:a16="http://schemas.microsoft.com/office/drawing/2014/main" val="862828264"/>
                  </a:ext>
                </a:extLst>
              </a:tr>
              <a:tr h="525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dashing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2019-05</a:t>
                      </a:r>
                      <a:endParaRPr lang="zh-CN" altLang="en-US" sz="1800" b="1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2021-05</a:t>
                      </a:r>
                      <a:endParaRPr lang="zh-CN" altLang="en-US" sz="1800" b="1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bionic(18.04)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2028-11</a:t>
                      </a:r>
                      <a:endParaRPr lang="zh-CN" altLang="en-US" sz="1800" b="1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extLst>
                  <a:ext uri="{0D108BD9-81ED-4DB2-BD59-A6C34878D82A}">
                    <a16:rowId xmlns:a16="http://schemas.microsoft.com/office/drawing/2014/main" val="760909385"/>
                  </a:ext>
                </a:extLst>
              </a:tr>
              <a:tr h="525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eloquent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2019-09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2020-09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bionic(18.04)</a:t>
                      </a:r>
                    </a:p>
                  </a:txBody>
                  <a:tcPr marL="91925" marR="91925" marT="42427" marB="42427" anchor="ctr"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2028-11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925" marR="91925" marT="42427" marB="42427" anchor="ctr"/>
                </a:tc>
                <a:extLst>
                  <a:ext uri="{0D108BD9-81ED-4DB2-BD59-A6C34878D82A}">
                    <a16:rowId xmlns:a16="http://schemas.microsoft.com/office/drawing/2014/main" val="88661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ROS2</a:t>
            </a:r>
            <a:r>
              <a:rPr lang="zh-CN" altLang="en-US" dirty="0" smtClean="0"/>
              <a:t>产生原因及目标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22513" y="89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6" descr="请输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" y="980728"/>
            <a:ext cx="5761191" cy="36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591944" y="907841"/>
            <a:ext cx="642352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</a:rPr>
              <a:t>支持</a:t>
            </a:r>
            <a:r>
              <a:rPr lang="zh-CN" altLang="en-US" sz="1600" dirty="0">
                <a:solidFill>
                  <a:srgbClr val="333333"/>
                </a:solidFill>
                <a:latin typeface="+mn-ea"/>
              </a:rPr>
              <a:t>多</a:t>
            </a:r>
            <a:r>
              <a:rPr lang="zh-CN" altLang="en-US" sz="1600" dirty="0" smtClean="0">
                <a:solidFill>
                  <a:srgbClr val="333333"/>
                </a:solidFill>
                <a:latin typeface="+mn-ea"/>
              </a:rPr>
              <a:t>机器人系统</a:t>
            </a:r>
          </a:p>
          <a:p>
            <a:pPr marL="457200" lvl="1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ROS2</a:t>
            </a:r>
            <a:r>
              <a:rPr lang="zh-CN" altLang="en-US" sz="1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增加了对多机器人系统的支持，提高了多机器人之间通讯的网络性能，更多多机器人系统及应用将出现在</a:t>
            </a:r>
            <a:r>
              <a:rPr lang="en-US" altLang="zh-CN" sz="1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ROS</a:t>
            </a:r>
            <a:r>
              <a:rPr lang="zh-CN" altLang="en-US" sz="1400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社区中。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ea"/>
              </a:rPr>
              <a:t> 铲除原型与产品之间的鸿沟</a:t>
            </a:r>
          </a:p>
          <a:p>
            <a:pPr marL="457200" lvl="1"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ROS2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不仅针对科研领域，还关注机器人从研究到应用之间的过渡，可以让更多机器人直接搭载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ROS2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系统走向市场。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ea"/>
              </a:rPr>
              <a:t> 支持微控制器</a:t>
            </a:r>
          </a:p>
          <a:p>
            <a:pPr marL="457200" lvl="1"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ROS2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不仅可以运行在现有的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ARM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系统上，还将支持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MCU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等嵌入式微控制器，比如常用的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ARM-M4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M7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内核。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ea"/>
              </a:rPr>
              <a:t> 支持实时控制</a:t>
            </a:r>
          </a:p>
          <a:p>
            <a:pPr marL="457200" lvl="1"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ROS2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还加入了实时控制的支持，可以提高控制的时效性和整体机器人的性能。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ea"/>
              </a:rPr>
              <a:t> 跨系统平台支持</a:t>
            </a:r>
          </a:p>
          <a:p>
            <a:pPr marL="457200" lvl="1">
              <a:lnSpc>
                <a:spcPct val="150000"/>
              </a:lnSpc>
            </a:pP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ROS2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不止能运行在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系统之上，还增加了对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MACOS</a:t>
            </a:r>
            <a:r>
              <a:rPr lang="zh-CN" altLang="en-US" sz="1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等系统的支持，让开发者的选择更加自由。</a:t>
            </a:r>
          </a:p>
        </p:txBody>
      </p:sp>
    </p:spTree>
    <p:extLst>
      <p:ext uri="{BB962C8B-B14F-4D97-AF65-F5344CB8AC3E}">
        <p14:creationId xmlns:p14="http://schemas.microsoft.com/office/powerpoint/2010/main" val="4959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ROS1</a:t>
            </a:r>
            <a:r>
              <a:rPr lang="zh-CN" altLang="en-US" dirty="0"/>
              <a:t>与</a:t>
            </a:r>
            <a:r>
              <a:rPr lang="en-US" altLang="zh-CN" dirty="0" smtClean="0"/>
              <a:t>ROS2</a:t>
            </a:r>
            <a:r>
              <a:rPr lang="zh-CN" altLang="en-US" dirty="0" smtClean="0"/>
              <a:t>版本对比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22513" y="89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40543"/>
              </p:ext>
            </p:extLst>
          </p:nvPr>
        </p:nvGraphicFramePr>
        <p:xfrm>
          <a:off x="724618" y="1356200"/>
          <a:ext cx="10873209" cy="44918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24403">
                  <a:extLst>
                    <a:ext uri="{9D8B030D-6E8A-4147-A177-3AD203B41FA5}">
                      <a16:colId xmlns:a16="http://schemas.microsoft.com/office/drawing/2014/main" val="4123635158"/>
                    </a:ext>
                  </a:extLst>
                </a:gridCol>
                <a:gridCol w="3624403">
                  <a:extLst>
                    <a:ext uri="{9D8B030D-6E8A-4147-A177-3AD203B41FA5}">
                      <a16:colId xmlns:a16="http://schemas.microsoft.com/office/drawing/2014/main" val="4204010370"/>
                    </a:ext>
                  </a:extLst>
                </a:gridCol>
                <a:gridCol w="3624403">
                  <a:extLst>
                    <a:ext uri="{9D8B030D-6E8A-4147-A177-3AD203B41FA5}">
                      <a16:colId xmlns:a16="http://schemas.microsoft.com/office/drawing/2014/main" val="2200773410"/>
                    </a:ext>
                  </a:extLst>
                </a:gridCol>
              </a:tblGrid>
              <a:tr h="4583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ROS1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ROS2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50972937"/>
                  </a:ext>
                </a:extLst>
              </a:tr>
              <a:tr h="469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effectLst/>
                          <a:latin typeface="+mn-ea"/>
                          <a:ea typeface="+mn-ea"/>
                        </a:rPr>
                        <a:t>通讯机理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effectLst/>
                          <a:latin typeface="+mn-ea"/>
                          <a:ea typeface="+mn-ea"/>
                        </a:rPr>
                        <a:t>TCP/UDP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n-ea"/>
                          <a:ea typeface="+mn-ea"/>
                        </a:rPr>
                        <a:t>DDS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0278290"/>
                  </a:ext>
                </a:extLst>
              </a:tr>
              <a:tr h="46948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n-ea"/>
                          <a:ea typeface="+mn-ea"/>
                        </a:rPr>
                        <a:t>master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effectLst/>
                          <a:latin typeface="+mn-ea"/>
                          <a:ea typeface="+mn-ea"/>
                        </a:rPr>
                        <a:t>强依赖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effectLst/>
                          <a:latin typeface="+mn-ea"/>
                          <a:ea typeface="+mn-ea"/>
                        </a:rPr>
                        <a:t>不依赖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44589563"/>
                  </a:ext>
                </a:extLst>
              </a:tr>
              <a:tr h="46948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CN" altLang="en-US" sz="1800" b="0" dirty="0">
                          <a:effectLst/>
                          <a:latin typeface="+mn-ea"/>
                          <a:ea typeface="+mn-ea"/>
                        </a:rPr>
                        <a:t>版本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effectLst/>
                          <a:latin typeface="+mn-ea"/>
                          <a:ea typeface="+mn-ea"/>
                        </a:rPr>
                        <a:t>2.7</a:t>
                      </a:r>
                      <a:endParaRPr lang="en-US" altLang="zh-CN" sz="18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1474489"/>
                  </a:ext>
                </a:extLst>
              </a:tr>
              <a:tr h="469484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effectLst/>
                          <a:latin typeface="+mn-ea"/>
                          <a:ea typeface="+mn-ea"/>
                        </a:rPr>
                        <a:t>C++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effectLst/>
                          <a:latin typeface="+mn-ea"/>
                          <a:ea typeface="+mn-ea"/>
                        </a:rPr>
                        <a:t>04 11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effectLst/>
                          <a:latin typeface="+mn-ea"/>
                          <a:ea typeface="+mn-ea"/>
                        </a:rPr>
                        <a:t>11 14 17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73200826"/>
                  </a:ext>
                </a:extLst>
              </a:tr>
              <a:tr h="469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effectLst/>
                          <a:latin typeface="+mn-ea"/>
                          <a:ea typeface="+mn-ea"/>
                        </a:rPr>
                        <a:t>操作系统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n-ea"/>
                          <a:ea typeface="+mn-ea"/>
                        </a:rPr>
                        <a:t>Linux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effectLst/>
                          <a:latin typeface="+mn-ea"/>
                          <a:ea typeface="+mn-ea"/>
                        </a:rPr>
                        <a:t>Linux Mac Win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64149310"/>
                  </a:ext>
                </a:extLst>
              </a:tr>
              <a:tr h="7253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effectLst/>
                          <a:latin typeface="+mn-ea"/>
                          <a:ea typeface="+mn-ea"/>
                        </a:rPr>
                        <a:t>单进程运行多节点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effectLst/>
                          <a:latin typeface="+mn-ea"/>
                          <a:ea typeface="+mn-ea"/>
                        </a:rPr>
                        <a:t>不支持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effectLst/>
                          <a:latin typeface="+mn-ea"/>
                          <a:ea typeface="+mn-ea"/>
                        </a:rPr>
                        <a:t>支持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1378580"/>
                  </a:ext>
                </a:extLst>
              </a:tr>
              <a:tr h="469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effectLst/>
                          <a:latin typeface="+mn-ea"/>
                          <a:ea typeface="+mn-ea"/>
                        </a:rPr>
                        <a:t>编译系统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effectLst/>
                          <a:latin typeface="+mn-ea"/>
                          <a:ea typeface="+mn-ea"/>
                        </a:rPr>
                        <a:t>catkin</a:t>
                      </a:r>
                      <a:endParaRPr lang="en-US" sz="18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effectLst/>
                          <a:latin typeface="+mn-ea"/>
                          <a:ea typeface="+mn-ea"/>
                        </a:rPr>
                        <a:t>ament/colcon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80380290"/>
                  </a:ext>
                </a:extLst>
              </a:tr>
              <a:tr h="469484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effectLst/>
                          <a:latin typeface="+mn-ea"/>
                          <a:ea typeface="+mn-ea"/>
                        </a:rPr>
                        <a:t>QoS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effectLst/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effectLst/>
                          <a:latin typeface="+mn-ea"/>
                          <a:ea typeface="+mn-ea"/>
                        </a:rPr>
                        <a:t>有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378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ROS2</a:t>
            </a:r>
            <a:r>
              <a:rPr lang="zh-CN" altLang="en-US" dirty="0" smtClean="0"/>
              <a:t>系统架构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9218" name="Picture 2" descr="请输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836991"/>
            <a:ext cx="8084235" cy="32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8892459" y="5131440"/>
            <a:ext cx="2880320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从单操作系统到多操作系统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892459" y="1343870"/>
            <a:ext cx="2880320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取消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，由“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”机制代替在节点间简历联系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892459" y="3237655"/>
            <a:ext cx="2880320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取代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TCP/UDP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Nodelet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Intra-process API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曲线连接符 7"/>
          <p:cNvCxnSpPr>
            <a:endCxn id="3" idx="0"/>
          </p:cNvCxnSpPr>
          <p:nvPr/>
        </p:nvCxnSpPr>
        <p:spPr>
          <a:xfrm>
            <a:off x="8419595" y="4797152"/>
            <a:ext cx="1913024" cy="334288"/>
          </a:xfrm>
          <a:prstGeom prst="curvedConnector2">
            <a:avLst/>
          </a:prstGeom>
          <a:ln w="158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9218" idx="3"/>
            <a:endCxn id="13" idx="1"/>
          </p:cNvCxnSpPr>
          <p:nvPr/>
        </p:nvCxnSpPr>
        <p:spPr>
          <a:xfrm>
            <a:off x="8419595" y="3463014"/>
            <a:ext cx="472864" cy="62673"/>
          </a:xfrm>
          <a:prstGeom prst="curvedConnector3">
            <a:avLst/>
          </a:prstGeom>
          <a:ln w="158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12" idx="2"/>
          </p:cNvCxnSpPr>
          <p:nvPr/>
        </p:nvCxnSpPr>
        <p:spPr>
          <a:xfrm flipV="1">
            <a:off x="8419595" y="1919934"/>
            <a:ext cx="1913024" cy="627524"/>
          </a:xfrm>
          <a:prstGeom prst="curvedConnector2">
            <a:avLst/>
          </a:prstGeom>
          <a:ln w="15875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7362" y="1013794"/>
            <a:ext cx="116993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Distribution Service(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数据分发服务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，是一个专门为分布式实时系统中数据发布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订阅的标准解决方案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的技术核心是以数据为核心的发布订阅模型（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Data-Centric Publish-Subscribe 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DCPS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），这种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DCPS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模型创建了一个“全局数据空间”（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 data space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）的概念，所有独立的应用都可以去访问。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不仅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publisher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subscriber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topic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，还有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participant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datawriter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datareader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，并且均拥有各自的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QoS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，影响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着数据传输和数据生命周期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8" descr="请输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67" y="2855193"/>
            <a:ext cx="493706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1" name="Picture 10" descr="请输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815" y="3284984"/>
            <a:ext cx="4376370" cy="286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87363" y="908720"/>
            <a:ext cx="11704637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Quality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：控制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各方面与底层的通信机制，主要从时间限制、可靠性、持续性、历史记录这几个方面，满足用户针对不同场景的数据需求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带来的性能提升：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实时性增强：数据必须在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deadline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之前完成更新；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持续性增强：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可以为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提供数据历史服务，新加入的节点也可以获取发布者发布的所有历史数据；</a:t>
            </a:r>
          </a:p>
          <a:p>
            <a:pPr marL="895335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可靠性增强：配置可靠性原则，用户可以根据需求选择性能模式（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BEST_EFFORT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）或者稳定模式（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RELIABLE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而不是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DDS: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7363" y="967368"/>
            <a:ext cx="117046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应用领域非常广泛，军工、航天、汽车、医疗等等，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更专注于机器人应用。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基本掌握在少数的几家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公司并且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没有开源版本。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的配置和使用较为复杂。而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提供了高抽象的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版本，应用更方便使用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，但是却不包含所有的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提供了更多的工具包，减少大量的基础工作。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catkin/ament/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colcon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编译系统可以方便轻松的构建功能包和依赖关系。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launch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启动系统可以轻松运行多个程序以及实现参数修改等功能。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提供仿真模型和实时监测工具。</a:t>
            </a:r>
          </a:p>
        </p:txBody>
      </p:sp>
    </p:spTree>
    <p:extLst>
      <p:ext uri="{BB962C8B-B14F-4D97-AF65-F5344CB8AC3E}">
        <p14:creationId xmlns:p14="http://schemas.microsoft.com/office/powerpoint/2010/main" val="20969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基础对比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0F493-6023-46DF-83D4-A7651F24431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7363" y="1052736"/>
            <a:ext cx="11704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功能包数量对比：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ROS2-ardent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ROS2-dashing &lt; ROS1-kinetic 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例：低版本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ROS2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中缺少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rclcpp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rclpy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的一些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类或者</a:t>
            </a: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declare_parameter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ParameterValue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SensorDataQoS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SystemDefaultsQoS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...)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143247c-54ff-4f02-a1d5-d1fdb4e50c48&quot;,&quot;Name&quot;:&quot;上汽大众&quot;,&quot;HeaderHeight&quot;:13.000000000000007,&quot;FooterHeight&quot;:8.5000000000000018,&quot;SideMargin&quot;:4.0000000000000009,&quot;TopMargin&quot;:0.0,&quot;BottomMargin&quot;:0.0,&quot;IntervalMargin&quot;:2.5}"/>
  <p:tag name="ISLIDE.THEME" val="6b9993c6-6684-45e0-ae23-c9053148ee6d"/>
</p:tagLst>
</file>

<file path=ppt/theme/theme1.xml><?xml version="1.0" encoding="utf-8"?>
<a:theme xmlns:a="http://schemas.openxmlformats.org/drawingml/2006/main" name="SVW_PPT_16_9_template">
  <a:themeElements>
    <a:clrScheme name="上汽大众最终最终最终">
      <a:dk1>
        <a:srgbClr val="000000"/>
      </a:dk1>
      <a:lt1>
        <a:srgbClr val="FFFFFF"/>
      </a:lt1>
      <a:dk2>
        <a:srgbClr val="505050"/>
      </a:dk2>
      <a:lt2>
        <a:srgbClr val="A6BBC8"/>
      </a:lt2>
      <a:accent1>
        <a:srgbClr val="003366"/>
      </a:accent1>
      <a:accent2>
        <a:srgbClr val="0077C8"/>
      </a:accent2>
      <a:accent3>
        <a:srgbClr val="A6BBC8"/>
      </a:accent3>
      <a:accent4>
        <a:srgbClr val="333F48"/>
      </a:accent4>
      <a:accent5>
        <a:srgbClr val="CB323A"/>
      </a:accent5>
      <a:accent6>
        <a:srgbClr val="84BD00"/>
      </a:accent6>
      <a:hlink>
        <a:srgbClr val="0077C8"/>
      </a:hlink>
      <a:folHlink>
        <a:srgbClr val="A6BBC8"/>
      </a:folHlink>
    </a:clrScheme>
    <a:fontScheme name="svw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sz="1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0" bIns="46800" rtlCol="0">
        <a:spAutoFit/>
      </a:bodyPr>
      <a:lstStyle>
        <a:defPPr algn="l">
          <a:defRPr sz="18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1295</Words>
  <Application>Microsoft Office PowerPoint</Application>
  <PresentationFormat>宽屏</PresentationFormat>
  <Paragraphs>188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Times New Roman</vt:lpstr>
      <vt:lpstr>Wingdings</vt:lpstr>
      <vt:lpstr>SVW_PPT_16_9_template</vt:lpstr>
      <vt:lpstr>ROS1 vs ROS2</vt:lpstr>
      <vt:lpstr>ROS1与ROS2版本对比:</vt:lpstr>
      <vt:lpstr>ROS2产生原因及目标:</vt:lpstr>
      <vt:lpstr>ROS1与ROS2版本对比:</vt:lpstr>
      <vt:lpstr>ROS2系统架构:</vt:lpstr>
      <vt:lpstr>DDS介绍:</vt:lpstr>
      <vt:lpstr>QoS:</vt:lpstr>
      <vt:lpstr>为什么使用ROS2而不是DDS:</vt:lpstr>
      <vt:lpstr>ROS1和ROS2基础对比:</vt:lpstr>
      <vt:lpstr>ROS2 Intra-Process</vt:lpstr>
      <vt:lpstr>ROS2-Random packets dropped result</vt:lpstr>
      <vt:lpstr>ROS2-Real-time Benchmark-No stress</vt:lpstr>
      <vt:lpstr>ROS2-Real-time Benchmark-Stress</vt:lpstr>
      <vt:lpstr>PowerPoint 演示文稿</vt:lpstr>
      <vt:lpstr>ROS2开源项目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幻灯片标题，微软雅黑 加粗 18pt，单倍行距 Title of the presentation, Arial Bold 18pt, Single space</dc:title>
  <dc:creator>iSlide</dc:creator>
  <cp:lastModifiedBy>Zhou Qingwen (SVW ERR-1)</cp:lastModifiedBy>
  <cp:revision>1030</cp:revision>
  <cp:lastPrinted>2019-11-12T02:16:31Z</cp:lastPrinted>
  <dcterms:created xsi:type="dcterms:W3CDTF">2018-02-10T16:00:00Z</dcterms:created>
  <dcterms:modified xsi:type="dcterms:W3CDTF">2019-11-13T09:29:00Z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6b9993c6-6684-45e0-ae23-c9053148ee6d</vt:lpwstr>
  </property>
  <property fmtid="{D5CDD505-2E9C-101B-9397-08002B2CF9AE}" pid="3" name="Tfs.IsStoryboard">
    <vt:bool>true</vt:bool>
  </property>
</Properties>
</file>