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2" r:id="rId1"/>
  </p:sldMasterIdLst>
  <p:notesMasterIdLst>
    <p:notesMasterId r:id="rId14"/>
  </p:notesMasterIdLst>
  <p:handoutMasterIdLst>
    <p:handoutMasterId r:id="rId15"/>
  </p:handoutMasterIdLst>
  <p:sldIdLst>
    <p:sldId id="502" r:id="rId2"/>
    <p:sldId id="510" r:id="rId3"/>
    <p:sldId id="508" r:id="rId4"/>
    <p:sldId id="507" r:id="rId5"/>
    <p:sldId id="513" r:id="rId6"/>
    <p:sldId id="506" r:id="rId7"/>
    <p:sldId id="504" r:id="rId8"/>
    <p:sldId id="505" r:id="rId9"/>
    <p:sldId id="509" r:id="rId10"/>
    <p:sldId id="511" r:id="rId11"/>
    <p:sldId id="512" r:id="rId12"/>
    <p:sldId id="492" r:id="rId13"/>
  </p:sldIdLst>
  <p:sldSz cx="12192000" cy="6858000"/>
  <p:notesSz cx="6797675" cy="9928225"/>
  <p:custDataLst>
    <p:tags r:id="rId16"/>
  </p:custData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8" userDrawn="1">
          <p15:clr>
            <a:srgbClr val="A4A3A4"/>
          </p15:clr>
        </p15:guide>
        <p15:guide id="2" pos="7373" userDrawn="1">
          <p15:clr>
            <a:srgbClr val="A4A3A4"/>
          </p15:clr>
        </p15:guide>
        <p15:guide id="3" orient="horz" pos="561" userDrawn="1">
          <p15:clr>
            <a:srgbClr val="A4A3A4"/>
          </p15:clr>
        </p15:guide>
        <p15:guide id="4" orient="horz" pos="669" userDrawn="1">
          <p15:clr>
            <a:srgbClr val="A4A3A4"/>
          </p15:clr>
        </p15:guide>
        <p15:guide id="5" orient="horz" pos="3845" userDrawn="1">
          <p15:clr>
            <a:srgbClr val="A4A3A4"/>
          </p15:clr>
        </p15:guide>
        <p15:guide id="6" orient="horz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Hongrong (SVW ERR-2)" initials="HH(E" lastIdx="8" clrIdx="0">
    <p:extLst>
      <p:ext uri="{19B8F6BF-5375-455C-9EA6-DF929625EA0E}">
        <p15:presenceInfo xmlns:p15="http://schemas.microsoft.com/office/powerpoint/2012/main" userId="S-1-5-21-262300930-2113487987-1845911597-104728" providerId="AD"/>
      </p:ext>
    </p:extLst>
  </p:cmAuthor>
  <p:cmAuthor id="2" name="Zhou Qingwen (SVW ERR-1)" initials="ZQ(E" lastIdx="1" clrIdx="1">
    <p:extLst>
      <p:ext uri="{19B8F6BF-5375-455C-9EA6-DF929625EA0E}">
        <p15:presenceInfo xmlns:p15="http://schemas.microsoft.com/office/powerpoint/2012/main" userId="S-1-5-21-262300930-2113487987-1845911597-93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65"/>
    <a:srgbClr val="C87200"/>
    <a:srgbClr val="66FFCC"/>
    <a:srgbClr val="565656"/>
    <a:srgbClr val="FFFFFF"/>
    <a:srgbClr val="F1F3F5"/>
    <a:srgbClr val="466171"/>
    <a:srgbClr val="595959"/>
    <a:srgbClr val="6E88CA"/>
    <a:srgbClr val="6DC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3910" autoAdjust="0"/>
  </p:normalViewPr>
  <p:slideViewPr>
    <p:cSldViewPr snapToObjects="1">
      <p:cViewPr>
        <p:scale>
          <a:sx n="100" d="100"/>
          <a:sy n="100" d="100"/>
        </p:scale>
        <p:origin x="-390" y="-1002"/>
      </p:cViewPr>
      <p:guideLst>
        <p:guide pos="308"/>
        <p:guide pos="7373"/>
        <p:guide orient="horz" pos="561"/>
        <p:guide orient="horz" pos="669"/>
        <p:guide orient="horz" pos="3845"/>
        <p:guide orient="horz" pos="39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31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96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88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altLang="zh-CN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en-US" altLang="zh-CN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890588"/>
            <a:ext cx="12191999" cy="3237894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添加图片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5F948-67BE-4191-B1BD-D0F5F33D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5421806"/>
            <a:ext cx="11215687" cy="680544"/>
          </a:xfrm>
        </p:spPr>
        <p:txBody>
          <a:bodyPr/>
          <a:lstStyle>
            <a:lvl1pPr marL="0" indent="0">
              <a:buNone/>
              <a:defRPr lang="en-US" altLang="zh-CN" sz="110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F93246-FFF7-49DC-8866-B9BA3159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2" y="4313796"/>
            <a:ext cx="11215687" cy="915404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2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CB109EBB-A78B-41F4-9E39-68A11D4DD9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D7831FB-E5A4-4D54-B766-5305F873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586944-D0FE-4B62-9173-69EC131557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部门名称   会议名称   </a:t>
            </a:r>
            <a:r>
              <a:rPr lang="en-US" altLang="zh-CN"/>
              <a:t>Confidential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8C54D-1047-41E1-A2C3-6A0A70472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9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B879BC-98D3-4E84-9D9B-82A5507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30BCB57-EBAA-4AF4-B8E0-1795F14421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7363" y="1062038"/>
            <a:ext cx="11215687" cy="50403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5730DF9-D335-4D36-A8B0-745A4D110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982A91-EF7B-4540-BE8E-36D3756D46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0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1">
            <a:extLst>
              <a:ext uri="{FF2B5EF4-FFF2-40B4-BE49-F238E27FC236}">
                <a16:creationId xmlns:a16="http://schemas.microsoft.com/office/drawing/2014/main" id="{2B4094AE-69AC-478D-92EC-80BC401CB657}"/>
              </a:ext>
            </a:extLst>
          </p:cNvPr>
          <p:cNvSpPr txBox="1"/>
          <p:nvPr userDrawn="1"/>
        </p:nvSpPr>
        <p:spPr>
          <a:xfrm>
            <a:off x="487363" y="1071530"/>
            <a:ext cx="1685286" cy="5040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700" b="0" spc="300" dirty="0">
                <a:solidFill>
                  <a:schemeClr val="accent2"/>
                </a:solidFill>
              </a:rPr>
              <a:t>目录</a:t>
            </a:r>
            <a:endParaRPr lang="en-US" altLang="zh-CN" sz="3700" b="0" spc="300" dirty="0">
              <a:solidFill>
                <a:schemeClr val="accent2"/>
              </a:solidFill>
            </a:endParaRPr>
          </a:p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Catalog</a:t>
            </a:r>
            <a:endParaRPr lang="zh-CN" altLang="en-US" sz="2400" b="0" i="0" spc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A0A36F-1C45-4E93-845C-7081FD75536A}"/>
              </a:ext>
            </a:extLst>
          </p:cNvPr>
          <p:cNvCxnSpPr>
            <a:cxnSpLocks/>
          </p:cNvCxnSpPr>
          <p:nvPr userDrawn="1"/>
        </p:nvCxnSpPr>
        <p:spPr>
          <a:xfrm>
            <a:off x="2172649" y="1071530"/>
            <a:ext cx="0" cy="50212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12">
            <a:extLst>
              <a:ext uri="{FF2B5EF4-FFF2-40B4-BE49-F238E27FC236}">
                <a16:creationId xmlns:a16="http://schemas.microsoft.com/office/drawing/2014/main" id="{1B6FBD1D-3BD8-43D9-A9DE-73F4C06EE7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3999" y="1062038"/>
            <a:ext cx="8909049" cy="5040312"/>
          </a:xfrm>
        </p:spPr>
        <p:txBody>
          <a:bodyPr/>
          <a:lstStyle>
            <a:lvl1pPr marL="257168" indent="-257168">
              <a:lnSpc>
                <a:spcPct val="150000"/>
              </a:lnSpc>
              <a:buClr>
                <a:schemeClr val="tx2"/>
              </a:buClr>
              <a:buSzPct val="100000"/>
              <a:buFont typeface="+mj-lt"/>
              <a:buAutoNum type="arabicPeriod"/>
              <a:defRPr lang="zh-CN" altLang="en-US" sz="1800" dirty="0" smtClean="0"/>
            </a:lvl1pPr>
          </a:lstStyle>
          <a:p>
            <a:pPr lvl="0"/>
            <a:r>
              <a:rPr lang="zh-CN" altLang="en-US" dirty="0"/>
              <a:t>单击添加目录文本</a:t>
            </a:r>
          </a:p>
        </p:txBody>
      </p:sp>
      <p:pic>
        <p:nvPicPr>
          <p:cNvPr id="15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65BB87C3-CE53-4796-A76C-7750FADBC4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FA3801B-0107-40C5-9066-AB2DC4D876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08889-AB6D-4959-825A-F2492829A4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4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4196" y="1981151"/>
            <a:ext cx="8277687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单击添加节标题文字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7363" y="1981151"/>
            <a:ext cx="1637981" cy="821339"/>
          </a:xfrm>
        </p:spPr>
        <p:txBody>
          <a:bodyPr wrap="none" lIns="0" tIns="0" rIns="0" bIns="0"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DD3AF90-22A0-473E-A578-34B2207E9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3600" y="2924175"/>
            <a:ext cx="8299450" cy="201771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CN" altLang="en-US" dirty="0"/>
              <a:t>节标题下分二级目录或章节介绍</a:t>
            </a:r>
          </a:p>
        </p:txBody>
      </p:sp>
      <p:pic>
        <p:nvPicPr>
          <p:cNvPr id="10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FB5F0057-247F-45DE-9E6D-CEA090ED2C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CD6650C1-1E04-4F19-99DB-0CE9A0C435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03512" y="900479"/>
            <a:ext cx="1515789" cy="298268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82984-A9A0-45C9-9E34-4130606AC9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5C2B3-FBDC-468E-B0BA-28C1259A5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79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ileen.chen\Documents\Tencent Files\29072844\FileRecv\最新logo组合(audi)2月7日ai-01.jpg">
            <a:extLst>
              <a:ext uri="{FF2B5EF4-FFF2-40B4-BE49-F238E27FC236}">
                <a16:creationId xmlns:a16="http://schemas.microsoft.com/office/drawing/2014/main" id="{93DA6E91-1233-4017-9C11-45777DD6DE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0194" y="2492896"/>
            <a:ext cx="6711613" cy="15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5A6E794B-1CF9-48EC-9CA4-ECF15693823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273800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B546F4D-6E7C-4E02-A80F-6BDE0E1C56E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889796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93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363" y="122311"/>
            <a:ext cx="10169390" cy="636518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0" y="6273800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0" y="889796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pic>
        <p:nvPicPr>
          <p:cNvPr id="8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89657-16C7-4C20-9662-DEEB3311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3" y="1062039"/>
            <a:ext cx="11215687" cy="5040312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E659C-EFB1-4BA2-B112-77FD9929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7363" y="6445399"/>
            <a:ext cx="4240485" cy="241002"/>
          </a:xfrm>
          <a:prstGeom prst="rect">
            <a:avLst/>
          </a:prstGeom>
        </p:spPr>
        <p:txBody>
          <a:bodyPr vert="horz" lIns="90000" tIns="46800" rIns="90000" bIns="4680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部门名称   会议名称   </a:t>
            </a:r>
            <a:r>
              <a:rPr lang="en-US" altLang="zh-CN"/>
              <a:t>Confidential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5B3ED9-5E7E-442E-98DF-8B149E40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29064" y="6445399"/>
            <a:ext cx="1733872" cy="24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9" r:id="rId2"/>
    <p:sldLayoutId id="2147483744" r:id="rId3"/>
    <p:sldLayoutId id="2147483762" r:id="rId4"/>
    <p:sldLayoutId id="2147483724" r:id="rId5"/>
    <p:sldLayoutId id="2147483761" r:id="rId6"/>
    <p:sldLayoutId id="2147483732" r:id="rId7"/>
  </p:sldLayoutIdLs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61950" indent="-361950" algn="l" defTabSz="609585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7" userDrawn="1">
          <p15:clr>
            <a:srgbClr val="F26B43"/>
          </p15:clr>
        </p15:guide>
        <p15:guide id="2" pos="7372" userDrawn="1">
          <p15:clr>
            <a:srgbClr val="F26B43"/>
          </p15:clr>
        </p15:guide>
        <p15:guide id="3" orient="horz" pos="561" userDrawn="1">
          <p15:clr>
            <a:srgbClr val="F26B43"/>
          </p15:clr>
        </p15:guide>
        <p15:guide id="4" orient="horz" pos="669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38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F7E75C5-97CB-4CBE-A2F8-788E002CD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部    门 </a:t>
            </a:r>
            <a:r>
              <a:rPr lang="en-US" altLang="zh-CN" dirty="0"/>
              <a:t>Division</a:t>
            </a:r>
            <a:r>
              <a:rPr lang="zh-CN" altLang="en-US" dirty="0"/>
              <a:t>：	</a:t>
            </a:r>
            <a:r>
              <a:rPr lang="en-US" altLang="zh-CN" dirty="0" smtClean="0"/>
              <a:t>ER</a:t>
            </a:r>
            <a:endParaRPr lang="en-US" altLang="zh-CN" dirty="0"/>
          </a:p>
          <a:p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	</a:t>
            </a:r>
            <a:r>
              <a:rPr lang="en-US" altLang="zh-CN" dirty="0" smtClean="0"/>
              <a:t>1.0</a:t>
            </a:r>
          </a:p>
          <a:p>
            <a:r>
              <a:rPr lang="zh-CN" altLang="en-US" dirty="0" smtClean="0"/>
              <a:t>日 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	2019/11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ROS2</a:t>
            </a:r>
            <a:r>
              <a:rPr lang="zh-CN" altLang="en-US" dirty="0" smtClean="0"/>
              <a:t>命名规范</a:t>
            </a:r>
            <a:endParaRPr lang="en-US" dirty="0"/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FE5F2899-EE5C-44E0-A4BC-50FFF080F4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412" b="3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95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ROS1</a:t>
            </a:r>
            <a:r>
              <a:rPr lang="zh-CN" altLang="en-US" dirty="0"/>
              <a:t>命名规范修改指南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7363" y="908720"/>
            <a:ext cx="11704637" cy="510012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为了快速移植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可以通过修改源代码保证兼容性。修改步骤如下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362" y="1518547"/>
            <a:ext cx="117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方式安装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ROS2 :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opt/ros/xxx/lib/python3.6/site-packages/rosidl_adapter/parser.py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源码方式安装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ros2_workspace/src/ros2/rosidl/rosidl_adapter/rosidl_adapter/parser.py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ROS1</a:t>
            </a:r>
            <a:r>
              <a:rPr lang="zh-CN" altLang="en-US" dirty="0"/>
              <a:t>命名规范修改指南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95161" y="1772816"/>
            <a:ext cx="10169391" cy="13914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VALID_PACKAGE_NAME_PATTERN 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‘^[a-z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]([a-z0-9_]?[a-z0-9]+)*$’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命名规范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VALID_FIELD_NAME_PATTERN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‘^[a-z]([a-z0-9_]?[a-z0-9]+)*$’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变量命名规范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VALID_MESSAGE_NAME_PATTERN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A-Z][A-Za-z0-9]*$’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文件名命名规范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VALID_CONSTANT_NAME_PATTERN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(‘^[A-Z]([A-Z0-9_]?[A-Z0-9]+)*$’) 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常量命名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5161" y="4316373"/>
            <a:ext cx="10169391" cy="137582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VALID_PACKAGE_NAME_PATTERN 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]([a-z0-9_]?[a-z0-9</a:t>
            </a:r>
            <a:r>
              <a:rPr lang="en-US" altLang="zh-CN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]+)*$’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VALID_FIELD_NAME_PATTERN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‘^[A-</a:t>
            </a:r>
            <a:r>
              <a:rPr lang="en-US" altLang="zh-CN" sz="1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altLang="zh-CN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-z]([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A-Za-z0-9_]*$’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VALID_MESSAGE_NAME_PATTERN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‘^[A-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-z][A-Za-z0-9_]*$’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VALID_CONSTANT_NAME_PATTERN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(‘^[A-Z]([A-Z0-9_]?[A-Z0-9]+)*$’)  </a:t>
            </a:r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5979857" y="3164245"/>
            <a:ext cx="0" cy="115212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7363" y="908720"/>
            <a:ext cx="11704637" cy="46025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parser.py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中如下内容进行相应修改：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607606" y="1184890"/>
            <a:ext cx="4632047" cy="649119"/>
            <a:chOff x="2607606" y="2848106"/>
            <a:chExt cx="4632047" cy="649119"/>
          </a:xfrm>
        </p:grpSpPr>
        <p:sp>
          <p:nvSpPr>
            <p:cNvPr id="13" name="文本框 12"/>
            <p:cNvSpPr txBox="1"/>
            <p:nvPr/>
          </p:nvSpPr>
          <p:spPr>
            <a:xfrm>
              <a:off x="3814528" y="2986908"/>
              <a:ext cx="3425125" cy="371513"/>
            </a:xfrm>
            <a:prstGeom prst="rect">
              <a:avLst/>
            </a:prstGeom>
            <a:noFill/>
          </p:spPr>
          <p:txBody>
            <a:bodyPr wrap="none" lIns="90000" tIns="46800" rIns="0" bIns="46800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accent2"/>
                  </a:solidFill>
                </a:rPr>
                <a:t>ROS2 </a:t>
              </a:r>
              <a:r>
                <a:rPr lang="en-US" altLang="zh-CN" sz="1800" b="1" dirty="0" err="1" smtClean="0">
                  <a:solidFill>
                    <a:schemeClr val="accent2"/>
                  </a:solidFill>
                </a:rPr>
                <a:t>rosidl_adapter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 命名规范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607606" y="2848106"/>
              <a:ext cx="859874" cy="649119"/>
              <a:chOff x="2607606" y="1153030"/>
              <a:chExt cx="859874" cy="649119"/>
            </a:xfrm>
          </p:grpSpPr>
          <p:pic>
            <p:nvPicPr>
              <p:cNvPr id="30" name="图形 15">
                <a:extLst>
                  <a:ext uri="{FF2B5EF4-FFF2-40B4-BE49-F238E27FC236}">
                    <a16:creationId xmlns:a16="http://schemas.microsoft.com/office/drawing/2014/main" id="{CD6650C1-1E04-4F19-99DB-0CE9A0C43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137600" y="1153030"/>
                <a:ext cx="329880" cy="649119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/>
              <p:nvPr/>
            </p:nvSpPr>
            <p:spPr>
              <a:xfrm>
                <a:off x="2607606" y="1245666"/>
                <a:ext cx="433922" cy="463846"/>
              </a:xfrm>
              <a:prstGeom prst="rect">
                <a:avLst/>
              </a:prstGeom>
              <a:noFill/>
            </p:spPr>
            <p:txBody>
              <a:bodyPr wrap="none" lIns="90000" tIns="46800" rIns="0" bIns="46800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chemeClr val="accent2"/>
                    </a:solidFill>
                  </a:rPr>
                  <a:t>01</a:t>
                </a:r>
                <a:endParaRPr lang="zh-CN" altLang="en-US" dirty="0" smtClean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607606" y="2491849"/>
            <a:ext cx="4234502" cy="649119"/>
            <a:chOff x="2607606" y="3695644"/>
            <a:chExt cx="4234502" cy="649119"/>
          </a:xfrm>
        </p:grpSpPr>
        <p:sp>
          <p:nvSpPr>
            <p:cNvPr id="16" name="文本框 15"/>
            <p:cNvSpPr txBox="1"/>
            <p:nvPr/>
          </p:nvSpPr>
          <p:spPr>
            <a:xfrm>
              <a:off x="3814528" y="3831734"/>
              <a:ext cx="3027580" cy="371513"/>
            </a:xfrm>
            <a:prstGeom prst="rect">
              <a:avLst/>
            </a:prstGeom>
            <a:noFill/>
          </p:spPr>
          <p:txBody>
            <a:bodyPr wrap="none" lIns="90000" tIns="46800" rIns="0" bIns="46800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2"/>
                  </a:solidFill>
                </a:rPr>
                <a:t>兼容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ROS1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命名规范修改指南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607606" y="3695644"/>
              <a:ext cx="859874" cy="649119"/>
              <a:chOff x="2607606" y="1153030"/>
              <a:chExt cx="859874" cy="649119"/>
            </a:xfrm>
          </p:grpSpPr>
          <p:pic>
            <p:nvPicPr>
              <p:cNvPr id="33" name="图形 15">
                <a:extLst>
                  <a:ext uri="{FF2B5EF4-FFF2-40B4-BE49-F238E27FC236}">
                    <a16:creationId xmlns:a16="http://schemas.microsoft.com/office/drawing/2014/main" id="{CD6650C1-1E04-4F19-99DB-0CE9A0C43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137600" y="1153030"/>
                <a:ext cx="329880" cy="649119"/>
              </a:xfrm>
              <a:prstGeom prst="rect">
                <a:avLst/>
              </a:prstGeom>
            </p:spPr>
          </p:pic>
          <p:sp>
            <p:nvSpPr>
              <p:cNvPr id="34" name="文本框 33"/>
              <p:cNvSpPr txBox="1"/>
              <p:nvPr/>
            </p:nvSpPr>
            <p:spPr>
              <a:xfrm>
                <a:off x="2607606" y="1245666"/>
                <a:ext cx="433922" cy="463846"/>
              </a:xfrm>
              <a:prstGeom prst="rect">
                <a:avLst/>
              </a:prstGeom>
              <a:noFill/>
            </p:spPr>
            <p:txBody>
              <a:bodyPr wrap="none" lIns="90000" tIns="46800" rIns="0" bIns="46800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chemeClr val="accent2"/>
                    </a:solidFill>
                  </a:rPr>
                  <a:t>02</a:t>
                </a:r>
                <a:endParaRPr lang="zh-CN" altLang="en-US" dirty="0" smtClean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2152546" y="927636"/>
            <a:ext cx="216024" cy="5139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 smtClean="0"/>
          </a:p>
        </p:txBody>
      </p:sp>
      <p:cxnSp>
        <p:nvCxnSpPr>
          <p:cNvPr id="42" name="直接连接符 41"/>
          <p:cNvCxnSpPr/>
          <p:nvPr/>
        </p:nvCxnSpPr>
        <p:spPr>
          <a:xfrm>
            <a:off x="2368570" y="1098134"/>
            <a:ext cx="0" cy="498569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7408" y="1700808"/>
            <a:ext cx="1385138" cy="383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err="1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950840" y="1700808"/>
            <a:ext cx="1153670" cy="463846"/>
          </a:xfrm>
          <a:prstGeom prst="rect">
            <a:avLst/>
          </a:prstGeom>
          <a:noFill/>
        </p:spPr>
        <p:txBody>
          <a:bodyPr wrap="none" lIns="90000" tIns="46800" rIns="0" bIns="46800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Catalog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rosidl_adapter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命名规范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C36DD-05CA-443F-A944-A27DD58B9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9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363" y="900437"/>
            <a:ext cx="11496600" cy="3464667"/>
          </a:xfrm>
          <a:prstGeom prst="rect">
            <a:avLst/>
          </a:prstGeom>
          <a:noFill/>
        </p:spPr>
        <p:txBody>
          <a:bodyPr wrap="square" lIns="90000" tIns="46800" rIns="0" bIns="46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命名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规则：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命名不能包含大写字母且必须以小写字母开始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命名可以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”进行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分割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exAmple_package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1_example_package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×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example_package1       	 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example_package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 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7363" y="122311"/>
            <a:ext cx="10169390" cy="63651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en-US" dirty="0" smtClean="0"/>
              <a:t>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363" y="908720"/>
            <a:ext cx="11496600" cy="3464667"/>
          </a:xfrm>
          <a:prstGeom prst="rect">
            <a:avLst/>
          </a:prstGeom>
          <a:noFill/>
        </p:spPr>
        <p:txBody>
          <a:bodyPr wrap="square" lIns="90000" tIns="46800" rIns="0" bIns="46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文件命名规则：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以大写字母开始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78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命名不能包含“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vehicleControlCommand.msg          ×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Vehicle_Control_Command.msg      ×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VehicleControlCommand.msg        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VehicleControlCommand2.msg      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7363" y="122311"/>
            <a:ext cx="10169390" cy="636518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dirty="0" smtClean="0"/>
              <a:t>文件命名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363" y="908720"/>
            <a:ext cx="11704637" cy="5403660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每个变量包含变量类型和变量名两部分，且使用空格符进行分割。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变量命名规范：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5248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大写字母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Variable     float64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×	 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 	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命名可包含数字但必须以小写字母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不能以“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 结尾但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可以使用“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”进行分割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3float_msg	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float_msg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×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float_msg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float64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variable1	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785" lvl="1" indent="-457200">
              <a:lnSpc>
                <a:spcPct val="150000"/>
              </a:lnSpc>
              <a:buAutoNum type="arabicPeriod" startAt="3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对变量进行初始赋值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float64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float_msg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6.66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string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string_msg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“example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int32[ ]  samples  [-1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1]   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363" y="908720"/>
            <a:ext cx="11704637" cy="3787833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1066785" lvl="1" indent="-457200">
              <a:lnSpc>
                <a:spcPct val="150000"/>
              </a:lnSpc>
              <a:buAutoNum type="arabicPeriod" startAt="4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数组定义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int32[ ]  array 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无界整数数组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int32[5]  array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五维整数数组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int32[&lt;=5]  array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最大维数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的整数数组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string 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string_example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字符串长度不限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string&lt;=10 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string_example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最多十个字符的字符串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string[&lt;=5]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string_example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最多五个无界字符串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	string&lt;=10[&lt;=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string_example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五个字符串，每个最多十个字符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zh-CN" altLang="en-US" dirty="0" smtClean="0"/>
              <a:t>常量命名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908720"/>
            <a:ext cx="12192000" cy="3926332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106678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常量命名规范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56207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出现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小写字母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6207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命名可以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数字但必须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以大写字母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6207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使用“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”进行分割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	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int32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CONsT_INT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11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int32  2CONST_INT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11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×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int32  CONST_INT = 11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int32  CONST_INT222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string  CONST_STRING =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ROS1</a:t>
            </a:r>
            <a:r>
              <a:rPr lang="zh-CN" altLang="en-US" dirty="0" smtClean="0"/>
              <a:t>命名规范</a:t>
            </a:r>
            <a:r>
              <a:rPr lang="zh-CN" altLang="en-US" dirty="0"/>
              <a:t>修改指南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C36DD-05CA-443F-A944-A27DD58B9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5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143247c-54ff-4f02-a1d5-d1fdb4e50c48&quot;,&quot;Name&quot;:&quot;上汽大众&quot;,&quot;HeaderHeight&quot;:13.000000000000007,&quot;FooterHeight&quot;:8.5000000000000018,&quot;SideMargin&quot;:4.0000000000000009,&quot;TopMargin&quot;:0.0,&quot;BottomMargin&quot;:0.0,&quot;IntervalMargin&quot;:2.5}"/>
  <p:tag name="ISLIDE.THEME" val="6b9993c6-6684-45e0-ae23-c9053148ee6d"/>
</p:tagLst>
</file>

<file path=ppt/theme/theme1.xml><?xml version="1.0" encoding="utf-8"?>
<a:theme xmlns:a="http://schemas.openxmlformats.org/drawingml/2006/main" name="SVW_PPT_16_9_template">
  <a:themeElements>
    <a:clrScheme name="上汽大众最终最终最终">
      <a:dk1>
        <a:srgbClr val="000000"/>
      </a:dk1>
      <a:lt1>
        <a:srgbClr val="FFFFFF"/>
      </a:lt1>
      <a:dk2>
        <a:srgbClr val="505050"/>
      </a:dk2>
      <a:lt2>
        <a:srgbClr val="A6BBC8"/>
      </a:lt2>
      <a:accent1>
        <a:srgbClr val="003366"/>
      </a:accent1>
      <a:accent2>
        <a:srgbClr val="0077C8"/>
      </a:accent2>
      <a:accent3>
        <a:srgbClr val="A6BBC8"/>
      </a:accent3>
      <a:accent4>
        <a:srgbClr val="333F48"/>
      </a:accent4>
      <a:accent5>
        <a:srgbClr val="CB323A"/>
      </a:accent5>
      <a:accent6>
        <a:srgbClr val="84BD00"/>
      </a:accent6>
      <a:hlink>
        <a:srgbClr val="0077C8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0" bIns="46800" rtlCol="0">
        <a:spAutoFit/>
      </a:bodyPr>
      <a:lstStyle>
        <a:defPPr algn="l">
          <a:defRPr sz="1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307</Words>
  <Application>Microsoft Office PowerPoint</Application>
  <PresentationFormat>宽屏</PresentationFormat>
  <Paragraphs>94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Wingdings</vt:lpstr>
      <vt:lpstr>SVW_PPT_16_9_template</vt:lpstr>
      <vt:lpstr>ROS2命名规范</vt:lpstr>
      <vt:lpstr>PowerPoint 演示文稿</vt:lpstr>
      <vt:lpstr>ROS2 rosidl_adapter 命名规范</vt:lpstr>
      <vt:lpstr>package命名</vt:lpstr>
      <vt:lpstr>msg/srv文件命名</vt:lpstr>
      <vt:lpstr>msg/srv变量命名</vt:lpstr>
      <vt:lpstr>msg/srv变量命名</vt:lpstr>
      <vt:lpstr>msg/srv常量命名</vt:lpstr>
      <vt:lpstr>兼容ROS1命名规范修改指南</vt:lpstr>
      <vt:lpstr>兼容ROS1命名规范修改指南</vt:lpstr>
      <vt:lpstr>兼容ROS1命名规范修改指南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18pt，单倍行距 Title of the presentation, Arial Bold 18pt, Single space</dc:title>
  <dc:creator>iSlide</dc:creator>
  <cp:lastModifiedBy>Zhou Qingwen (SVW ERR-1)</cp:lastModifiedBy>
  <cp:revision>1236</cp:revision>
  <cp:lastPrinted>2019-11-12T02:16:31Z</cp:lastPrinted>
  <dcterms:created xsi:type="dcterms:W3CDTF">2018-02-10T16:00:00Z</dcterms:created>
  <dcterms:modified xsi:type="dcterms:W3CDTF">2019-11-19T01:39:41Z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6b9993c6-6684-45e0-ae23-c9053148ee6d</vt:lpwstr>
  </property>
  <property fmtid="{D5CDD505-2E9C-101B-9397-08002B2CF9AE}" pid="3" name="Tfs.IsStoryboard">
    <vt:bool>true</vt:bool>
  </property>
</Properties>
</file>