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57" r:id="rId3"/>
    <p:sldId id="262" r:id="rId4"/>
    <p:sldId id="266" r:id="rId5"/>
    <p:sldId id="264"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2/28/2023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Irving Fisher Committee</a:t>
            </a:r>
            <a:r>
              <a:rPr lang="en-US" sz="1200" b="0" i="0" kern="1200" dirty="0">
                <a:solidFill>
                  <a:schemeClr val="tx1"/>
                </a:solidFill>
                <a:effectLst/>
                <a:latin typeface="+mn-lt"/>
                <a:ea typeface="+mn-ea"/>
                <a:cs typeface="+mn-cs"/>
              </a:rPr>
              <a:t> is a forum of central bank economists and statisticians, discussing statistical issues of interest to central banks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816397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2/28/2023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2/28/2023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745261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8610600"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10,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8416031"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11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4810125" cy="4105226"/>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Tree>
    <p:extLst>
      <p:ext uri="{BB962C8B-B14F-4D97-AF65-F5344CB8AC3E}">
        <p14:creationId xmlns:p14="http://schemas.microsoft.com/office/powerpoint/2010/main" val="222356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3" name="Picture 10" descr="Salesforce: We bring companies and customers together on the #1 CRM.">
            <a:extLst>
              <a:ext uri="{FF2B5EF4-FFF2-40B4-BE49-F238E27FC236}">
                <a16:creationId xmlns:a16="http://schemas.microsoft.com/office/drawing/2014/main" id="{41EBB564-BD5D-4CE6-8D29-4D4B16CFBD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itchBook Adds New Performance Datasets &amp;amp;amp; Research to Strengthen Fund  Manager Due Diligence Workflow">
            <a:extLst>
              <a:ext uri="{FF2B5EF4-FFF2-40B4-BE49-F238E27FC236}">
                <a16:creationId xmlns:a16="http://schemas.microsoft.com/office/drawing/2014/main" id="{C39262CC-2F29-4CB2-9566-691595B765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C3B3DC5-34C2-4B09-9D0E-4559CE9A6EBC}"/>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AA5FB52-8FFE-4B96-870F-816154B5728C}"/>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9" name="Rectangle 18">
            <a:extLst>
              <a:ext uri="{FF2B5EF4-FFF2-40B4-BE49-F238E27FC236}">
                <a16:creationId xmlns:a16="http://schemas.microsoft.com/office/drawing/2014/main" id="{5AEA7AF5-10CC-40EC-AD0A-2BF07F9ABD0B}"/>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77B39831-C01E-4DA5-94AD-BFDA8D6A2DE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pic>
        <p:nvPicPr>
          <p:cNvPr id="21" name="Picture 20">
            <a:extLst>
              <a:ext uri="{FF2B5EF4-FFF2-40B4-BE49-F238E27FC236}">
                <a16:creationId xmlns:a16="http://schemas.microsoft.com/office/drawing/2014/main" id="{13FF8F27-A02C-4F8E-BD22-AC116D5D0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sp>
        <p:nvSpPr>
          <p:cNvPr id="22" name="TextBox 21">
            <a:extLst>
              <a:ext uri="{FF2B5EF4-FFF2-40B4-BE49-F238E27FC236}">
                <a16:creationId xmlns:a16="http://schemas.microsoft.com/office/drawing/2014/main" id="{2024A3C5-CBDF-4FED-8226-3E8615C515AC}"/>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3" name="TextBox 22">
            <a:extLst>
              <a:ext uri="{FF2B5EF4-FFF2-40B4-BE49-F238E27FC236}">
                <a16:creationId xmlns:a16="http://schemas.microsoft.com/office/drawing/2014/main" id="{5638FFCF-1E84-4648-A1DC-61E7C37E9A7E}"/>
              </a:ext>
            </a:extLst>
          </p:cNvPr>
          <p:cNvSpPr txBox="1"/>
          <p:nvPr/>
        </p:nvSpPr>
        <p:spPr>
          <a:xfrm rot="16200000">
            <a:off x="2671839" y="4918628"/>
            <a:ext cx="100765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24" name="Connector: Elbow 23">
            <a:extLst>
              <a:ext uri="{FF2B5EF4-FFF2-40B4-BE49-F238E27FC236}">
                <a16:creationId xmlns:a16="http://schemas.microsoft.com/office/drawing/2014/main" id="{4264AF24-8A9D-45AE-A66F-32A6C5AE4AF5}"/>
              </a:ext>
            </a:extLst>
          </p:cNvPr>
          <p:cNvCxnSpPr>
            <a:stCxn id="21"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D83695-BEA1-4CF5-9C2E-ACDDB8EF41A2}"/>
              </a:ext>
            </a:extLst>
          </p:cNvPr>
          <p:cNvSpPr txBox="1"/>
          <p:nvPr/>
        </p:nvSpPr>
        <p:spPr>
          <a:xfrm>
            <a:off x="2163027" y="4978163"/>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26" name="Connector: Elbow 25">
            <a:extLst>
              <a:ext uri="{FF2B5EF4-FFF2-40B4-BE49-F238E27FC236}">
                <a16:creationId xmlns:a16="http://schemas.microsoft.com/office/drawing/2014/main" id="{1783BDD4-878F-4021-83EA-28D516E56075}"/>
              </a:ext>
            </a:extLst>
          </p:cNvPr>
          <p:cNvCxnSpPr>
            <a:endCxn id="21"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D4E00A-750B-449C-BD3B-EB88E42CD1CF}"/>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latin typeface="Verdana" panose="020B0604030504040204" pitchFamily="34" charset="0"/>
                <a:ea typeface="Verdana" panose="020B0604030504040204" pitchFamily="34" charset="0"/>
              </a:rPr>
              <a:t>Pull Pitchbook</a:t>
            </a:r>
          </a:p>
          <a:p>
            <a:pPr defTabSz="685800"/>
            <a:r>
              <a:rPr lang="en-US" sz="700" dirty="0">
                <a:latin typeface="Verdana" panose="020B0604030504040204" pitchFamily="34" charset="0"/>
                <a:ea typeface="Verdana" panose="020B0604030504040204" pitchFamily="34" charset="0"/>
              </a:rPr>
              <a:t>Data</a:t>
            </a:r>
          </a:p>
        </p:txBody>
      </p:sp>
      <p:sp>
        <p:nvSpPr>
          <p:cNvPr id="28" name="Oval 27">
            <a:extLst>
              <a:ext uri="{FF2B5EF4-FFF2-40B4-BE49-F238E27FC236}">
                <a16:creationId xmlns:a16="http://schemas.microsoft.com/office/drawing/2014/main" id="{21B6F05A-BA46-4582-AEF9-420CCAE211BB}"/>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5F1AF841-0C87-448B-8B47-08ABC0E97915}"/>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98F9C689-803B-4616-964B-749E51D67ECA}"/>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Rectangle 30">
            <a:extLst>
              <a:ext uri="{FF2B5EF4-FFF2-40B4-BE49-F238E27FC236}">
                <a16:creationId xmlns:a16="http://schemas.microsoft.com/office/drawing/2014/main" id="{C01B0650-0C8B-48C3-A897-C53A7959F8F4}"/>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5A3D09E-4A63-449F-9BF2-5DD037A6524A}"/>
              </a:ext>
            </a:extLst>
          </p:cNvPr>
          <p:cNvSpPr txBox="1"/>
          <p:nvPr/>
        </p:nvSpPr>
        <p:spPr>
          <a:xfrm>
            <a:off x="3531718" y="1366736"/>
            <a:ext cx="1607518"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Manual Ops</a:t>
            </a:r>
          </a:p>
        </p:txBody>
      </p:sp>
      <p:cxnSp>
        <p:nvCxnSpPr>
          <p:cNvPr id="36" name="Connector: Elbow 35">
            <a:extLst>
              <a:ext uri="{FF2B5EF4-FFF2-40B4-BE49-F238E27FC236}">
                <a16:creationId xmlns:a16="http://schemas.microsoft.com/office/drawing/2014/main" id="{1A550721-F38E-4FF0-98D5-D24CE729AC53}"/>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D6D7F8-250F-4110-8DF6-AED166D84B05}"/>
              </a:ext>
            </a:extLst>
          </p:cNvPr>
          <p:cNvSpPr txBox="1"/>
          <p:nvPr/>
        </p:nvSpPr>
        <p:spPr>
          <a:xfrm rot="16200000">
            <a:off x="4683089" y="4163269"/>
            <a:ext cx="90028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40" name="Rectangle 39">
            <a:extLst>
              <a:ext uri="{FF2B5EF4-FFF2-40B4-BE49-F238E27FC236}">
                <a16:creationId xmlns:a16="http://schemas.microsoft.com/office/drawing/2014/main" id="{14B2A4B9-CA6F-4282-8265-9F5527139CCC}"/>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73AA105-3A45-41A5-8851-76B4B0C24718}"/>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F413964-0740-4941-BC3D-1B766C6E3702}"/>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Manual Industry Classification Process</a:t>
            </a:r>
          </a:p>
        </p:txBody>
      </p:sp>
      <p:grpSp>
        <p:nvGrpSpPr>
          <p:cNvPr id="33" name="Group 32">
            <a:extLst>
              <a:ext uri="{FF2B5EF4-FFF2-40B4-BE49-F238E27FC236}">
                <a16:creationId xmlns:a16="http://schemas.microsoft.com/office/drawing/2014/main" id="{1A4EAEAE-3F9D-4997-9BDB-845327C73B64}"/>
              </a:ext>
            </a:extLst>
          </p:cNvPr>
          <p:cNvGrpSpPr/>
          <p:nvPr/>
        </p:nvGrpSpPr>
        <p:grpSpPr>
          <a:xfrm>
            <a:off x="6511211" y="2882008"/>
            <a:ext cx="652882" cy="516947"/>
            <a:chOff x="3050627" y="2651409"/>
            <a:chExt cx="652882" cy="516947"/>
          </a:xfrm>
        </p:grpSpPr>
        <p:pic>
          <p:nvPicPr>
            <p:cNvPr id="34" name="Graphic 33">
              <a:extLst>
                <a:ext uri="{FF2B5EF4-FFF2-40B4-BE49-F238E27FC236}">
                  <a16:creationId xmlns:a16="http://schemas.microsoft.com/office/drawing/2014/main" id="{8604B077-1235-4454-8D5A-2A92DF71DBD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028" y="2651409"/>
              <a:ext cx="247647" cy="247647"/>
            </a:xfrm>
            <a:prstGeom prst="rect">
              <a:avLst/>
            </a:prstGeom>
          </p:spPr>
        </p:pic>
        <p:sp>
          <p:nvSpPr>
            <p:cNvPr id="35" name="TextBox 34">
              <a:extLst>
                <a:ext uri="{FF2B5EF4-FFF2-40B4-BE49-F238E27FC236}">
                  <a16:creationId xmlns:a16="http://schemas.microsoft.com/office/drawing/2014/main" id="{8B8B8930-C297-4530-9FF0-62DD0BFCB0D3}"/>
                </a:ext>
              </a:extLst>
            </p:cNvPr>
            <p:cNvSpPr txBox="1"/>
            <p:nvPr/>
          </p:nvSpPr>
          <p:spPr>
            <a:xfrm>
              <a:off x="3050627" y="2860579"/>
              <a:ext cx="652882"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Custom Web App</a:t>
              </a:r>
            </a:p>
          </p:txBody>
        </p:sp>
      </p:grpSp>
      <p:cxnSp>
        <p:nvCxnSpPr>
          <p:cNvPr id="43" name="Connector: Elbow 42">
            <a:extLst>
              <a:ext uri="{FF2B5EF4-FFF2-40B4-BE49-F238E27FC236}">
                <a16:creationId xmlns:a16="http://schemas.microsoft.com/office/drawing/2014/main" id="{BC66B013-7FE9-42D5-90D8-968E06A99738}"/>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6D4931-538C-4A26-A193-65C79A1697F4}"/>
              </a:ext>
            </a:extLst>
          </p:cNvPr>
          <p:cNvSpPr txBox="1"/>
          <p:nvPr/>
        </p:nvSpPr>
        <p:spPr>
          <a:xfrm rot="16200000">
            <a:off x="7907834" y="4163990"/>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sp>
        <p:nvSpPr>
          <p:cNvPr id="45" name="Oval 44">
            <a:extLst>
              <a:ext uri="{FF2B5EF4-FFF2-40B4-BE49-F238E27FC236}">
                <a16:creationId xmlns:a16="http://schemas.microsoft.com/office/drawing/2014/main" id="{7138C5CB-641F-4349-8F6F-B42C97A987EB}"/>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46" name="Oval 45">
            <a:extLst>
              <a:ext uri="{FF2B5EF4-FFF2-40B4-BE49-F238E27FC236}">
                <a16:creationId xmlns:a16="http://schemas.microsoft.com/office/drawing/2014/main" id="{8AB52846-2F80-4389-BE4B-66428973BB5A}"/>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7" name="Picture 46">
            <a:extLst>
              <a:ext uri="{FF2B5EF4-FFF2-40B4-BE49-F238E27FC236}">
                <a16:creationId xmlns:a16="http://schemas.microsoft.com/office/drawing/2014/main" id="{465EB137-C0C3-4341-B778-F2EE07BEF0F5}"/>
              </a:ext>
            </a:extLst>
          </p:cNvPr>
          <p:cNvPicPr>
            <a:picLocks noChangeAspect="1"/>
          </p:cNvPicPr>
          <p:nvPr/>
        </p:nvPicPr>
        <p:blipFill>
          <a:blip r:embed="rId9"/>
          <a:stretch>
            <a:fillRect/>
          </a:stretch>
        </p:blipFill>
        <p:spPr>
          <a:xfrm>
            <a:off x="10981458" y="3151962"/>
            <a:ext cx="619005" cy="554075"/>
          </a:xfrm>
          <a:prstGeom prst="rect">
            <a:avLst/>
          </a:prstGeom>
        </p:spPr>
      </p:pic>
      <p:cxnSp>
        <p:nvCxnSpPr>
          <p:cNvPr id="48" name="Connector: Elbow 47">
            <a:extLst>
              <a:ext uri="{FF2B5EF4-FFF2-40B4-BE49-F238E27FC236}">
                <a16:creationId xmlns:a16="http://schemas.microsoft.com/office/drawing/2014/main" id="{36ED0596-75EA-443C-9972-B60D107BE827}"/>
              </a:ext>
            </a:extLst>
          </p:cNvPr>
          <p:cNvCxnSpPr>
            <a:stCxn id="47" idx="2"/>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C2C95E-2992-4817-80C0-0CA1988CF736}"/>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50" name="Oval 49">
            <a:extLst>
              <a:ext uri="{FF2B5EF4-FFF2-40B4-BE49-F238E27FC236}">
                <a16:creationId xmlns:a16="http://schemas.microsoft.com/office/drawing/2014/main" id="{CC9722A1-6D04-411F-99C9-70B2A5E05922}"/>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cxnSp>
        <p:nvCxnSpPr>
          <p:cNvPr id="51" name="Connector: Elbow 50">
            <a:extLst>
              <a:ext uri="{FF2B5EF4-FFF2-40B4-BE49-F238E27FC236}">
                <a16:creationId xmlns:a16="http://schemas.microsoft.com/office/drawing/2014/main" id="{7017DE55-6EB2-4B85-9577-ED0EB2D44A5D}"/>
              </a:ext>
            </a:extLst>
          </p:cNvPr>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E770E2-B783-4C50-BE04-1894BF6FBB5D}"/>
              </a:ext>
            </a:extLst>
          </p:cNvPr>
          <p:cNvSpPr txBox="1"/>
          <p:nvPr/>
        </p:nvSpPr>
        <p:spPr>
          <a:xfrm>
            <a:off x="816134" y="5661810"/>
            <a:ext cx="1075739"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sp>
        <p:nvSpPr>
          <p:cNvPr id="53" name="Oval 52">
            <a:extLst>
              <a:ext uri="{FF2B5EF4-FFF2-40B4-BE49-F238E27FC236}">
                <a16:creationId xmlns:a16="http://schemas.microsoft.com/office/drawing/2014/main" id="{7213C148-6573-4E90-94F1-C55521056F85}"/>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
        <p:nvSpPr>
          <p:cNvPr id="57" name="object 49">
            <a:extLst>
              <a:ext uri="{FF2B5EF4-FFF2-40B4-BE49-F238E27FC236}">
                <a16:creationId xmlns:a16="http://schemas.microsoft.com/office/drawing/2014/main" id="{EE4015E8-6836-406A-8D89-92762F084D3F}"/>
              </a:ext>
            </a:extLst>
          </p:cNvPr>
          <p:cNvSpPr txBox="1"/>
          <p:nvPr/>
        </p:nvSpPr>
        <p:spPr>
          <a:xfrm>
            <a:off x="10150228" y="1391101"/>
            <a:ext cx="1950036" cy="659155"/>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Business users manually identify the Industry classifier based on domain knowledge and company description from Pitchbook data and update the company records in Salesforce CRM</a:t>
            </a:r>
          </a:p>
        </p:txBody>
      </p:sp>
      <p:cxnSp>
        <p:nvCxnSpPr>
          <p:cNvPr id="4" name="Straight Arrow Connector 3">
            <a:extLst>
              <a:ext uri="{FF2B5EF4-FFF2-40B4-BE49-F238E27FC236}">
                <a16:creationId xmlns:a16="http://schemas.microsoft.com/office/drawing/2014/main" id="{824CE4B6-72B4-4A3A-A43F-4B4BC619B8B4}"/>
              </a:ext>
            </a:extLst>
          </p:cNvPr>
          <p:cNvCxnSpPr>
            <a:stCxn id="41" idx="3"/>
            <a:endCxn id="57" idx="1"/>
          </p:cNvCxnSpPr>
          <p:nvPr/>
        </p:nvCxnSpPr>
        <p:spPr>
          <a:xfrm flipV="1">
            <a:off x="9215092" y="1720679"/>
            <a:ext cx="935136" cy="48879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7B3479-A9C0-45A7-A6B2-10D60CAE7F15}"/>
              </a:ext>
            </a:extLst>
          </p:cNvPr>
          <p:cNvCxnSpPr>
            <a:cxnSpLocks/>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5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6" name="Rectangle 15">
            <a:extLst>
              <a:ext uri="{FF2B5EF4-FFF2-40B4-BE49-F238E27FC236}">
                <a16:creationId xmlns:a16="http://schemas.microsoft.com/office/drawing/2014/main" id="{125D889D-1E47-4B19-BC14-D4D1D5F10E0D}"/>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Picture 16">
            <a:extLst>
              <a:ext uri="{FF2B5EF4-FFF2-40B4-BE49-F238E27FC236}">
                <a16:creationId xmlns:a16="http://schemas.microsoft.com/office/drawing/2014/main" id="{1B2BCCD4-4894-4A59-8E7E-B6806590F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cxnSp>
        <p:nvCxnSpPr>
          <p:cNvPr id="4" name="Straight Arrow Connector 3">
            <a:extLst>
              <a:ext uri="{FF2B5EF4-FFF2-40B4-BE49-F238E27FC236}">
                <a16:creationId xmlns:a16="http://schemas.microsoft.com/office/drawing/2014/main" id="{841C28C2-A797-4B69-9D96-1FB6F23D306A}"/>
              </a:ext>
            </a:extLst>
          </p:cNvPr>
          <p:cNvCxnSpPr>
            <a:cxnSpLocks/>
            <a:endCxn id="17" idx="1"/>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8ABA94-8AD9-486F-9AB3-A16869C4DB7A}"/>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4" name="TextBox 23">
            <a:extLst>
              <a:ext uri="{FF2B5EF4-FFF2-40B4-BE49-F238E27FC236}">
                <a16:creationId xmlns:a16="http://schemas.microsoft.com/office/drawing/2014/main" id="{4EA891C7-0709-4733-B6DA-7D8783A1F219}"/>
              </a:ext>
            </a:extLst>
          </p:cNvPr>
          <p:cNvSpPr txBox="1"/>
          <p:nvPr/>
        </p:nvSpPr>
        <p:spPr>
          <a:xfrm rot="16200000">
            <a:off x="2652212" y="4881245"/>
            <a:ext cx="10469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13" name="Connector: Elbow 12">
            <a:extLst>
              <a:ext uri="{FF2B5EF4-FFF2-40B4-BE49-F238E27FC236}">
                <a16:creationId xmlns:a16="http://schemas.microsoft.com/office/drawing/2014/main" id="{38DD889F-5258-4017-A03A-874DB620AD7A}"/>
              </a:ext>
            </a:extLst>
          </p:cNvPr>
          <p:cNvCxnSpPr>
            <a:stCxn id="17"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772218-08BA-4FAE-91A6-01BCB579EEF3}"/>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27" name="TextBox 26">
            <a:extLst>
              <a:ext uri="{FF2B5EF4-FFF2-40B4-BE49-F238E27FC236}">
                <a16:creationId xmlns:a16="http://schemas.microsoft.com/office/drawing/2014/main" id="{1BE0C4D5-F6AE-42D1-BF04-C4D8BDC689C6}"/>
              </a:ext>
            </a:extLst>
          </p:cNvPr>
          <p:cNvSpPr txBox="1"/>
          <p:nvPr/>
        </p:nvSpPr>
        <p:spPr>
          <a:xfrm>
            <a:off x="2171905" y="4969285"/>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5C9781D5-BBE5-4C33-83E7-FE83DAE33E45}"/>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1A4BF3A-B3E0-4663-A00E-2C2428864DBA}"/>
              </a:ext>
            </a:extLst>
          </p:cNvPr>
          <p:cNvSpPr txBox="1"/>
          <p:nvPr/>
        </p:nvSpPr>
        <p:spPr>
          <a:xfrm>
            <a:off x="3531718" y="1366736"/>
            <a:ext cx="1016589"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MLOps</a:t>
            </a:r>
          </a:p>
        </p:txBody>
      </p:sp>
      <p:sp>
        <p:nvSpPr>
          <p:cNvPr id="30" name="Rectangle 29">
            <a:extLst>
              <a:ext uri="{FF2B5EF4-FFF2-40B4-BE49-F238E27FC236}">
                <a16:creationId xmlns:a16="http://schemas.microsoft.com/office/drawing/2014/main" id="{D9E0FD4B-464D-4454-A4A6-265E22473BE9}"/>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5E4DF9-47E2-4629-9F10-2A33FE808CF2}"/>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FC1547-ADC5-41A3-A44F-984E6504D6AE}"/>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(Industry Classification )</a:t>
            </a:r>
          </a:p>
        </p:txBody>
      </p:sp>
      <p:sp>
        <p:nvSpPr>
          <p:cNvPr id="33" name="Rectangle 32">
            <a:extLst>
              <a:ext uri="{FF2B5EF4-FFF2-40B4-BE49-F238E27FC236}">
                <a16:creationId xmlns:a16="http://schemas.microsoft.com/office/drawing/2014/main" id="{14FA37FB-B9A4-4011-A301-DFA50A6A9B01}"/>
              </a:ext>
            </a:extLst>
          </p:cNvPr>
          <p:cNvSpPr/>
          <p:nvPr/>
        </p:nvSpPr>
        <p:spPr>
          <a:xfrm>
            <a:off x="5296030" y="3235506"/>
            <a:ext cx="640080" cy="392103"/>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C105A1C-354E-4070-8C1C-128EBDF61D2C}"/>
              </a:ext>
            </a:extLst>
          </p:cNvPr>
          <p:cNvSpPr txBox="1"/>
          <p:nvPr/>
        </p:nvSpPr>
        <p:spPr>
          <a:xfrm>
            <a:off x="5100246" y="3313041"/>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EDA</a:t>
            </a:r>
          </a:p>
        </p:txBody>
      </p:sp>
      <p:sp>
        <p:nvSpPr>
          <p:cNvPr id="35" name="Rectangle 34">
            <a:extLst>
              <a:ext uri="{FF2B5EF4-FFF2-40B4-BE49-F238E27FC236}">
                <a16:creationId xmlns:a16="http://schemas.microsoft.com/office/drawing/2014/main" id="{C711A91E-DF3B-40B1-B2C7-23F49728682C}"/>
              </a:ext>
            </a:extLst>
          </p:cNvPr>
          <p:cNvSpPr/>
          <p:nvPr/>
        </p:nvSpPr>
        <p:spPr>
          <a:xfrm>
            <a:off x="6080483" y="3244384"/>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214E36-1C23-4AD0-B8B8-969F49A23296}"/>
              </a:ext>
            </a:extLst>
          </p:cNvPr>
          <p:cNvSpPr txBox="1"/>
          <p:nvPr/>
        </p:nvSpPr>
        <p:spPr>
          <a:xfrm>
            <a:off x="5892529" y="3277356"/>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Feature </a:t>
            </a:r>
          </a:p>
          <a:p>
            <a:pPr algn="ctr"/>
            <a:r>
              <a:rPr lang="en-US" sz="700" dirty="0">
                <a:latin typeface="Verdana" panose="020B0604030504040204" pitchFamily="34" charset="0"/>
                <a:ea typeface="Verdana" panose="020B0604030504040204" pitchFamily="34" charset="0"/>
              </a:rPr>
              <a:t>Engineering</a:t>
            </a:r>
          </a:p>
        </p:txBody>
      </p:sp>
      <p:sp>
        <p:nvSpPr>
          <p:cNvPr id="37" name="Rectangle 36">
            <a:extLst>
              <a:ext uri="{FF2B5EF4-FFF2-40B4-BE49-F238E27FC236}">
                <a16:creationId xmlns:a16="http://schemas.microsoft.com/office/drawing/2014/main" id="{A721C456-E85F-4A8E-88F9-EA71796B31DF}"/>
              </a:ext>
            </a:extLst>
          </p:cNvPr>
          <p:cNvSpPr/>
          <p:nvPr/>
        </p:nvSpPr>
        <p:spPr>
          <a:xfrm>
            <a:off x="6864930" y="3244990"/>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71F756-C891-4FD6-92DE-B582B1CFEC2B}"/>
              </a:ext>
            </a:extLst>
          </p:cNvPr>
          <p:cNvSpPr txBox="1"/>
          <p:nvPr/>
        </p:nvSpPr>
        <p:spPr>
          <a:xfrm>
            <a:off x="6675014" y="3320966"/>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Model</a:t>
            </a:r>
          </a:p>
        </p:txBody>
      </p:sp>
      <p:sp>
        <p:nvSpPr>
          <p:cNvPr id="39" name="Rectangle 38">
            <a:extLst>
              <a:ext uri="{FF2B5EF4-FFF2-40B4-BE49-F238E27FC236}">
                <a16:creationId xmlns:a16="http://schemas.microsoft.com/office/drawing/2014/main" id="{97767C31-BFD9-44F4-A621-93003930F756}"/>
              </a:ext>
            </a:extLst>
          </p:cNvPr>
          <p:cNvSpPr/>
          <p:nvPr/>
        </p:nvSpPr>
        <p:spPr>
          <a:xfrm>
            <a:off x="7650886" y="3245288"/>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72C51-029D-45CE-95A5-1BFDA05B3935}"/>
              </a:ext>
            </a:extLst>
          </p:cNvPr>
          <p:cNvSpPr txBox="1"/>
          <p:nvPr/>
        </p:nvSpPr>
        <p:spPr>
          <a:xfrm>
            <a:off x="7451181" y="3321609"/>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Train</a:t>
            </a:r>
          </a:p>
          <a:p>
            <a:pPr algn="ctr"/>
            <a:endParaRPr lang="en-US" sz="700" dirty="0"/>
          </a:p>
        </p:txBody>
      </p:sp>
      <p:sp>
        <p:nvSpPr>
          <p:cNvPr id="41" name="Rectangle 40">
            <a:extLst>
              <a:ext uri="{FF2B5EF4-FFF2-40B4-BE49-F238E27FC236}">
                <a16:creationId xmlns:a16="http://schemas.microsoft.com/office/drawing/2014/main" id="{D6E8ED81-6C1A-4D6F-B4C3-0EB876FDD5AB}"/>
              </a:ext>
            </a:extLst>
          </p:cNvPr>
          <p:cNvSpPr/>
          <p:nvPr/>
        </p:nvSpPr>
        <p:spPr>
          <a:xfrm>
            <a:off x="8438527" y="3246110"/>
            <a:ext cx="640080" cy="322610"/>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43087DB-1E39-4FD7-BE01-5B06B3A0DCE7}"/>
              </a:ext>
            </a:extLst>
          </p:cNvPr>
          <p:cNvCxnSpPr>
            <a:cxnSpLocks/>
          </p:cNvCxnSpPr>
          <p:nvPr/>
        </p:nvCxnSpPr>
        <p:spPr>
          <a:xfrm rot="10800000" flipV="1">
            <a:off x="4835849" y="2971095"/>
            <a:ext cx="3963866" cy="264958"/>
          </a:xfrm>
          <a:prstGeom prst="bentConnector2">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787C88-DC12-41F7-9E17-7E373505228C}"/>
              </a:ext>
            </a:extLst>
          </p:cNvPr>
          <p:cNvCxnSpPr>
            <a:cxnSpLocks/>
          </p:cNvCxnSpPr>
          <p:nvPr/>
        </p:nvCxnSpPr>
        <p:spPr>
          <a:xfrm>
            <a:off x="8799715" y="2961858"/>
            <a:ext cx="0" cy="2926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B066E3-F4CC-4590-8C01-E94CF0E0B989}"/>
              </a:ext>
            </a:extLst>
          </p:cNvPr>
          <p:cNvSpPr txBox="1"/>
          <p:nvPr/>
        </p:nvSpPr>
        <p:spPr>
          <a:xfrm>
            <a:off x="6258575" y="2796775"/>
            <a:ext cx="1030384" cy="215444"/>
          </a:xfrm>
          <a:prstGeom prst="rect">
            <a:avLst/>
          </a:prstGeom>
          <a:noFill/>
        </p:spPr>
        <p:txBody>
          <a:bodyPr wrap="square" rtlCol="0">
            <a:spAutoFit/>
          </a:bodyPr>
          <a:lstStyle/>
          <a:p>
            <a:pPr algn="ctr"/>
            <a:r>
              <a:rPr lang="en-US" sz="800" i="1" dirty="0">
                <a:latin typeface="Verdana" panose="020B0604030504040204" pitchFamily="34" charset="0"/>
                <a:ea typeface="Verdana" panose="020B0604030504040204" pitchFamily="34" charset="0"/>
              </a:rPr>
              <a:t>Iterate</a:t>
            </a:r>
          </a:p>
        </p:txBody>
      </p:sp>
      <p:sp>
        <p:nvSpPr>
          <p:cNvPr id="45" name="TextBox 44">
            <a:extLst>
              <a:ext uri="{FF2B5EF4-FFF2-40B4-BE49-F238E27FC236}">
                <a16:creationId xmlns:a16="http://schemas.microsoft.com/office/drawing/2014/main" id="{72D432FC-E86C-4D7A-A10F-6D3AA8751B8C}"/>
              </a:ext>
            </a:extLst>
          </p:cNvPr>
          <p:cNvSpPr txBox="1"/>
          <p:nvPr/>
        </p:nvSpPr>
        <p:spPr>
          <a:xfrm>
            <a:off x="4715452" y="2433341"/>
            <a:ext cx="898385"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Jupyter </a:t>
            </a:r>
          </a:p>
          <a:p>
            <a:pPr algn="ctr"/>
            <a:r>
              <a:rPr lang="en-US" sz="700" dirty="0">
                <a:latin typeface="Verdana" panose="020B0604030504040204" pitchFamily="34" charset="0"/>
                <a:ea typeface="Verdana" panose="020B0604030504040204" pitchFamily="34" charset="0"/>
              </a:rPr>
              <a:t>Workspace</a:t>
            </a:r>
          </a:p>
        </p:txBody>
      </p:sp>
      <p:cxnSp>
        <p:nvCxnSpPr>
          <p:cNvPr id="46" name="Straight Arrow Connector 45">
            <a:extLst>
              <a:ext uri="{FF2B5EF4-FFF2-40B4-BE49-F238E27FC236}">
                <a16:creationId xmlns:a16="http://schemas.microsoft.com/office/drawing/2014/main" id="{EA86DA8F-9BBD-4980-83DE-7492D7FD33DB}"/>
              </a:ext>
            </a:extLst>
          </p:cNvPr>
          <p:cNvCxnSpPr>
            <a:cxnSpLocks/>
          </p:cNvCxnSpPr>
          <p:nvPr/>
        </p:nvCxnSpPr>
        <p:spPr>
          <a:xfrm>
            <a:off x="5151736"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26EA9E-A7CF-4E59-A46D-2F9E190B12BE}"/>
              </a:ext>
            </a:extLst>
          </p:cNvPr>
          <p:cNvCxnSpPr>
            <a:cxnSpLocks/>
          </p:cNvCxnSpPr>
          <p:nvPr/>
        </p:nvCxnSpPr>
        <p:spPr>
          <a:xfrm>
            <a:off x="5936189"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993763-1C66-47D2-9660-1DE20F06046D}"/>
              </a:ext>
            </a:extLst>
          </p:cNvPr>
          <p:cNvCxnSpPr>
            <a:cxnSpLocks/>
          </p:cNvCxnSpPr>
          <p:nvPr/>
        </p:nvCxnSpPr>
        <p:spPr>
          <a:xfrm>
            <a:off x="6720563"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F09527-465A-4831-B478-EB26FE2C4F2F}"/>
              </a:ext>
            </a:extLst>
          </p:cNvPr>
          <p:cNvCxnSpPr>
            <a:cxnSpLocks/>
          </p:cNvCxnSpPr>
          <p:nvPr/>
        </p:nvCxnSpPr>
        <p:spPr>
          <a:xfrm>
            <a:off x="7506592"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6E0E6F-08CE-41E5-99FB-24F251647928}"/>
              </a:ext>
            </a:extLst>
          </p:cNvPr>
          <p:cNvCxnSpPr>
            <a:cxnSpLocks/>
          </p:cNvCxnSpPr>
          <p:nvPr/>
        </p:nvCxnSpPr>
        <p:spPr>
          <a:xfrm>
            <a:off x="8290966"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F5124EA-E15E-45C3-8658-116471C8488D}"/>
              </a:ext>
            </a:extLst>
          </p:cNvPr>
          <p:cNvSpPr/>
          <p:nvPr/>
        </p:nvSpPr>
        <p:spPr>
          <a:xfrm>
            <a:off x="4499156" y="3239236"/>
            <a:ext cx="640080" cy="393286"/>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A4A292E-E064-4A32-846E-F0ADA6C40B65}"/>
              </a:ext>
            </a:extLst>
          </p:cNvPr>
          <p:cNvSpPr txBox="1"/>
          <p:nvPr/>
        </p:nvSpPr>
        <p:spPr>
          <a:xfrm>
            <a:off x="4303134" y="3283222"/>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Raw </a:t>
            </a:r>
          </a:p>
          <a:p>
            <a:pPr algn="ctr"/>
            <a:r>
              <a:rPr lang="en-US" sz="700" dirty="0">
                <a:latin typeface="Verdana" panose="020B0604030504040204" pitchFamily="34" charset="0"/>
                <a:ea typeface="Verdana" panose="020B0604030504040204" pitchFamily="34" charset="0"/>
              </a:rPr>
              <a:t>Data</a:t>
            </a:r>
          </a:p>
        </p:txBody>
      </p:sp>
      <p:cxnSp>
        <p:nvCxnSpPr>
          <p:cNvPr id="55" name="Connector: Elbow 54">
            <a:extLst>
              <a:ext uri="{FF2B5EF4-FFF2-40B4-BE49-F238E27FC236}">
                <a16:creationId xmlns:a16="http://schemas.microsoft.com/office/drawing/2014/main" id="{CCE1DDC7-9DA7-4AC4-9B7F-D4CAAA9E362F}"/>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EA577B4-234A-4A0A-AB92-9E84F4CBAE96}"/>
              </a:ext>
            </a:extLst>
          </p:cNvPr>
          <p:cNvSpPr txBox="1"/>
          <p:nvPr/>
        </p:nvSpPr>
        <p:spPr>
          <a:xfrm rot="16200000">
            <a:off x="4736914" y="4109444"/>
            <a:ext cx="792636"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60" name="TextBox 59">
            <a:extLst>
              <a:ext uri="{FF2B5EF4-FFF2-40B4-BE49-F238E27FC236}">
                <a16:creationId xmlns:a16="http://schemas.microsoft.com/office/drawing/2014/main" id="{E9901C2B-87F3-4F8F-A743-F98AEF1F628D}"/>
              </a:ext>
            </a:extLst>
          </p:cNvPr>
          <p:cNvSpPr txBox="1"/>
          <p:nvPr/>
        </p:nvSpPr>
        <p:spPr>
          <a:xfrm>
            <a:off x="8280406" y="3256953"/>
            <a:ext cx="1030384" cy="415498"/>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Evaluate </a:t>
            </a:r>
          </a:p>
          <a:p>
            <a:pPr algn="ctr"/>
            <a:r>
              <a:rPr lang="en-US" sz="700" dirty="0">
                <a:latin typeface="Verdana" panose="020B0604030504040204" pitchFamily="34" charset="0"/>
                <a:ea typeface="Verdana" panose="020B0604030504040204" pitchFamily="34" charset="0"/>
              </a:rPr>
              <a:t>Model</a:t>
            </a:r>
          </a:p>
          <a:p>
            <a:pPr algn="ctr"/>
            <a:endParaRPr lang="en-US" sz="700" dirty="0"/>
          </a:p>
        </p:txBody>
      </p:sp>
      <p:pic>
        <p:nvPicPr>
          <p:cNvPr id="1026" name="Picture 2" descr="Project Jupyter - Wikipedia">
            <a:extLst>
              <a:ext uri="{FF2B5EF4-FFF2-40B4-BE49-F238E27FC236}">
                <a16:creationId xmlns:a16="http://schemas.microsoft.com/office/drawing/2014/main" id="{F8F7A80C-6C19-4EED-BC82-8F0DF96D26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307" y="2425798"/>
            <a:ext cx="318856" cy="37097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Elbow 61">
            <a:extLst>
              <a:ext uri="{FF2B5EF4-FFF2-40B4-BE49-F238E27FC236}">
                <a16:creationId xmlns:a16="http://schemas.microsoft.com/office/drawing/2014/main" id="{356036CF-A1D0-4927-81FD-E62E4535C8CA}"/>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E723F9-FC06-44CE-9275-D41554B3C33B}"/>
              </a:ext>
            </a:extLst>
          </p:cNvPr>
          <p:cNvSpPr txBox="1"/>
          <p:nvPr/>
        </p:nvSpPr>
        <p:spPr>
          <a:xfrm rot="16200000">
            <a:off x="7907834" y="4181746"/>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cxnSp>
        <p:nvCxnSpPr>
          <p:cNvPr id="79" name="Connector: Elbow 78">
            <a:extLst>
              <a:ext uri="{FF2B5EF4-FFF2-40B4-BE49-F238E27FC236}">
                <a16:creationId xmlns:a16="http://schemas.microsoft.com/office/drawing/2014/main" id="{CA946652-F80A-4C8C-842D-0DBA2BACBA5A}"/>
              </a:ext>
            </a:extLst>
          </p:cNvPr>
          <p:cNvCxnSpPr>
            <a:stCxn id="16" idx="1"/>
            <a:endCxn id="18" idx="2"/>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90A995-6DD8-4A1A-B6A6-515A80C58DC3}"/>
              </a:ext>
            </a:extLst>
          </p:cNvPr>
          <p:cNvSpPr txBox="1"/>
          <p:nvPr/>
        </p:nvSpPr>
        <p:spPr>
          <a:xfrm>
            <a:off x="816134" y="5661810"/>
            <a:ext cx="1013365"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cxnSp>
        <p:nvCxnSpPr>
          <p:cNvPr id="82" name="Connector: Elbow 81">
            <a:extLst>
              <a:ext uri="{FF2B5EF4-FFF2-40B4-BE49-F238E27FC236}">
                <a16:creationId xmlns:a16="http://schemas.microsoft.com/office/drawing/2014/main" id="{F6EB83C5-9697-4DDC-91C2-DB8A97F13247}"/>
              </a:ext>
            </a:extLst>
          </p:cNvPr>
          <p:cNvCxnSpPr>
            <a:endCxn id="17"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30ABCC-A48E-428F-B620-3B289AD81F50}"/>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Pitchbook</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86" name="Oval 85">
            <a:extLst>
              <a:ext uri="{FF2B5EF4-FFF2-40B4-BE49-F238E27FC236}">
                <a16:creationId xmlns:a16="http://schemas.microsoft.com/office/drawing/2014/main" id="{E17853A1-5A7D-4FB4-A1FA-4628395F74A6}"/>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87" name="Oval 86">
            <a:extLst>
              <a:ext uri="{FF2B5EF4-FFF2-40B4-BE49-F238E27FC236}">
                <a16:creationId xmlns:a16="http://schemas.microsoft.com/office/drawing/2014/main" id="{89209E01-D81E-4F64-B783-C0580418C63A}"/>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88" name="Oval 87">
            <a:extLst>
              <a:ext uri="{FF2B5EF4-FFF2-40B4-BE49-F238E27FC236}">
                <a16:creationId xmlns:a16="http://schemas.microsoft.com/office/drawing/2014/main" id="{992A98A2-45C5-43EC-B962-92362925FA99}"/>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89" name="Oval 88">
            <a:extLst>
              <a:ext uri="{FF2B5EF4-FFF2-40B4-BE49-F238E27FC236}">
                <a16:creationId xmlns:a16="http://schemas.microsoft.com/office/drawing/2014/main" id="{EF0702E4-EA77-4017-895A-2A639B88E663}"/>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90" name="Oval 89">
            <a:extLst>
              <a:ext uri="{FF2B5EF4-FFF2-40B4-BE49-F238E27FC236}">
                <a16:creationId xmlns:a16="http://schemas.microsoft.com/office/drawing/2014/main" id="{51C6827D-58B6-4046-B846-4DD56244A528}"/>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91" name="Oval 90">
            <a:extLst>
              <a:ext uri="{FF2B5EF4-FFF2-40B4-BE49-F238E27FC236}">
                <a16:creationId xmlns:a16="http://schemas.microsoft.com/office/drawing/2014/main" id="{A4E3637B-93B3-4F5B-85E9-DDE0E03DF1F1}"/>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pic>
        <p:nvPicPr>
          <p:cNvPr id="92" name="Picture 91">
            <a:extLst>
              <a:ext uri="{FF2B5EF4-FFF2-40B4-BE49-F238E27FC236}">
                <a16:creationId xmlns:a16="http://schemas.microsoft.com/office/drawing/2014/main" id="{86051244-474D-43EC-8A9A-C63EFFF93217}"/>
              </a:ext>
            </a:extLst>
          </p:cNvPr>
          <p:cNvPicPr>
            <a:picLocks noChangeAspect="1"/>
          </p:cNvPicPr>
          <p:nvPr/>
        </p:nvPicPr>
        <p:blipFill>
          <a:blip r:embed="rId8"/>
          <a:stretch>
            <a:fillRect/>
          </a:stretch>
        </p:blipFill>
        <p:spPr>
          <a:xfrm>
            <a:off x="10981458" y="3151962"/>
            <a:ext cx="619005" cy="554075"/>
          </a:xfrm>
          <a:prstGeom prst="rect">
            <a:avLst/>
          </a:prstGeom>
        </p:spPr>
      </p:pic>
      <p:cxnSp>
        <p:nvCxnSpPr>
          <p:cNvPr id="93" name="Connector: Elbow 92">
            <a:extLst>
              <a:ext uri="{FF2B5EF4-FFF2-40B4-BE49-F238E27FC236}">
                <a16:creationId xmlns:a16="http://schemas.microsoft.com/office/drawing/2014/main" id="{4E1564B6-3444-4A58-8385-70194B01B66D}"/>
              </a:ext>
            </a:extLst>
          </p:cNvPr>
          <p:cNvCxnSpPr>
            <a:stCxn id="92" idx="2"/>
            <a:endCxn id="16" idx="3"/>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A2002F3-14E3-4E06-B209-5E2366BA93C8}"/>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96" name="Oval 95">
            <a:extLst>
              <a:ext uri="{FF2B5EF4-FFF2-40B4-BE49-F238E27FC236}">
                <a16:creationId xmlns:a16="http://schemas.microsoft.com/office/drawing/2014/main" id="{8DA57651-3609-479B-972A-31BA7C1A6385}"/>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Tree>
    <p:extLst>
      <p:ext uri="{BB962C8B-B14F-4D97-AF65-F5344CB8AC3E}">
        <p14:creationId xmlns:p14="http://schemas.microsoft.com/office/powerpoint/2010/main" val="2847347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Tree>
    <p:extLst>
      <p:ext uri="{BB962C8B-B14F-4D97-AF65-F5344CB8AC3E}">
        <p14:creationId xmlns:p14="http://schemas.microsoft.com/office/powerpoint/2010/main" val="21928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solidFill>
                  <a:srgbClr val="374151"/>
                </a:solidFill>
                <a:latin typeface="Verdana" panose="020B0604030504040204" pitchFamily="34" charset="0"/>
                <a:ea typeface="Verdana" panose="020B0604030504040204" pitchFamily="34" charset="0"/>
              </a:rPr>
              <a:t>Sentence embedding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a:t>
            </a:r>
          </a:p>
          <a:p>
            <a:pPr algn="just"/>
            <a:r>
              <a:rPr lang="en-US" sz="20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2000" dirty="0">
                <a:solidFill>
                  <a:srgbClr val="374151"/>
                </a:solidFill>
                <a:latin typeface="Verdana" panose="020B0604030504040204" pitchFamily="34" charset="0"/>
                <a:ea typeface="Verdana" panose="020B0604030504040204" pitchFamily="34" charset="0"/>
              </a:rPr>
              <a:t>Bag-of-Words: This approach represents a sentence as a vector of word frequencies, where each element of the vector represents the frequency of a particular word in the sentence.</a:t>
            </a:r>
          </a:p>
          <a:p>
            <a:pPr lvl="1" algn="just"/>
            <a:r>
              <a:rPr lang="en-US" sz="20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r>
              <a:rPr lang="en-US" sz="20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algn="just"/>
            <a:r>
              <a:rPr lang="en-US" sz="20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By representing sentences as numerical vectors, machine learning algorithms can compare and manipulate sentences in a way that is not possible with raw text.</a:t>
            </a:r>
          </a:p>
          <a:p>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transform</a:t>
            </a:r>
          </a:p>
        </p:txBody>
      </p:sp>
    </p:spTree>
    <p:extLst>
      <p:ext uri="{BB962C8B-B14F-4D97-AF65-F5344CB8AC3E}">
        <p14:creationId xmlns:p14="http://schemas.microsoft.com/office/powerpoint/2010/main" val="4025291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Widescreen</PresentationFormat>
  <Paragraphs>136</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Verdana</vt:lpstr>
      <vt:lpstr>Wingdings</vt:lpstr>
      <vt:lpstr>Office Theme</vt:lpstr>
      <vt:lpstr>Data Mining Final Project   Pitchbook Industry Classification: Robust ML for Classification</vt:lpstr>
      <vt:lpstr>Table of Contents</vt:lpstr>
      <vt:lpstr>Project Overview</vt:lpstr>
      <vt:lpstr>Existing Application Architecture</vt:lpstr>
      <vt:lpstr>Proposed Application Architecture</vt:lpstr>
      <vt:lpstr>PowerPoint Presentation</vt:lpstr>
      <vt:lpstr>Data Mining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Mathew, Prinu</cp:lastModifiedBy>
  <cp:revision>15</cp:revision>
  <dcterms:created xsi:type="dcterms:W3CDTF">2023-02-27T22:52:13Z</dcterms:created>
  <dcterms:modified xsi:type="dcterms:W3CDTF">2023-03-02T05:58:20Z</dcterms:modified>
</cp:coreProperties>
</file>