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57" r:id="rId3"/>
    <p:sldId id="273" r:id="rId4"/>
    <p:sldId id="274" r:id="rId5"/>
    <p:sldId id="275" r:id="rId6"/>
    <p:sldId id="266" r:id="rId7"/>
    <p:sldId id="264" r:id="rId8"/>
    <p:sldId id="263" r:id="rId9"/>
    <p:sldId id="269" r:id="rId10"/>
    <p:sldId id="270" r:id="rId11"/>
    <p:sldId id="271" r:id="rId12"/>
    <p:sldId id="265" r:id="rId13"/>
    <p:sldId id="267" r:id="rId14"/>
    <p:sldId id="268" r:id="rId15"/>
    <p:sldId id="276" r:id="rId16"/>
    <p:sldId id="277" r:id="rId17"/>
    <p:sldId id="272"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53" autoAdjust="0"/>
  </p:normalViewPr>
  <p:slideViewPr>
    <p:cSldViewPr snapToGrid="0">
      <p:cViewPr varScale="1">
        <p:scale>
          <a:sx n="90" d="100"/>
          <a:sy n="90"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12</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13</a:t>
            </a:fld>
            <a:endParaRPr lang="en-US"/>
          </a:p>
        </p:txBody>
      </p:sp>
    </p:spTree>
    <p:extLst>
      <p:ext uri="{BB962C8B-B14F-4D97-AF65-F5344CB8AC3E}">
        <p14:creationId xmlns:p14="http://schemas.microsoft.com/office/powerpoint/2010/main" val="265790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14</a:t>
            </a:fld>
            <a:endParaRPr lang="en-US"/>
          </a:p>
        </p:txBody>
      </p:sp>
    </p:spTree>
    <p:extLst>
      <p:ext uri="{BB962C8B-B14F-4D97-AF65-F5344CB8AC3E}">
        <p14:creationId xmlns:p14="http://schemas.microsoft.com/office/powerpoint/2010/main" val="235317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arenR"/>
            </a:pPr>
            <a:r>
              <a:rPr lang="en-US" dirty="0"/>
              <a:t>Read PitchBook and Salesforce data from big data storage account platform</a:t>
            </a:r>
          </a:p>
          <a:p>
            <a:pPr marL="228600" indent="-228600" algn="l">
              <a:buAutoNum type="arabicParenR"/>
            </a:pPr>
            <a:r>
              <a:rPr lang="en-US" dirty="0"/>
              <a:t>Preprocessing component merges the PB and SF data based on ‘CompanyId’ and remove any duplicates companies that are tied to SF records. All description related columns are passed to feature engineering component</a:t>
            </a:r>
          </a:p>
          <a:p>
            <a:pPr marL="228600" indent="-228600" algn="l">
              <a:buAutoNum type="arabicParenR"/>
            </a:pPr>
            <a:r>
              <a:rPr lang="en-US" dirty="0"/>
              <a:t>Feature Engineering component combines all description columns like Description, Keywords, Primary industry sector, group and code from PB data and creates a new column ‘CompleteDescription’</a:t>
            </a:r>
          </a:p>
          <a:p>
            <a:pPr marL="685800" lvl="1" indent="-228600" algn="l">
              <a:buAutoNum type="arabicParenR"/>
            </a:pPr>
            <a:r>
              <a:rPr lang="en-US" dirty="0"/>
              <a:t>Each ‘CompleteDescription’ called sentence from PitchBook observation is inputted to SBERT sentence transformers</a:t>
            </a:r>
          </a:p>
          <a:p>
            <a:pPr marL="685800" lvl="1" indent="-228600" algn="l">
              <a:buAutoNum type="arabicParenR"/>
            </a:pPr>
            <a:r>
              <a:rPr lang="en-US" dirty="0"/>
              <a:t>Sentence transformers transform the sentence to encoding and output a dense vector </a:t>
            </a:r>
            <a:r>
              <a:rPr lang="en-US" b="0" i="0" dirty="0">
                <a:solidFill>
                  <a:srgbClr val="374151"/>
                </a:solidFill>
                <a:effectLst/>
                <a:latin typeface="Söhne"/>
              </a:rPr>
              <a:t>representation of fixed length for each input sentence. The length of the vector depends on the specific pre-trained model used, but it is typically 768, 1024, or 2048. Here in our project, we uses a vector length of 768.</a:t>
            </a:r>
          </a:p>
          <a:p>
            <a:pPr marL="685800" lvl="1" indent="-228600" algn="l">
              <a:buAutoNum type="arabicParenR"/>
            </a:pPr>
            <a:r>
              <a:rPr lang="en-US" b="0" i="0" dirty="0">
                <a:solidFill>
                  <a:srgbClr val="374151"/>
                </a:solidFill>
                <a:effectLst/>
                <a:latin typeface="Söhne"/>
              </a:rPr>
              <a:t>The reason for using a fixed-length vector representation is that it allows us to compare and measure the similarity between different sentences (complete description from PitchBook) in a consistent way</a:t>
            </a:r>
          </a:p>
          <a:p>
            <a:pPr marL="685800" lvl="1" indent="-228600" algn="l">
              <a:buAutoNum type="arabicParenR"/>
            </a:pPr>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Sentence embeddings are then saved in </a:t>
            </a:r>
            <a:r>
              <a:rPr lang="en-US" dirty="0"/>
              <a:t>storage account for further processing</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Read sentence embeddings of all PitchBook observation and Salesforce industry classifier labels from storage account for Cross Validation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sentence embeddings </a:t>
            </a:r>
            <a:r>
              <a:rPr lang="en-US" sz="1200" dirty="0">
                <a:solidFill>
                  <a:srgbClr val="374151"/>
                </a:solidFill>
                <a:latin typeface="Verdana" panose="020B0604030504040204" pitchFamily="34" charset="0"/>
                <a:ea typeface="Verdana" panose="020B0604030504040204" pitchFamily="34" charset="0"/>
              </a:rPr>
              <a:t>will be features (predictors), Salesforce industries will be labels (response).  </a:t>
            </a:r>
            <a:r>
              <a:rPr lang="en-US" b="0" i="0" dirty="0">
                <a:solidFill>
                  <a:srgbClr val="374151"/>
                </a:solidFill>
                <a:effectLst/>
                <a:latin typeface="Söhne"/>
              </a:rPr>
              <a:t>Split the data into train and test.  70% for train and 30% for test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Cross-validation is a statistical technique used to evaluate the performance and robustness of a machine learning model. It involves splitting the available data into multiple folds, where each fold is used for training the model and the remaining fold is used for validation. This process is repeated multiple times, with each fold used for validation exactly once. By doing this, we can get a more accurate estimate of how well the model will perform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GridSearchCV is a specific type of cross-validation technique that involves testing a range of hyperparameters for a given model to find the combination that results in the best performance. Hyperparameters are parameters of the model that are not learned from the data, but rather set by the user. For example, the regularization and solver parameters in logistic regression</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The reason we use cross-validation and GridSearchCV together is to ensure that our model is not overfitting or underfitting the data, and to optimize the hyperparameters to achieve the best performance. Cross-validation helps us evaluate the performance of the model on different subsets of the data, and GridSearchCV helps us find the best hyperparameters for the model. Without cross-validation, we may be overestimating the performance of the model, and without GridSearchCV, we may be using suboptimal hyperparameters that result in poor performance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Best hyper tuning parameters for regularization and solver are passed to supervised learning algorithm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Since our business goal is to predict industry classifier from PitchBook descriptions based on existing labels, we need to use classification algorithm that supports multiple labels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we use Logistic Regression has a supervised learning algorithm meaning that it requires labeled training data to make predictions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In the case of Logistic Regression, the algorithm is trained on a set of input features (i.e., vector embeddings of 768 columns) and their corresponding categorical labels (Salesforce industries). The algorithm learns to estimate the probability of belonging to each class, based on the input features. This probability estimate can then be used to make predictions on new, unseen examples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Save the trained model to storage account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Pass the unseen test data to trained model</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Predict probabilities from trained model using test data, model performance metric like accuracy score, confusion matrix are analyzed and then saved in storage account for reporting purpose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Finally new company descriptions from PitchBook real datasource are inferenced using model endpoint and the predicated industry classification are tagged to Salesforce CRM based on Salesforce Id and PitchBook company Id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374151"/>
              </a:solidFill>
              <a:effectLst/>
              <a:latin typeface="Söhne"/>
            </a:endParaRP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374151"/>
              </a:solidFill>
              <a:effectLst/>
              <a:latin typeface="Söhne"/>
            </a:endParaRPr>
          </a:p>
          <a:p>
            <a:pPr marL="228600" lvl="0" indent="-228600" algn="l">
              <a:buAutoNum type="arabicParenR"/>
            </a:pPr>
            <a:endParaRPr lang="en-US" b="0" i="0" dirty="0">
              <a:solidFill>
                <a:srgbClr val="374151"/>
              </a:solidFill>
              <a:effectLst/>
              <a:latin typeface="Söhne"/>
            </a:endParaRPr>
          </a:p>
          <a:p>
            <a:pPr marL="685800" lvl="1" indent="-228600" algn="l">
              <a:buAutoNum type="arabicParenR"/>
            </a:pPr>
            <a:endParaRPr lang="en-US" dirty="0"/>
          </a:p>
          <a:p>
            <a:pPr marL="685800" lvl="1" indent="-228600" algn="l">
              <a:buAutoNum type="arabicParenR"/>
            </a:pP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15</a:t>
            </a:fld>
            <a:endParaRPr lang="en-US"/>
          </a:p>
        </p:txBody>
      </p:sp>
    </p:spTree>
    <p:extLst>
      <p:ext uri="{BB962C8B-B14F-4D97-AF65-F5344CB8AC3E}">
        <p14:creationId xmlns:p14="http://schemas.microsoft.com/office/powerpoint/2010/main" val="259853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Read sentence embeddings of all PitchBook observation and Salesforce industry classifier labels from storage account for Cross Validation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sentence embeddings </a:t>
            </a:r>
            <a:r>
              <a:rPr lang="en-US" sz="1200" dirty="0">
                <a:solidFill>
                  <a:srgbClr val="374151"/>
                </a:solidFill>
                <a:latin typeface="Verdana" panose="020B0604030504040204" pitchFamily="34" charset="0"/>
                <a:ea typeface="Verdana" panose="020B0604030504040204" pitchFamily="34" charset="0"/>
              </a:rPr>
              <a:t>will be features (predictors), Salesforce industries will be labels (response).  </a:t>
            </a:r>
            <a:r>
              <a:rPr lang="en-US" b="0" i="0" dirty="0">
                <a:solidFill>
                  <a:srgbClr val="374151"/>
                </a:solidFill>
                <a:effectLst/>
                <a:latin typeface="Söhne"/>
              </a:rPr>
              <a:t>Split the data into train and test.  70% for train and 30% for test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Cross-validation is a statistical technique used to evaluate the performance and robustness of a machine learning model. It involves splitting the available data into multiple folds, where each fold is used for training the model and the remaining fold is used for validation. This process is repeated multiple times, with each fold used for validation exactly once. By doing this, we can get a more accurate estimate of how well the model will perform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GridSearchCV is a specific type of cross-validation technique that involves testing a range of hyperparameters for a given model to find the combination that results in the best performance. Hyperparameters are parameters of the model that are not learned from the data, but rather set by the user. For example, the regularization and solver parameters in logistic regression</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The reason we use cross-validation and GridSearchCV together is to ensure that our model is not overfitting or underfitting the data, and to optimize the hyperparameters to achieve the best performance. Cross-validation helps us evaluate the performance of the model on different subsets of the data, and GridSearchCV helps us find the best hyperparameters for the model. Without cross-validation, we may be overestimating the performance of the model, and without GridSearchCV, we may be using suboptimal hyperparameters that result in poor performance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Best hyper tuning parameters for regularization and solver are passed to supervised learning algorithm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Since our business goal is to predict industry classifier from PitchBook descriptions based on existing labels, we need to use classification algorithm that supports multiple labels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we use Logistic Regression has a supervised learning algorithm meaning that it requires labeled training data to make predictions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In the case of Logistic Regression, the algorithm is trained on a set of input features (i.e., vector embeddings of 768 columns) and their corresponding categorical labels (Salesforce industries). The algorithm learns to estimate the probability of belonging to each class, based on the input features. This probability estimate can then be used to make predictions on new, unseen examples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228600" lvl="0" indent="-228600" algn="l">
              <a:buAutoNum type="arabicParenR"/>
            </a:pPr>
            <a:endParaRPr lang="en-US" b="0" i="0" dirty="0">
              <a:solidFill>
                <a:srgbClr val="374151"/>
              </a:solidFill>
              <a:effectLst/>
              <a:latin typeface="Söhne"/>
            </a:endParaRPr>
          </a:p>
          <a:p>
            <a:pPr marL="685800" lvl="1" indent="-228600" algn="l">
              <a:buAutoNum type="arabicParenR"/>
            </a:pPr>
            <a:endParaRPr lang="en-US" dirty="0"/>
          </a:p>
          <a:p>
            <a:pPr marL="685800" lvl="1" indent="-228600" algn="l">
              <a:buAutoNum type="arabicParenR"/>
            </a:pP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16</a:t>
            </a:fld>
            <a:endParaRPr lang="en-US"/>
          </a:p>
        </p:txBody>
      </p:sp>
    </p:spTree>
    <p:extLst>
      <p:ext uri="{BB962C8B-B14F-4D97-AF65-F5344CB8AC3E}">
        <p14:creationId xmlns:p14="http://schemas.microsoft.com/office/powerpoint/2010/main" val="18931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17</a:t>
            </a:fld>
            <a:endParaRPr lang="en-US"/>
          </a:p>
        </p:txBody>
      </p:sp>
    </p:spTree>
    <p:extLst>
      <p:ext uri="{BB962C8B-B14F-4D97-AF65-F5344CB8AC3E}">
        <p14:creationId xmlns:p14="http://schemas.microsoft.com/office/powerpoint/2010/main" val="244961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18</a:t>
            </a:fld>
            <a:endParaRPr lang="en-US"/>
          </a:p>
        </p:txBody>
      </p:sp>
    </p:spTree>
    <p:extLst>
      <p:ext uri="{BB962C8B-B14F-4D97-AF65-F5344CB8AC3E}">
        <p14:creationId xmlns:p14="http://schemas.microsoft.com/office/powerpoint/2010/main" val="327763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215928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87801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9</a:t>
            </a:fld>
            <a:endParaRPr lang="en-US"/>
          </a:p>
        </p:txBody>
      </p:sp>
    </p:spTree>
    <p:extLst>
      <p:ext uri="{BB962C8B-B14F-4D97-AF65-F5344CB8AC3E}">
        <p14:creationId xmlns:p14="http://schemas.microsoft.com/office/powerpoint/2010/main" val="391036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 Exploratory data analysis</a:t>
            </a:r>
          </a:p>
        </p:txBody>
      </p:sp>
      <p:sp>
        <p:nvSpPr>
          <p:cNvPr id="4" name="Slide Number Placeholder 3"/>
          <p:cNvSpPr>
            <a:spLocks noGrp="1"/>
          </p:cNvSpPr>
          <p:nvPr>
            <p:ph type="sldNum" sz="quarter" idx="5"/>
          </p:nvPr>
        </p:nvSpPr>
        <p:spPr/>
        <p:txBody>
          <a:bodyPr/>
          <a:lstStyle/>
          <a:p>
            <a:fld id="{159A4FC4-B7B2-41AD-A47A-6BEA82EF40C3}" type="slidenum">
              <a:rPr lang="en-US" smtClean="0"/>
              <a:t>10</a:t>
            </a:fld>
            <a:endParaRPr lang="en-US"/>
          </a:p>
        </p:txBody>
      </p:sp>
    </p:spTree>
    <p:extLst>
      <p:ext uri="{BB962C8B-B14F-4D97-AF65-F5344CB8AC3E}">
        <p14:creationId xmlns:p14="http://schemas.microsoft.com/office/powerpoint/2010/main" val="3232187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We combine all those columns from Pitchbook into one column ‘CompleteDescription’ and call it has sentence.</a:t>
            </a:r>
          </a:p>
          <a:p>
            <a:endParaRPr lang="en-US" sz="1200" dirty="0">
              <a:solidFill>
                <a:srgbClr val="37415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Improved Sentence Representations: Traditional methods of sentence representation, such as bag-of-words or simple word embeddings, may not capture the full meaning and context of a sentence. Sentence transformers, on the other hand, are designed to encode the meaning and context of a sentence into a dense vector representation, which can better capture the nuances of the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sentence transformers output a dense vector representation of fixed length for each input sentence. The length of the vector depends on the specific pre-trained model used, but it is typically 768, 1024, or 2048. For example, the popular BERT model uses a vector length of 768.</a:t>
            </a:r>
          </a:p>
          <a:p>
            <a:pPr algn="l"/>
            <a:endParaRPr lang="en-US" b="0" i="0" dirty="0">
              <a:solidFill>
                <a:srgbClr val="374151"/>
              </a:solidFill>
              <a:effectLst/>
              <a:latin typeface="Söhne"/>
            </a:endParaRPr>
          </a:p>
          <a:p>
            <a:pPr algn="l"/>
            <a:r>
              <a:rPr lang="en-US" b="0" i="0" dirty="0">
                <a:solidFill>
                  <a:srgbClr val="374151"/>
                </a:solidFill>
                <a:effectLst/>
                <a:latin typeface="Söhne"/>
              </a:rPr>
              <a:t>The reason for using a fixed-length vector representation is that it allows us to compare and measure the similarity between different sentences in a consistent way. This is important for many NLP tasks, such as information retrieval, document classification, and question answering.</a:t>
            </a:r>
          </a:p>
          <a:p>
            <a:pPr algn="l"/>
            <a:endParaRPr lang="en-US" b="0" i="0" dirty="0">
              <a:solidFill>
                <a:srgbClr val="374151"/>
              </a:solidFill>
              <a:effectLst/>
              <a:latin typeface="Söhne"/>
            </a:endParaRPr>
          </a:p>
          <a:p>
            <a:pPr algn="l"/>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sentence transformer output vector is a powerful tool for encoding the meaning and context of a sentence into a dense, fixed-length representation that can be used in a wide range of NLP applications.</a:t>
            </a: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11</a:t>
            </a:fld>
            <a:endParaRPr lang="en-US"/>
          </a:p>
        </p:txBody>
      </p:sp>
    </p:spTree>
    <p:extLst>
      <p:ext uri="{BB962C8B-B14F-4D97-AF65-F5344CB8AC3E}">
        <p14:creationId xmlns:p14="http://schemas.microsoft.com/office/powerpoint/2010/main" val="270843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9,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Preprocessing (EDA)</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2677656"/>
          </a:xfrm>
          <a:prstGeom prst="rect">
            <a:avLst/>
          </a:prstGeom>
          <a:noFill/>
        </p:spPr>
        <p:txBody>
          <a:bodyPr wrap="square">
            <a:spAutoFit/>
          </a:bodyPr>
          <a:lstStyle/>
          <a:p>
            <a:endParaRPr lang="en-US" sz="2000" dirty="0">
              <a:solidFill>
                <a:srgbClr val="374151"/>
              </a:solidFill>
              <a:latin typeface="Söhne"/>
            </a:endParaRPr>
          </a:p>
          <a:p>
            <a:pPr lvl="1">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from PitchBook and Salesforce are preprocessed as follows </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Merge two datasource based on ‘companyId’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 all observations that are having missing values based on ‘description’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Dropping all PitchBook companies that are mapped to multiple Salesforce records using ‘companyId’ column. This is to avoid biases during the model training</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PitchBook descriptions will be features (predictors), Salesforce industries will be labels (response). Then we move on to feature engineering stage</a:t>
            </a:r>
          </a:p>
          <a:p>
            <a:endParaRPr lang="en-US" sz="2000" dirty="0"/>
          </a:p>
        </p:txBody>
      </p:sp>
    </p:spTree>
    <p:extLst>
      <p:ext uri="{BB962C8B-B14F-4D97-AF65-F5344CB8AC3E}">
        <p14:creationId xmlns:p14="http://schemas.microsoft.com/office/powerpoint/2010/main" val="11047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11</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911299"/>
            <a:ext cx="11391877" cy="4893647"/>
          </a:xfrm>
          <a:prstGeom prst="rect">
            <a:avLst/>
          </a:prstGeom>
          <a:noFill/>
        </p:spPr>
        <p:txBody>
          <a:bodyPr wrap="square">
            <a:spAutoFit/>
          </a:bodyPr>
          <a:lstStyle/>
          <a:p>
            <a:endParaRPr lang="en-US" sz="2000" dirty="0">
              <a:solidFill>
                <a:srgbClr val="374151"/>
              </a:solidFill>
              <a:latin typeface="Söhne"/>
            </a:endParaRPr>
          </a:p>
          <a:p>
            <a:pPr lvl="1"/>
            <a:r>
              <a:rPr lang="en-US" sz="1600" dirty="0">
                <a:solidFill>
                  <a:srgbClr val="374151"/>
                </a:solidFill>
                <a:latin typeface="Verdana" panose="020B0604030504040204" pitchFamily="34" charset="0"/>
                <a:ea typeface="Verdana" panose="020B0604030504040204" pitchFamily="34" charset="0"/>
              </a:rPr>
              <a:t>After preprocessing, the data from PitchBook are feature engineered as follows</a:t>
            </a:r>
          </a:p>
          <a:p>
            <a:pPr lvl="1"/>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that describes the company as well as the industry it belongs to. This columns are not aligned to company description from Salesforce side. We combine all those columns from Pitchbook into one column ‘CompleteDescription’ and call it has sentence, so it can help in extracting meaningful insights using NLP tools</a:t>
            </a:r>
          </a:p>
          <a:p>
            <a:pPr lvl="2"/>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Then for each sentence, we use BERT Sentence Transformers, that encode the meaning and context of a sentence into a </a:t>
            </a:r>
            <a:r>
              <a:rPr lang="en-US" sz="1600" b="1" dirty="0">
                <a:solidFill>
                  <a:srgbClr val="374151"/>
                </a:solidFill>
                <a:latin typeface="Verdana" panose="020B0604030504040204" pitchFamily="34" charset="0"/>
                <a:ea typeface="Verdana" panose="020B0604030504040204" pitchFamily="34" charset="0"/>
              </a:rPr>
              <a:t>dense vector representation called embeddings</a:t>
            </a:r>
            <a:r>
              <a:rPr lang="en-US" sz="1600" dirty="0">
                <a:solidFill>
                  <a:srgbClr val="374151"/>
                </a:solidFill>
                <a:latin typeface="Verdana" panose="020B0604030504040204" pitchFamily="34" charset="0"/>
                <a:ea typeface="Verdana" panose="020B0604030504040204" pitchFamily="34" charset="0"/>
              </a:rPr>
              <a:t> shown below, which can better capture the nuances of that sentence. Below snapshot represent fixed length for each input sentence and length of the vector depends on the specific pre-trained model used, but it is typically 768, 1024, or 2048. Here each Id reference to a actual sentence</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endParaRPr lang="en-US" sz="2000" dirty="0"/>
          </a:p>
        </p:txBody>
      </p:sp>
      <p:pic>
        <p:nvPicPr>
          <p:cNvPr id="4" name="Picture 3">
            <a:extLst>
              <a:ext uri="{FF2B5EF4-FFF2-40B4-BE49-F238E27FC236}">
                <a16:creationId xmlns:a16="http://schemas.microsoft.com/office/drawing/2014/main" id="{93800AC0-27A4-446D-949C-E2847DA091C1}"/>
              </a:ext>
            </a:extLst>
          </p:cNvPr>
          <p:cNvPicPr>
            <a:picLocks noChangeAspect="1"/>
          </p:cNvPicPr>
          <p:nvPr/>
        </p:nvPicPr>
        <p:blipFill>
          <a:blip r:embed="rId4"/>
          <a:stretch>
            <a:fillRect/>
          </a:stretch>
        </p:blipFill>
        <p:spPr>
          <a:xfrm>
            <a:off x="728421" y="4581745"/>
            <a:ext cx="10800080" cy="1533879"/>
          </a:xfrm>
          <a:prstGeom prst="rect">
            <a:avLst/>
          </a:prstGeom>
        </p:spPr>
      </p:pic>
    </p:spTree>
    <p:extLst>
      <p:ext uri="{BB962C8B-B14F-4D97-AF65-F5344CB8AC3E}">
        <p14:creationId xmlns:p14="http://schemas.microsoft.com/office/powerpoint/2010/main" val="39538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12</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289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6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6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endParaRPr lang="en-US" sz="1600"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53013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529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45976" y="1591555"/>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6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6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39100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74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14</a:t>
            </a:fld>
            <a:endParaRPr lang="en-US" dirty="0"/>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transformers with Logistic Regression for sentence classification</a:t>
            </a:r>
          </a:p>
        </p:txBody>
      </p:sp>
      <p:sp>
        <p:nvSpPr>
          <p:cNvPr id="39" name="TextBox 38">
            <a:extLst>
              <a:ext uri="{FF2B5EF4-FFF2-40B4-BE49-F238E27FC236}">
                <a16:creationId xmlns:a16="http://schemas.microsoft.com/office/drawing/2014/main" id="{78A6182F-C98F-4D77-9BCC-E8C2D0BFC7FE}"/>
              </a:ext>
            </a:extLst>
          </p:cNvPr>
          <p:cNvSpPr txBox="1"/>
          <p:nvPr/>
        </p:nvSpPr>
        <p:spPr>
          <a:xfrm>
            <a:off x="261545" y="1806712"/>
            <a:ext cx="11391877" cy="4154984"/>
          </a:xfrm>
          <a:prstGeom prst="rect">
            <a:avLst/>
          </a:prstGeom>
          <a:noFill/>
        </p:spPr>
        <p:txBody>
          <a:bodyPr wrap="square">
            <a:spAutoFit/>
          </a:bodyPr>
          <a:lstStyle/>
          <a:p>
            <a:r>
              <a:rPr lang="en-US" sz="1600" dirty="0">
                <a:solidFill>
                  <a:srgbClr val="374151"/>
                </a:solidFill>
                <a:latin typeface="Verdana" panose="020B0604030504040204" pitchFamily="34" charset="0"/>
                <a:ea typeface="Verdana" panose="020B0604030504040204" pitchFamily="34" charset="0"/>
              </a:rPr>
              <a:t>The purpose of using sentence transformers in Logistic Regression is to improve the quality of the sentence representation in PitchBook data source and enhance the performance of the classification model. </a:t>
            </a:r>
          </a:p>
          <a:p>
            <a:endParaRPr lang="en-US" sz="2000" dirty="0">
              <a:solidFill>
                <a:srgbClr val="374151"/>
              </a:solidFill>
              <a:latin typeface="Söhne"/>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is preprocessed to remove stop words, punctuation, and other irrelevant elements from PitchBook data.</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preprocessed text is then encoded using a pre-trained sentence transformer model such as SBERT.</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resulting sentence embeddings are fed into a Logistic Regression model to train and make  predictions.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training process, the Logistic Regression model learns to classify the sentences based on their vector representations, which capture the meaning and context of the sentence.</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prediction process, the trained model takes as input the new sentence, encodes it using the same sentence transformer model, and predicts its class label based on the learned classification rules.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Merge inferenced class label to Salesforce CRM</a:t>
            </a:r>
          </a:p>
          <a:p>
            <a:endParaRPr lang="en-US" sz="2000" dirty="0"/>
          </a:p>
        </p:txBody>
      </p:sp>
    </p:spTree>
    <p:extLst>
      <p:ext uri="{BB962C8B-B14F-4D97-AF65-F5344CB8AC3E}">
        <p14:creationId xmlns:p14="http://schemas.microsoft.com/office/powerpoint/2010/main" val="67093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15</a:t>
            </a:fld>
            <a:endParaRPr lang="en-US" dirty="0"/>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Machine Learning Operation (MLOps)</a:t>
            </a:r>
          </a:p>
        </p:txBody>
      </p:sp>
      <p:sp>
        <p:nvSpPr>
          <p:cNvPr id="17" name="Rectangle 16">
            <a:extLst>
              <a:ext uri="{FF2B5EF4-FFF2-40B4-BE49-F238E27FC236}">
                <a16:creationId xmlns:a16="http://schemas.microsoft.com/office/drawing/2014/main" id="{3D5B987A-1BC3-471C-B8A8-0EDAB0B474E3}"/>
              </a:ext>
            </a:extLst>
          </p:cNvPr>
          <p:cNvSpPr/>
          <p:nvPr/>
        </p:nvSpPr>
        <p:spPr>
          <a:xfrm>
            <a:off x="266434" y="1721167"/>
            <a:ext cx="11644334" cy="35223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510AF38-AD99-40FA-AD1C-3235158B097B}"/>
              </a:ext>
            </a:extLst>
          </p:cNvPr>
          <p:cNvSpPr/>
          <p:nvPr/>
        </p:nvSpPr>
        <p:spPr>
          <a:xfrm>
            <a:off x="264384" y="1710213"/>
            <a:ext cx="11644333"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23A4EC8-8FAA-4A61-A642-B1E21CFD0DF2}"/>
              </a:ext>
            </a:extLst>
          </p:cNvPr>
          <p:cNvSpPr txBox="1"/>
          <p:nvPr/>
        </p:nvSpPr>
        <p:spPr>
          <a:xfrm>
            <a:off x="3633907" y="174033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Journey (Industry Classification)</a:t>
            </a:r>
          </a:p>
        </p:txBody>
      </p:sp>
      <p:sp>
        <p:nvSpPr>
          <p:cNvPr id="20" name="Rectangle 19">
            <a:extLst>
              <a:ext uri="{FF2B5EF4-FFF2-40B4-BE49-F238E27FC236}">
                <a16:creationId xmlns:a16="http://schemas.microsoft.com/office/drawing/2014/main" id="{07978DCC-C75E-433C-908C-AC3CC1A95BBE}"/>
              </a:ext>
            </a:extLst>
          </p:cNvPr>
          <p:cNvSpPr/>
          <p:nvPr/>
        </p:nvSpPr>
        <p:spPr>
          <a:xfrm>
            <a:off x="253751" y="5528948"/>
            <a:ext cx="11644334"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026" name="Picture 2" descr="Azure Data Lake Storage Connector - Mule 4">
            <a:extLst>
              <a:ext uri="{FF2B5EF4-FFF2-40B4-BE49-F238E27FC236}">
                <a16:creationId xmlns:a16="http://schemas.microsoft.com/office/drawing/2014/main" id="{2B0C4C65-90D0-4327-AF0C-B183E0BA8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15" y="5582606"/>
            <a:ext cx="353929" cy="3539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PitchBook Adds New Performance Datasets &amp;amp;amp; Research to Strengthen Fund  Manager Due Diligence Workflow">
            <a:extLst>
              <a:ext uri="{FF2B5EF4-FFF2-40B4-BE49-F238E27FC236}">
                <a16:creationId xmlns:a16="http://schemas.microsoft.com/office/drawing/2014/main" id="{FE7D7E64-0711-4FCE-B924-0FF9474E4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883" y="5716784"/>
            <a:ext cx="739660" cy="2588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Salesforce: We bring companies and customers together on the #1 CRM.">
            <a:extLst>
              <a:ext uri="{FF2B5EF4-FFF2-40B4-BE49-F238E27FC236}">
                <a16:creationId xmlns:a16="http://schemas.microsoft.com/office/drawing/2014/main" id="{88D673CC-A1CC-45BF-978A-FCD50B1E92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074" y="5638225"/>
            <a:ext cx="582850" cy="45695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58BF0E3F-6397-4EC2-BAF2-A665EC27D7B9}"/>
              </a:ext>
            </a:extLst>
          </p:cNvPr>
          <p:cNvSpPr/>
          <p:nvPr/>
        </p:nvSpPr>
        <p:spPr>
          <a:xfrm>
            <a:off x="302277" y="3276601"/>
            <a:ext cx="1061486" cy="647644"/>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Preprocessing</a:t>
            </a:r>
            <a:endParaRPr lang="en-US" dirty="0">
              <a:solidFill>
                <a:schemeClr val="tx1"/>
              </a:solidFill>
            </a:endParaRPr>
          </a:p>
        </p:txBody>
      </p:sp>
      <p:cxnSp>
        <p:nvCxnSpPr>
          <p:cNvPr id="6" name="Connector: Elbow 5">
            <a:extLst>
              <a:ext uri="{FF2B5EF4-FFF2-40B4-BE49-F238E27FC236}">
                <a16:creationId xmlns:a16="http://schemas.microsoft.com/office/drawing/2014/main" id="{96771A66-EE04-4125-8A5A-13C6A774266D}"/>
              </a:ext>
            </a:extLst>
          </p:cNvPr>
          <p:cNvCxnSpPr>
            <a:cxnSpLocks/>
            <a:endCxn id="24" idx="2"/>
          </p:cNvCxnSpPr>
          <p:nvPr/>
        </p:nvCxnSpPr>
        <p:spPr>
          <a:xfrm rot="16200000" flipV="1">
            <a:off x="151382" y="4605884"/>
            <a:ext cx="1587883" cy="224606"/>
          </a:xfrm>
          <a:prstGeom prst="bentConnector3">
            <a:avLst>
              <a:gd name="adj1" fmla="val 246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32571ED-0BB4-4582-BFF1-931F61201468}"/>
              </a:ext>
            </a:extLst>
          </p:cNvPr>
          <p:cNvSpPr/>
          <p:nvPr/>
        </p:nvSpPr>
        <p:spPr>
          <a:xfrm>
            <a:off x="1944377" y="2314284"/>
            <a:ext cx="3857709"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CAA78F-7B0F-49E6-854A-86EDF4F4E32C}"/>
              </a:ext>
            </a:extLst>
          </p:cNvPr>
          <p:cNvSpPr/>
          <p:nvPr/>
        </p:nvSpPr>
        <p:spPr>
          <a:xfrm>
            <a:off x="1944377" y="2303834"/>
            <a:ext cx="3857709"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7F62D75-5356-4F99-B3A5-7325CFF5515E}"/>
              </a:ext>
            </a:extLst>
          </p:cNvPr>
          <p:cNvSpPr txBox="1"/>
          <p:nvPr/>
        </p:nvSpPr>
        <p:spPr>
          <a:xfrm>
            <a:off x="2271043"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Feature Engineering</a:t>
            </a:r>
          </a:p>
        </p:txBody>
      </p:sp>
      <p:sp>
        <p:nvSpPr>
          <p:cNvPr id="32" name="Rectangle 31">
            <a:extLst>
              <a:ext uri="{FF2B5EF4-FFF2-40B4-BE49-F238E27FC236}">
                <a16:creationId xmlns:a16="http://schemas.microsoft.com/office/drawing/2014/main" id="{33D4F26A-C969-470A-B95E-8BBC8C9A20AA}"/>
              </a:ext>
            </a:extLst>
          </p:cNvPr>
          <p:cNvSpPr/>
          <p:nvPr/>
        </p:nvSpPr>
        <p:spPr>
          <a:xfrm>
            <a:off x="2032471" y="3077419"/>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p>
        </p:txBody>
      </p:sp>
      <p:sp>
        <p:nvSpPr>
          <p:cNvPr id="33" name="Rectangle 32">
            <a:extLst>
              <a:ext uri="{FF2B5EF4-FFF2-40B4-BE49-F238E27FC236}">
                <a16:creationId xmlns:a16="http://schemas.microsoft.com/office/drawing/2014/main" id="{039440BD-B1A1-4156-8BF5-0FEB0383CCD9}"/>
              </a:ext>
            </a:extLst>
          </p:cNvPr>
          <p:cNvSpPr/>
          <p:nvPr/>
        </p:nvSpPr>
        <p:spPr>
          <a:xfrm>
            <a:off x="2032471" y="4008437"/>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DC908DF-B61A-4077-BECC-9B69140B52B8}"/>
              </a:ext>
            </a:extLst>
          </p:cNvPr>
          <p:cNvSpPr/>
          <p:nvPr/>
        </p:nvSpPr>
        <p:spPr>
          <a:xfrm>
            <a:off x="3376040" y="3520291"/>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8C35D92B-1B27-4A39-9C94-D755132D2179}"/>
              </a:ext>
            </a:extLst>
          </p:cNvPr>
          <p:cNvSpPr/>
          <p:nvPr/>
        </p:nvSpPr>
        <p:spPr>
          <a:xfrm>
            <a:off x="4658662"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69E5AD12-B967-4B89-A454-711B6B922A3F}"/>
              </a:ext>
            </a:extLst>
          </p:cNvPr>
          <p:cNvCxnSpPr>
            <a:cxnSpLocks/>
            <a:endCxn id="33" idx="0"/>
          </p:cNvCxnSpPr>
          <p:nvPr/>
        </p:nvCxnSpPr>
        <p:spPr>
          <a:xfrm>
            <a:off x="2547663" y="3754355"/>
            <a:ext cx="0" cy="2540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530DDC2-45AF-425B-A872-408EE11DE604}"/>
              </a:ext>
            </a:extLst>
          </p:cNvPr>
          <p:cNvCxnSpPr>
            <a:cxnSpLocks/>
            <a:endCxn id="35" idx="1"/>
          </p:cNvCxnSpPr>
          <p:nvPr/>
        </p:nvCxnSpPr>
        <p:spPr>
          <a:xfrm>
            <a:off x="4406424" y="3825803"/>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FB0867-A30A-4D94-A0F6-EBB3F332A00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cxnSp>
        <p:nvCxnSpPr>
          <p:cNvPr id="44" name="Connector: Elbow 43">
            <a:extLst>
              <a:ext uri="{FF2B5EF4-FFF2-40B4-BE49-F238E27FC236}">
                <a16:creationId xmlns:a16="http://schemas.microsoft.com/office/drawing/2014/main" id="{BD145943-111E-49B3-A166-0FDB555F211B}"/>
              </a:ext>
            </a:extLst>
          </p:cNvPr>
          <p:cNvCxnSpPr>
            <a:stCxn id="33" idx="3"/>
            <a:endCxn id="34" idx="2"/>
          </p:cNvCxnSpPr>
          <p:nvPr/>
        </p:nvCxnSpPr>
        <p:spPr>
          <a:xfrm flipV="1">
            <a:off x="3062855" y="4197227"/>
            <a:ext cx="828377" cy="1496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531D2F-740B-42FA-884F-291C0CB802C8}"/>
              </a:ext>
            </a:extLst>
          </p:cNvPr>
          <p:cNvCxnSpPr>
            <a:cxnSpLocks/>
            <a:stCxn id="24" idx="3"/>
          </p:cNvCxnSpPr>
          <p:nvPr/>
        </p:nvCxnSpPr>
        <p:spPr>
          <a:xfrm>
            <a:off x="1363763" y="3600423"/>
            <a:ext cx="57273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39DF4F3-6665-40B2-926C-91C704E68F0F}"/>
              </a:ext>
            </a:extLst>
          </p:cNvPr>
          <p:cNvSpPr txBox="1"/>
          <p:nvPr/>
        </p:nvSpPr>
        <p:spPr>
          <a:xfrm>
            <a:off x="1303586" y="3434102"/>
            <a:ext cx="81294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PitchBook Descriptions</a:t>
            </a:r>
          </a:p>
        </p:txBody>
      </p:sp>
      <p:cxnSp>
        <p:nvCxnSpPr>
          <p:cNvPr id="58" name="Connector: Elbow 57">
            <a:extLst>
              <a:ext uri="{FF2B5EF4-FFF2-40B4-BE49-F238E27FC236}">
                <a16:creationId xmlns:a16="http://schemas.microsoft.com/office/drawing/2014/main" id="{C301CB03-6D0D-4E14-A3F2-5D20C491992C}"/>
              </a:ext>
            </a:extLst>
          </p:cNvPr>
          <p:cNvCxnSpPr>
            <a:cxnSpLocks/>
            <a:stCxn id="35" idx="2"/>
          </p:cNvCxnSpPr>
          <p:nvPr/>
        </p:nvCxnSpPr>
        <p:spPr>
          <a:xfrm rot="5400000">
            <a:off x="4432548" y="4762373"/>
            <a:ext cx="1339409" cy="143204"/>
          </a:xfrm>
          <a:prstGeom prst="bentConnector3">
            <a:avLst>
              <a:gd name="adj1" fmla="val 288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6295BFB-525E-489E-8720-6A3ABE44B2A9}"/>
              </a:ext>
            </a:extLst>
          </p:cNvPr>
          <p:cNvSpPr txBox="1"/>
          <p:nvPr/>
        </p:nvSpPr>
        <p:spPr>
          <a:xfrm rot="16200000">
            <a:off x="4511319" y="4613730"/>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vector embeddings</a:t>
            </a:r>
          </a:p>
        </p:txBody>
      </p:sp>
      <p:sp>
        <p:nvSpPr>
          <p:cNvPr id="64" name="Rectangle 63">
            <a:extLst>
              <a:ext uri="{FF2B5EF4-FFF2-40B4-BE49-F238E27FC236}">
                <a16:creationId xmlns:a16="http://schemas.microsoft.com/office/drawing/2014/main" id="{F2DF8AA4-540F-4C83-80C3-AAE565A3B8AA}"/>
              </a:ext>
            </a:extLst>
          </p:cNvPr>
          <p:cNvSpPr/>
          <p:nvPr/>
        </p:nvSpPr>
        <p:spPr>
          <a:xfrm>
            <a:off x="5908583" y="2314284"/>
            <a:ext cx="376881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484DE2F-F31B-4867-B2CF-33C2699023FD}"/>
              </a:ext>
            </a:extLst>
          </p:cNvPr>
          <p:cNvSpPr/>
          <p:nvPr/>
        </p:nvSpPr>
        <p:spPr>
          <a:xfrm>
            <a:off x="5908583" y="2303834"/>
            <a:ext cx="376881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7E64216-3AD1-48AB-9083-D3B6AF6F56A8}"/>
              </a:ext>
            </a:extLst>
          </p:cNvPr>
          <p:cNvSpPr txBox="1"/>
          <p:nvPr/>
        </p:nvSpPr>
        <p:spPr>
          <a:xfrm>
            <a:off x="6420305"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Training &amp; Evaluation</a:t>
            </a:r>
          </a:p>
        </p:txBody>
      </p:sp>
      <p:sp>
        <p:nvSpPr>
          <p:cNvPr id="67" name="Rectangle 66">
            <a:extLst>
              <a:ext uri="{FF2B5EF4-FFF2-40B4-BE49-F238E27FC236}">
                <a16:creationId xmlns:a16="http://schemas.microsoft.com/office/drawing/2014/main" id="{F313D71D-9568-46EB-9951-3FB73024979F}"/>
              </a:ext>
            </a:extLst>
          </p:cNvPr>
          <p:cNvSpPr/>
          <p:nvPr/>
        </p:nvSpPr>
        <p:spPr>
          <a:xfrm>
            <a:off x="6054796"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Cross Validation (GridSearchCV)</a:t>
            </a:r>
            <a:endParaRPr lang="en-US" dirty="0">
              <a:solidFill>
                <a:schemeClr val="tx1"/>
              </a:solidFill>
            </a:endParaRPr>
          </a:p>
        </p:txBody>
      </p:sp>
      <p:sp>
        <p:nvSpPr>
          <p:cNvPr id="71" name="TextBox 70">
            <a:extLst>
              <a:ext uri="{FF2B5EF4-FFF2-40B4-BE49-F238E27FC236}">
                <a16:creationId xmlns:a16="http://schemas.microsoft.com/office/drawing/2014/main" id="{E49B059F-014A-4DFC-8F92-677A0AF46369}"/>
              </a:ext>
            </a:extLst>
          </p:cNvPr>
          <p:cNvSpPr txBox="1"/>
          <p:nvPr/>
        </p:nvSpPr>
        <p:spPr>
          <a:xfrm rot="16200000">
            <a:off x="170655" y="4262799"/>
            <a:ext cx="132891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PitchBook and Salesforce Raw Data</a:t>
            </a:r>
          </a:p>
        </p:txBody>
      </p:sp>
      <p:cxnSp>
        <p:nvCxnSpPr>
          <p:cNvPr id="73" name="Connector: Elbow 72">
            <a:extLst>
              <a:ext uri="{FF2B5EF4-FFF2-40B4-BE49-F238E27FC236}">
                <a16:creationId xmlns:a16="http://schemas.microsoft.com/office/drawing/2014/main" id="{8FC7260E-68E9-42ED-B749-1D51CDBD751A}"/>
              </a:ext>
            </a:extLst>
          </p:cNvPr>
          <p:cNvCxnSpPr>
            <a:cxnSpLocks/>
            <a:endCxn id="67" idx="2"/>
          </p:cNvCxnSpPr>
          <p:nvPr/>
        </p:nvCxnSpPr>
        <p:spPr>
          <a:xfrm rot="5400000" flipH="1" flipV="1">
            <a:off x="5736230" y="4678371"/>
            <a:ext cx="1347858" cy="319658"/>
          </a:xfrm>
          <a:prstGeom prst="bentConnector3">
            <a:avLst>
              <a:gd name="adj1" fmla="val 168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1F60170-50C6-4EB6-8E72-B33B3B67ED28}"/>
              </a:ext>
            </a:extLst>
          </p:cNvPr>
          <p:cNvSpPr txBox="1"/>
          <p:nvPr/>
        </p:nvSpPr>
        <p:spPr>
          <a:xfrm rot="16200000">
            <a:off x="6048068" y="4441095"/>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vector embeddings</a:t>
            </a:r>
          </a:p>
        </p:txBody>
      </p:sp>
      <p:sp>
        <p:nvSpPr>
          <p:cNvPr id="81" name="Rectangle 80">
            <a:extLst>
              <a:ext uri="{FF2B5EF4-FFF2-40B4-BE49-F238E27FC236}">
                <a16:creationId xmlns:a16="http://schemas.microsoft.com/office/drawing/2014/main" id="{BF0CB990-A420-495B-A41F-73B30956D01E}"/>
              </a:ext>
            </a:extLst>
          </p:cNvPr>
          <p:cNvSpPr/>
          <p:nvPr/>
        </p:nvSpPr>
        <p:spPr>
          <a:xfrm>
            <a:off x="7286298"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Logistic </a:t>
            </a:r>
          </a:p>
          <a:p>
            <a:pPr algn="ctr"/>
            <a:r>
              <a:rPr lang="en-US" sz="800" dirty="0">
                <a:solidFill>
                  <a:schemeClr val="tx1"/>
                </a:solidFill>
                <a:latin typeface="Verdana" panose="020B0604030504040204" pitchFamily="34" charset="0"/>
                <a:ea typeface="Verdana" panose="020B0604030504040204" pitchFamily="34" charset="0"/>
              </a:rPr>
              <a:t>Regression</a:t>
            </a:r>
            <a:endParaRPr lang="en-US" dirty="0">
              <a:solidFill>
                <a:schemeClr val="tx1"/>
              </a:solidFill>
            </a:endParaRPr>
          </a:p>
        </p:txBody>
      </p:sp>
      <p:sp>
        <p:nvSpPr>
          <p:cNvPr id="82" name="Rectangle 81">
            <a:extLst>
              <a:ext uri="{FF2B5EF4-FFF2-40B4-BE49-F238E27FC236}">
                <a16:creationId xmlns:a16="http://schemas.microsoft.com/office/drawing/2014/main" id="{D5717BAD-8DE1-4571-B0FE-8E1AAA5D406E}"/>
              </a:ext>
            </a:extLst>
          </p:cNvPr>
          <p:cNvSpPr/>
          <p:nvPr/>
        </p:nvSpPr>
        <p:spPr>
          <a:xfrm>
            <a:off x="8526421"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Model Performance</a:t>
            </a:r>
            <a:endParaRPr lang="en-US" dirty="0">
              <a:solidFill>
                <a:schemeClr val="tx1"/>
              </a:solidFill>
            </a:endParaRPr>
          </a:p>
        </p:txBody>
      </p:sp>
      <p:cxnSp>
        <p:nvCxnSpPr>
          <p:cNvPr id="83" name="Connector: Elbow 82">
            <a:extLst>
              <a:ext uri="{FF2B5EF4-FFF2-40B4-BE49-F238E27FC236}">
                <a16:creationId xmlns:a16="http://schemas.microsoft.com/office/drawing/2014/main" id="{8A0B300C-783F-4671-AE6C-112558B23310}"/>
              </a:ext>
            </a:extLst>
          </p:cNvPr>
          <p:cNvCxnSpPr>
            <a:stCxn id="67" idx="0"/>
            <a:endCxn id="81" idx="0"/>
          </p:cNvCxnSpPr>
          <p:nvPr/>
        </p:nvCxnSpPr>
        <p:spPr>
          <a:xfrm rot="5400000" flipH="1" flipV="1">
            <a:off x="7186461" y="2870862"/>
            <a:ext cx="12700" cy="1232946"/>
          </a:xfrm>
          <a:prstGeom prst="bentConnector3">
            <a:avLst>
              <a:gd name="adj1" fmla="val 282856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C6B70A1-D344-42AE-8C14-ED9B797A48BF}"/>
              </a:ext>
            </a:extLst>
          </p:cNvPr>
          <p:cNvSpPr txBox="1"/>
          <p:nvPr/>
        </p:nvSpPr>
        <p:spPr>
          <a:xfrm>
            <a:off x="6681564" y="2970888"/>
            <a:ext cx="11643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a:t>
            </a:r>
          </a:p>
          <a:p>
            <a:pPr defTabSz="685800"/>
            <a:r>
              <a:rPr lang="en-US" sz="700" dirty="0">
                <a:solidFill>
                  <a:prstClr val="black"/>
                </a:solidFill>
                <a:latin typeface="Verdana" panose="020B0604030504040204" pitchFamily="34" charset="0"/>
                <a:ea typeface="Verdana" panose="020B0604030504040204" pitchFamily="34" charset="0"/>
              </a:rPr>
              <a:t>Parameters</a:t>
            </a:r>
          </a:p>
        </p:txBody>
      </p:sp>
      <p:cxnSp>
        <p:nvCxnSpPr>
          <p:cNvPr id="87" name="Connector: Elbow 86">
            <a:extLst>
              <a:ext uri="{FF2B5EF4-FFF2-40B4-BE49-F238E27FC236}">
                <a16:creationId xmlns:a16="http://schemas.microsoft.com/office/drawing/2014/main" id="{D2D630A0-A4A2-4E3F-B87B-83EA82FE9DFE}"/>
              </a:ext>
            </a:extLst>
          </p:cNvPr>
          <p:cNvCxnSpPr>
            <a:cxnSpLocks/>
            <a:stCxn id="81" idx="2"/>
          </p:cNvCxnSpPr>
          <p:nvPr/>
        </p:nvCxnSpPr>
        <p:spPr>
          <a:xfrm rot="16200000" flipH="1">
            <a:off x="7133229" y="4833975"/>
            <a:ext cx="1339411" cy="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C6B36AC-152B-4D62-972C-97E3F4EFC120}"/>
              </a:ext>
            </a:extLst>
          </p:cNvPr>
          <p:cNvSpPr txBox="1"/>
          <p:nvPr/>
        </p:nvSpPr>
        <p:spPr>
          <a:xfrm rot="16200000">
            <a:off x="7284345" y="4414007"/>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Trained Model</a:t>
            </a:r>
          </a:p>
        </p:txBody>
      </p:sp>
      <p:sp>
        <p:nvSpPr>
          <p:cNvPr id="91" name="Rectangle 90">
            <a:extLst>
              <a:ext uri="{FF2B5EF4-FFF2-40B4-BE49-F238E27FC236}">
                <a16:creationId xmlns:a16="http://schemas.microsoft.com/office/drawing/2014/main" id="{4B1E2C00-D63D-4B39-B5A2-E528294D0085}"/>
              </a:ext>
            </a:extLst>
          </p:cNvPr>
          <p:cNvSpPr/>
          <p:nvPr/>
        </p:nvSpPr>
        <p:spPr>
          <a:xfrm>
            <a:off x="9787651" y="2314284"/>
            <a:ext cx="204650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138EC21-7461-4C55-8380-109D79C17E5A}"/>
              </a:ext>
            </a:extLst>
          </p:cNvPr>
          <p:cNvSpPr/>
          <p:nvPr/>
        </p:nvSpPr>
        <p:spPr>
          <a:xfrm>
            <a:off x="9787651" y="2303834"/>
            <a:ext cx="204650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DB8BEB3-E280-458A-8B82-EB6F7BFDF364}"/>
              </a:ext>
            </a:extLst>
          </p:cNvPr>
          <p:cNvSpPr txBox="1"/>
          <p:nvPr/>
        </p:nvSpPr>
        <p:spPr>
          <a:xfrm>
            <a:off x="10092545" y="2484224"/>
            <a:ext cx="1480584" cy="400110"/>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Inferencing</a:t>
            </a:r>
          </a:p>
        </p:txBody>
      </p:sp>
      <p:cxnSp>
        <p:nvCxnSpPr>
          <p:cNvPr id="96" name="Connector: Elbow 95">
            <a:extLst>
              <a:ext uri="{FF2B5EF4-FFF2-40B4-BE49-F238E27FC236}">
                <a16:creationId xmlns:a16="http://schemas.microsoft.com/office/drawing/2014/main" id="{8009C4D7-6A5C-4E1A-A14F-EA3757C185ED}"/>
              </a:ext>
            </a:extLst>
          </p:cNvPr>
          <p:cNvCxnSpPr>
            <a:cxnSpLocks/>
            <a:stCxn id="81" idx="3"/>
            <a:endCxn id="82" idx="0"/>
          </p:cNvCxnSpPr>
          <p:nvPr/>
        </p:nvCxnSpPr>
        <p:spPr>
          <a:xfrm flipV="1">
            <a:off x="8319570" y="3487335"/>
            <a:ext cx="723487" cy="338468"/>
          </a:xfrm>
          <a:prstGeom prst="bentConnector4">
            <a:avLst>
              <a:gd name="adj1" fmla="val 14295"/>
              <a:gd name="adj2" fmla="val 20613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B610B3CA-D438-4634-A90A-22DD64906A5C}"/>
              </a:ext>
            </a:extLst>
          </p:cNvPr>
          <p:cNvCxnSpPr>
            <a:cxnSpLocks/>
            <a:stCxn id="82" idx="2"/>
          </p:cNvCxnSpPr>
          <p:nvPr/>
        </p:nvCxnSpPr>
        <p:spPr>
          <a:xfrm rot="16200000" flipH="1">
            <a:off x="8561303" y="4646025"/>
            <a:ext cx="1341839" cy="378330"/>
          </a:xfrm>
          <a:prstGeom prst="bentConnector3">
            <a:avLst>
              <a:gd name="adj1" fmla="val 8326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20FEF67-7884-4ACA-9160-290DCD34DDCF}"/>
              </a:ext>
            </a:extLst>
          </p:cNvPr>
          <p:cNvSpPr txBox="1"/>
          <p:nvPr/>
        </p:nvSpPr>
        <p:spPr>
          <a:xfrm rot="5400000">
            <a:off x="8534409" y="4662022"/>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Final </a:t>
            </a:r>
          </a:p>
          <a:p>
            <a:pPr defTabSz="685800"/>
            <a:r>
              <a:rPr lang="en-US" sz="700" dirty="0">
                <a:solidFill>
                  <a:prstClr val="black"/>
                </a:solidFill>
                <a:latin typeface="Verdana" panose="020B0604030504040204" pitchFamily="34" charset="0"/>
                <a:ea typeface="Verdana" panose="020B0604030504040204" pitchFamily="34" charset="0"/>
              </a:rPr>
              <a:t>Model Metrics</a:t>
            </a:r>
          </a:p>
        </p:txBody>
      </p:sp>
      <p:sp>
        <p:nvSpPr>
          <p:cNvPr id="109" name="Rectangle 108">
            <a:extLst>
              <a:ext uri="{FF2B5EF4-FFF2-40B4-BE49-F238E27FC236}">
                <a16:creationId xmlns:a16="http://schemas.microsoft.com/office/drawing/2014/main" id="{D198720C-492C-49B8-96BA-4BA09B51F1DE}"/>
              </a:ext>
            </a:extLst>
          </p:cNvPr>
          <p:cNvSpPr/>
          <p:nvPr/>
        </p:nvSpPr>
        <p:spPr>
          <a:xfrm>
            <a:off x="10040595" y="3474000"/>
            <a:ext cx="153253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Model Prediction</a:t>
            </a:r>
            <a:endParaRPr lang="en-US" dirty="0">
              <a:solidFill>
                <a:schemeClr val="tx1"/>
              </a:solidFill>
            </a:endParaRPr>
          </a:p>
        </p:txBody>
      </p:sp>
      <p:cxnSp>
        <p:nvCxnSpPr>
          <p:cNvPr id="110" name="Connector: Elbow 109">
            <a:extLst>
              <a:ext uri="{FF2B5EF4-FFF2-40B4-BE49-F238E27FC236}">
                <a16:creationId xmlns:a16="http://schemas.microsoft.com/office/drawing/2014/main" id="{91F0884F-5B06-4AF4-A20C-48A98FE4799D}"/>
              </a:ext>
            </a:extLst>
          </p:cNvPr>
          <p:cNvCxnSpPr>
            <a:cxnSpLocks/>
            <a:endCxn id="109" idx="1"/>
          </p:cNvCxnSpPr>
          <p:nvPr/>
        </p:nvCxnSpPr>
        <p:spPr>
          <a:xfrm rot="16200000" flipV="1">
            <a:off x="9362502" y="4490561"/>
            <a:ext cx="1716480" cy="360293"/>
          </a:xfrm>
          <a:prstGeom prst="bentConnector4">
            <a:avLst>
              <a:gd name="adj1" fmla="val 14139"/>
              <a:gd name="adj2" fmla="val 1422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9749B332-5E87-42A9-BDD0-A1AF3BC423DE}"/>
              </a:ext>
            </a:extLst>
          </p:cNvPr>
          <p:cNvSpPr txBox="1"/>
          <p:nvPr/>
        </p:nvSpPr>
        <p:spPr>
          <a:xfrm rot="5400000">
            <a:off x="9179512" y="4432213"/>
            <a:ext cx="140768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Trained Model and Real Data</a:t>
            </a:r>
          </a:p>
        </p:txBody>
      </p:sp>
      <p:sp>
        <p:nvSpPr>
          <p:cNvPr id="120" name="TextBox 119">
            <a:extLst>
              <a:ext uri="{FF2B5EF4-FFF2-40B4-BE49-F238E27FC236}">
                <a16:creationId xmlns:a16="http://schemas.microsoft.com/office/drawing/2014/main" id="{CF5374CF-B5F2-4D54-BABB-C4E5F92F51E3}"/>
              </a:ext>
            </a:extLst>
          </p:cNvPr>
          <p:cNvSpPr txBox="1"/>
          <p:nvPr/>
        </p:nvSpPr>
        <p:spPr>
          <a:xfrm>
            <a:off x="8380520" y="2974489"/>
            <a:ext cx="723487"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Test Data</a:t>
            </a:r>
          </a:p>
        </p:txBody>
      </p:sp>
      <p:cxnSp>
        <p:nvCxnSpPr>
          <p:cNvPr id="121" name="Connector: Elbow 120">
            <a:extLst>
              <a:ext uri="{FF2B5EF4-FFF2-40B4-BE49-F238E27FC236}">
                <a16:creationId xmlns:a16="http://schemas.microsoft.com/office/drawing/2014/main" id="{41D871E5-3D80-4AA9-99C6-0DF9D714AD03}"/>
              </a:ext>
            </a:extLst>
          </p:cNvPr>
          <p:cNvCxnSpPr>
            <a:cxnSpLocks/>
          </p:cNvCxnSpPr>
          <p:nvPr/>
        </p:nvCxnSpPr>
        <p:spPr>
          <a:xfrm rot="16200000" flipH="1">
            <a:off x="10540220" y="4541573"/>
            <a:ext cx="1347860" cy="59325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E09F3F21-1443-401F-BB69-F20A2FDD1B79}"/>
              </a:ext>
            </a:extLst>
          </p:cNvPr>
          <p:cNvSpPr txBox="1"/>
          <p:nvPr/>
        </p:nvSpPr>
        <p:spPr>
          <a:xfrm>
            <a:off x="10888670" y="4310320"/>
            <a:ext cx="1017294" cy="523220"/>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Integrate Industry Classification to  </a:t>
            </a:r>
          </a:p>
          <a:p>
            <a:pPr defTabSz="685800"/>
            <a:r>
              <a:rPr lang="en-US" sz="700" dirty="0">
                <a:solidFill>
                  <a:prstClr val="black"/>
                </a:solidFill>
                <a:latin typeface="Verdana" panose="020B0604030504040204" pitchFamily="34" charset="0"/>
                <a:ea typeface="Verdana" panose="020B0604030504040204" pitchFamily="34" charset="0"/>
              </a:rPr>
              <a:t>Salesforce CRM records</a:t>
            </a:r>
          </a:p>
        </p:txBody>
      </p:sp>
      <p:sp>
        <p:nvSpPr>
          <p:cNvPr id="125" name="Oval 124">
            <a:extLst>
              <a:ext uri="{FF2B5EF4-FFF2-40B4-BE49-F238E27FC236}">
                <a16:creationId xmlns:a16="http://schemas.microsoft.com/office/drawing/2014/main" id="{4F22A414-6312-46DD-AA15-4E10B15CCFA8}"/>
              </a:ext>
            </a:extLst>
          </p:cNvPr>
          <p:cNvSpPr/>
          <p:nvPr/>
        </p:nvSpPr>
        <p:spPr>
          <a:xfrm>
            <a:off x="777826" y="526478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p>
        </p:txBody>
      </p:sp>
      <p:sp>
        <p:nvSpPr>
          <p:cNvPr id="126" name="Oval 125">
            <a:extLst>
              <a:ext uri="{FF2B5EF4-FFF2-40B4-BE49-F238E27FC236}">
                <a16:creationId xmlns:a16="http://schemas.microsoft.com/office/drawing/2014/main" id="{FFE0BF9C-07AC-4C27-BE4F-672C1797EEA1}"/>
              </a:ext>
            </a:extLst>
          </p:cNvPr>
          <p:cNvSpPr/>
          <p:nvPr/>
        </p:nvSpPr>
        <p:spPr>
          <a:xfrm>
            <a:off x="1537217" y="321858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sz="1200" dirty="0">
              <a:solidFill>
                <a:schemeClr val="tx1"/>
              </a:solidFill>
            </a:endParaRPr>
          </a:p>
        </p:txBody>
      </p:sp>
      <p:sp>
        <p:nvSpPr>
          <p:cNvPr id="127" name="Oval 126">
            <a:extLst>
              <a:ext uri="{FF2B5EF4-FFF2-40B4-BE49-F238E27FC236}">
                <a16:creationId xmlns:a16="http://schemas.microsoft.com/office/drawing/2014/main" id="{C8EE9C61-5B85-4B96-BE11-2A33A8FF8A08}"/>
              </a:ext>
            </a:extLst>
          </p:cNvPr>
          <p:cNvSpPr/>
          <p:nvPr/>
        </p:nvSpPr>
        <p:spPr>
          <a:xfrm>
            <a:off x="1975435" y="240011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sz="1200" dirty="0">
              <a:solidFill>
                <a:schemeClr val="tx1"/>
              </a:solidFill>
            </a:endParaRPr>
          </a:p>
        </p:txBody>
      </p:sp>
      <p:sp>
        <p:nvSpPr>
          <p:cNvPr id="128" name="Oval 127">
            <a:extLst>
              <a:ext uri="{FF2B5EF4-FFF2-40B4-BE49-F238E27FC236}">
                <a16:creationId xmlns:a16="http://schemas.microsoft.com/office/drawing/2014/main" id="{13898FDC-FBFE-4AA5-AE67-54BC0B48A8EC}"/>
              </a:ext>
            </a:extLst>
          </p:cNvPr>
          <p:cNvSpPr/>
          <p:nvPr/>
        </p:nvSpPr>
        <p:spPr>
          <a:xfrm>
            <a:off x="4782502" y="527382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sp>
        <p:nvSpPr>
          <p:cNvPr id="129" name="Oval 128">
            <a:extLst>
              <a:ext uri="{FF2B5EF4-FFF2-40B4-BE49-F238E27FC236}">
                <a16:creationId xmlns:a16="http://schemas.microsoft.com/office/drawing/2014/main" id="{327C1C1A-063F-4CC9-9DE5-8F19469B80F6}"/>
              </a:ext>
            </a:extLst>
          </p:cNvPr>
          <p:cNvSpPr/>
          <p:nvPr/>
        </p:nvSpPr>
        <p:spPr>
          <a:xfrm>
            <a:off x="6210242" y="502001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p>
        </p:txBody>
      </p:sp>
      <p:sp>
        <p:nvSpPr>
          <p:cNvPr id="130" name="Oval 129">
            <a:extLst>
              <a:ext uri="{FF2B5EF4-FFF2-40B4-BE49-F238E27FC236}">
                <a16:creationId xmlns:a16="http://schemas.microsoft.com/office/drawing/2014/main" id="{EF159D7F-795F-495C-8A97-F4DF5B17E3CD}"/>
              </a:ext>
            </a:extLst>
          </p:cNvPr>
          <p:cNvSpPr/>
          <p:nvPr/>
        </p:nvSpPr>
        <p:spPr>
          <a:xfrm>
            <a:off x="7341188" y="318021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a:t>
            </a:r>
          </a:p>
        </p:txBody>
      </p:sp>
      <p:sp>
        <p:nvSpPr>
          <p:cNvPr id="131" name="Oval 130">
            <a:extLst>
              <a:ext uri="{FF2B5EF4-FFF2-40B4-BE49-F238E27FC236}">
                <a16:creationId xmlns:a16="http://schemas.microsoft.com/office/drawing/2014/main" id="{D7C0C4C9-5421-4A9C-AF95-DF5FBBD4F767}"/>
              </a:ext>
            </a:extLst>
          </p:cNvPr>
          <p:cNvSpPr/>
          <p:nvPr/>
        </p:nvSpPr>
        <p:spPr>
          <a:xfrm>
            <a:off x="7548821" y="528093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9</a:t>
            </a:r>
            <a:endParaRPr lang="en-US" sz="1200" dirty="0">
              <a:solidFill>
                <a:schemeClr val="tx1"/>
              </a:solidFill>
            </a:endParaRPr>
          </a:p>
        </p:txBody>
      </p:sp>
      <p:sp>
        <p:nvSpPr>
          <p:cNvPr id="132" name="Oval 131">
            <a:extLst>
              <a:ext uri="{FF2B5EF4-FFF2-40B4-BE49-F238E27FC236}">
                <a16:creationId xmlns:a16="http://schemas.microsoft.com/office/drawing/2014/main" id="{66700AFF-2D9A-4683-A0E8-7E4A0712FE69}"/>
              </a:ext>
            </a:extLst>
          </p:cNvPr>
          <p:cNvSpPr/>
          <p:nvPr/>
        </p:nvSpPr>
        <p:spPr>
          <a:xfrm>
            <a:off x="9096871" y="304744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3" name="Oval 132">
            <a:extLst>
              <a:ext uri="{FF2B5EF4-FFF2-40B4-BE49-F238E27FC236}">
                <a16:creationId xmlns:a16="http://schemas.microsoft.com/office/drawing/2014/main" id="{83D844AC-FAAF-4F76-9411-E521A2C0E6FF}"/>
              </a:ext>
            </a:extLst>
          </p:cNvPr>
          <p:cNvSpPr/>
          <p:nvPr/>
        </p:nvSpPr>
        <p:spPr>
          <a:xfrm>
            <a:off x="9079753" y="502869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5" name="Oval 134">
            <a:extLst>
              <a:ext uri="{FF2B5EF4-FFF2-40B4-BE49-F238E27FC236}">
                <a16:creationId xmlns:a16="http://schemas.microsoft.com/office/drawing/2014/main" id="{F13BE698-85BA-47DB-AB12-88C67565D9C6}"/>
              </a:ext>
            </a:extLst>
          </p:cNvPr>
          <p:cNvSpPr/>
          <p:nvPr/>
        </p:nvSpPr>
        <p:spPr>
          <a:xfrm>
            <a:off x="11236872" y="4886929"/>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6" name="Oval 135">
            <a:extLst>
              <a:ext uri="{FF2B5EF4-FFF2-40B4-BE49-F238E27FC236}">
                <a16:creationId xmlns:a16="http://schemas.microsoft.com/office/drawing/2014/main" id="{0C118B87-EDA8-49C8-BDFF-76BFFAB61540}"/>
              </a:ext>
            </a:extLst>
          </p:cNvPr>
          <p:cNvSpPr/>
          <p:nvPr/>
        </p:nvSpPr>
        <p:spPr>
          <a:xfrm>
            <a:off x="10113948" y="50392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7" name="TextBox 136">
            <a:extLst>
              <a:ext uri="{FF2B5EF4-FFF2-40B4-BE49-F238E27FC236}">
                <a16:creationId xmlns:a16="http://schemas.microsoft.com/office/drawing/2014/main" id="{5A9E44A5-35C9-47E9-B4C6-04E966569410}"/>
              </a:ext>
            </a:extLst>
          </p:cNvPr>
          <p:cNvSpPr txBox="1"/>
          <p:nvPr/>
        </p:nvSpPr>
        <p:spPr>
          <a:xfrm>
            <a:off x="10071255" y="5030638"/>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12</a:t>
            </a:r>
          </a:p>
        </p:txBody>
      </p:sp>
      <p:sp>
        <p:nvSpPr>
          <p:cNvPr id="138" name="TextBox 137">
            <a:extLst>
              <a:ext uri="{FF2B5EF4-FFF2-40B4-BE49-F238E27FC236}">
                <a16:creationId xmlns:a16="http://schemas.microsoft.com/office/drawing/2014/main" id="{4476C4B8-5115-4D61-BF0C-C41ECC1804D2}"/>
              </a:ext>
            </a:extLst>
          </p:cNvPr>
          <p:cNvSpPr txBox="1"/>
          <p:nvPr/>
        </p:nvSpPr>
        <p:spPr>
          <a:xfrm>
            <a:off x="11204253" y="4870420"/>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13</a:t>
            </a:r>
          </a:p>
        </p:txBody>
      </p:sp>
      <p:sp>
        <p:nvSpPr>
          <p:cNvPr id="139" name="Oval 138">
            <a:extLst>
              <a:ext uri="{FF2B5EF4-FFF2-40B4-BE49-F238E27FC236}">
                <a16:creationId xmlns:a16="http://schemas.microsoft.com/office/drawing/2014/main" id="{DDAA1C5C-042D-4D17-86A5-B2BF9337D186}"/>
              </a:ext>
            </a:extLst>
          </p:cNvPr>
          <p:cNvSpPr/>
          <p:nvPr/>
        </p:nvSpPr>
        <p:spPr>
          <a:xfrm>
            <a:off x="6128461" y="35153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a:t>
            </a:r>
          </a:p>
        </p:txBody>
      </p:sp>
      <p:sp>
        <p:nvSpPr>
          <p:cNvPr id="140" name="Oval 139">
            <a:extLst>
              <a:ext uri="{FF2B5EF4-FFF2-40B4-BE49-F238E27FC236}">
                <a16:creationId xmlns:a16="http://schemas.microsoft.com/office/drawing/2014/main" id="{067AE54E-B088-4642-B9C6-958B1C08027F}"/>
              </a:ext>
            </a:extLst>
          </p:cNvPr>
          <p:cNvSpPr/>
          <p:nvPr/>
        </p:nvSpPr>
        <p:spPr>
          <a:xfrm>
            <a:off x="8044685" y="353423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8</a:t>
            </a:r>
            <a:endParaRPr lang="en-US" sz="1200" dirty="0">
              <a:solidFill>
                <a:schemeClr val="tx1"/>
              </a:solidFill>
            </a:endParaRPr>
          </a:p>
        </p:txBody>
      </p:sp>
      <p:sp>
        <p:nvSpPr>
          <p:cNvPr id="141" name="TextBox 140">
            <a:extLst>
              <a:ext uri="{FF2B5EF4-FFF2-40B4-BE49-F238E27FC236}">
                <a16:creationId xmlns:a16="http://schemas.microsoft.com/office/drawing/2014/main" id="{3110F1CE-ABF4-495D-AAD1-F501D49D73A7}"/>
              </a:ext>
            </a:extLst>
          </p:cNvPr>
          <p:cNvSpPr txBox="1"/>
          <p:nvPr/>
        </p:nvSpPr>
        <p:spPr>
          <a:xfrm>
            <a:off x="9050856" y="3042191"/>
            <a:ext cx="343711" cy="220061"/>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10</a:t>
            </a:r>
          </a:p>
        </p:txBody>
      </p:sp>
      <p:sp>
        <p:nvSpPr>
          <p:cNvPr id="142" name="TextBox 141">
            <a:extLst>
              <a:ext uri="{FF2B5EF4-FFF2-40B4-BE49-F238E27FC236}">
                <a16:creationId xmlns:a16="http://schemas.microsoft.com/office/drawing/2014/main" id="{D9C34735-6D11-4771-8B6A-85DAD7C03E57}"/>
              </a:ext>
            </a:extLst>
          </p:cNvPr>
          <p:cNvSpPr txBox="1"/>
          <p:nvPr/>
        </p:nvSpPr>
        <p:spPr>
          <a:xfrm>
            <a:off x="9040098" y="5010476"/>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11</a:t>
            </a:r>
          </a:p>
        </p:txBody>
      </p:sp>
    </p:spTree>
    <p:extLst>
      <p:ext uri="{BB962C8B-B14F-4D97-AF65-F5344CB8AC3E}">
        <p14:creationId xmlns:p14="http://schemas.microsoft.com/office/powerpoint/2010/main" val="182695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2C591C91-13B2-42ED-A26B-6280600FE5F3}"/>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Cross Validation and Logistic Regression</a:t>
            </a:r>
          </a:p>
        </p:txBody>
      </p:sp>
      <p:sp>
        <p:nvSpPr>
          <p:cNvPr id="17" name="Rectangle 16">
            <a:extLst>
              <a:ext uri="{FF2B5EF4-FFF2-40B4-BE49-F238E27FC236}">
                <a16:creationId xmlns:a16="http://schemas.microsoft.com/office/drawing/2014/main" id="{96D39416-81BC-47BD-8AE8-F715F7796BA5}"/>
              </a:ext>
            </a:extLst>
          </p:cNvPr>
          <p:cNvSpPr/>
          <p:nvPr/>
        </p:nvSpPr>
        <p:spPr>
          <a:xfrm>
            <a:off x="266434" y="1721167"/>
            <a:ext cx="4092915" cy="35223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59AE0F-B534-4CDC-998B-803CFD7E631D}"/>
              </a:ext>
            </a:extLst>
          </p:cNvPr>
          <p:cNvSpPr/>
          <p:nvPr/>
        </p:nvSpPr>
        <p:spPr>
          <a:xfrm>
            <a:off x="264385" y="1710213"/>
            <a:ext cx="4092916"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A459DEB-53FB-4A1D-B40F-DCAAC998EF56}"/>
              </a:ext>
            </a:extLst>
          </p:cNvPr>
          <p:cNvSpPr txBox="1"/>
          <p:nvPr/>
        </p:nvSpPr>
        <p:spPr>
          <a:xfrm>
            <a:off x="82626" y="174033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Journey (Industry Classification)</a:t>
            </a:r>
          </a:p>
        </p:txBody>
      </p:sp>
      <p:sp>
        <p:nvSpPr>
          <p:cNvPr id="34" name="Rectangle 33">
            <a:extLst>
              <a:ext uri="{FF2B5EF4-FFF2-40B4-BE49-F238E27FC236}">
                <a16:creationId xmlns:a16="http://schemas.microsoft.com/office/drawing/2014/main" id="{64885789-7244-4D0B-8D81-AA45ED697835}"/>
              </a:ext>
            </a:extLst>
          </p:cNvPr>
          <p:cNvSpPr/>
          <p:nvPr/>
        </p:nvSpPr>
        <p:spPr>
          <a:xfrm>
            <a:off x="422163" y="2314284"/>
            <a:ext cx="376881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AB3FCA-BE05-4322-BCD7-FBFAEFC6C7F6}"/>
              </a:ext>
            </a:extLst>
          </p:cNvPr>
          <p:cNvSpPr/>
          <p:nvPr/>
        </p:nvSpPr>
        <p:spPr>
          <a:xfrm>
            <a:off x="422163" y="2303834"/>
            <a:ext cx="376881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EE13A1-0381-4C67-874A-1F3E9761CAF2}"/>
              </a:ext>
            </a:extLst>
          </p:cNvPr>
          <p:cNvSpPr txBox="1"/>
          <p:nvPr/>
        </p:nvSpPr>
        <p:spPr>
          <a:xfrm>
            <a:off x="933885"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Training</a:t>
            </a:r>
          </a:p>
        </p:txBody>
      </p:sp>
      <p:sp>
        <p:nvSpPr>
          <p:cNvPr id="37" name="Rectangle 36">
            <a:extLst>
              <a:ext uri="{FF2B5EF4-FFF2-40B4-BE49-F238E27FC236}">
                <a16:creationId xmlns:a16="http://schemas.microsoft.com/office/drawing/2014/main" id="{97B3B9E6-E29D-4580-B994-BCAB0951E4EC}"/>
              </a:ext>
            </a:extLst>
          </p:cNvPr>
          <p:cNvSpPr/>
          <p:nvPr/>
        </p:nvSpPr>
        <p:spPr>
          <a:xfrm>
            <a:off x="632174"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Cross Validation (GridSearchCV)</a:t>
            </a:r>
            <a:endParaRPr lang="en-US" dirty="0">
              <a:solidFill>
                <a:schemeClr val="tx1"/>
              </a:solidFill>
            </a:endParaRPr>
          </a:p>
        </p:txBody>
      </p:sp>
      <p:sp>
        <p:nvSpPr>
          <p:cNvPr id="39" name="TextBox 38">
            <a:extLst>
              <a:ext uri="{FF2B5EF4-FFF2-40B4-BE49-F238E27FC236}">
                <a16:creationId xmlns:a16="http://schemas.microsoft.com/office/drawing/2014/main" id="{40C071B5-335A-48F5-91DC-00B3391C7B01}"/>
              </a:ext>
            </a:extLst>
          </p:cNvPr>
          <p:cNvSpPr txBox="1"/>
          <p:nvPr/>
        </p:nvSpPr>
        <p:spPr>
          <a:xfrm rot="16200000">
            <a:off x="561648" y="4441095"/>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vector embeddings</a:t>
            </a:r>
          </a:p>
        </p:txBody>
      </p:sp>
      <p:sp>
        <p:nvSpPr>
          <p:cNvPr id="40" name="Rectangle 39">
            <a:extLst>
              <a:ext uri="{FF2B5EF4-FFF2-40B4-BE49-F238E27FC236}">
                <a16:creationId xmlns:a16="http://schemas.microsoft.com/office/drawing/2014/main" id="{92BA1345-2CC5-4114-A73E-5EFD6BEC2E3D}"/>
              </a:ext>
            </a:extLst>
          </p:cNvPr>
          <p:cNvSpPr/>
          <p:nvPr/>
        </p:nvSpPr>
        <p:spPr>
          <a:xfrm>
            <a:off x="2969463"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Logistic </a:t>
            </a:r>
          </a:p>
          <a:p>
            <a:pPr algn="ctr"/>
            <a:r>
              <a:rPr lang="en-US" sz="800" dirty="0">
                <a:solidFill>
                  <a:schemeClr val="tx1"/>
                </a:solidFill>
                <a:latin typeface="Verdana" panose="020B0604030504040204" pitchFamily="34" charset="0"/>
                <a:ea typeface="Verdana" panose="020B0604030504040204" pitchFamily="34" charset="0"/>
              </a:rPr>
              <a:t>Regression</a:t>
            </a:r>
            <a:endParaRPr lang="en-US" dirty="0">
              <a:solidFill>
                <a:schemeClr val="tx1"/>
              </a:solidFill>
            </a:endParaRPr>
          </a:p>
        </p:txBody>
      </p:sp>
      <p:cxnSp>
        <p:nvCxnSpPr>
          <p:cNvPr id="42" name="Connector: Elbow 41">
            <a:extLst>
              <a:ext uri="{FF2B5EF4-FFF2-40B4-BE49-F238E27FC236}">
                <a16:creationId xmlns:a16="http://schemas.microsoft.com/office/drawing/2014/main" id="{264374EA-E76C-4C12-A456-4A8770431665}"/>
              </a:ext>
            </a:extLst>
          </p:cNvPr>
          <p:cNvCxnSpPr>
            <a:stCxn id="37" idx="0"/>
            <a:endCxn id="40" idx="0"/>
          </p:cNvCxnSpPr>
          <p:nvPr/>
        </p:nvCxnSpPr>
        <p:spPr>
          <a:xfrm rot="5400000" flipH="1" flipV="1">
            <a:off x="2316732" y="2317969"/>
            <a:ext cx="12700" cy="2338733"/>
          </a:xfrm>
          <a:prstGeom prst="bentConnector3">
            <a:avLst>
              <a:gd name="adj1" fmla="val 2804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08CE9E7-B77C-4538-BC25-5F16E3D60602}"/>
              </a:ext>
            </a:extLst>
          </p:cNvPr>
          <p:cNvSpPr txBox="1"/>
          <p:nvPr/>
        </p:nvSpPr>
        <p:spPr>
          <a:xfrm>
            <a:off x="1630144" y="2960150"/>
            <a:ext cx="172306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Parameters</a:t>
            </a:r>
          </a:p>
        </p:txBody>
      </p:sp>
      <p:sp>
        <p:nvSpPr>
          <p:cNvPr id="44" name="TextBox 43">
            <a:extLst>
              <a:ext uri="{FF2B5EF4-FFF2-40B4-BE49-F238E27FC236}">
                <a16:creationId xmlns:a16="http://schemas.microsoft.com/office/drawing/2014/main" id="{526CB3E4-FA18-49FE-8929-AA694AF877C5}"/>
              </a:ext>
            </a:extLst>
          </p:cNvPr>
          <p:cNvSpPr txBox="1"/>
          <p:nvPr/>
        </p:nvSpPr>
        <p:spPr>
          <a:xfrm rot="16200000">
            <a:off x="2998454" y="4339522"/>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Trained Model</a:t>
            </a:r>
          </a:p>
        </p:txBody>
      </p:sp>
      <p:sp>
        <p:nvSpPr>
          <p:cNvPr id="57" name="Oval 56">
            <a:extLst>
              <a:ext uri="{FF2B5EF4-FFF2-40B4-BE49-F238E27FC236}">
                <a16:creationId xmlns:a16="http://schemas.microsoft.com/office/drawing/2014/main" id="{BA68125C-81DA-4C5A-BB6A-15661498A0E6}"/>
              </a:ext>
            </a:extLst>
          </p:cNvPr>
          <p:cNvSpPr/>
          <p:nvPr/>
        </p:nvSpPr>
        <p:spPr>
          <a:xfrm>
            <a:off x="2147260" y="3201164"/>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p>
        </p:txBody>
      </p:sp>
      <p:sp>
        <p:nvSpPr>
          <p:cNvPr id="64" name="Oval 63">
            <a:extLst>
              <a:ext uri="{FF2B5EF4-FFF2-40B4-BE49-F238E27FC236}">
                <a16:creationId xmlns:a16="http://schemas.microsoft.com/office/drawing/2014/main" id="{8ECB4E3A-4CFA-46EF-A57E-20D77713EFF5}"/>
              </a:ext>
            </a:extLst>
          </p:cNvPr>
          <p:cNvSpPr/>
          <p:nvPr/>
        </p:nvSpPr>
        <p:spPr>
          <a:xfrm>
            <a:off x="705839" y="35153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p>
        </p:txBody>
      </p:sp>
      <p:sp>
        <p:nvSpPr>
          <p:cNvPr id="65" name="Oval 64">
            <a:extLst>
              <a:ext uri="{FF2B5EF4-FFF2-40B4-BE49-F238E27FC236}">
                <a16:creationId xmlns:a16="http://schemas.microsoft.com/office/drawing/2014/main" id="{F71A1689-6D01-43EB-8C0E-D91EBD89BA68}"/>
              </a:ext>
            </a:extLst>
          </p:cNvPr>
          <p:cNvSpPr/>
          <p:nvPr/>
        </p:nvSpPr>
        <p:spPr>
          <a:xfrm>
            <a:off x="3727850" y="353423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sp>
        <p:nvSpPr>
          <p:cNvPr id="68" name="Rectangle 67">
            <a:extLst>
              <a:ext uri="{FF2B5EF4-FFF2-40B4-BE49-F238E27FC236}">
                <a16:creationId xmlns:a16="http://schemas.microsoft.com/office/drawing/2014/main" id="{14439A25-B74C-4AB6-A27C-1884877E488B}"/>
              </a:ext>
            </a:extLst>
          </p:cNvPr>
          <p:cNvSpPr/>
          <p:nvPr/>
        </p:nvSpPr>
        <p:spPr>
          <a:xfrm>
            <a:off x="261546" y="5526848"/>
            <a:ext cx="4092915"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9" name="TextBox 68">
            <a:extLst>
              <a:ext uri="{FF2B5EF4-FFF2-40B4-BE49-F238E27FC236}">
                <a16:creationId xmlns:a16="http://schemas.microsoft.com/office/drawing/2014/main" id="{A111D743-384A-4BB1-84F0-EE34883FFF61}"/>
              </a:ext>
            </a:extLst>
          </p:cNvPr>
          <p:cNvSpPr txBox="1"/>
          <p:nvPr/>
        </p:nvSpPr>
        <p:spPr>
          <a:xfrm>
            <a:off x="742114" y="5644888"/>
            <a:ext cx="3054272"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71" name="Oval 70">
            <a:extLst>
              <a:ext uri="{FF2B5EF4-FFF2-40B4-BE49-F238E27FC236}">
                <a16:creationId xmlns:a16="http://schemas.microsoft.com/office/drawing/2014/main" id="{2E980390-A251-4B86-9F4B-45C402338A08}"/>
              </a:ext>
            </a:extLst>
          </p:cNvPr>
          <p:cNvSpPr/>
          <p:nvPr/>
        </p:nvSpPr>
        <p:spPr>
          <a:xfrm>
            <a:off x="705838" y="4922529"/>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p>
        </p:txBody>
      </p:sp>
      <p:cxnSp>
        <p:nvCxnSpPr>
          <p:cNvPr id="72" name="Connector: Elbow 71">
            <a:extLst>
              <a:ext uri="{FF2B5EF4-FFF2-40B4-BE49-F238E27FC236}">
                <a16:creationId xmlns:a16="http://schemas.microsoft.com/office/drawing/2014/main" id="{F4F9E704-CABB-4F4E-A143-578B3EE6C3AF}"/>
              </a:ext>
            </a:extLst>
          </p:cNvPr>
          <p:cNvCxnSpPr>
            <a:cxnSpLocks/>
          </p:cNvCxnSpPr>
          <p:nvPr/>
        </p:nvCxnSpPr>
        <p:spPr>
          <a:xfrm rot="5400000" flipH="1" flipV="1">
            <a:off x="322597" y="4775559"/>
            <a:ext cx="1362578" cy="140003"/>
          </a:xfrm>
          <a:prstGeom prst="bentConnector3">
            <a:avLst>
              <a:gd name="adj1" fmla="val 304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D50F2F07-E38F-4588-9539-CB9B70328A02}"/>
              </a:ext>
            </a:extLst>
          </p:cNvPr>
          <p:cNvCxnSpPr>
            <a:cxnSpLocks/>
          </p:cNvCxnSpPr>
          <p:nvPr/>
        </p:nvCxnSpPr>
        <p:spPr>
          <a:xfrm rot="5400000">
            <a:off x="2833891" y="4861012"/>
            <a:ext cx="1359120" cy="12700"/>
          </a:xfrm>
          <a:prstGeom prst="bentConnector3">
            <a:avLst>
              <a:gd name="adj1" fmla="val 6017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6986B011-EC3B-4FE0-A16E-102EEED85E37}"/>
              </a:ext>
            </a:extLst>
          </p:cNvPr>
          <p:cNvSpPr/>
          <p:nvPr/>
        </p:nvSpPr>
        <p:spPr>
          <a:xfrm>
            <a:off x="3537972" y="5026990"/>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endParaRPr lang="en-US" sz="1200" dirty="0">
              <a:solidFill>
                <a:schemeClr val="tx1"/>
              </a:solidFill>
            </a:endParaRPr>
          </a:p>
        </p:txBody>
      </p:sp>
      <p:pic>
        <p:nvPicPr>
          <p:cNvPr id="78" name="Picture 77">
            <a:extLst>
              <a:ext uri="{FF2B5EF4-FFF2-40B4-BE49-F238E27FC236}">
                <a16:creationId xmlns:a16="http://schemas.microsoft.com/office/drawing/2014/main" id="{718A26E4-C40A-4BA3-AE41-EAB3182E34EC}"/>
              </a:ext>
            </a:extLst>
          </p:cNvPr>
          <p:cNvPicPr>
            <a:picLocks noChangeAspect="1"/>
          </p:cNvPicPr>
          <p:nvPr/>
        </p:nvPicPr>
        <p:blipFill>
          <a:blip r:embed="rId4"/>
          <a:stretch>
            <a:fillRect/>
          </a:stretch>
        </p:blipFill>
        <p:spPr>
          <a:xfrm>
            <a:off x="4680867" y="1713929"/>
            <a:ext cx="2950201" cy="2482383"/>
          </a:xfrm>
          <a:prstGeom prst="rect">
            <a:avLst/>
          </a:prstGeom>
        </p:spPr>
      </p:pic>
      <p:pic>
        <p:nvPicPr>
          <p:cNvPr id="82" name="Picture 81">
            <a:extLst>
              <a:ext uri="{FF2B5EF4-FFF2-40B4-BE49-F238E27FC236}">
                <a16:creationId xmlns:a16="http://schemas.microsoft.com/office/drawing/2014/main" id="{CF7D2E96-D21F-43A3-B7EB-E578CB3614B3}"/>
              </a:ext>
            </a:extLst>
          </p:cNvPr>
          <p:cNvPicPr>
            <a:picLocks noChangeAspect="1"/>
          </p:cNvPicPr>
          <p:nvPr/>
        </p:nvPicPr>
        <p:blipFill>
          <a:blip r:embed="rId5"/>
          <a:stretch>
            <a:fillRect/>
          </a:stretch>
        </p:blipFill>
        <p:spPr>
          <a:xfrm>
            <a:off x="5797861" y="5144071"/>
            <a:ext cx="4384544" cy="1240537"/>
          </a:xfrm>
          <a:prstGeom prst="rect">
            <a:avLst/>
          </a:prstGeom>
        </p:spPr>
      </p:pic>
      <p:cxnSp>
        <p:nvCxnSpPr>
          <p:cNvPr id="83" name="Connector: Elbow 82">
            <a:extLst>
              <a:ext uri="{FF2B5EF4-FFF2-40B4-BE49-F238E27FC236}">
                <a16:creationId xmlns:a16="http://schemas.microsoft.com/office/drawing/2014/main" id="{005FB90F-F1E2-492F-AB05-14F0D76BEAD4}"/>
              </a:ext>
            </a:extLst>
          </p:cNvPr>
          <p:cNvCxnSpPr>
            <a:cxnSpLocks/>
            <a:stCxn id="97" idx="2"/>
            <a:endCxn id="82" idx="0"/>
          </p:cNvCxnSpPr>
          <p:nvPr/>
        </p:nvCxnSpPr>
        <p:spPr>
          <a:xfrm rot="5400000">
            <a:off x="8702912" y="3806181"/>
            <a:ext cx="625111" cy="205066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339F545-76A8-435A-9BC1-7383F6383C65}"/>
              </a:ext>
            </a:extLst>
          </p:cNvPr>
          <p:cNvSpPr txBox="1"/>
          <p:nvPr/>
        </p:nvSpPr>
        <p:spPr>
          <a:xfrm>
            <a:off x="8152999" y="4667260"/>
            <a:ext cx="17230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Parameters to Logistic Regression</a:t>
            </a:r>
          </a:p>
        </p:txBody>
      </p:sp>
      <p:cxnSp>
        <p:nvCxnSpPr>
          <p:cNvPr id="90" name="Connector: Elbow 89">
            <a:extLst>
              <a:ext uri="{FF2B5EF4-FFF2-40B4-BE49-F238E27FC236}">
                <a16:creationId xmlns:a16="http://schemas.microsoft.com/office/drawing/2014/main" id="{278560F6-1579-4A61-A8C0-5E6B2A4E1C22}"/>
              </a:ext>
            </a:extLst>
          </p:cNvPr>
          <p:cNvCxnSpPr>
            <a:cxnSpLocks/>
            <a:stCxn id="78" idx="3"/>
            <a:endCxn id="97" idx="1"/>
          </p:cNvCxnSpPr>
          <p:nvPr/>
        </p:nvCxnSpPr>
        <p:spPr>
          <a:xfrm>
            <a:off x="7631068" y="2955121"/>
            <a:ext cx="1403696" cy="172475"/>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E3FD200-797B-493C-84AD-DD7684D904A5}"/>
              </a:ext>
            </a:extLst>
          </p:cNvPr>
          <p:cNvSpPr txBox="1"/>
          <p:nvPr/>
        </p:nvSpPr>
        <p:spPr>
          <a:xfrm>
            <a:off x="7809285" y="2680313"/>
            <a:ext cx="17230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Determine Best </a:t>
            </a:r>
          </a:p>
          <a:p>
            <a:pPr defTabSz="685800"/>
            <a:r>
              <a:rPr lang="en-US" sz="700" dirty="0">
                <a:solidFill>
                  <a:prstClr val="black"/>
                </a:solidFill>
                <a:latin typeface="Verdana" panose="020B0604030504040204" pitchFamily="34" charset="0"/>
                <a:ea typeface="Verdana" panose="020B0604030504040204" pitchFamily="34" charset="0"/>
              </a:rPr>
              <a:t>Model Parameters</a:t>
            </a:r>
          </a:p>
        </p:txBody>
      </p:sp>
      <p:sp>
        <p:nvSpPr>
          <p:cNvPr id="94" name="Oval 93">
            <a:extLst>
              <a:ext uri="{FF2B5EF4-FFF2-40B4-BE49-F238E27FC236}">
                <a16:creationId xmlns:a16="http://schemas.microsoft.com/office/drawing/2014/main" id="{ADA31D31-F519-4D29-9FCE-5803AD0D3AF4}"/>
              </a:ext>
            </a:extLst>
          </p:cNvPr>
          <p:cNvSpPr/>
          <p:nvPr/>
        </p:nvSpPr>
        <p:spPr>
          <a:xfrm>
            <a:off x="6866516" y="1850794"/>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p>
        </p:txBody>
      </p:sp>
      <p:sp>
        <p:nvSpPr>
          <p:cNvPr id="95" name="Oval 94">
            <a:extLst>
              <a:ext uri="{FF2B5EF4-FFF2-40B4-BE49-F238E27FC236}">
                <a16:creationId xmlns:a16="http://schemas.microsoft.com/office/drawing/2014/main" id="{5A11F874-C96F-41F9-802D-A6185522448A}"/>
              </a:ext>
            </a:extLst>
          </p:cNvPr>
          <p:cNvSpPr/>
          <p:nvPr/>
        </p:nvSpPr>
        <p:spPr>
          <a:xfrm>
            <a:off x="9872377" y="525087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pic>
        <p:nvPicPr>
          <p:cNvPr id="97" name="Picture 96">
            <a:extLst>
              <a:ext uri="{FF2B5EF4-FFF2-40B4-BE49-F238E27FC236}">
                <a16:creationId xmlns:a16="http://schemas.microsoft.com/office/drawing/2014/main" id="{1DB4948A-1C96-4431-9798-2767945A42E7}"/>
              </a:ext>
            </a:extLst>
          </p:cNvPr>
          <p:cNvPicPr>
            <a:picLocks noChangeAspect="1"/>
          </p:cNvPicPr>
          <p:nvPr/>
        </p:nvPicPr>
        <p:blipFill>
          <a:blip r:embed="rId6"/>
          <a:stretch>
            <a:fillRect/>
          </a:stretch>
        </p:blipFill>
        <p:spPr>
          <a:xfrm>
            <a:off x="9034764" y="1736232"/>
            <a:ext cx="2012073" cy="2782728"/>
          </a:xfrm>
          <a:prstGeom prst="rect">
            <a:avLst/>
          </a:prstGeom>
        </p:spPr>
      </p:pic>
    </p:spTree>
    <p:extLst>
      <p:ext uri="{BB962C8B-B14F-4D97-AF65-F5344CB8AC3E}">
        <p14:creationId xmlns:p14="http://schemas.microsoft.com/office/powerpoint/2010/main" val="92441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Results and Evaluation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375677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Conclusion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177884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443841"/>
            <a:ext cx="9777047" cy="4247317"/>
          </a:xfrm>
          <a:prstGeom prst="rect">
            <a:avLst/>
          </a:prstGeom>
          <a:noFill/>
        </p:spPr>
        <p:txBody>
          <a:bodyPr wrap="square" rtlCol="0">
            <a:spAutoFit/>
          </a:bodyPr>
          <a:lstStyle/>
          <a:p>
            <a:endParaRPr lang="en-US" dirty="0"/>
          </a:p>
          <a:p>
            <a:r>
              <a:rPr lang="en-US" b="1" dirty="0"/>
              <a:t>Unsupervised companies' categorization</a:t>
            </a:r>
          </a:p>
          <a:p>
            <a:pPr marL="742950" lvl="1" indent="-285750">
              <a:buFont typeface="Arial" panose="020B0604020202020204" pitchFamily="34" charset="0"/>
              <a:buChar char="•"/>
            </a:pPr>
            <a:r>
              <a:rPr lang="en-US" b="1" dirty="0"/>
              <a:t>Categorize brands basis their history using Artificial Intelligence</a:t>
            </a:r>
          </a:p>
          <a:p>
            <a:endParaRPr lang="en-US" b="1" dirty="0"/>
          </a:p>
          <a:p>
            <a:r>
              <a:rPr lang="en-US" dirty="0"/>
              <a:t>100s –1000s of companies exist belonging to various industries. Today these are manually categorized and grouped under various industry classification schemes like NAICS, SIC, NIC, etc. These schemes are pre-determined and don’t reflect the changing nature of a business or brand.</a:t>
            </a:r>
            <a:endParaRPr lang="en-US" b="1" dirty="0"/>
          </a:p>
          <a:p>
            <a:endParaRPr lang="en-US" b="1" dirty="0"/>
          </a:p>
          <a:p>
            <a:endParaRPr lang="en-US" b="1" dirty="0"/>
          </a:p>
          <a:p>
            <a:r>
              <a:rPr lang="en-US" b="1" dirty="0"/>
              <a:t>Question:  </a:t>
            </a:r>
            <a:r>
              <a:rPr lang="en-US" dirty="0"/>
              <a:t>Can we create a more dynamic categorization basis the journey of a company using a machine learning model?</a:t>
            </a:r>
          </a:p>
          <a:p>
            <a:endParaRPr lang="en-US" b="1" dirty="0"/>
          </a:p>
          <a:p>
            <a:r>
              <a:rPr lang="en-US" b="1" dirty="0"/>
              <a:t>Answer: </a:t>
            </a:r>
            <a:r>
              <a:rPr lang="en-US" dirty="0"/>
              <a:t>Yes, we can!</a:t>
            </a:r>
          </a:p>
          <a:p>
            <a:endParaRPr lang="en-US" dirty="0"/>
          </a:p>
          <a:p>
            <a:endParaRPr lang="en-US" dirty="0"/>
          </a:p>
        </p:txBody>
      </p:sp>
    </p:spTree>
    <p:extLst>
      <p:ext uri="{BB962C8B-B14F-4D97-AF65-F5344CB8AC3E}">
        <p14:creationId xmlns:p14="http://schemas.microsoft.com/office/powerpoint/2010/main" val="361470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Background</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443841"/>
            <a:ext cx="9777047" cy="4801314"/>
          </a:xfrm>
          <a:prstGeom prst="rect">
            <a:avLst/>
          </a:prstGeom>
          <a:noFill/>
        </p:spPr>
        <p:txBody>
          <a:bodyPr wrap="square" rtlCol="0">
            <a:spAutoFit/>
          </a:bodyPr>
          <a:lstStyle/>
          <a:p>
            <a:r>
              <a:rPr lang="en-US" b="1" dirty="0"/>
              <a:t>What Are Stock Market Sectors?</a:t>
            </a:r>
          </a:p>
          <a:p>
            <a:r>
              <a:rPr lang="en-US" dirty="0"/>
              <a:t>A stock sector is a collection of publicly-traded companies that work within the same general field of business—healthcare, energy, real estate, etc. The stocks in each sector, in turn, carry similar characteristics.</a:t>
            </a:r>
          </a:p>
          <a:p>
            <a:endParaRPr lang="en-US" dirty="0"/>
          </a:p>
          <a:p>
            <a:endParaRPr lang="en-US" dirty="0"/>
          </a:p>
          <a:p>
            <a:r>
              <a:rPr lang="en-US" b="1" dirty="0"/>
              <a:t>Stock Market Sector Classifications</a:t>
            </a:r>
          </a:p>
          <a:p>
            <a:r>
              <a:rPr lang="en-US" dirty="0"/>
              <a:t>There are three competing systems for classifying stocks into sectors and industries: the Global Industry Classification Standard (GICS), the Industrial Classification Benchmark (ICB), and Morningstar's stock sector structure. For the most part, the systems are functionally equivalent, but unfortunately the terminology is different.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116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314341"/>
            <a:ext cx="9777047" cy="2031325"/>
          </a:xfrm>
          <a:prstGeom prst="rect">
            <a:avLst/>
          </a:prstGeom>
          <a:noFill/>
        </p:spPr>
        <p:txBody>
          <a:bodyPr wrap="square" rtlCol="0">
            <a:spAutoFit/>
          </a:bodyPr>
          <a:lstStyle/>
          <a:p>
            <a:endParaRPr lang="en-US" dirty="0"/>
          </a:p>
          <a:p>
            <a:r>
              <a:rPr lang="en-US" b="1" dirty="0"/>
              <a:t>How Many Sectors Are in the Stock Market?</a:t>
            </a:r>
          </a:p>
          <a:p>
            <a:r>
              <a:rPr lang="en-US" dirty="0"/>
              <a:t>There are 11 stock market sectors, according to the Global Industry Classification Standard, or GICS, which is an industry taxonomy developed in 1999 by MSCI and Standard &amp; Poor's. Within the entire GICS structure, there are 11 sectors, 24 industry groups, 69 industries and 158 sub-industries into which all major public companies are categorized.</a:t>
            </a:r>
          </a:p>
          <a:p>
            <a:endParaRPr lang="en-US" dirty="0"/>
          </a:p>
        </p:txBody>
      </p:sp>
      <p:sp>
        <p:nvSpPr>
          <p:cNvPr id="5" name="TextBox 4">
            <a:extLst>
              <a:ext uri="{FF2B5EF4-FFF2-40B4-BE49-F238E27FC236}">
                <a16:creationId xmlns:a16="http://schemas.microsoft.com/office/drawing/2014/main" id="{4D016CAF-C6FE-4BE0-99DD-DB0604DE3DD0}"/>
              </a:ext>
            </a:extLst>
          </p:cNvPr>
          <p:cNvSpPr txBox="1"/>
          <p:nvPr/>
        </p:nvSpPr>
        <p:spPr>
          <a:xfrm>
            <a:off x="1029470" y="3686935"/>
            <a:ext cx="9280745" cy="1477328"/>
          </a:xfrm>
          <a:prstGeom prst="rect">
            <a:avLst/>
          </a:prstGeom>
          <a:noFill/>
        </p:spPr>
        <p:txBody>
          <a:bodyPr wrap="square" numCol="3" rtlCol="0">
            <a:spAutoFit/>
          </a:bodyPr>
          <a:lstStyle/>
          <a:p>
            <a:r>
              <a:rPr lang="en-US" b="1" dirty="0"/>
              <a:t>The 11 stock GICS market sectors are: </a:t>
            </a:r>
          </a:p>
          <a:p>
            <a:pPr marL="342900" indent="-342900">
              <a:buFont typeface="+mj-lt"/>
              <a:buAutoNum type="arabicPeriod"/>
            </a:pPr>
            <a:r>
              <a:rPr lang="en-US" dirty="0"/>
              <a:t>Healthcare Sector</a:t>
            </a:r>
          </a:p>
          <a:p>
            <a:pPr marL="342900" indent="-342900">
              <a:buFont typeface="+mj-lt"/>
              <a:buAutoNum type="arabicPeriod"/>
            </a:pPr>
            <a:r>
              <a:rPr lang="en-US" dirty="0"/>
              <a:t>Materials Sector</a:t>
            </a:r>
          </a:p>
          <a:p>
            <a:pPr marL="342900" indent="-342900">
              <a:buFont typeface="+mj-lt"/>
              <a:buAutoNum type="arabicPeriod"/>
            </a:pPr>
            <a:r>
              <a:rPr lang="en-US" dirty="0"/>
              <a:t>Real Estate Sector</a:t>
            </a:r>
          </a:p>
          <a:p>
            <a:pPr marL="342900" indent="-342900">
              <a:buFont typeface="+mj-lt"/>
              <a:buAutoNum type="arabicPeriod"/>
            </a:pPr>
            <a:r>
              <a:rPr lang="en-US" dirty="0"/>
              <a:t>Consumer Staples Sector</a:t>
            </a:r>
          </a:p>
          <a:p>
            <a:pPr marL="342900" indent="-342900">
              <a:buFont typeface="+mj-lt"/>
              <a:buAutoNum type="arabicPeriod"/>
            </a:pPr>
            <a:r>
              <a:rPr lang="en-US" dirty="0"/>
              <a:t>Consumer Discretionary Sector</a:t>
            </a:r>
          </a:p>
          <a:p>
            <a:pPr marL="342900" indent="-342900">
              <a:buFont typeface="+mj-lt"/>
              <a:buAutoNum type="arabicPeriod"/>
            </a:pPr>
            <a:r>
              <a:rPr lang="en-US" dirty="0"/>
              <a:t>Utilities Sector</a:t>
            </a:r>
          </a:p>
          <a:p>
            <a:pPr marL="342900" indent="-342900">
              <a:buFont typeface="+mj-lt"/>
              <a:buAutoNum type="arabicPeriod"/>
            </a:pPr>
            <a:r>
              <a:rPr lang="en-US" dirty="0"/>
              <a:t>Energy Sector</a:t>
            </a:r>
          </a:p>
          <a:p>
            <a:pPr marL="342900" indent="-342900">
              <a:buFont typeface="+mj-lt"/>
              <a:buAutoNum type="arabicPeriod"/>
            </a:pPr>
            <a:r>
              <a:rPr lang="en-US" dirty="0"/>
              <a:t>Industrials Sector</a:t>
            </a:r>
          </a:p>
          <a:p>
            <a:pPr marL="342900" indent="-342900">
              <a:buFont typeface="+mj-lt"/>
              <a:buAutoNum type="arabicPeriod"/>
            </a:pPr>
            <a:r>
              <a:rPr lang="en-US" dirty="0"/>
              <a:t>Consumer Services Sector</a:t>
            </a:r>
          </a:p>
          <a:p>
            <a:pPr marL="342900" indent="-342900">
              <a:buFont typeface="+mj-lt"/>
              <a:buAutoNum type="arabicPeriod"/>
            </a:pPr>
            <a:r>
              <a:rPr lang="en-US" dirty="0"/>
              <a:t>Financials Sector</a:t>
            </a:r>
          </a:p>
          <a:p>
            <a:pPr marL="342900" indent="-342900">
              <a:buFont typeface="+mj-lt"/>
              <a:buAutoNum type="arabicPeriod"/>
            </a:pPr>
            <a:r>
              <a:rPr lang="en-US" dirty="0"/>
              <a:t>Technology Sector</a:t>
            </a:r>
          </a:p>
          <a:p>
            <a:endParaRPr lang="en-US" dirty="0"/>
          </a:p>
        </p:txBody>
      </p:sp>
    </p:spTree>
    <p:extLst>
      <p:ext uri="{BB962C8B-B14F-4D97-AF65-F5344CB8AC3E}">
        <p14:creationId xmlns:p14="http://schemas.microsoft.com/office/powerpoint/2010/main" val="199208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Collection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584775"/>
          </a:xfrm>
          <a:prstGeom prst="rect">
            <a:avLst/>
          </a:prstGeom>
          <a:noFill/>
        </p:spPr>
        <p:txBody>
          <a:bodyPr wrap="square">
            <a:spAutoFit/>
          </a:bodyPr>
          <a:lstStyle/>
          <a:p>
            <a:r>
              <a:rPr lang="en-US" sz="1600" dirty="0">
                <a:solidFill>
                  <a:srgbClr val="374151"/>
                </a:solidFill>
                <a:latin typeface="Söhne"/>
              </a:rPr>
              <a:t>T</a:t>
            </a:r>
            <a:r>
              <a:rPr lang="en-US" sz="1600" b="0" i="0" dirty="0">
                <a:solidFill>
                  <a:srgbClr val="374151"/>
                </a:solidFill>
                <a:effectLst/>
                <a:latin typeface="Söhne"/>
              </a:rPr>
              <a:t>he following are the snapshot of data sources, </a:t>
            </a:r>
            <a:r>
              <a:rPr lang="en-US" sz="1600" dirty="0">
                <a:solidFill>
                  <a:srgbClr val="374151"/>
                </a:solidFill>
                <a:latin typeface="Söhne"/>
              </a:rPr>
              <a:t>a</a:t>
            </a:r>
            <a:r>
              <a:rPr lang="en-US" sz="1600" b="0" i="0" dirty="0">
                <a:solidFill>
                  <a:srgbClr val="374151"/>
                </a:solidFill>
                <a:effectLst/>
                <a:latin typeface="Söhne"/>
              </a:rPr>
              <a:t>ssuming the real data from PitchBook and Salesforce are available in big data storage platform through the data engineering processes</a:t>
            </a:r>
          </a:p>
        </p:txBody>
      </p:sp>
      <p:pic>
        <p:nvPicPr>
          <p:cNvPr id="6" name="Picture 5">
            <a:extLst>
              <a:ext uri="{FF2B5EF4-FFF2-40B4-BE49-F238E27FC236}">
                <a16:creationId xmlns:a16="http://schemas.microsoft.com/office/drawing/2014/main" id="{6FF13EB5-DBBF-4D64-AA33-3C9BAB5C4C1F}"/>
              </a:ext>
            </a:extLst>
          </p:cNvPr>
          <p:cNvPicPr>
            <a:picLocks noChangeAspect="1"/>
          </p:cNvPicPr>
          <p:nvPr/>
        </p:nvPicPr>
        <p:blipFill>
          <a:blip r:embed="rId4"/>
          <a:stretch>
            <a:fillRect/>
          </a:stretch>
        </p:blipFill>
        <p:spPr>
          <a:xfrm>
            <a:off x="326696" y="2438401"/>
            <a:ext cx="11523809" cy="1752381"/>
          </a:xfrm>
          <a:prstGeom prst="rect">
            <a:avLst/>
          </a:prstGeom>
        </p:spPr>
      </p:pic>
      <p:pic>
        <p:nvPicPr>
          <p:cNvPr id="9" name="Picture 8">
            <a:extLst>
              <a:ext uri="{FF2B5EF4-FFF2-40B4-BE49-F238E27FC236}">
                <a16:creationId xmlns:a16="http://schemas.microsoft.com/office/drawing/2014/main" id="{D0A635EC-869F-40E6-9E18-B2C732B7C879}"/>
              </a:ext>
            </a:extLst>
          </p:cNvPr>
          <p:cNvPicPr>
            <a:picLocks noChangeAspect="1"/>
          </p:cNvPicPr>
          <p:nvPr/>
        </p:nvPicPr>
        <p:blipFill>
          <a:blip r:embed="rId5"/>
          <a:stretch>
            <a:fillRect/>
          </a:stretch>
        </p:blipFill>
        <p:spPr>
          <a:xfrm>
            <a:off x="341495" y="4619148"/>
            <a:ext cx="4209524" cy="1590476"/>
          </a:xfrm>
          <a:prstGeom prst="rect">
            <a:avLst/>
          </a:prstGeom>
        </p:spPr>
      </p:pic>
      <p:sp>
        <p:nvSpPr>
          <p:cNvPr id="20" name="Title 1">
            <a:extLst>
              <a:ext uri="{FF2B5EF4-FFF2-40B4-BE49-F238E27FC236}">
                <a16:creationId xmlns:a16="http://schemas.microsoft.com/office/drawing/2014/main" id="{2D05BAEB-E6D9-45D2-BC08-09E2324FBE6A}"/>
              </a:ext>
            </a:extLst>
          </p:cNvPr>
          <p:cNvSpPr txBox="1">
            <a:spLocks/>
          </p:cNvSpPr>
          <p:nvPr/>
        </p:nvSpPr>
        <p:spPr>
          <a:xfrm>
            <a:off x="-227150" y="1835132"/>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PitchBook Data</a:t>
            </a:r>
          </a:p>
        </p:txBody>
      </p:sp>
      <p:sp>
        <p:nvSpPr>
          <p:cNvPr id="21" name="Title 1">
            <a:extLst>
              <a:ext uri="{FF2B5EF4-FFF2-40B4-BE49-F238E27FC236}">
                <a16:creationId xmlns:a16="http://schemas.microsoft.com/office/drawing/2014/main" id="{4B79EC68-AE9B-4FEA-B373-7A192833B6C1}"/>
              </a:ext>
            </a:extLst>
          </p:cNvPr>
          <p:cNvSpPr txBox="1">
            <a:spLocks/>
          </p:cNvSpPr>
          <p:nvPr/>
        </p:nvSpPr>
        <p:spPr>
          <a:xfrm>
            <a:off x="-217966" y="3950565"/>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Salesforce Data</a:t>
            </a:r>
          </a:p>
        </p:txBody>
      </p:sp>
    </p:spTree>
    <p:extLst>
      <p:ext uri="{BB962C8B-B14F-4D97-AF65-F5344CB8AC3E}">
        <p14:creationId xmlns:p14="http://schemas.microsoft.com/office/powerpoint/2010/main" val="30118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3220</Words>
  <Application>Microsoft Office PowerPoint</Application>
  <PresentationFormat>Widescreen</PresentationFormat>
  <Paragraphs>423</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Söhne</vt:lpstr>
      <vt:lpstr>Verdana</vt:lpstr>
      <vt:lpstr>Wingdings</vt:lpstr>
      <vt:lpstr>Office Theme</vt:lpstr>
      <vt:lpstr>Data Mining Final Project   Pitchbook Industry Classification: Robust ML for Classification</vt:lpstr>
      <vt:lpstr>Table of Contents</vt:lpstr>
      <vt:lpstr>Project Overview</vt:lpstr>
      <vt:lpstr>Background</vt:lpstr>
      <vt:lpstr>Project Overview</vt:lpstr>
      <vt:lpstr>Existing Application Architecture</vt:lpstr>
      <vt:lpstr>Proposed Application Architecture</vt:lpstr>
      <vt:lpstr>PowerPoint Presentation</vt:lpstr>
      <vt:lpstr>Data Collection</vt:lpstr>
      <vt:lpstr>Data Preprocessing (EDA)</vt:lpstr>
      <vt:lpstr>Feature Engineering</vt:lpstr>
      <vt:lpstr>Feature Engineering</vt:lpstr>
      <vt:lpstr>Feature Engineering</vt:lpstr>
      <vt:lpstr>Data Mining Techniques</vt:lpstr>
      <vt:lpstr>Data Mining Techniques</vt:lpstr>
      <vt:lpstr>Data Mining Techniques</vt:lpstr>
      <vt:lpstr>Results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52</cp:revision>
  <dcterms:created xsi:type="dcterms:W3CDTF">2023-02-27T22:52:13Z</dcterms:created>
  <dcterms:modified xsi:type="dcterms:W3CDTF">2023-03-03T22:13:20Z</dcterms:modified>
</cp:coreProperties>
</file>