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1" r:id="rId2"/>
    <p:sldId id="257" r:id="rId3"/>
    <p:sldId id="262" r:id="rId4"/>
    <p:sldId id="269" r:id="rId5"/>
    <p:sldId id="268" r:id="rId6"/>
    <p:sldId id="266" r:id="rId7"/>
    <p:sldId id="264" r:id="rId8"/>
    <p:sldId id="263"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2159282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87801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8</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9</a:t>
            </a:fld>
            <a:endParaRPr lang="en-US"/>
          </a:p>
        </p:txBody>
      </p:sp>
    </p:spTree>
    <p:extLst>
      <p:ext uri="{BB962C8B-B14F-4D97-AF65-F5344CB8AC3E}">
        <p14:creationId xmlns:p14="http://schemas.microsoft.com/office/powerpoint/2010/main" val="816397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10</a:t>
            </a:fld>
            <a:endParaRPr lang="en-US"/>
          </a:p>
        </p:txBody>
      </p:sp>
    </p:spTree>
    <p:extLst>
      <p:ext uri="{BB962C8B-B14F-4D97-AF65-F5344CB8AC3E}">
        <p14:creationId xmlns:p14="http://schemas.microsoft.com/office/powerpoint/2010/main" val="265790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745261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8610600"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10,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8416031"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1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10</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4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r>
              <a:rPr lang="en-US" sz="14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embedding</a:t>
            </a:r>
          </a:p>
        </p:txBody>
      </p:sp>
      <p:grpSp>
        <p:nvGrpSpPr>
          <p:cNvPr id="2" name="Group 1">
            <a:extLst>
              <a:ext uri="{FF2B5EF4-FFF2-40B4-BE49-F238E27FC236}">
                <a16:creationId xmlns:a16="http://schemas.microsoft.com/office/drawing/2014/main" id="{83DD80F1-908B-4BCB-822B-0565D1353038}"/>
              </a:ext>
            </a:extLst>
          </p:cNvPr>
          <p:cNvGrpSpPr/>
          <p:nvPr/>
        </p:nvGrpSpPr>
        <p:grpSpPr>
          <a:xfrm>
            <a:off x="3501424" y="2533243"/>
            <a:ext cx="5021140" cy="1399561"/>
            <a:chOff x="3501424" y="2622023"/>
            <a:chExt cx="5021140" cy="1399561"/>
          </a:xfrm>
        </p:grpSpPr>
        <p:sp>
          <p:nvSpPr>
            <p:cNvPr id="18" name="Rectangle 17">
              <a:extLst>
                <a:ext uri="{FF2B5EF4-FFF2-40B4-BE49-F238E27FC236}">
                  <a16:creationId xmlns:a16="http://schemas.microsoft.com/office/drawing/2014/main" id="{0A933423-54C6-4486-A02E-AA602C5DB145}"/>
                </a:ext>
              </a:extLst>
            </p:cNvPr>
            <p:cNvSpPr/>
            <p:nvPr/>
          </p:nvSpPr>
          <p:spPr>
            <a:xfrm>
              <a:off x="3501424" y="2628094"/>
              <a:ext cx="5021140" cy="139349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28755C-F8F9-422B-BD81-084F2023C8D2}"/>
                </a:ext>
              </a:extLst>
            </p:cNvPr>
            <p:cNvSpPr/>
            <p:nvPr/>
          </p:nvSpPr>
          <p:spPr>
            <a:xfrm>
              <a:off x="3501424" y="2622023"/>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4EE3352-A54A-4AEF-980F-EB8FCA40886F}"/>
                </a:ext>
              </a:extLst>
            </p:cNvPr>
            <p:cNvSpPr txBox="1"/>
            <p:nvPr/>
          </p:nvSpPr>
          <p:spPr>
            <a:xfrm>
              <a:off x="3825119" y="267587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Word Embedding</a:t>
              </a:r>
            </a:p>
          </p:txBody>
        </p:sp>
        <p:sp>
          <p:nvSpPr>
            <p:cNvPr id="21" name="Rectangle 20">
              <a:extLst>
                <a:ext uri="{FF2B5EF4-FFF2-40B4-BE49-F238E27FC236}">
                  <a16:creationId xmlns:a16="http://schemas.microsoft.com/office/drawing/2014/main" id="{4D0D36AC-A6BC-40C5-B846-644FB968FC59}"/>
                </a:ext>
              </a:extLst>
            </p:cNvPr>
            <p:cNvSpPr/>
            <p:nvPr/>
          </p:nvSpPr>
          <p:spPr>
            <a:xfrm>
              <a:off x="3589518"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22" name="Rectangle 21">
              <a:extLst>
                <a:ext uri="{FF2B5EF4-FFF2-40B4-BE49-F238E27FC236}">
                  <a16:creationId xmlns:a16="http://schemas.microsoft.com/office/drawing/2014/main" id="{AFA73868-1222-4BE4-83F0-D3C928179520}"/>
                </a:ext>
              </a:extLst>
            </p:cNvPr>
            <p:cNvSpPr/>
            <p:nvPr/>
          </p:nvSpPr>
          <p:spPr>
            <a:xfrm>
              <a:off x="4848479"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23" name="Rectangle 22">
              <a:extLst>
                <a:ext uri="{FF2B5EF4-FFF2-40B4-BE49-F238E27FC236}">
                  <a16:creationId xmlns:a16="http://schemas.microsoft.com/office/drawing/2014/main" id="{FE511459-7BAC-4E43-8D45-07A29B5830DE}"/>
                </a:ext>
              </a:extLst>
            </p:cNvPr>
            <p:cNvSpPr/>
            <p:nvPr/>
          </p:nvSpPr>
          <p:spPr>
            <a:xfrm>
              <a:off x="6131101"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Word Embedding Encoding</a:t>
              </a:r>
              <a:endParaRPr lang="en-US" dirty="0">
                <a:solidFill>
                  <a:schemeClr val="tx1"/>
                </a:solidFill>
              </a:endParaRPr>
            </a:p>
          </p:txBody>
        </p:sp>
        <p:sp>
          <p:nvSpPr>
            <p:cNvPr id="24" name="Rectangle 23">
              <a:extLst>
                <a:ext uri="{FF2B5EF4-FFF2-40B4-BE49-F238E27FC236}">
                  <a16:creationId xmlns:a16="http://schemas.microsoft.com/office/drawing/2014/main" id="{92C6C728-7124-4F1B-96A7-CCD61619E0B6}"/>
                </a:ext>
              </a:extLst>
            </p:cNvPr>
            <p:cNvSpPr/>
            <p:nvPr/>
          </p:nvSpPr>
          <p:spPr>
            <a:xfrm>
              <a:off x="7413723"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25" name="Straight Arrow Connector 24">
              <a:extLst>
                <a:ext uri="{FF2B5EF4-FFF2-40B4-BE49-F238E27FC236}">
                  <a16:creationId xmlns:a16="http://schemas.microsoft.com/office/drawing/2014/main" id="{ED90C481-8962-4EAA-896E-859A97BF4B18}"/>
                </a:ext>
              </a:extLst>
            </p:cNvPr>
            <p:cNvCxnSpPr>
              <a:cxnSpLocks/>
              <a:endCxn id="22" idx="1"/>
            </p:cNvCxnSpPr>
            <p:nvPr/>
          </p:nvCxnSpPr>
          <p:spPr>
            <a:xfrm>
              <a:off x="4619902" y="342541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C92EEF-3C8C-4B5E-90F8-26270AF47927}"/>
                </a:ext>
              </a:extLst>
            </p:cNvPr>
            <p:cNvCxnSpPr>
              <a:cxnSpLocks/>
              <a:endCxn id="23" idx="1"/>
            </p:cNvCxnSpPr>
            <p:nvPr/>
          </p:nvCxnSpPr>
          <p:spPr>
            <a:xfrm>
              <a:off x="5878863"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2274DB1-E73E-4F5F-84D8-C172D0CFD741}"/>
                </a:ext>
              </a:extLst>
            </p:cNvPr>
            <p:cNvCxnSpPr>
              <a:cxnSpLocks/>
              <a:endCxn id="24" idx="1"/>
            </p:cNvCxnSpPr>
            <p:nvPr/>
          </p:nvCxnSpPr>
          <p:spPr>
            <a:xfrm>
              <a:off x="7161485"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A7292490-81DB-4938-97F7-B3A61F43C9A6}"/>
              </a:ext>
            </a:extLst>
          </p:cNvPr>
          <p:cNvGrpSpPr/>
          <p:nvPr/>
        </p:nvGrpSpPr>
        <p:grpSpPr>
          <a:xfrm>
            <a:off x="3501424" y="4786081"/>
            <a:ext cx="5021140" cy="1452831"/>
            <a:chOff x="3403769" y="3731729"/>
            <a:chExt cx="5021140" cy="1452831"/>
          </a:xfrm>
        </p:grpSpPr>
        <p:sp>
          <p:nvSpPr>
            <p:cNvPr id="29" name="Rectangle 28">
              <a:extLst>
                <a:ext uri="{FF2B5EF4-FFF2-40B4-BE49-F238E27FC236}">
                  <a16:creationId xmlns:a16="http://schemas.microsoft.com/office/drawing/2014/main" id="{E5957867-43E3-432F-B7F9-65EC0A3F0765}"/>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F2943D-2044-40B3-8847-5DE23560BC04}"/>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9D001D4-4F0C-44C0-945C-47D5AD7B5CE3}"/>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Transformers Embedding</a:t>
              </a:r>
            </a:p>
          </p:txBody>
        </p:sp>
        <p:sp>
          <p:nvSpPr>
            <p:cNvPr id="32" name="Rectangle 31">
              <a:extLst>
                <a:ext uri="{FF2B5EF4-FFF2-40B4-BE49-F238E27FC236}">
                  <a16:creationId xmlns:a16="http://schemas.microsoft.com/office/drawing/2014/main" id="{41232D91-E3BD-46A5-9810-9621C8349D77}"/>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E3570944-53FD-48C1-BD32-4C5FC0EC3F8C}"/>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71034437-8365-46EC-8FE7-5D63540315BF}"/>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Transform Encoding</a:t>
              </a:r>
              <a:endParaRPr lang="en-US" dirty="0">
                <a:solidFill>
                  <a:schemeClr val="tx1"/>
                </a:solidFill>
              </a:endParaRPr>
            </a:p>
          </p:txBody>
        </p:sp>
        <p:sp>
          <p:nvSpPr>
            <p:cNvPr id="35" name="Rectangle 34">
              <a:extLst>
                <a:ext uri="{FF2B5EF4-FFF2-40B4-BE49-F238E27FC236}">
                  <a16:creationId xmlns:a16="http://schemas.microsoft.com/office/drawing/2014/main" id="{692D7E1D-F605-40BC-91D6-590826D11888}"/>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2AFFF932-BE03-4460-9DDF-9E352C8118F3}"/>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469E036-69CA-45A7-891A-D3F4CB513111}"/>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3A54DB-B6C9-4BBB-BCE4-75D80E12BD7F}"/>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574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5882197" cy="4105226"/>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 &amp; Feature Engineering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16000" y="1443841"/>
            <a:ext cx="9777047" cy="4247317"/>
          </a:xfrm>
          <a:prstGeom prst="rect">
            <a:avLst/>
          </a:prstGeom>
          <a:noFill/>
        </p:spPr>
        <p:txBody>
          <a:bodyPr wrap="square" rtlCol="0">
            <a:spAutoFit/>
          </a:bodyPr>
          <a:lstStyle/>
          <a:p>
            <a:endParaRPr lang="en-US" dirty="0"/>
          </a:p>
          <a:p>
            <a:r>
              <a:rPr lang="en-US" b="1" dirty="0"/>
              <a:t>Unsupervised companies' categorization</a:t>
            </a:r>
          </a:p>
          <a:p>
            <a:pPr marL="742950" lvl="1" indent="-285750">
              <a:buFont typeface="Arial" panose="020B0604020202020204" pitchFamily="34" charset="0"/>
              <a:buChar char="•"/>
            </a:pPr>
            <a:r>
              <a:rPr lang="en-US" b="1" dirty="0"/>
              <a:t>Categorize brands basis their history using Artificial Intelligence</a:t>
            </a:r>
          </a:p>
          <a:p>
            <a:endParaRPr lang="en-US" b="1" dirty="0"/>
          </a:p>
          <a:p>
            <a:r>
              <a:rPr lang="en-US" dirty="0"/>
              <a:t>100s –1000s of companies exist belonging to various industries. Today these are manually categorized and grouped under various industry classification schemes like NAICS, SIC, NIC, etc. These schemes are pre-determined and don’t reflect the changing nature of a business or brand.</a:t>
            </a:r>
            <a:endParaRPr lang="en-US" b="1" dirty="0"/>
          </a:p>
          <a:p>
            <a:endParaRPr lang="en-US" b="1" dirty="0"/>
          </a:p>
          <a:p>
            <a:endParaRPr lang="en-US" b="1" dirty="0"/>
          </a:p>
          <a:p>
            <a:r>
              <a:rPr lang="en-US" b="1" dirty="0"/>
              <a:t>Question:  </a:t>
            </a:r>
            <a:r>
              <a:rPr lang="en-US" dirty="0"/>
              <a:t>Can we create a more dynamic categorization basis the journey of a company using a machine learning model?</a:t>
            </a:r>
          </a:p>
          <a:p>
            <a:endParaRPr lang="en-US" b="1" dirty="0"/>
          </a:p>
          <a:p>
            <a:r>
              <a:rPr lang="en-US" b="1" dirty="0"/>
              <a:t>Answer: </a:t>
            </a:r>
            <a:r>
              <a:rPr lang="en-US" dirty="0"/>
              <a:t>Yes, we can!</a:t>
            </a:r>
          </a:p>
          <a:p>
            <a:endParaRPr lang="en-US" dirty="0"/>
          </a:p>
          <a:p>
            <a:endParaRPr lang="en-US" dirty="0"/>
          </a:p>
        </p:txBody>
      </p:sp>
    </p:spTree>
    <p:extLst>
      <p:ext uri="{BB962C8B-B14F-4D97-AF65-F5344CB8AC3E}">
        <p14:creationId xmlns:p14="http://schemas.microsoft.com/office/powerpoint/2010/main" val="222356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Background</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16000" y="1443841"/>
            <a:ext cx="9777047" cy="4801314"/>
          </a:xfrm>
          <a:prstGeom prst="rect">
            <a:avLst/>
          </a:prstGeom>
          <a:noFill/>
        </p:spPr>
        <p:txBody>
          <a:bodyPr wrap="square" rtlCol="0">
            <a:spAutoFit/>
          </a:bodyPr>
          <a:lstStyle/>
          <a:p>
            <a:r>
              <a:rPr lang="en-US" b="1" dirty="0"/>
              <a:t>What Are Stock Market Sectors?</a:t>
            </a:r>
          </a:p>
          <a:p>
            <a:r>
              <a:rPr lang="en-US" dirty="0"/>
              <a:t>A stock sector is a collection of publicly-traded companies that work within the same general field of business—healthcare, energy, real estate, etc. The stocks in each sector, in turn, carry similar characteristics.</a:t>
            </a:r>
          </a:p>
          <a:p>
            <a:endParaRPr lang="en-US" dirty="0"/>
          </a:p>
          <a:p>
            <a:endParaRPr lang="en-US" dirty="0"/>
          </a:p>
          <a:p>
            <a:r>
              <a:rPr lang="en-US" b="1" dirty="0"/>
              <a:t>Stock Market Sector Classifications</a:t>
            </a:r>
          </a:p>
          <a:p>
            <a:r>
              <a:rPr lang="en-US" dirty="0"/>
              <a:t>There are three competing systems for classifying stocks into sectors and industries: the Global Industry Classification Standard (GICS), the Industrial Classification Benchmark (ICB), and Morningstar's stock sector structure. For the most part, the systems are functionally equivalent, but unfortunately the terminology is different.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3116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16000" y="1314341"/>
            <a:ext cx="9777047" cy="2031325"/>
          </a:xfrm>
          <a:prstGeom prst="rect">
            <a:avLst/>
          </a:prstGeom>
          <a:noFill/>
        </p:spPr>
        <p:txBody>
          <a:bodyPr wrap="square" rtlCol="0">
            <a:spAutoFit/>
          </a:bodyPr>
          <a:lstStyle/>
          <a:p>
            <a:endParaRPr lang="en-US" dirty="0"/>
          </a:p>
          <a:p>
            <a:r>
              <a:rPr lang="en-US" b="1" dirty="0"/>
              <a:t>How Many Sectors Are in the Stock Market?</a:t>
            </a:r>
          </a:p>
          <a:p>
            <a:r>
              <a:rPr lang="en-US" dirty="0"/>
              <a:t>There are 11 stock market sectors, according to the Global Industry Classification Standard, or GICS, which is an industry taxonomy developed in 1999 by MSCI and Standard &amp; Poor's. Within the entire GICS structure, there are 11 sectors, 24 industry groups, 69 industries and 158 sub-industries into which all major public companies are categorized.</a:t>
            </a:r>
          </a:p>
          <a:p>
            <a:endParaRPr lang="en-US" dirty="0"/>
          </a:p>
        </p:txBody>
      </p:sp>
      <p:sp>
        <p:nvSpPr>
          <p:cNvPr id="5" name="TextBox 4">
            <a:extLst>
              <a:ext uri="{FF2B5EF4-FFF2-40B4-BE49-F238E27FC236}">
                <a16:creationId xmlns:a16="http://schemas.microsoft.com/office/drawing/2014/main" id="{4D016CAF-C6FE-4BE0-99DD-DB0604DE3DD0}"/>
              </a:ext>
            </a:extLst>
          </p:cNvPr>
          <p:cNvSpPr txBox="1"/>
          <p:nvPr/>
        </p:nvSpPr>
        <p:spPr>
          <a:xfrm>
            <a:off x="1029470" y="3686935"/>
            <a:ext cx="9280745" cy="1477328"/>
          </a:xfrm>
          <a:prstGeom prst="rect">
            <a:avLst/>
          </a:prstGeom>
          <a:noFill/>
        </p:spPr>
        <p:txBody>
          <a:bodyPr wrap="square" numCol="3" rtlCol="0">
            <a:spAutoFit/>
          </a:bodyPr>
          <a:lstStyle/>
          <a:p>
            <a:r>
              <a:rPr lang="en-US" b="1" dirty="0"/>
              <a:t>The 11 stock GICS market sectors are: </a:t>
            </a:r>
          </a:p>
          <a:p>
            <a:pPr marL="342900" indent="-342900">
              <a:buFont typeface="+mj-lt"/>
              <a:buAutoNum type="arabicPeriod"/>
            </a:pPr>
            <a:r>
              <a:rPr lang="en-US" dirty="0"/>
              <a:t>Healthcare Sector</a:t>
            </a:r>
          </a:p>
          <a:p>
            <a:pPr marL="342900" indent="-342900">
              <a:buFont typeface="+mj-lt"/>
              <a:buAutoNum type="arabicPeriod"/>
            </a:pPr>
            <a:r>
              <a:rPr lang="en-US" dirty="0"/>
              <a:t>Materials Sector</a:t>
            </a:r>
          </a:p>
          <a:p>
            <a:pPr marL="342900" indent="-342900">
              <a:buFont typeface="+mj-lt"/>
              <a:buAutoNum type="arabicPeriod"/>
            </a:pPr>
            <a:r>
              <a:rPr lang="en-US" dirty="0"/>
              <a:t>Real Estate Sector</a:t>
            </a:r>
          </a:p>
          <a:p>
            <a:pPr marL="342900" indent="-342900">
              <a:buFont typeface="+mj-lt"/>
              <a:buAutoNum type="arabicPeriod"/>
            </a:pPr>
            <a:r>
              <a:rPr lang="en-US" dirty="0"/>
              <a:t>Consumer Staples Sector</a:t>
            </a:r>
          </a:p>
          <a:p>
            <a:pPr marL="342900" indent="-342900">
              <a:buFont typeface="+mj-lt"/>
              <a:buAutoNum type="arabicPeriod"/>
            </a:pPr>
            <a:r>
              <a:rPr lang="en-US" dirty="0"/>
              <a:t>Consumer Discretionary Sector</a:t>
            </a:r>
          </a:p>
          <a:p>
            <a:pPr marL="342900" indent="-342900">
              <a:buFont typeface="+mj-lt"/>
              <a:buAutoNum type="arabicPeriod"/>
            </a:pPr>
            <a:r>
              <a:rPr lang="en-US" dirty="0"/>
              <a:t>Utilities Sector</a:t>
            </a:r>
          </a:p>
          <a:p>
            <a:pPr marL="342900" indent="-342900">
              <a:buFont typeface="+mj-lt"/>
              <a:buAutoNum type="arabicPeriod"/>
            </a:pPr>
            <a:r>
              <a:rPr lang="en-US" dirty="0"/>
              <a:t>Energy Sector</a:t>
            </a:r>
          </a:p>
          <a:p>
            <a:pPr marL="342900" indent="-342900">
              <a:buFont typeface="+mj-lt"/>
              <a:buAutoNum type="arabicPeriod"/>
            </a:pPr>
            <a:r>
              <a:rPr lang="en-US" dirty="0"/>
              <a:t>Industrials Sector</a:t>
            </a:r>
          </a:p>
          <a:p>
            <a:pPr marL="342900" indent="-342900">
              <a:buFont typeface="+mj-lt"/>
              <a:buAutoNum type="arabicPeriod"/>
            </a:pPr>
            <a:r>
              <a:rPr lang="en-US" dirty="0"/>
              <a:t>Consumer Services Sector</a:t>
            </a:r>
          </a:p>
          <a:p>
            <a:pPr marL="342900" indent="-342900">
              <a:buFont typeface="+mj-lt"/>
              <a:buAutoNum type="arabicPeriod"/>
            </a:pPr>
            <a:r>
              <a:rPr lang="en-US" dirty="0"/>
              <a:t>Financials Sector</a:t>
            </a:r>
          </a:p>
          <a:p>
            <a:pPr marL="342900" indent="-342900">
              <a:buFont typeface="+mj-lt"/>
              <a:buAutoNum type="arabicPeriod"/>
            </a:pPr>
            <a:r>
              <a:rPr lang="en-US" dirty="0"/>
              <a:t>Technology Sector</a:t>
            </a:r>
          </a:p>
          <a:p>
            <a:endParaRPr lang="en-US" dirty="0"/>
          </a:p>
        </p:txBody>
      </p:sp>
    </p:spTree>
    <p:extLst>
      <p:ext uri="{BB962C8B-B14F-4D97-AF65-F5344CB8AC3E}">
        <p14:creationId xmlns:p14="http://schemas.microsoft.com/office/powerpoint/2010/main" val="199208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3" name="Picture 10" descr="Salesforce: We bring companies and customers together on the #1 CRM.">
            <a:extLst>
              <a:ext uri="{FF2B5EF4-FFF2-40B4-BE49-F238E27FC236}">
                <a16:creationId xmlns:a16="http://schemas.microsoft.com/office/drawing/2014/main" id="{41EBB564-BD5D-4CE6-8D29-4D4B16CFBD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itchBook Adds New Performance Datasets &amp;amp;amp; Research to Strengthen Fund  Manager Due Diligence Workflow">
            <a:extLst>
              <a:ext uri="{FF2B5EF4-FFF2-40B4-BE49-F238E27FC236}">
                <a16:creationId xmlns:a16="http://schemas.microsoft.com/office/drawing/2014/main" id="{C39262CC-2F29-4CB2-9566-691595B765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C3B3DC5-34C2-4B09-9D0E-4559CE9A6EBC}"/>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AA5FB52-8FFE-4B96-870F-816154B5728C}"/>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9" name="Rectangle 18">
            <a:extLst>
              <a:ext uri="{FF2B5EF4-FFF2-40B4-BE49-F238E27FC236}">
                <a16:creationId xmlns:a16="http://schemas.microsoft.com/office/drawing/2014/main" id="{5AEA7AF5-10CC-40EC-AD0A-2BF07F9ABD0B}"/>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77B39831-C01E-4DA5-94AD-BFDA8D6A2DE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pic>
        <p:nvPicPr>
          <p:cNvPr id="21" name="Picture 20">
            <a:extLst>
              <a:ext uri="{FF2B5EF4-FFF2-40B4-BE49-F238E27FC236}">
                <a16:creationId xmlns:a16="http://schemas.microsoft.com/office/drawing/2014/main" id="{13FF8F27-A02C-4F8E-BD22-AC116D5D0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sp>
        <p:nvSpPr>
          <p:cNvPr id="22" name="TextBox 21">
            <a:extLst>
              <a:ext uri="{FF2B5EF4-FFF2-40B4-BE49-F238E27FC236}">
                <a16:creationId xmlns:a16="http://schemas.microsoft.com/office/drawing/2014/main" id="{2024A3C5-CBDF-4FED-8226-3E8615C515AC}"/>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3" name="TextBox 22">
            <a:extLst>
              <a:ext uri="{FF2B5EF4-FFF2-40B4-BE49-F238E27FC236}">
                <a16:creationId xmlns:a16="http://schemas.microsoft.com/office/drawing/2014/main" id="{5638FFCF-1E84-4648-A1DC-61E7C37E9A7E}"/>
              </a:ext>
            </a:extLst>
          </p:cNvPr>
          <p:cNvSpPr txBox="1"/>
          <p:nvPr/>
        </p:nvSpPr>
        <p:spPr>
          <a:xfrm rot="16200000">
            <a:off x="2671839" y="4918628"/>
            <a:ext cx="100765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24" name="Connector: Elbow 23">
            <a:extLst>
              <a:ext uri="{FF2B5EF4-FFF2-40B4-BE49-F238E27FC236}">
                <a16:creationId xmlns:a16="http://schemas.microsoft.com/office/drawing/2014/main" id="{4264AF24-8A9D-45AE-A66F-32A6C5AE4AF5}"/>
              </a:ext>
            </a:extLst>
          </p:cNvPr>
          <p:cNvCxnSpPr>
            <a:stCxn id="21"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D83695-BEA1-4CF5-9C2E-ACDDB8EF41A2}"/>
              </a:ext>
            </a:extLst>
          </p:cNvPr>
          <p:cNvSpPr txBox="1"/>
          <p:nvPr/>
        </p:nvSpPr>
        <p:spPr>
          <a:xfrm>
            <a:off x="2163027" y="4978163"/>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26" name="Connector: Elbow 25">
            <a:extLst>
              <a:ext uri="{FF2B5EF4-FFF2-40B4-BE49-F238E27FC236}">
                <a16:creationId xmlns:a16="http://schemas.microsoft.com/office/drawing/2014/main" id="{1783BDD4-878F-4021-83EA-28D516E56075}"/>
              </a:ext>
            </a:extLst>
          </p:cNvPr>
          <p:cNvCxnSpPr>
            <a:endCxn id="21"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D4E00A-750B-449C-BD3B-EB88E42CD1CF}"/>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latin typeface="Verdana" panose="020B0604030504040204" pitchFamily="34" charset="0"/>
                <a:ea typeface="Verdana" panose="020B0604030504040204" pitchFamily="34" charset="0"/>
              </a:rPr>
              <a:t>Pull Pitchbook</a:t>
            </a:r>
          </a:p>
          <a:p>
            <a:pPr defTabSz="685800"/>
            <a:r>
              <a:rPr lang="en-US" sz="700" dirty="0">
                <a:latin typeface="Verdana" panose="020B0604030504040204" pitchFamily="34" charset="0"/>
                <a:ea typeface="Verdana" panose="020B0604030504040204" pitchFamily="34" charset="0"/>
              </a:rPr>
              <a:t>Data</a:t>
            </a:r>
          </a:p>
        </p:txBody>
      </p:sp>
      <p:sp>
        <p:nvSpPr>
          <p:cNvPr id="28" name="Oval 27">
            <a:extLst>
              <a:ext uri="{FF2B5EF4-FFF2-40B4-BE49-F238E27FC236}">
                <a16:creationId xmlns:a16="http://schemas.microsoft.com/office/drawing/2014/main" id="{21B6F05A-BA46-4582-AEF9-420CCAE211BB}"/>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5F1AF841-0C87-448B-8B47-08ABC0E97915}"/>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98F9C689-803B-4616-964B-749E51D67ECA}"/>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Rectangle 30">
            <a:extLst>
              <a:ext uri="{FF2B5EF4-FFF2-40B4-BE49-F238E27FC236}">
                <a16:creationId xmlns:a16="http://schemas.microsoft.com/office/drawing/2014/main" id="{C01B0650-0C8B-48C3-A897-C53A7959F8F4}"/>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5A3D09E-4A63-449F-9BF2-5DD037A6524A}"/>
              </a:ext>
            </a:extLst>
          </p:cNvPr>
          <p:cNvSpPr txBox="1"/>
          <p:nvPr/>
        </p:nvSpPr>
        <p:spPr>
          <a:xfrm>
            <a:off x="3531718" y="1366736"/>
            <a:ext cx="1607518"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Manual Ops</a:t>
            </a:r>
          </a:p>
        </p:txBody>
      </p:sp>
      <p:cxnSp>
        <p:nvCxnSpPr>
          <p:cNvPr id="36" name="Connector: Elbow 35">
            <a:extLst>
              <a:ext uri="{FF2B5EF4-FFF2-40B4-BE49-F238E27FC236}">
                <a16:creationId xmlns:a16="http://schemas.microsoft.com/office/drawing/2014/main" id="{1A550721-F38E-4FF0-98D5-D24CE729AC53}"/>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D6D7F8-250F-4110-8DF6-AED166D84B05}"/>
              </a:ext>
            </a:extLst>
          </p:cNvPr>
          <p:cNvSpPr txBox="1"/>
          <p:nvPr/>
        </p:nvSpPr>
        <p:spPr>
          <a:xfrm rot="16200000">
            <a:off x="4683089" y="4163269"/>
            <a:ext cx="90028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40" name="Rectangle 39">
            <a:extLst>
              <a:ext uri="{FF2B5EF4-FFF2-40B4-BE49-F238E27FC236}">
                <a16:creationId xmlns:a16="http://schemas.microsoft.com/office/drawing/2014/main" id="{14B2A4B9-CA6F-4282-8265-9F5527139CCC}"/>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73AA105-3A45-41A5-8851-76B4B0C24718}"/>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F413964-0740-4941-BC3D-1B766C6E3702}"/>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Manual Industry Classification Process</a:t>
            </a:r>
          </a:p>
        </p:txBody>
      </p:sp>
      <p:grpSp>
        <p:nvGrpSpPr>
          <p:cNvPr id="33" name="Group 32">
            <a:extLst>
              <a:ext uri="{FF2B5EF4-FFF2-40B4-BE49-F238E27FC236}">
                <a16:creationId xmlns:a16="http://schemas.microsoft.com/office/drawing/2014/main" id="{1A4EAEAE-3F9D-4997-9BDB-845327C73B64}"/>
              </a:ext>
            </a:extLst>
          </p:cNvPr>
          <p:cNvGrpSpPr/>
          <p:nvPr/>
        </p:nvGrpSpPr>
        <p:grpSpPr>
          <a:xfrm>
            <a:off x="6511211" y="2882008"/>
            <a:ext cx="652882" cy="516947"/>
            <a:chOff x="3050627" y="2651409"/>
            <a:chExt cx="652882" cy="516947"/>
          </a:xfrm>
        </p:grpSpPr>
        <p:pic>
          <p:nvPicPr>
            <p:cNvPr id="34" name="Graphic 33">
              <a:extLst>
                <a:ext uri="{FF2B5EF4-FFF2-40B4-BE49-F238E27FC236}">
                  <a16:creationId xmlns:a16="http://schemas.microsoft.com/office/drawing/2014/main" id="{8604B077-1235-4454-8D5A-2A92DF71DBD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028" y="2651409"/>
              <a:ext cx="247647" cy="247647"/>
            </a:xfrm>
            <a:prstGeom prst="rect">
              <a:avLst/>
            </a:prstGeom>
          </p:spPr>
        </p:pic>
        <p:sp>
          <p:nvSpPr>
            <p:cNvPr id="35" name="TextBox 34">
              <a:extLst>
                <a:ext uri="{FF2B5EF4-FFF2-40B4-BE49-F238E27FC236}">
                  <a16:creationId xmlns:a16="http://schemas.microsoft.com/office/drawing/2014/main" id="{8B8B8930-C297-4530-9FF0-62DD0BFCB0D3}"/>
                </a:ext>
              </a:extLst>
            </p:cNvPr>
            <p:cNvSpPr txBox="1"/>
            <p:nvPr/>
          </p:nvSpPr>
          <p:spPr>
            <a:xfrm>
              <a:off x="3050627" y="2860579"/>
              <a:ext cx="652882"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Custom Web App</a:t>
              </a:r>
            </a:p>
          </p:txBody>
        </p:sp>
      </p:grpSp>
      <p:cxnSp>
        <p:nvCxnSpPr>
          <p:cNvPr id="43" name="Connector: Elbow 42">
            <a:extLst>
              <a:ext uri="{FF2B5EF4-FFF2-40B4-BE49-F238E27FC236}">
                <a16:creationId xmlns:a16="http://schemas.microsoft.com/office/drawing/2014/main" id="{BC66B013-7FE9-42D5-90D8-968E06A99738}"/>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6D4931-538C-4A26-A193-65C79A1697F4}"/>
              </a:ext>
            </a:extLst>
          </p:cNvPr>
          <p:cNvSpPr txBox="1"/>
          <p:nvPr/>
        </p:nvSpPr>
        <p:spPr>
          <a:xfrm rot="16200000">
            <a:off x="7907834" y="4163990"/>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sp>
        <p:nvSpPr>
          <p:cNvPr id="45" name="Oval 44">
            <a:extLst>
              <a:ext uri="{FF2B5EF4-FFF2-40B4-BE49-F238E27FC236}">
                <a16:creationId xmlns:a16="http://schemas.microsoft.com/office/drawing/2014/main" id="{7138C5CB-641F-4349-8F6F-B42C97A987EB}"/>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46" name="Oval 45">
            <a:extLst>
              <a:ext uri="{FF2B5EF4-FFF2-40B4-BE49-F238E27FC236}">
                <a16:creationId xmlns:a16="http://schemas.microsoft.com/office/drawing/2014/main" id="{8AB52846-2F80-4389-BE4B-66428973BB5A}"/>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7" name="Picture 46">
            <a:extLst>
              <a:ext uri="{FF2B5EF4-FFF2-40B4-BE49-F238E27FC236}">
                <a16:creationId xmlns:a16="http://schemas.microsoft.com/office/drawing/2014/main" id="{465EB137-C0C3-4341-B778-F2EE07BEF0F5}"/>
              </a:ext>
            </a:extLst>
          </p:cNvPr>
          <p:cNvPicPr>
            <a:picLocks noChangeAspect="1"/>
          </p:cNvPicPr>
          <p:nvPr/>
        </p:nvPicPr>
        <p:blipFill>
          <a:blip r:embed="rId9"/>
          <a:stretch>
            <a:fillRect/>
          </a:stretch>
        </p:blipFill>
        <p:spPr>
          <a:xfrm>
            <a:off x="10981458" y="3151962"/>
            <a:ext cx="619005" cy="554075"/>
          </a:xfrm>
          <a:prstGeom prst="rect">
            <a:avLst/>
          </a:prstGeom>
        </p:spPr>
      </p:pic>
      <p:cxnSp>
        <p:nvCxnSpPr>
          <p:cNvPr id="48" name="Connector: Elbow 47">
            <a:extLst>
              <a:ext uri="{FF2B5EF4-FFF2-40B4-BE49-F238E27FC236}">
                <a16:creationId xmlns:a16="http://schemas.microsoft.com/office/drawing/2014/main" id="{36ED0596-75EA-443C-9972-B60D107BE827}"/>
              </a:ext>
            </a:extLst>
          </p:cNvPr>
          <p:cNvCxnSpPr>
            <a:stCxn id="47" idx="2"/>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C2C95E-2992-4817-80C0-0CA1988CF736}"/>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50" name="Oval 49">
            <a:extLst>
              <a:ext uri="{FF2B5EF4-FFF2-40B4-BE49-F238E27FC236}">
                <a16:creationId xmlns:a16="http://schemas.microsoft.com/office/drawing/2014/main" id="{CC9722A1-6D04-411F-99C9-70B2A5E05922}"/>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cxnSp>
        <p:nvCxnSpPr>
          <p:cNvPr id="51" name="Connector: Elbow 50">
            <a:extLst>
              <a:ext uri="{FF2B5EF4-FFF2-40B4-BE49-F238E27FC236}">
                <a16:creationId xmlns:a16="http://schemas.microsoft.com/office/drawing/2014/main" id="{7017DE55-6EB2-4B85-9577-ED0EB2D44A5D}"/>
              </a:ext>
            </a:extLst>
          </p:cNvPr>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E770E2-B783-4C50-BE04-1894BF6FBB5D}"/>
              </a:ext>
            </a:extLst>
          </p:cNvPr>
          <p:cNvSpPr txBox="1"/>
          <p:nvPr/>
        </p:nvSpPr>
        <p:spPr>
          <a:xfrm>
            <a:off x="816134" y="5661810"/>
            <a:ext cx="1075739"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sp>
        <p:nvSpPr>
          <p:cNvPr id="53" name="Oval 52">
            <a:extLst>
              <a:ext uri="{FF2B5EF4-FFF2-40B4-BE49-F238E27FC236}">
                <a16:creationId xmlns:a16="http://schemas.microsoft.com/office/drawing/2014/main" id="{7213C148-6573-4E90-94F1-C55521056F85}"/>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
        <p:nvSpPr>
          <p:cNvPr id="57" name="object 49">
            <a:extLst>
              <a:ext uri="{FF2B5EF4-FFF2-40B4-BE49-F238E27FC236}">
                <a16:creationId xmlns:a16="http://schemas.microsoft.com/office/drawing/2014/main" id="{EE4015E8-6836-406A-8D89-92762F084D3F}"/>
              </a:ext>
            </a:extLst>
          </p:cNvPr>
          <p:cNvSpPr txBox="1"/>
          <p:nvPr/>
        </p:nvSpPr>
        <p:spPr>
          <a:xfrm>
            <a:off x="10150228" y="1391101"/>
            <a:ext cx="1950036" cy="659155"/>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Business users manually identify the Industry classifier based on domain knowledge and company description from Pitchbook data and update the company records in Salesforce CRM</a:t>
            </a:r>
          </a:p>
        </p:txBody>
      </p:sp>
      <p:cxnSp>
        <p:nvCxnSpPr>
          <p:cNvPr id="4" name="Straight Arrow Connector 3">
            <a:extLst>
              <a:ext uri="{FF2B5EF4-FFF2-40B4-BE49-F238E27FC236}">
                <a16:creationId xmlns:a16="http://schemas.microsoft.com/office/drawing/2014/main" id="{824CE4B6-72B4-4A3A-A43F-4B4BC619B8B4}"/>
              </a:ext>
            </a:extLst>
          </p:cNvPr>
          <p:cNvCxnSpPr>
            <a:stCxn id="41" idx="3"/>
            <a:endCxn id="57" idx="1"/>
          </p:cNvCxnSpPr>
          <p:nvPr/>
        </p:nvCxnSpPr>
        <p:spPr>
          <a:xfrm flipV="1">
            <a:off x="9215092" y="1720679"/>
            <a:ext cx="935136" cy="48879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7B3479-A9C0-45A7-A6B2-10D60CAE7F15}"/>
              </a:ext>
            </a:extLst>
          </p:cNvPr>
          <p:cNvCxnSpPr>
            <a:cxnSpLocks/>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5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6" name="Rectangle 15">
            <a:extLst>
              <a:ext uri="{FF2B5EF4-FFF2-40B4-BE49-F238E27FC236}">
                <a16:creationId xmlns:a16="http://schemas.microsoft.com/office/drawing/2014/main" id="{125D889D-1E47-4B19-BC14-D4D1D5F10E0D}"/>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Picture 16">
            <a:extLst>
              <a:ext uri="{FF2B5EF4-FFF2-40B4-BE49-F238E27FC236}">
                <a16:creationId xmlns:a16="http://schemas.microsoft.com/office/drawing/2014/main" id="{1B2BCCD4-4894-4A59-8E7E-B6806590F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cxnSp>
        <p:nvCxnSpPr>
          <p:cNvPr id="4" name="Straight Arrow Connector 3">
            <a:extLst>
              <a:ext uri="{FF2B5EF4-FFF2-40B4-BE49-F238E27FC236}">
                <a16:creationId xmlns:a16="http://schemas.microsoft.com/office/drawing/2014/main" id="{841C28C2-A797-4B69-9D96-1FB6F23D306A}"/>
              </a:ext>
            </a:extLst>
          </p:cNvPr>
          <p:cNvCxnSpPr>
            <a:cxnSpLocks/>
            <a:endCxn id="17" idx="1"/>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8ABA94-8AD9-486F-9AB3-A16869C4DB7A}"/>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4" name="TextBox 23">
            <a:extLst>
              <a:ext uri="{FF2B5EF4-FFF2-40B4-BE49-F238E27FC236}">
                <a16:creationId xmlns:a16="http://schemas.microsoft.com/office/drawing/2014/main" id="{4EA891C7-0709-4733-B6DA-7D8783A1F219}"/>
              </a:ext>
            </a:extLst>
          </p:cNvPr>
          <p:cNvSpPr txBox="1"/>
          <p:nvPr/>
        </p:nvSpPr>
        <p:spPr>
          <a:xfrm rot="16200000">
            <a:off x="2652212" y="4881245"/>
            <a:ext cx="10469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13" name="Connector: Elbow 12">
            <a:extLst>
              <a:ext uri="{FF2B5EF4-FFF2-40B4-BE49-F238E27FC236}">
                <a16:creationId xmlns:a16="http://schemas.microsoft.com/office/drawing/2014/main" id="{38DD889F-5258-4017-A03A-874DB620AD7A}"/>
              </a:ext>
            </a:extLst>
          </p:cNvPr>
          <p:cNvCxnSpPr>
            <a:stCxn id="17"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772218-08BA-4FAE-91A6-01BCB579EEF3}"/>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27" name="TextBox 26">
            <a:extLst>
              <a:ext uri="{FF2B5EF4-FFF2-40B4-BE49-F238E27FC236}">
                <a16:creationId xmlns:a16="http://schemas.microsoft.com/office/drawing/2014/main" id="{1BE0C4D5-F6AE-42D1-BF04-C4D8BDC689C6}"/>
              </a:ext>
            </a:extLst>
          </p:cNvPr>
          <p:cNvSpPr txBox="1"/>
          <p:nvPr/>
        </p:nvSpPr>
        <p:spPr>
          <a:xfrm>
            <a:off x="2171905" y="4969285"/>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5C9781D5-BBE5-4C33-83E7-FE83DAE33E45}"/>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1A4BF3A-B3E0-4663-A00E-2C2428864DBA}"/>
              </a:ext>
            </a:extLst>
          </p:cNvPr>
          <p:cNvSpPr txBox="1"/>
          <p:nvPr/>
        </p:nvSpPr>
        <p:spPr>
          <a:xfrm>
            <a:off x="3531718" y="1366736"/>
            <a:ext cx="1016589"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MLOps</a:t>
            </a:r>
          </a:p>
        </p:txBody>
      </p:sp>
      <p:sp>
        <p:nvSpPr>
          <p:cNvPr id="30" name="Rectangle 29">
            <a:extLst>
              <a:ext uri="{FF2B5EF4-FFF2-40B4-BE49-F238E27FC236}">
                <a16:creationId xmlns:a16="http://schemas.microsoft.com/office/drawing/2014/main" id="{D9E0FD4B-464D-4454-A4A6-265E22473BE9}"/>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5E4DF9-47E2-4629-9F10-2A33FE808CF2}"/>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FC1547-ADC5-41A3-A44F-984E6504D6AE}"/>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(Industry Classification )</a:t>
            </a:r>
          </a:p>
        </p:txBody>
      </p:sp>
      <p:sp>
        <p:nvSpPr>
          <p:cNvPr id="33" name="Rectangle 32">
            <a:extLst>
              <a:ext uri="{FF2B5EF4-FFF2-40B4-BE49-F238E27FC236}">
                <a16:creationId xmlns:a16="http://schemas.microsoft.com/office/drawing/2014/main" id="{14FA37FB-B9A4-4011-A301-DFA50A6A9B01}"/>
              </a:ext>
            </a:extLst>
          </p:cNvPr>
          <p:cNvSpPr/>
          <p:nvPr/>
        </p:nvSpPr>
        <p:spPr>
          <a:xfrm>
            <a:off x="5296030" y="3235506"/>
            <a:ext cx="640080" cy="392103"/>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C105A1C-354E-4070-8C1C-128EBDF61D2C}"/>
              </a:ext>
            </a:extLst>
          </p:cNvPr>
          <p:cNvSpPr txBox="1"/>
          <p:nvPr/>
        </p:nvSpPr>
        <p:spPr>
          <a:xfrm>
            <a:off x="5100246" y="3313041"/>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EDA</a:t>
            </a:r>
          </a:p>
        </p:txBody>
      </p:sp>
      <p:sp>
        <p:nvSpPr>
          <p:cNvPr id="35" name="Rectangle 34">
            <a:extLst>
              <a:ext uri="{FF2B5EF4-FFF2-40B4-BE49-F238E27FC236}">
                <a16:creationId xmlns:a16="http://schemas.microsoft.com/office/drawing/2014/main" id="{C711A91E-DF3B-40B1-B2C7-23F49728682C}"/>
              </a:ext>
            </a:extLst>
          </p:cNvPr>
          <p:cNvSpPr/>
          <p:nvPr/>
        </p:nvSpPr>
        <p:spPr>
          <a:xfrm>
            <a:off x="6080483" y="3244384"/>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214E36-1C23-4AD0-B8B8-969F49A23296}"/>
              </a:ext>
            </a:extLst>
          </p:cNvPr>
          <p:cNvSpPr txBox="1"/>
          <p:nvPr/>
        </p:nvSpPr>
        <p:spPr>
          <a:xfrm>
            <a:off x="5892529" y="3277356"/>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Feature </a:t>
            </a:r>
          </a:p>
          <a:p>
            <a:pPr algn="ctr"/>
            <a:r>
              <a:rPr lang="en-US" sz="700" dirty="0">
                <a:latin typeface="Verdana" panose="020B0604030504040204" pitchFamily="34" charset="0"/>
                <a:ea typeface="Verdana" panose="020B0604030504040204" pitchFamily="34" charset="0"/>
              </a:rPr>
              <a:t>Engineering</a:t>
            </a:r>
          </a:p>
        </p:txBody>
      </p:sp>
      <p:sp>
        <p:nvSpPr>
          <p:cNvPr id="37" name="Rectangle 36">
            <a:extLst>
              <a:ext uri="{FF2B5EF4-FFF2-40B4-BE49-F238E27FC236}">
                <a16:creationId xmlns:a16="http://schemas.microsoft.com/office/drawing/2014/main" id="{A721C456-E85F-4A8E-88F9-EA71796B31DF}"/>
              </a:ext>
            </a:extLst>
          </p:cNvPr>
          <p:cNvSpPr/>
          <p:nvPr/>
        </p:nvSpPr>
        <p:spPr>
          <a:xfrm>
            <a:off x="6864930" y="3244990"/>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71F756-C891-4FD6-92DE-B582B1CFEC2B}"/>
              </a:ext>
            </a:extLst>
          </p:cNvPr>
          <p:cNvSpPr txBox="1"/>
          <p:nvPr/>
        </p:nvSpPr>
        <p:spPr>
          <a:xfrm>
            <a:off x="6675014" y="3320966"/>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Model</a:t>
            </a:r>
          </a:p>
        </p:txBody>
      </p:sp>
      <p:sp>
        <p:nvSpPr>
          <p:cNvPr id="39" name="Rectangle 38">
            <a:extLst>
              <a:ext uri="{FF2B5EF4-FFF2-40B4-BE49-F238E27FC236}">
                <a16:creationId xmlns:a16="http://schemas.microsoft.com/office/drawing/2014/main" id="{97767C31-BFD9-44F4-A621-93003930F756}"/>
              </a:ext>
            </a:extLst>
          </p:cNvPr>
          <p:cNvSpPr/>
          <p:nvPr/>
        </p:nvSpPr>
        <p:spPr>
          <a:xfrm>
            <a:off x="7650886" y="3245288"/>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72C51-029D-45CE-95A5-1BFDA05B3935}"/>
              </a:ext>
            </a:extLst>
          </p:cNvPr>
          <p:cNvSpPr txBox="1"/>
          <p:nvPr/>
        </p:nvSpPr>
        <p:spPr>
          <a:xfrm>
            <a:off x="7451181" y="3321609"/>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Train</a:t>
            </a:r>
          </a:p>
          <a:p>
            <a:pPr algn="ctr"/>
            <a:endParaRPr lang="en-US" sz="700" dirty="0"/>
          </a:p>
        </p:txBody>
      </p:sp>
      <p:sp>
        <p:nvSpPr>
          <p:cNvPr id="41" name="Rectangle 40">
            <a:extLst>
              <a:ext uri="{FF2B5EF4-FFF2-40B4-BE49-F238E27FC236}">
                <a16:creationId xmlns:a16="http://schemas.microsoft.com/office/drawing/2014/main" id="{D6E8ED81-6C1A-4D6F-B4C3-0EB876FDD5AB}"/>
              </a:ext>
            </a:extLst>
          </p:cNvPr>
          <p:cNvSpPr/>
          <p:nvPr/>
        </p:nvSpPr>
        <p:spPr>
          <a:xfrm>
            <a:off x="8438527" y="3246110"/>
            <a:ext cx="640080" cy="322610"/>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43087DB-1E39-4FD7-BE01-5B06B3A0DCE7}"/>
              </a:ext>
            </a:extLst>
          </p:cNvPr>
          <p:cNvCxnSpPr>
            <a:cxnSpLocks/>
          </p:cNvCxnSpPr>
          <p:nvPr/>
        </p:nvCxnSpPr>
        <p:spPr>
          <a:xfrm rot="10800000" flipV="1">
            <a:off x="4835849" y="2971095"/>
            <a:ext cx="3963866" cy="264958"/>
          </a:xfrm>
          <a:prstGeom prst="bentConnector2">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787C88-DC12-41F7-9E17-7E373505228C}"/>
              </a:ext>
            </a:extLst>
          </p:cNvPr>
          <p:cNvCxnSpPr>
            <a:cxnSpLocks/>
          </p:cNvCxnSpPr>
          <p:nvPr/>
        </p:nvCxnSpPr>
        <p:spPr>
          <a:xfrm>
            <a:off x="8799715" y="2961858"/>
            <a:ext cx="0" cy="2926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B066E3-F4CC-4590-8C01-E94CF0E0B989}"/>
              </a:ext>
            </a:extLst>
          </p:cNvPr>
          <p:cNvSpPr txBox="1"/>
          <p:nvPr/>
        </p:nvSpPr>
        <p:spPr>
          <a:xfrm>
            <a:off x="6258575" y="2796775"/>
            <a:ext cx="1030384" cy="215444"/>
          </a:xfrm>
          <a:prstGeom prst="rect">
            <a:avLst/>
          </a:prstGeom>
          <a:noFill/>
        </p:spPr>
        <p:txBody>
          <a:bodyPr wrap="square" rtlCol="0">
            <a:spAutoFit/>
          </a:bodyPr>
          <a:lstStyle/>
          <a:p>
            <a:pPr algn="ctr"/>
            <a:r>
              <a:rPr lang="en-US" sz="800" i="1" dirty="0">
                <a:latin typeface="Verdana" panose="020B0604030504040204" pitchFamily="34" charset="0"/>
                <a:ea typeface="Verdana" panose="020B0604030504040204" pitchFamily="34" charset="0"/>
              </a:rPr>
              <a:t>Iterate</a:t>
            </a:r>
          </a:p>
        </p:txBody>
      </p:sp>
      <p:sp>
        <p:nvSpPr>
          <p:cNvPr id="45" name="TextBox 44">
            <a:extLst>
              <a:ext uri="{FF2B5EF4-FFF2-40B4-BE49-F238E27FC236}">
                <a16:creationId xmlns:a16="http://schemas.microsoft.com/office/drawing/2014/main" id="{72D432FC-E86C-4D7A-A10F-6D3AA8751B8C}"/>
              </a:ext>
            </a:extLst>
          </p:cNvPr>
          <p:cNvSpPr txBox="1"/>
          <p:nvPr/>
        </p:nvSpPr>
        <p:spPr>
          <a:xfrm>
            <a:off x="4715452" y="2433341"/>
            <a:ext cx="898385"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Jupyter </a:t>
            </a:r>
          </a:p>
          <a:p>
            <a:pPr algn="ctr"/>
            <a:r>
              <a:rPr lang="en-US" sz="700" dirty="0">
                <a:latin typeface="Verdana" panose="020B0604030504040204" pitchFamily="34" charset="0"/>
                <a:ea typeface="Verdana" panose="020B0604030504040204" pitchFamily="34" charset="0"/>
              </a:rPr>
              <a:t>Workspace</a:t>
            </a:r>
          </a:p>
        </p:txBody>
      </p:sp>
      <p:cxnSp>
        <p:nvCxnSpPr>
          <p:cNvPr id="46" name="Straight Arrow Connector 45">
            <a:extLst>
              <a:ext uri="{FF2B5EF4-FFF2-40B4-BE49-F238E27FC236}">
                <a16:creationId xmlns:a16="http://schemas.microsoft.com/office/drawing/2014/main" id="{EA86DA8F-9BBD-4980-83DE-7492D7FD33DB}"/>
              </a:ext>
            </a:extLst>
          </p:cNvPr>
          <p:cNvCxnSpPr>
            <a:cxnSpLocks/>
          </p:cNvCxnSpPr>
          <p:nvPr/>
        </p:nvCxnSpPr>
        <p:spPr>
          <a:xfrm>
            <a:off x="5151736"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26EA9E-A7CF-4E59-A46D-2F9E190B12BE}"/>
              </a:ext>
            </a:extLst>
          </p:cNvPr>
          <p:cNvCxnSpPr>
            <a:cxnSpLocks/>
          </p:cNvCxnSpPr>
          <p:nvPr/>
        </p:nvCxnSpPr>
        <p:spPr>
          <a:xfrm>
            <a:off x="5936189"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993763-1C66-47D2-9660-1DE20F06046D}"/>
              </a:ext>
            </a:extLst>
          </p:cNvPr>
          <p:cNvCxnSpPr>
            <a:cxnSpLocks/>
          </p:cNvCxnSpPr>
          <p:nvPr/>
        </p:nvCxnSpPr>
        <p:spPr>
          <a:xfrm>
            <a:off x="6720563"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F09527-465A-4831-B478-EB26FE2C4F2F}"/>
              </a:ext>
            </a:extLst>
          </p:cNvPr>
          <p:cNvCxnSpPr>
            <a:cxnSpLocks/>
          </p:cNvCxnSpPr>
          <p:nvPr/>
        </p:nvCxnSpPr>
        <p:spPr>
          <a:xfrm>
            <a:off x="7506592"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6E0E6F-08CE-41E5-99FB-24F251647928}"/>
              </a:ext>
            </a:extLst>
          </p:cNvPr>
          <p:cNvCxnSpPr>
            <a:cxnSpLocks/>
          </p:cNvCxnSpPr>
          <p:nvPr/>
        </p:nvCxnSpPr>
        <p:spPr>
          <a:xfrm>
            <a:off x="8290966"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F5124EA-E15E-45C3-8658-116471C8488D}"/>
              </a:ext>
            </a:extLst>
          </p:cNvPr>
          <p:cNvSpPr/>
          <p:nvPr/>
        </p:nvSpPr>
        <p:spPr>
          <a:xfrm>
            <a:off x="4499156" y="3239236"/>
            <a:ext cx="640080" cy="393286"/>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A4A292E-E064-4A32-846E-F0ADA6C40B65}"/>
              </a:ext>
            </a:extLst>
          </p:cNvPr>
          <p:cNvSpPr txBox="1"/>
          <p:nvPr/>
        </p:nvSpPr>
        <p:spPr>
          <a:xfrm>
            <a:off x="4303134" y="3283222"/>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Raw </a:t>
            </a:r>
          </a:p>
          <a:p>
            <a:pPr algn="ctr"/>
            <a:r>
              <a:rPr lang="en-US" sz="700" dirty="0">
                <a:latin typeface="Verdana" panose="020B0604030504040204" pitchFamily="34" charset="0"/>
                <a:ea typeface="Verdana" panose="020B0604030504040204" pitchFamily="34" charset="0"/>
              </a:rPr>
              <a:t>Data</a:t>
            </a:r>
          </a:p>
        </p:txBody>
      </p:sp>
      <p:cxnSp>
        <p:nvCxnSpPr>
          <p:cNvPr id="55" name="Connector: Elbow 54">
            <a:extLst>
              <a:ext uri="{FF2B5EF4-FFF2-40B4-BE49-F238E27FC236}">
                <a16:creationId xmlns:a16="http://schemas.microsoft.com/office/drawing/2014/main" id="{CCE1DDC7-9DA7-4AC4-9B7F-D4CAAA9E362F}"/>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EA577B4-234A-4A0A-AB92-9E84F4CBAE96}"/>
              </a:ext>
            </a:extLst>
          </p:cNvPr>
          <p:cNvSpPr txBox="1"/>
          <p:nvPr/>
        </p:nvSpPr>
        <p:spPr>
          <a:xfrm rot="16200000">
            <a:off x="4736914" y="4109444"/>
            <a:ext cx="792636"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60" name="TextBox 59">
            <a:extLst>
              <a:ext uri="{FF2B5EF4-FFF2-40B4-BE49-F238E27FC236}">
                <a16:creationId xmlns:a16="http://schemas.microsoft.com/office/drawing/2014/main" id="{E9901C2B-87F3-4F8F-A743-F98AEF1F628D}"/>
              </a:ext>
            </a:extLst>
          </p:cNvPr>
          <p:cNvSpPr txBox="1"/>
          <p:nvPr/>
        </p:nvSpPr>
        <p:spPr>
          <a:xfrm>
            <a:off x="8280406" y="3256953"/>
            <a:ext cx="1030384" cy="415498"/>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Evaluate </a:t>
            </a:r>
          </a:p>
          <a:p>
            <a:pPr algn="ctr"/>
            <a:r>
              <a:rPr lang="en-US" sz="700" dirty="0">
                <a:latin typeface="Verdana" panose="020B0604030504040204" pitchFamily="34" charset="0"/>
                <a:ea typeface="Verdana" panose="020B0604030504040204" pitchFamily="34" charset="0"/>
              </a:rPr>
              <a:t>Model</a:t>
            </a:r>
          </a:p>
          <a:p>
            <a:pPr algn="ctr"/>
            <a:endParaRPr lang="en-US" sz="700" dirty="0"/>
          </a:p>
        </p:txBody>
      </p:sp>
      <p:pic>
        <p:nvPicPr>
          <p:cNvPr id="1026" name="Picture 2" descr="Project Jupyter - Wikipedia">
            <a:extLst>
              <a:ext uri="{FF2B5EF4-FFF2-40B4-BE49-F238E27FC236}">
                <a16:creationId xmlns:a16="http://schemas.microsoft.com/office/drawing/2014/main" id="{F8F7A80C-6C19-4EED-BC82-8F0DF96D26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307" y="2425798"/>
            <a:ext cx="318856" cy="37097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Elbow 61">
            <a:extLst>
              <a:ext uri="{FF2B5EF4-FFF2-40B4-BE49-F238E27FC236}">
                <a16:creationId xmlns:a16="http://schemas.microsoft.com/office/drawing/2014/main" id="{356036CF-A1D0-4927-81FD-E62E4535C8CA}"/>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E723F9-FC06-44CE-9275-D41554B3C33B}"/>
              </a:ext>
            </a:extLst>
          </p:cNvPr>
          <p:cNvSpPr txBox="1"/>
          <p:nvPr/>
        </p:nvSpPr>
        <p:spPr>
          <a:xfrm rot="16200000">
            <a:off x="7907834" y="4181746"/>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cxnSp>
        <p:nvCxnSpPr>
          <p:cNvPr id="79" name="Connector: Elbow 78">
            <a:extLst>
              <a:ext uri="{FF2B5EF4-FFF2-40B4-BE49-F238E27FC236}">
                <a16:creationId xmlns:a16="http://schemas.microsoft.com/office/drawing/2014/main" id="{CA946652-F80A-4C8C-842D-0DBA2BACBA5A}"/>
              </a:ext>
            </a:extLst>
          </p:cNvPr>
          <p:cNvCxnSpPr>
            <a:stCxn id="16" idx="1"/>
            <a:endCxn id="18" idx="2"/>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90A995-6DD8-4A1A-B6A6-515A80C58DC3}"/>
              </a:ext>
            </a:extLst>
          </p:cNvPr>
          <p:cNvSpPr txBox="1"/>
          <p:nvPr/>
        </p:nvSpPr>
        <p:spPr>
          <a:xfrm>
            <a:off x="816134" y="5661810"/>
            <a:ext cx="1013365"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cxnSp>
        <p:nvCxnSpPr>
          <p:cNvPr id="82" name="Connector: Elbow 81">
            <a:extLst>
              <a:ext uri="{FF2B5EF4-FFF2-40B4-BE49-F238E27FC236}">
                <a16:creationId xmlns:a16="http://schemas.microsoft.com/office/drawing/2014/main" id="{F6EB83C5-9697-4DDC-91C2-DB8A97F13247}"/>
              </a:ext>
            </a:extLst>
          </p:cNvPr>
          <p:cNvCxnSpPr>
            <a:endCxn id="17"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30ABCC-A48E-428F-B620-3B289AD81F50}"/>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Pitchbook</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86" name="Oval 85">
            <a:extLst>
              <a:ext uri="{FF2B5EF4-FFF2-40B4-BE49-F238E27FC236}">
                <a16:creationId xmlns:a16="http://schemas.microsoft.com/office/drawing/2014/main" id="{E17853A1-5A7D-4FB4-A1FA-4628395F74A6}"/>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87" name="Oval 86">
            <a:extLst>
              <a:ext uri="{FF2B5EF4-FFF2-40B4-BE49-F238E27FC236}">
                <a16:creationId xmlns:a16="http://schemas.microsoft.com/office/drawing/2014/main" id="{89209E01-D81E-4F64-B783-C0580418C63A}"/>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88" name="Oval 87">
            <a:extLst>
              <a:ext uri="{FF2B5EF4-FFF2-40B4-BE49-F238E27FC236}">
                <a16:creationId xmlns:a16="http://schemas.microsoft.com/office/drawing/2014/main" id="{992A98A2-45C5-43EC-B962-92362925FA99}"/>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89" name="Oval 88">
            <a:extLst>
              <a:ext uri="{FF2B5EF4-FFF2-40B4-BE49-F238E27FC236}">
                <a16:creationId xmlns:a16="http://schemas.microsoft.com/office/drawing/2014/main" id="{EF0702E4-EA77-4017-895A-2A639B88E663}"/>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90" name="Oval 89">
            <a:extLst>
              <a:ext uri="{FF2B5EF4-FFF2-40B4-BE49-F238E27FC236}">
                <a16:creationId xmlns:a16="http://schemas.microsoft.com/office/drawing/2014/main" id="{51C6827D-58B6-4046-B846-4DD56244A528}"/>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91" name="Oval 90">
            <a:extLst>
              <a:ext uri="{FF2B5EF4-FFF2-40B4-BE49-F238E27FC236}">
                <a16:creationId xmlns:a16="http://schemas.microsoft.com/office/drawing/2014/main" id="{A4E3637B-93B3-4F5B-85E9-DDE0E03DF1F1}"/>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pic>
        <p:nvPicPr>
          <p:cNvPr id="92" name="Picture 91">
            <a:extLst>
              <a:ext uri="{FF2B5EF4-FFF2-40B4-BE49-F238E27FC236}">
                <a16:creationId xmlns:a16="http://schemas.microsoft.com/office/drawing/2014/main" id="{86051244-474D-43EC-8A9A-C63EFFF93217}"/>
              </a:ext>
            </a:extLst>
          </p:cNvPr>
          <p:cNvPicPr>
            <a:picLocks noChangeAspect="1"/>
          </p:cNvPicPr>
          <p:nvPr/>
        </p:nvPicPr>
        <p:blipFill>
          <a:blip r:embed="rId8"/>
          <a:stretch>
            <a:fillRect/>
          </a:stretch>
        </p:blipFill>
        <p:spPr>
          <a:xfrm>
            <a:off x="10981458" y="3151962"/>
            <a:ext cx="619005" cy="554075"/>
          </a:xfrm>
          <a:prstGeom prst="rect">
            <a:avLst/>
          </a:prstGeom>
        </p:spPr>
      </p:pic>
      <p:cxnSp>
        <p:nvCxnSpPr>
          <p:cNvPr id="93" name="Connector: Elbow 92">
            <a:extLst>
              <a:ext uri="{FF2B5EF4-FFF2-40B4-BE49-F238E27FC236}">
                <a16:creationId xmlns:a16="http://schemas.microsoft.com/office/drawing/2014/main" id="{4E1564B6-3444-4A58-8385-70194B01B66D}"/>
              </a:ext>
            </a:extLst>
          </p:cNvPr>
          <p:cNvCxnSpPr>
            <a:stCxn id="92" idx="2"/>
            <a:endCxn id="16" idx="3"/>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A2002F3-14E3-4E06-B209-5E2366BA93C8}"/>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96" name="Oval 95">
            <a:extLst>
              <a:ext uri="{FF2B5EF4-FFF2-40B4-BE49-F238E27FC236}">
                <a16:creationId xmlns:a16="http://schemas.microsoft.com/office/drawing/2014/main" id="{8DA57651-3609-479B-972A-31BA7C1A6385}"/>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
        <p:nvSpPr>
          <p:cNvPr id="97" name="object 49">
            <a:extLst>
              <a:ext uri="{FF2B5EF4-FFF2-40B4-BE49-F238E27FC236}">
                <a16:creationId xmlns:a16="http://schemas.microsoft.com/office/drawing/2014/main" id="{4AF98DBE-812F-45EA-BB1E-21CD393DCF91}"/>
              </a:ext>
            </a:extLst>
          </p:cNvPr>
          <p:cNvSpPr txBox="1"/>
          <p:nvPr/>
        </p:nvSpPr>
        <p:spPr>
          <a:xfrm>
            <a:off x="10150228" y="1391101"/>
            <a:ext cx="1950036" cy="766877"/>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Fine tunned Machine Learning model that predict the industry classification based on company description plus other attributes from Pitchbook data and update the company records in Salesforce CRM</a:t>
            </a:r>
          </a:p>
        </p:txBody>
      </p:sp>
      <p:cxnSp>
        <p:nvCxnSpPr>
          <p:cNvPr id="98" name="Straight Arrow Connector 97">
            <a:extLst>
              <a:ext uri="{FF2B5EF4-FFF2-40B4-BE49-F238E27FC236}">
                <a16:creationId xmlns:a16="http://schemas.microsoft.com/office/drawing/2014/main" id="{075DF8A5-1786-4737-A05D-9B83DAD9C4C7}"/>
              </a:ext>
            </a:extLst>
          </p:cNvPr>
          <p:cNvCxnSpPr>
            <a:endCxn id="97" idx="1"/>
          </p:cNvCxnSpPr>
          <p:nvPr/>
        </p:nvCxnSpPr>
        <p:spPr>
          <a:xfrm flipV="1">
            <a:off x="9215092" y="1774540"/>
            <a:ext cx="935136" cy="43494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34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8</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Tree>
    <p:extLst>
      <p:ext uri="{BB962C8B-B14F-4D97-AF65-F5344CB8AC3E}">
        <p14:creationId xmlns:p14="http://schemas.microsoft.com/office/powerpoint/2010/main" val="21928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9</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20994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It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 </a:t>
            </a:r>
          </a:p>
          <a:p>
            <a:pPr algn="just"/>
            <a:r>
              <a:rPr lang="en-US" sz="14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1400" dirty="0">
                <a:solidFill>
                  <a:srgbClr val="374151"/>
                </a:solidFill>
                <a:latin typeface="Verdana" panose="020B0604030504040204" pitchFamily="34" charset="0"/>
                <a:ea typeface="Verdana" panose="020B0604030504040204" pitchFamily="34" charset="0"/>
              </a:rPr>
              <a:t>Bag-of-Words: In this approach, the sentence is first preprocessed to remove stop words, punctuation, and other irrelevant elements. Then, the bag-of-words technique is used to represent the sentence as a vector of word frequencies. The resulting vector is used as the vector representation of the sentence.</a:t>
            </a:r>
          </a:p>
          <a:p>
            <a:pPr lvl="1" algn="just"/>
            <a:endParaRPr lang="en-US" sz="2000" dirty="0">
              <a:solidFill>
                <a:srgbClr val="374151"/>
              </a:solidFill>
              <a:latin typeface="Verdana" panose="020B0604030504040204" pitchFamily="34" charset="0"/>
              <a:ea typeface="Verdana" panose="020B0604030504040204" pitchFamily="34" charset="0"/>
            </a:endParaRPr>
          </a:p>
          <a:p>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embedding</a:t>
            </a:r>
          </a:p>
        </p:txBody>
      </p:sp>
      <p:grpSp>
        <p:nvGrpSpPr>
          <p:cNvPr id="41" name="Group 40">
            <a:extLst>
              <a:ext uri="{FF2B5EF4-FFF2-40B4-BE49-F238E27FC236}">
                <a16:creationId xmlns:a16="http://schemas.microsoft.com/office/drawing/2014/main" id="{5995507C-32EF-4E10-9260-801F76B7A948}"/>
              </a:ext>
            </a:extLst>
          </p:cNvPr>
          <p:cNvGrpSpPr/>
          <p:nvPr/>
        </p:nvGrpSpPr>
        <p:grpSpPr>
          <a:xfrm>
            <a:off x="3403769" y="4042450"/>
            <a:ext cx="5021140" cy="1452831"/>
            <a:chOff x="3403769" y="3731729"/>
            <a:chExt cx="5021140" cy="1452831"/>
          </a:xfrm>
        </p:grpSpPr>
        <p:sp>
          <p:nvSpPr>
            <p:cNvPr id="17" name="Rectangle 16">
              <a:extLst>
                <a:ext uri="{FF2B5EF4-FFF2-40B4-BE49-F238E27FC236}">
                  <a16:creationId xmlns:a16="http://schemas.microsoft.com/office/drawing/2014/main" id="{0CF5F28E-810B-4DC4-99FD-0D2D36888859}"/>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7FE50-F364-491A-A860-975715C76EA8}"/>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7083432-3999-4A39-97A6-2EDCBECBDFF0}"/>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Bag-of-words Embedding</a:t>
              </a:r>
            </a:p>
          </p:txBody>
        </p:sp>
        <p:sp>
          <p:nvSpPr>
            <p:cNvPr id="28" name="Rectangle 27">
              <a:extLst>
                <a:ext uri="{FF2B5EF4-FFF2-40B4-BE49-F238E27FC236}">
                  <a16:creationId xmlns:a16="http://schemas.microsoft.com/office/drawing/2014/main" id="{9488AB13-93CA-4FAA-A321-C1C47BDEB62A}"/>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357831D5-8F7C-45AB-B63B-BFD34CEBD211}"/>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ADE91EC7-F93A-4034-9CF0-1110D8BA7924}"/>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Bag-of-Words Encoding</a:t>
              </a:r>
              <a:endParaRPr lang="en-US" dirty="0">
                <a:solidFill>
                  <a:schemeClr val="tx1"/>
                </a:solidFill>
              </a:endParaRPr>
            </a:p>
          </p:txBody>
        </p:sp>
        <p:sp>
          <p:nvSpPr>
            <p:cNvPr id="35" name="Rectangle 34">
              <a:extLst>
                <a:ext uri="{FF2B5EF4-FFF2-40B4-BE49-F238E27FC236}">
                  <a16:creationId xmlns:a16="http://schemas.microsoft.com/office/drawing/2014/main" id="{C6F9EAC8-8BAA-4A81-B649-DEA5DEFEFB62}"/>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Vector Representation</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6CC2C195-021C-44FE-85A3-6BF393CC00E2}"/>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917F33C-C485-483B-84FE-DFF56A137C1C}"/>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0A8132-3233-456A-9D85-73A6FB8EE017}"/>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529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1043</Words>
  <Application>Microsoft Office PowerPoint</Application>
  <PresentationFormat>Widescreen</PresentationFormat>
  <Paragraphs>220</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Verdana</vt:lpstr>
      <vt:lpstr>Wingdings</vt:lpstr>
      <vt:lpstr>Office Theme</vt:lpstr>
      <vt:lpstr>Data Mining Final Project   Pitchbook Industry Classification: Robust ML for Classification</vt:lpstr>
      <vt:lpstr>Table of Contents</vt:lpstr>
      <vt:lpstr>Project Overview</vt:lpstr>
      <vt:lpstr>Background</vt:lpstr>
      <vt:lpstr>Project Overview</vt:lpstr>
      <vt:lpstr>Existing Application Architecture</vt:lpstr>
      <vt:lpstr>Proposed Application Architecture</vt:lpstr>
      <vt:lpstr>PowerPoint Presentation</vt:lpstr>
      <vt:lpstr>Feature Engineering</vt:lpstr>
      <vt:lpstr>Data Mining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Zhang, Qingwei (Q.)</cp:lastModifiedBy>
  <cp:revision>20</cp:revision>
  <dcterms:created xsi:type="dcterms:W3CDTF">2023-02-27T22:52:13Z</dcterms:created>
  <dcterms:modified xsi:type="dcterms:W3CDTF">2023-03-03T04:26:23Z</dcterms:modified>
</cp:coreProperties>
</file>