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57" r:id="rId3"/>
    <p:sldId id="273" r:id="rId4"/>
    <p:sldId id="274" r:id="rId5"/>
    <p:sldId id="275" r:id="rId6"/>
    <p:sldId id="266" r:id="rId7"/>
    <p:sldId id="264" r:id="rId8"/>
    <p:sldId id="263" r:id="rId9"/>
    <p:sldId id="269" r:id="rId10"/>
    <p:sldId id="270" r:id="rId11"/>
    <p:sldId id="271" r:id="rId12"/>
    <p:sldId id="265" r:id="rId13"/>
    <p:sldId id="267" r:id="rId14"/>
    <p:sldId id="26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1C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21" autoAdjust="0"/>
  </p:normalViewPr>
  <p:slideViewPr>
    <p:cSldViewPr snapToGrid="0">
      <p:cViewPr>
        <p:scale>
          <a:sx n="100" d="100"/>
          <a:sy n="100" d="100"/>
        </p:scale>
        <p:origin x="954"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E1275-E3BC-4924-9D21-14A811C77763}"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6D01-079E-4A98-8D3F-CF3C0652AB6E}" type="slidenum">
              <a:rPr lang="en-US" smtClean="0"/>
              <a:t>‹#›</a:t>
            </a:fld>
            <a:endParaRPr lang="en-US"/>
          </a:p>
        </p:txBody>
      </p:sp>
    </p:spTree>
    <p:extLst>
      <p:ext uri="{BB962C8B-B14F-4D97-AF65-F5344CB8AC3E}">
        <p14:creationId xmlns:p14="http://schemas.microsoft.com/office/powerpoint/2010/main" val="28348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3</a:t>
            </a:fld>
            <a:endParaRPr lang="en-US"/>
          </a:p>
        </p:txBody>
      </p:sp>
    </p:spTree>
    <p:extLst>
      <p:ext uri="{BB962C8B-B14F-4D97-AF65-F5344CB8AC3E}">
        <p14:creationId xmlns:p14="http://schemas.microsoft.com/office/powerpoint/2010/main" val="115749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12</a:t>
            </a:fld>
            <a:endParaRPr lang="en-US"/>
          </a:p>
        </p:txBody>
      </p:sp>
    </p:spTree>
    <p:extLst>
      <p:ext uri="{BB962C8B-B14F-4D97-AF65-F5344CB8AC3E}">
        <p14:creationId xmlns:p14="http://schemas.microsoft.com/office/powerpoint/2010/main" val="816397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13</a:t>
            </a:fld>
            <a:endParaRPr lang="en-US"/>
          </a:p>
        </p:txBody>
      </p:sp>
    </p:spTree>
    <p:extLst>
      <p:ext uri="{BB962C8B-B14F-4D97-AF65-F5344CB8AC3E}">
        <p14:creationId xmlns:p14="http://schemas.microsoft.com/office/powerpoint/2010/main" val="2657907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Sentence transformers can be used in conjunction with Logistic Regression for various natural language processing (NLP) tasks that involve sentence classification. The purpose of using sentence transformers in Logistic Regression is to improve the quality of the sentence representation and enhance the performance of the classification model.</a:t>
            </a:r>
          </a:p>
          <a:p>
            <a:pPr algn="l"/>
            <a:endParaRPr lang="en-US" b="0" i="0" dirty="0">
              <a:solidFill>
                <a:srgbClr val="374151"/>
              </a:solidFill>
              <a:effectLst/>
              <a:latin typeface="Söhne"/>
            </a:endParaRPr>
          </a:p>
          <a:p>
            <a:pPr algn="l"/>
            <a:r>
              <a:rPr lang="en-US" b="0" i="0" dirty="0">
                <a:solidFill>
                  <a:srgbClr val="374151"/>
                </a:solidFill>
                <a:effectLst/>
                <a:latin typeface="Söhne"/>
              </a:rPr>
              <a:t>In traditional Logistic Regression models for sentence classification, the sentence is represented as a bag-of-words or a sequence of word embeddings, which can lead to the loss of important semantic and contextual information. Sentence transformers address this limitation by encoding the sentence as a dense vector that captures the meaning and context of the sentence.</a:t>
            </a:r>
          </a:p>
          <a:p>
            <a:endParaRPr lang="en-US" dirty="0"/>
          </a:p>
          <a:p>
            <a:r>
              <a:rPr lang="en-US" b="0" i="0" dirty="0">
                <a:solidFill>
                  <a:srgbClr val="374151"/>
                </a:solidFill>
                <a:effectLst/>
                <a:latin typeface="Söhne"/>
              </a:rPr>
              <a:t>By using sentence transformers in Logistic Regression, we can achieve state-of-the-art performance on various NLP tasks such as sentiment analysis, text classification, and language translation.</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14</a:t>
            </a:fld>
            <a:endParaRPr lang="en-US"/>
          </a:p>
        </p:txBody>
      </p:sp>
    </p:spTree>
    <p:extLst>
      <p:ext uri="{BB962C8B-B14F-4D97-AF65-F5344CB8AC3E}">
        <p14:creationId xmlns:p14="http://schemas.microsoft.com/office/powerpoint/2010/main" val="235317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Sentence transformers can be used in conjunction with Logistic Regression for various natural language processing (NLP) tasks that involve sentence classification. The purpose of using sentence transformers in Logistic Regression is to improve the quality of the sentence representation and enhance the performance of the classification model.</a:t>
            </a:r>
          </a:p>
          <a:p>
            <a:pPr algn="l"/>
            <a:endParaRPr lang="en-US" b="0" i="0" dirty="0">
              <a:solidFill>
                <a:srgbClr val="374151"/>
              </a:solidFill>
              <a:effectLst/>
              <a:latin typeface="Söhne"/>
            </a:endParaRPr>
          </a:p>
          <a:p>
            <a:pPr algn="l"/>
            <a:r>
              <a:rPr lang="en-US" b="0" i="0" dirty="0">
                <a:solidFill>
                  <a:srgbClr val="374151"/>
                </a:solidFill>
                <a:effectLst/>
                <a:latin typeface="Söhne"/>
              </a:rPr>
              <a:t>In traditional Logistic Regression models for sentence classification, the sentence is represented as a bag-of-words or a sequence of word embeddings, which can lead to the loss of important semantic and contextual information. Sentence transformers address this limitation by encoding the sentence as a dense vector that captures the meaning and context of the sentence.</a:t>
            </a:r>
          </a:p>
          <a:p>
            <a:endParaRPr lang="en-US" dirty="0"/>
          </a:p>
          <a:p>
            <a:r>
              <a:rPr lang="en-US" b="0" i="0" dirty="0">
                <a:solidFill>
                  <a:srgbClr val="374151"/>
                </a:solidFill>
                <a:effectLst/>
                <a:latin typeface="Söhne"/>
              </a:rPr>
              <a:t>By using sentence transformers in Logistic Regression, we can achieve state-of-the-art performance on various NLP tasks such as sentiment analysis, text classification, and language translation.</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15</a:t>
            </a:fld>
            <a:endParaRPr lang="en-US"/>
          </a:p>
        </p:txBody>
      </p:sp>
    </p:spTree>
    <p:extLst>
      <p:ext uri="{BB962C8B-B14F-4D97-AF65-F5344CB8AC3E}">
        <p14:creationId xmlns:p14="http://schemas.microsoft.com/office/powerpoint/2010/main" val="244961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4</a:t>
            </a:fld>
            <a:endParaRPr lang="en-US"/>
          </a:p>
        </p:txBody>
      </p:sp>
    </p:spTree>
    <p:extLst>
      <p:ext uri="{BB962C8B-B14F-4D97-AF65-F5344CB8AC3E}">
        <p14:creationId xmlns:p14="http://schemas.microsoft.com/office/powerpoint/2010/main" val="2159282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5</a:t>
            </a:fld>
            <a:endParaRPr lang="en-US"/>
          </a:p>
        </p:txBody>
      </p:sp>
    </p:spTree>
    <p:extLst>
      <p:ext uri="{BB962C8B-B14F-4D97-AF65-F5344CB8AC3E}">
        <p14:creationId xmlns:p14="http://schemas.microsoft.com/office/powerpoint/2010/main" val="87801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6</a:t>
            </a:fld>
            <a:endParaRPr lang="en-US"/>
          </a:p>
        </p:txBody>
      </p:sp>
    </p:spTree>
    <p:extLst>
      <p:ext uri="{BB962C8B-B14F-4D97-AF65-F5344CB8AC3E}">
        <p14:creationId xmlns:p14="http://schemas.microsoft.com/office/powerpoint/2010/main" val="424891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7</a:t>
            </a:fld>
            <a:endParaRPr lang="en-US"/>
          </a:p>
        </p:txBody>
      </p:sp>
    </p:spTree>
    <p:extLst>
      <p:ext uri="{BB962C8B-B14F-4D97-AF65-F5344CB8AC3E}">
        <p14:creationId xmlns:p14="http://schemas.microsoft.com/office/powerpoint/2010/main" val="334359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8</a:t>
            </a:fld>
            <a:endParaRPr lang="en-US"/>
          </a:p>
        </p:txBody>
      </p:sp>
    </p:spTree>
    <p:extLst>
      <p:ext uri="{BB962C8B-B14F-4D97-AF65-F5344CB8AC3E}">
        <p14:creationId xmlns:p14="http://schemas.microsoft.com/office/powerpoint/2010/main" val="79481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9</a:t>
            </a:fld>
            <a:endParaRPr lang="en-US"/>
          </a:p>
        </p:txBody>
      </p:sp>
    </p:spTree>
    <p:extLst>
      <p:ext uri="{BB962C8B-B14F-4D97-AF65-F5344CB8AC3E}">
        <p14:creationId xmlns:p14="http://schemas.microsoft.com/office/powerpoint/2010/main" val="3910366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 Exploratory data analysis</a:t>
            </a:r>
          </a:p>
        </p:txBody>
      </p:sp>
      <p:sp>
        <p:nvSpPr>
          <p:cNvPr id="4" name="Slide Number Placeholder 3"/>
          <p:cNvSpPr>
            <a:spLocks noGrp="1"/>
          </p:cNvSpPr>
          <p:nvPr>
            <p:ph type="sldNum" sz="quarter" idx="5"/>
          </p:nvPr>
        </p:nvSpPr>
        <p:spPr/>
        <p:txBody>
          <a:bodyPr/>
          <a:lstStyle/>
          <a:p>
            <a:fld id="{159A4FC4-B7B2-41AD-A47A-6BEA82EF40C3}" type="slidenum">
              <a:rPr lang="en-US" smtClean="0"/>
              <a:t>10</a:t>
            </a:fld>
            <a:endParaRPr lang="en-US"/>
          </a:p>
        </p:txBody>
      </p:sp>
    </p:spTree>
    <p:extLst>
      <p:ext uri="{BB962C8B-B14F-4D97-AF65-F5344CB8AC3E}">
        <p14:creationId xmlns:p14="http://schemas.microsoft.com/office/powerpoint/2010/main" val="3232187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74151"/>
                </a:solidFill>
                <a:latin typeface="Verdana" panose="020B0604030504040204" pitchFamily="34" charset="0"/>
                <a:ea typeface="Verdana" panose="020B0604030504040204" pitchFamily="34" charset="0"/>
              </a:rPr>
              <a:t>PitchBook provides multiple columns like ‘Description’, ‘Keywords’, ‘PrimaryIndustrySector’, ‘PrimaryIndustryGroup’, ‘PrimaryIndustryCode’. We combine all those columns from Pitchbook into one column ‘CompleteDescription’ and call it has sentence.</a:t>
            </a:r>
          </a:p>
          <a:p>
            <a:endParaRPr lang="en-US" sz="1200" dirty="0">
              <a:solidFill>
                <a:srgbClr val="374151"/>
              </a:solidFill>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Improved Sentence Representations: Traditional methods of sentence representation, such as bag-of-words or simple word embeddings, may not capture the full meaning and context of a sentence. Sentence transformers, on the other hand, are designed to encode the meaning and context of a sentence into a dense vector representation, which can better capture the nuances of the sentence.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algn="l"/>
            <a:r>
              <a:rPr lang="en-US" b="0" i="0" dirty="0">
                <a:solidFill>
                  <a:srgbClr val="374151"/>
                </a:solidFill>
                <a:effectLst/>
                <a:latin typeface="Söhne"/>
              </a:rPr>
              <a:t>The sentence transformers output a dense vector representation of fixed length for each input sentence. The length of the vector depends on the specific pre-trained model used, but it is typically 768, 1024, or 2048. For example, the popular BERT model uses a vector length of 768.</a:t>
            </a:r>
          </a:p>
          <a:p>
            <a:pPr algn="l"/>
            <a:endParaRPr lang="en-US" b="0" i="0" dirty="0">
              <a:solidFill>
                <a:srgbClr val="374151"/>
              </a:solidFill>
              <a:effectLst/>
              <a:latin typeface="Söhne"/>
            </a:endParaRPr>
          </a:p>
          <a:p>
            <a:pPr algn="l"/>
            <a:r>
              <a:rPr lang="en-US" b="0" i="0" dirty="0">
                <a:solidFill>
                  <a:srgbClr val="374151"/>
                </a:solidFill>
                <a:effectLst/>
                <a:latin typeface="Söhne"/>
              </a:rPr>
              <a:t>The reason for using a fixed-length vector representation is that it allows us to compare and measure the similarity between different sentences in a consistent way. This is important for many NLP tasks, such as information retrieval, document classification, and question answering.</a:t>
            </a:r>
          </a:p>
          <a:p>
            <a:pPr algn="l"/>
            <a:endParaRPr lang="en-US" b="0" i="0" dirty="0">
              <a:solidFill>
                <a:srgbClr val="374151"/>
              </a:solidFill>
              <a:effectLst/>
              <a:latin typeface="Söhne"/>
            </a:endParaRPr>
          </a:p>
          <a:p>
            <a:pPr algn="l"/>
            <a:r>
              <a:rPr lang="en-US" b="0" i="0" dirty="0">
                <a:solidFill>
                  <a:srgbClr val="374151"/>
                </a:solidFill>
                <a:effectLst/>
                <a:latin typeface="Söhne"/>
              </a:rPr>
              <a:t>The individual values in the output vector represent the learned features or attributes of the sentence, which are determined by the pre-trained model. These features can capture various aspects of the sentence, such as its syntax, semantics, context, and sentiment.</a:t>
            </a:r>
          </a:p>
          <a:p>
            <a:pPr algn="l"/>
            <a:endParaRPr lang="en-US" b="0" i="0" dirty="0">
              <a:solidFill>
                <a:srgbClr val="374151"/>
              </a:solidFill>
              <a:effectLst/>
              <a:latin typeface="Söhne"/>
            </a:endParaRPr>
          </a:p>
          <a:p>
            <a:pPr algn="l"/>
            <a:r>
              <a:rPr lang="en-US" b="0" i="0" dirty="0">
                <a:solidFill>
                  <a:srgbClr val="374151"/>
                </a:solidFill>
                <a:effectLst/>
                <a:latin typeface="Söhne"/>
              </a:rPr>
              <a:t>Overall, the sentence transformer output vector is a powerful tool for encoding the meaning and context of a sentence into a dense, fixed-length representation that can be used in a wide range of NLP applications.</a:t>
            </a:r>
          </a:p>
          <a:p>
            <a:endParaRPr lang="en-US" sz="1200" dirty="0">
              <a:solidFill>
                <a:srgbClr val="374151"/>
              </a:solidFill>
              <a:latin typeface="Verdana" panose="020B0604030504040204" pitchFamily="34" charset="0"/>
              <a:ea typeface="Verdana" panose="020B0604030504040204" pitchFamily="34" charset="0"/>
            </a:endParaRPr>
          </a:p>
          <a:p>
            <a:endParaRPr lang="en-US" sz="1200" dirty="0">
              <a:solidFill>
                <a:srgbClr val="374151"/>
              </a:solidFill>
              <a:latin typeface="Verdana" panose="020B0604030504040204" pitchFamily="34" charset="0"/>
              <a:ea typeface="Verdana" panose="020B0604030504040204" pitchFamily="34" charset="0"/>
            </a:endParaRPr>
          </a:p>
          <a:p>
            <a:endParaRPr lang="en-US" sz="1200" dirty="0">
              <a:solidFill>
                <a:srgbClr val="374151"/>
              </a:solidFill>
              <a:latin typeface="Verdana" panose="020B0604030504040204" pitchFamily="34" charset="0"/>
              <a:ea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11</a:t>
            </a:fld>
            <a:endParaRPr lang="en-US"/>
          </a:p>
        </p:txBody>
      </p:sp>
    </p:spTree>
    <p:extLst>
      <p:ext uri="{BB962C8B-B14F-4D97-AF65-F5344CB8AC3E}">
        <p14:creationId xmlns:p14="http://schemas.microsoft.com/office/powerpoint/2010/main" val="270843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595-F5C5-442E-B978-AB2C0F7B1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D53B7E-ACFB-4A34-BBF0-2417C5BE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B576F-70D0-48D4-9F8F-35C9A83A4E7C}"/>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6253B716-7B10-42C6-A28F-1FBD3ED3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228E-CB37-4DB6-BD6A-154E12CF910A}"/>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6088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2D5-655C-44B9-B90A-E6EEC3F4E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C105-AE71-4062-9D59-32AD0F333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AC159-A65E-4388-9844-24AB9C17A5E9}"/>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D5705116-7B75-4D52-BA05-3EE78A3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A280-99C2-4980-9038-27612D6631E9}"/>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8943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DC21D-A538-48DD-A22E-9A6C5EE2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96754-4B7A-45AB-B61A-0D1561292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C79D-D558-4DCE-8EBA-F186DADE1C63}"/>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BEAB1C49-AB20-4E1A-9C11-C3D3E954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9B3-5BC0-4E70-8581-E07E424D5DEC}"/>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600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33F0-702C-4D37-8CDB-894743E8A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3EAD7-37CE-4EF1-B6AC-7AB0531A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A825-4A35-49DA-AA4C-FC23D00E27D0}"/>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C8378B72-0CDF-4C41-9625-7690E78C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7451-48BE-40D8-942E-9EFB4718A5F0}"/>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6984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DAC-10E6-4B1A-8E67-74DF72AB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78A8C-40ED-4FDD-A45A-7F6568522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88EF7-5193-40C6-8FD5-74DF4BC16381}"/>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8448B9D2-BA7F-4C6C-904C-40F51D39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9EADE-AB05-4F21-8328-0E936DFBFF9E}"/>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842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169-9E3B-4518-B1A7-43B11A38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D5583-4C0E-4E61-B778-B5D12D885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BD2F9-135A-41EE-92FD-5B845A06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DFB9B-26E5-4B7B-BFF1-352731A33C95}"/>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6" name="Footer Placeholder 5">
            <a:extLst>
              <a:ext uri="{FF2B5EF4-FFF2-40B4-BE49-F238E27FC236}">
                <a16:creationId xmlns:a16="http://schemas.microsoft.com/office/drawing/2014/main" id="{19F588EF-5359-4DC0-A25F-95CC4EAD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3321E-B706-4E66-B790-793B4C9719A2}"/>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5769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38F0-CEB8-4C0C-9AD2-F2D154450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31D9F-B793-4FF4-8AE9-38B9A615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3336C-304C-4846-9068-F3A3DF12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F2D14-5F29-419D-8EE5-F1A595145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5FC7-56D9-431B-BCE4-D7001CF1F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46C11-202E-4F6C-966A-BA4ADE164451}"/>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8" name="Footer Placeholder 7">
            <a:extLst>
              <a:ext uri="{FF2B5EF4-FFF2-40B4-BE49-F238E27FC236}">
                <a16:creationId xmlns:a16="http://schemas.microsoft.com/office/drawing/2014/main" id="{B9B935C4-6FC3-4902-B64A-CDA197A7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4BA2A-6203-4E22-9ABC-15F2A9E0BEB1}"/>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431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717-36F3-4E45-AFF8-2BFE58DD9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EC685-3ACB-4B1C-B4FF-62AC55730CF2}"/>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4" name="Footer Placeholder 3">
            <a:extLst>
              <a:ext uri="{FF2B5EF4-FFF2-40B4-BE49-F238E27FC236}">
                <a16:creationId xmlns:a16="http://schemas.microsoft.com/office/drawing/2014/main" id="{2E7FFD74-82BA-4D4E-AB4D-A6A92C3B2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98DAC-5EE4-4034-9C2A-EFE5D92EE11D}"/>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397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7E3F4-FF59-490B-BAF4-C737256337FC}"/>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3" name="Footer Placeholder 2">
            <a:extLst>
              <a:ext uri="{FF2B5EF4-FFF2-40B4-BE49-F238E27FC236}">
                <a16:creationId xmlns:a16="http://schemas.microsoft.com/office/drawing/2014/main" id="{87CDD01C-F72B-4346-A319-AED3CCD88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53049-568F-42AC-8595-AA158C174D35}"/>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1537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ADAE-3D5B-4C65-8164-0C6BBD59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587F8-0954-4560-BB76-20640AEE0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93048-2A46-4487-A844-B941D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CF8C5-1AD1-43F6-9031-4878BB0AB648}"/>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6" name="Footer Placeholder 5">
            <a:extLst>
              <a:ext uri="{FF2B5EF4-FFF2-40B4-BE49-F238E27FC236}">
                <a16:creationId xmlns:a16="http://schemas.microsoft.com/office/drawing/2014/main" id="{EB75ED22-4D73-4214-898F-719857284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43A5-E869-4BAF-85AF-A910939FA866}"/>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25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059-AD01-46FA-B716-F0C903C30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1B1C1-140A-42F0-BF85-102F2A0A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AB92-F329-44BD-B97F-50E140E5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9AE02-D49D-44FC-B1FB-41AA6E7DA639}"/>
              </a:ext>
            </a:extLst>
          </p:cNvPr>
          <p:cNvSpPr>
            <a:spLocks noGrp="1"/>
          </p:cNvSpPr>
          <p:nvPr>
            <p:ph type="dt" sz="half" idx="10"/>
          </p:nvPr>
        </p:nvSpPr>
        <p:spPr/>
        <p:txBody>
          <a:bodyPr/>
          <a:lstStyle/>
          <a:p>
            <a:fld id="{38744EF7-277B-4C2F-8C3D-AA5604BF70B5}" type="datetimeFigureOut">
              <a:rPr lang="en-US" smtClean="0"/>
              <a:t>3/2/2023</a:t>
            </a:fld>
            <a:endParaRPr lang="en-US"/>
          </a:p>
        </p:txBody>
      </p:sp>
      <p:sp>
        <p:nvSpPr>
          <p:cNvPr id="6" name="Footer Placeholder 5">
            <a:extLst>
              <a:ext uri="{FF2B5EF4-FFF2-40B4-BE49-F238E27FC236}">
                <a16:creationId xmlns:a16="http://schemas.microsoft.com/office/drawing/2014/main" id="{07396519-9722-4824-ABB7-3C5908DA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041A-BFC3-4D9C-9FE3-CA6EB3012AA8}"/>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99505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114F1-F308-4751-8F66-97DE7FD4B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B8E58-3359-4597-BABB-A539C8E56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4ADD-0474-47BB-9B9A-3FE6F160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44EF7-277B-4C2F-8C3D-AA5604BF70B5}" type="datetimeFigureOut">
              <a:rPr lang="en-US" smtClean="0"/>
              <a:t>3/2/2023</a:t>
            </a:fld>
            <a:endParaRPr lang="en-US"/>
          </a:p>
        </p:txBody>
      </p:sp>
      <p:sp>
        <p:nvSpPr>
          <p:cNvPr id="5" name="Footer Placeholder 4">
            <a:extLst>
              <a:ext uri="{FF2B5EF4-FFF2-40B4-BE49-F238E27FC236}">
                <a16:creationId xmlns:a16="http://schemas.microsoft.com/office/drawing/2014/main" id="{5A5901D4-326C-4C55-A4C7-19FC96DC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330F-FFD0-4936-9952-1386DE38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2C175-8F58-4964-9D91-7CD346518540}" type="slidenum">
              <a:rPr lang="en-US" smtClean="0"/>
              <a:t>‹#›</a:t>
            </a:fld>
            <a:endParaRPr lang="en-US"/>
          </a:p>
        </p:txBody>
      </p:sp>
    </p:spTree>
    <p:extLst>
      <p:ext uri="{BB962C8B-B14F-4D97-AF65-F5344CB8AC3E}">
        <p14:creationId xmlns:p14="http://schemas.microsoft.com/office/powerpoint/2010/main" val="190058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AE2-C72E-40E4-86E2-72A1F298EAE9}"/>
              </a:ext>
            </a:extLst>
          </p:cNvPr>
          <p:cNvSpPr>
            <a:spLocks noGrp="1"/>
          </p:cNvSpPr>
          <p:nvPr>
            <p:ph type="ctrTitle"/>
          </p:nvPr>
        </p:nvSpPr>
        <p:spPr>
          <a:xfrm>
            <a:off x="895349" y="3351758"/>
            <a:ext cx="7452615" cy="2247853"/>
          </a:xfrm>
        </p:spPr>
        <p:txBody>
          <a:bodyPr anchor="t">
            <a:noAutofit/>
          </a:bodyPr>
          <a:lstStyle/>
          <a:p>
            <a:pPr algn="l"/>
            <a:r>
              <a:rPr lang="en-US" sz="2800" b="1" dirty="0">
                <a:solidFill>
                  <a:srgbClr val="9E2946"/>
                </a:solidFill>
                <a:latin typeface="Verdana" panose="020B0604030504040204" pitchFamily="34" charset="0"/>
                <a:ea typeface="Verdana" panose="020B0604030504040204" pitchFamily="34" charset="0"/>
              </a:rPr>
              <a:t>Data Mining Final Project </a:t>
            </a:r>
            <a:br>
              <a:rPr lang="en-US" sz="2800" b="1" dirty="0">
                <a:solidFill>
                  <a:srgbClr val="9E2946"/>
                </a:solidFill>
                <a:latin typeface="Verdana" panose="020B0604030504040204" pitchFamily="34" charset="0"/>
                <a:ea typeface="Verdana" panose="020B0604030504040204" pitchFamily="34" charset="0"/>
              </a:rPr>
            </a:br>
            <a:br>
              <a:rPr lang="en-US" sz="2800" b="1" dirty="0">
                <a:solidFill>
                  <a:srgbClr val="9E2946"/>
                </a:solidFill>
                <a:latin typeface="Verdana" panose="020B0604030504040204" pitchFamily="34" charset="0"/>
                <a:ea typeface="Verdana" panose="020B0604030504040204" pitchFamily="34" charset="0"/>
              </a:rPr>
            </a:br>
            <a:r>
              <a:rPr lang="en-US" sz="2800" b="1" dirty="0">
                <a:solidFill>
                  <a:srgbClr val="9E2946"/>
                </a:solidFill>
                <a:latin typeface="Verdana" panose="020B0604030504040204" pitchFamily="34" charset="0"/>
                <a:ea typeface="Verdana" panose="020B0604030504040204" pitchFamily="34" charset="0"/>
              </a:rPr>
              <a:t>Pitchbook Industry Classification: Robust ML for Classification</a:t>
            </a:r>
            <a:endParaRPr lang="en-US" sz="2800"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3F73869-4D25-4347-8B36-7479EE1E802B}"/>
              </a:ext>
            </a:extLst>
          </p:cNvPr>
          <p:cNvSpPr>
            <a:spLocks noGrp="1"/>
          </p:cNvSpPr>
          <p:nvPr>
            <p:ph type="sldNum" sz="quarter" idx="12"/>
          </p:nvPr>
        </p:nvSpPr>
        <p:spPr/>
        <p:txBody>
          <a:bodyPr/>
          <a:lstStyle/>
          <a:p>
            <a:fld id="{CE94D1BC-D86E-4D7F-8F02-7A51C792EE04}" type="slidenum">
              <a:rPr lang="en-US" smtClean="0"/>
              <a:t>1</a:t>
            </a:fld>
            <a:endParaRPr lang="en-US"/>
          </a:p>
        </p:txBody>
      </p:sp>
      <p:sp>
        <p:nvSpPr>
          <p:cNvPr id="7" name="Title 1">
            <a:extLst>
              <a:ext uri="{FF2B5EF4-FFF2-40B4-BE49-F238E27FC236}">
                <a16:creationId xmlns:a16="http://schemas.microsoft.com/office/drawing/2014/main" id="{40A1DDE5-7B19-4EC9-8771-F6E545813AEF}"/>
              </a:ext>
            </a:extLst>
          </p:cNvPr>
          <p:cNvSpPr txBox="1">
            <a:spLocks/>
          </p:cNvSpPr>
          <p:nvPr/>
        </p:nvSpPr>
        <p:spPr>
          <a:xfrm>
            <a:off x="8610600" y="1762172"/>
            <a:ext cx="2590800" cy="247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March 9, 2023</a:t>
            </a:r>
          </a:p>
        </p:txBody>
      </p:sp>
      <p:pic>
        <p:nvPicPr>
          <p:cNvPr id="5" name="Picture 4">
            <a:extLst>
              <a:ext uri="{FF2B5EF4-FFF2-40B4-BE49-F238E27FC236}">
                <a16:creationId xmlns:a16="http://schemas.microsoft.com/office/drawing/2014/main" id="{70345F9A-B3D7-4C57-9411-67CB1F797D82}"/>
              </a:ext>
            </a:extLst>
          </p:cNvPr>
          <p:cNvPicPr>
            <a:picLocks noChangeAspect="1"/>
          </p:cNvPicPr>
          <p:nvPr/>
        </p:nvPicPr>
        <p:blipFill>
          <a:blip r:embed="rId2"/>
          <a:stretch>
            <a:fillRect/>
          </a:stretch>
        </p:blipFill>
        <p:spPr>
          <a:xfrm>
            <a:off x="403589" y="83959"/>
            <a:ext cx="1885714" cy="600000"/>
          </a:xfrm>
          <a:prstGeom prst="rect">
            <a:avLst/>
          </a:prstGeom>
        </p:spPr>
      </p:pic>
      <p:cxnSp>
        <p:nvCxnSpPr>
          <p:cNvPr id="8" name="Straight Connector 7">
            <a:extLst>
              <a:ext uri="{FF2B5EF4-FFF2-40B4-BE49-F238E27FC236}">
                <a16:creationId xmlns:a16="http://schemas.microsoft.com/office/drawing/2014/main" id="{F6467D1B-697B-4355-966D-392A7B1D70A1}"/>
              </a:ext>
            </a:extLst>
          </p:cNvPr>
          <p:cNvCxnSpPr/>
          <p:nvPr/>
        </p:nvCxnSpPr>
        <p:spPr>
          <a:xfrm>
            <a:off x="8416031" y="1753294"/>
            <a:ext cx="0" cy="50958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F6CC7-B859-47EF-A00A-1075020BD72B}"/>
              </a:ext>
            </a:extLst>
          </p:cNvPr>
          <p:cNvCxnSpPr>
            <a:cxnSpLocks/>
          </p:cNvCxnSpPr>
          <p:nvPr/>
        </p:nvCxnSpPr>
        <p:spPr>
          <a:xfrm flipH="1">
            <a:off x="861319" y="3334002"/>
            <a:ext cx="34031" cy="3506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1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Preprocessing (EDA)</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10</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7" name="TextBox 16">
            <a:extLst>
              <a:ext uri="{FF2B5EF4-FFF2-40B4-BE49-F238E27FC236}">
                <a16:creationId xmlns:a16="http://schemas.microsoft.com/office/drawing/2014/main" id="{B3A99EA6-6FD9-477E-8CBC-B9A09170E7B6}"/>
              </a:ext>
            </a:extLst>
          </p:cNvPr>
          <p:cNvSpPr txBox="1"/>
          <p:nvPr/>
        </p:nvSpPr>
        <p:spPr>
          <a:xfrm>
            <a:off x="246748" y="1366243"/>
            <a:ext cx="11391877" cy="2677656"/>
          </a:xfrm>
          <a:prstGeom prst="rect">
            <a:avLst/>
          </a:prstGeom>
          <a:noFill/>
        </p:spPr>
        <p:txBody>
          <a:bodyPr wrap="square">
            <a:spAutoFit/>
          </a:bodyPr>
          <a:lstStyle/>
          <a:p>
            <a:endParaRPr lang="en-US" sz="2000" dirty="0">
              <a:solidFill>
                <a:srgbClr val="374151"/>
              </a:solidFill>
              <a:latin typeface="Söhne"/>
            </a:endParaRPr>
          </a:p>
          <a:p>
            <a:pPr lvl="1">
              <a:buFont typeface="+mj-lt"/>
              <a:buAutoNum type="arabicPeriod"/>
            </a:pPr>
            <a:r>
              <a:rPr lang="en-US" sz="1600" dirty="0">
                <a:solidFill>
                  <a:srgbClr val="374151"/>
                </a:solidFill>
                <a:latin typeface="Verdana" panose="020B0604030504040204" pitchFamily="34" charset="0"/>
                <a:ea typeface="Verdana" panose="020B0604030504040204" pitchFamily="34" charset="0"/>
              </a:rPr>
              <a:t>First, the text data from PitchBook and Salesforce are preprocessed as follows </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Merge two datasource based on ‘companyId’ column</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Drop all observations that are having missing values based on ‘description’ column</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Dropping all PitchBook companies that are mapped to multiple Salesforce records using ‘companyId’ column. This is to avoid biases during the model training</a:t>
            </a: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PitchBook descriptions will be features (predictors), Salesforce industries will be labels (response). Then we move on to feature engineering stage</a:t>
            </a:r>
          </a:p>
          <a:p>
            <a:endParaRPr lang="en-US" sz="2000" dirty="0"/>
          </a:p>
        </p:txBody>
      </p:sp>
    </p:spTree>
    <p:extLst>
      <p:ext uri="{BB962C8B-B14F-4D97-AF65-F5344CB8AC3E}">
        <p14:creationId xmlns:p14="http://schemas.microsoft.com/office/powerpoint/2010/main" val="11047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11</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7" name="TextBox 16">
            <a:extLst>
              <a:ext uri="{FF2B5EF4-FFF2-40B4-BE49-F238E27FC236}">
                <a16:creationId xmlns:a16="http://schemas.microsoft.com/office/drawing/2014/main" id="{B3A99EA6-6FD9-477E-8CBC-B9A09170E7B6}"/>
              </a:ext>
            </a:extLst>
          </p:cNvPr>
          <p:cNvSpPr txBox="1"/>
          <p:nvPr/>
        </p:nvSpPr>
        <p:spPr>
          <a:xfrm>
            <a:off x="246748" y="911299"/>
            <a:ext cx="11391877" cy="4893647"/>
          </a:xfrm>
          <a:prstGeom prst="rect">
            <a:avLst/>
          </a:prstGeom>
          <a:noFill/>
        </p:spPr>
        <p:txBody>
          <a:bodyPr wrap="square">
            <a:spAutoFit/>
          </a:bodyPr>
          <a:lstStyle/>
          <a:p>
            <a:endParaRPr lang="en-US" sz="2000" dirty="0">
              <a:solidFill>
                <a:srgbClr val="374151"/>
              </a:solidFill>
              <a:latin typeface="Söhne"/>
            </a:endParaRPr>
          </a:p>
          <a:p>
            <a:pPr lvl="1"/>
            <a:r>
              <a:rPr lang="en-US" sz="1600" dirty="0">
                <a:solidFill>
                  <a:srgbClr val="374151"/>
                </a:solidFill>
                <a:latin typeface="Verdana" panose="020B0604030504040204" pitchFamily="34" charset="0"/>
                <a:ea typeface="Verdana" panose="020B0604030504040204" pitchFamily="34" charset="0"/>
              </a:rPr>
              <a:t>After preprocessing, the data from PitchBook are feature engineered as follows</a:t>
            </a:r>
          </a:p>
          <a:p>
            <a:pPr lvl="1"/>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PitchBook provides multiple columns like ‘Description’, ‘Keywords’, ‘PrimaryIndustrySector’, ‘PrimaryIndustryGroup’, ‘PrimaryIndustryCode’ that describes the company as well as the industry it belongs to. This columns are not aligned to company description from Salesforce side. We combine all those columns from Pitchbook into one column ‘CompleteDescription’ and call it has sentence, so it can help in extracting meaningful insights using NLP tools</a:t>
            </a:r>
          </a:p>
          <a:p>
            <a:pPr lvl="2"/>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Then for each sentence, we use BERT Sentence Transformers, that encode the meaning and context of a sentence into a </a:t>
            </a:r>
            <a:r>
              <a:rPr lang="en-US" sz="1600" b="1" dirty="0">
                <a:solidFill>
                  <a:srgbClr val="374151"/>
                </a:solidFill>
                <a:latin typeface="Verdana" panose="020B0604030504040204" pitchFamily="34" charset="0"/>
                <a:ea typeface="Verdana" panose="020B0604030504040204" pitchFamily="34" charset="0"/>
              </a:rPr>
              <a:t>dense vector representation called embeddings</a:t>
            </a:r>
            <a:r>
              <a:rPr lang="en-US" sz="1600" dirty="0">
                <a:solidFill>
                  <a:srgbClr val="374151"/>
                </a:solidFill>
                <a:latin typeface="Verdana" panose="020B0604030504040204" pitchFamily="34" charset="0"/>
                <a:ea typeface="Verdana" panose="020B0604030504040204" pitchFamily="34" charset="0"/>
              </a:rPr>
              <a:t> shown below, which can better capture the nuances of that sentence. Below snapshot represent fixed length for each input sentence and length of the vector depends on the specific pre-trained model used, but it is typically 768, 1024, or 2048. Here each Id reference to a actual sentence</a:t>
            </a: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endParaRPr lang="en-US" sz="2000" dirty="0"/>
          </a:p>
        </p:txBody>
      </p:sp>
      <p:pic>
        <p:nvPicPr>
          <p:cNvPr id="4" name="Picture 3">
            <a:extLst>
              <a:ext uri="{FF2B5EF4-FFF2-40B4-BE49-F238E27FC236}">
                <a16:creationId xmlns:a16="http://schemas.microsoft.com/office/drawing/2014/main" id="{93800AC0-27A4-446D-949C-E2847DA091C1}"/>
              </a:ext>
            </a:extLst>
          </p:cNvPr>
          <p:cNvPicPr>
            <a:picLocks noChangeAspect="1"/>
          </p:cNvPicPr>
          <p:nvPr/>
        </p:nvPicPr>
        <p:blipFill>
          <a:blip r:embed="rId4"/>
          <a:stretch>
            <a:fillRect/>
          </a:stretch>
        </p:blipFill>
        <p:spPr>
          <a:xfrm>
            <a:off x="728421" y="4581745"/>
            <a:ext cx="10800080" cy="1533879"/>
          </a:xfrm>
          <a:prstGeom prst="rect">
            <a:avLst/>
          </a:prstGeom>
        </p:spPr>
      </p:pic>
    </p:spTree>
    <p:extLst>
      <p:ext uri="{BB962C8B-B14F-4D97-AF65-F5344CB8AC3E}">
        <p14:creationId xmlns:p14="http://schemas.microsoft.com/office/powerpoint/2010/main" val="39538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12</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22895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solidFill>
                  <a:srgbClr val="374151"/>
                </a:solidFill>
                <a:latin typeface="Verdana" panose="020B0604030504040204" pitchFamily="34" charset="0"/>
                <a:ea typeface="Verdana" panose="020B0604030504040204" pitchFamily="34" charset="0"/>
              </a:rPr>
              <a:t>Sentence embedding is often used in sentence transformation tasks to compare the meaning of different sentences or to generate new sentences that have similar meanings. It refers to the process of converting a sentence into a numerical vector representation. This vector representation captures the meaning and context of the sentence in a way that can be used by machine learning algorithms for various natural language processing (NLP) tasks, such as text classification, sentiment analysis, and language translation. </a:t>
            </a:r>
          </a:p>
          <a:p>
            <a:pPr algn="just"/>
            <a:r>
              <a:rPr lang="en-US" sz="1600" dirty="0">
                <a:solidFill>
                  <a:srgbClr val="374151"/>
                </a:solidFill>
                <a:latin typeface="Verdana" panose="020B0604030504040204" pitchFamily="34" charset="0"/>
                <a:ea typeface="Verdana" panose="020B0604030504040204" pitchFamily="34" charset="0"/>
              </a:rPr>
              <a:t>There are different approaches to sentence embedding, including:</a:t>
            </a:r>
          </a:p>
          <a:p>
            <a:pPr lvl="1" algn="just"/>
            <a:r>
              <a:rPr lang="en-US" sz="1600" dirty="0">
                <a:solidFill>
                  <a:srgbClr val="374151"/>
                </a:solidFill>
                <a:latin typeface="Verdana" panose="020B0604030504040204" pitchFamily="34" charset="0"/>
                <a:ea typeface="Verdana" panose="020B0604030504040204" pitchFamily="34" charset="0"/>
              </a:rPr>
              <a:t>Bag-of-Words: In this approach, the sentence is first preprocessed to remove stop words, punctuation, and other irrelevant elements. Then, the bag-of-words technique is used to represent the sentence as a vector of word frequencies. The resulting vector is used as the vector representation of the sentence.</a:t>
            </a:r>
          </a:p>
          <a:p>
            <a:pPr lvl="1" algn="just"/>
            <a:endParaRPr lang="en-US" sz="1600" dirty="0">
              <a:solidFill>
                <a:srgbClr val="374151"/>
              </a:solidFill>
              <a:latin typeface="Verdana" panose="020B0604030504040204" pitchFamily="34" charset="0"/>
              <a:ea typeface="Verdana" panose="020B0604030504040204" pitchFamily="34" charset="0"/>
            </a:endParaRPr>
          </a:p>
          <a:p>
            <a:endParaRPr lang="en-US" sz="1600"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What is Sentence embedding?</a:t>
            </a:r>
          </a:p>
        </p:txBody>
      </p:sp>
      <p:grpSp>
        <p:nvGrpSpPr>
          <p:cNvPr id="41" name="Group 40">
            <a:extLst>
              <a:ext uri="{FF2B5EF4-FFF2-40B4-BE49-F238E27FC236}">
                <a16:creationId xmlns:a16="http://schemas.microsoft.com/office/drawing/2014/main" id="{5995507C-32EF-4E10-9260-801F76B7A948}"/>
              </a:ext>
            </a:extLst>
          </p:cNvPr>
          <p:cNvGrpSpPr/>
          <p:nvPr/>
        </p:nvGrpSpPr>
        <p:grpSpPr>
          <a:xfrm>
            <a:off x="3403769" y="4530130"/>
            <a:ext cx="5021140" cy="1452831"/>
            <a:chOff x="3403769" y="3731729"/>
            <a:chExt cx="5021140" cy="1452831"/>
          </a:xfrm>
        </p:grpSpPr>
        <p:sp>
          <p:nvSpPr>
            <p:cNvPr id="17" name="Rectangle 16">
              <a:extLst>
                <a:ext uri="{FF2B5EF4-FFF2-40B4-BE49-F238E27FC236}">
                  <a16:creationId xmlns:a16="http://schemas.microsoft.com/office/drawing/2014/main" id="{0CF5F28E-810B-4DC4-99FD-0D2D36888859}"/>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7FE50-F364-491A-A860-975715C76EA8}"/>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7083432-3999-4A39-97A6-2EDCBECBDFF0}"/>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Bag-of-words Embedding</a:t>
              </a:r>
            </a:p>
          </p:txBody>
        </p:sp>
        <p:sp>
          <p:nvSpPr>
            <p:cNvPr id="28" name="Rectangle 27">
              <a:extLst>
                <a:ext uri="{FF2B5EF4-FFF2-40B4-BE49-F238E27FC236}">
                  <a16:creationId xmlns:a16="http://schemas.microsoft.com/office/drawing/2014/main" id="{9488AB13-93CA-4FAA-A321-C1C47BDEB62A}"/>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357831D5-8F7C-45AB-B63B-BFD34CEBD211}"/>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ADE91EC7-F93A-4034-9CF0-1110D8BA7924}"/>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Bag-of-Words Encoding</a:t>
              </a:r>
              <a:endParaRPr lang="en-US" dirty="0">
                <a:solidFill>
                  <a:schemeClr val="tx1"/>
                </a:solidFill>
              </a:endParaRPr>
            </a:p>
          </p:txBody>
        </p:sp>
        <p:sp>
          <p:nvSpPr>
            <p:cNvPr id="35" name="Rectangle 34">
              <a:extLst>
                <a:ext uri="{FF2B5EF4-FFF2-40B4-BE49-F238E27FC236}">
                  <a16:creationId xmlns:a16="http://schemas.microsoft.com/office/drawing/2014/main" id="{C6F9EAC8-8BAA-4A81-B649-DEA5DEFEFB62}"/>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Vector Representation</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6CC2C195-021C-44FE-85A3-6BF393CC00E2}"/>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917F33C-C485-483B-84FE-DFF56A137C1C}"/>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0A8132-3233-456A-9D85-73A6FB8EE017}"/>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5291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45976" y="1591555"/>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600" dirty="0">
                <a:solidFill>
                  <a:srgbClr val="374151"/>
                </a:solidFill>
                <a:latin typeface="Verdana" panose="020B0604030504040204" pitchFamily="34" charset="0"/>
                <a:ea typeface="Verdana" panose="020B0604030504040204" pitchFamily="34" charset="0"/>
              </a:rPr>
              <a:t>Word Embeddings: This approach represents each word in a sentence as a vector in a high-dimensional space, where words that have similar meanings are closer together. The sentence is then represented as a vector that is the sum or average of the word vectors in the sentence.</a:t>
            </a:r>
          </a:p>
          <a:p>
            <a:pPr lvl="1" algn="just"/>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r>
              <a:rPr lang="en-US" sz="1600" dirty="0">
                <a:solidFill>
                  <a:srgbClr val="374151"/>
                </a:solidFill>
                <a:latin typeface="Verdana" panose="020B0604030504040204" pitchFamily="34" charset="0"/>
                <a:ea typeface="Verdana" panose="020B0604030504040204" pitchFamily="34" charset="0"/>
              </a:rPr>
              <a:t>Transformers: This approach uses deep neural networks to encode a sentence as a fixed-length vector. Transformers have achieved state-of-the-art performance on many NLP tasks, including sentence classification and language modeling.</a:t>
            </a:r>
          </a:p>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50000"/>
              </a:lnSpc>
            </a:pPr>
            <a:r>
              <a:rPr lang="en-US" b="1" dirty="0">
                <a:solidFill>
                  <a:srgbClr val="9E2946"/>
                </a:solidFill>
                <a:latin typeface="Verdana" panose="020B0604030504040204" pitchFamily="34" charset="0"/>
                <a:ea typeface="Verdana" panose="020B0604030504040204" pitchFamily="34" charset="0"/>
                <a:cs typeface="+mj-cs"/>
              </a:rPr>
              <a:t>What is Sentence embedding?</a:t>
            </a:r>
          </a:p>
        </p:txBody>
      </p:sp>
      <p:grpSp>
        <p:nvGrpSpPr>
          <p:cNvPr id="2" name="Group 1">
            <a:extLst>
              <a:ext uri="{FF2B5EF4-FFF2-40B4-BE49-F238E27FC236}">
                <a16:creationId xmlns:a16="http://schemas.microsoft.com/office/drawing/2014/main" id="{83DD80F1-908B-4BCB-822B-0565D1353038}"/>
              </a:ext>
            </a:extLst>
          </p:cNvPr>
          <p:cNvGrpSpPr/>
          <p:nvPr/>
        </p:nvGrpSpPr>
        <p:grpSpPr>
          <a:xfrm>
            <a:off x="3501424" y="2391003"/>
            <a:ext cx="5021140" cy="1399561"/>
            <a:chOff x="3501424" y="2622023"/>
            <a:chExt cx="5021140" cy="1399561"/>
          </a:xfrm>
        </p:grpSpPr>
        <p:sp>
          <p:nvSpPr>
            <p:cNvPr id="18" name="Rectangle 17">
              <a:extLst>
                <a:ext uri="{FF2B5EF4-FFF2-40B4-BE49-F238E27FC236}">
                  <a16:creationId xmlns:a16="http://schemas.microsoft.com/office/drawing/2014/main" id="{0A933423-54C6-4486-A02E-AA602C5DB145}"/>
                </a:ext>
              </a:extLst>
            </p:cNvPr>
            <p:cNvSpPr/>
            <p:nvPr/>
          </p:nvSpPr>
          <p:spPr>
            <a:xfrm>
              <a:off x="3501424" y="2628094"/>
              <a:ext cx="5021140" cy="139349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28755C-F8F9-422B-BD81-084F2023C8D2}"/>
                </a:ext>
              </a:extLst>
            </p:cNvPr>
            <p:cNvSpPr/>
            <p:nvPr/>
          </p:nvSpPr>
          <p:spPr>
            <a:xfrm>
              <a:off x="3501424" y="2622023"/>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4EE3352-A54A-4AEF-980F-EB8FCA40886F}"/>
                </a:ext>
              </a:extLst>
            </p:cNvPr>
            <p:cNvSpPr txBox="1"/>
            <p:nvPr/>
          </p:nvSpPr>
          <p:spPr>
            <a:xfrm>
              <a:off x="3825119" y="267587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Word Embedding</a:t>
              </a:r>
            </a:p>
          </p:txBody>
        </p:sp>
        <p:sp>
          <p:nvSpPr>
            <p:cNvPr id="21" name="Rectangle 20">
              <a:extLst>
                <a:ext uri="{FF2B5EF4-FFF2-40B4-BE49-F238E27FC236}">
                  <a16:creationId xmlns:a16="http://schemas.microsoft.com/office/drawing/2014/main" id="{4D0D36AC-A6BC-40C5-B846-644FB968FC59}"/>
                </a:ext>
              </a:extLst>
            </p:cNvPr>
            <p:cNvSpPr/>
            <p:nvPr/>
          </p:nvSpPr>
          <p:spPr>
            <a:xfrm>
              <a:off x="3589518"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22" name="Rectangle 21">
              <a:extLst>
                <a:ext uri="{FF2B5EF4-FFF2-40B4-BE49-F238E27FC236}">
                  <a16:creationId xmlns:a16="http://schemas.microsoft.com/office/drawing/2014/main" id="{AFA73868-1222-4BE4-83F0-D3C928179520}"/>
                </a:ext>
              </a:extLst>
            </p:cNvPr>
            <p:cNvSpPr/>
            <p:nvPr/>
          </p:nvSpPr>
          <p:spPr>
            <a:xfrm>
              <a:off x="4848479"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23" name="Rectangle 22">
              <a:extLst>
                <a:ext uri="{FF2B5EF4-FFF2-40B4-BE49-F238E27FC236}">
                  <a16:creationId xmlns:a16="http://schemas.microsoft.com/office/drawing/2014/main" id="{FE511459-7BAC-4E43-8D45-07A29B5830DE}"/>
                </a:ext>
              </a:extLst>
            </p:cNvPr>
            <p:cNvSpPr/>
            <p:nvPr/>
          </p:nvSpPr>
          <p:spPr>
            <a:xfrm>
              <a:off x="6131101"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Word Embedding Encoding</a:t>
              </a:r>
              <a:endParaRPr lang="en-US" dirty="0">
                <a:solidFill>
                  <a:schemeClr val="tx1"/>
                </a:solidFill>
              </a:endParaRPr>
            </a:p>
          </p:txBody>
        </p:sp>
        <p:sp>
          <p:nvSpPr>
            <p:cNvPr id="24" name="Rectangle 23">
              <a:extLst>
                <a:ext uri="{FF2B5EF4-FFF2-40B4-BE49-F238E27FC236}">
                  <a16:creationId xmlns:a16="http://schemas.microsoft.com/office/drawing/2014/main" id="{92C6C728-7124-4F1B-96A7-CCD61619E0B6}"/>
                </a:ext>
              </a:extLst>
            </p:cNvPr>
            <p:cNvSpPr/>
            <p:nvPr/>
          </p:nvSpPr>
          <p:spPr>
            <a:xfrm>
              <a:off x="7413723"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25" name="Straight Arrow Connector 24">
              <a:extLst>
                <a:ext uri="{FF2B5EF4-FFF2-40B4-BE49-F238E27FC236}">
                  <a16:creationId xmlns:a16="http://schemas.microsoft.com/office/drawing/2014/main" id="{ED90C481-8962-4EAA-896E-859A97BF4B18}"/>
                </a:ext>
              </a:extLst>
            </p:cNvPr>
            <p:cNvCxnSpPr>
              <a:cxnSpLocks/>
              <a:endCxn id="22" idx="1"/>
            </p:cNvCxnSpPr>
            <p:nvPr/>
          </p:nvCxnSpPr>
          <p:spPr>
            <a:xfrm>
              <a:off x="4619902" y="342541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C92EEF-3C8C-4B5E-90F8-26270AF47927}"/>
                </a:ext>
              </a:extLst>
            </p:cNvPr>
            <p:cNvCxnSpPr>
              <a:cxnSpLocks/>
              <a:endCxn id="23" idx="1"/>
            </p:cNvCxnSpPr>
            <p:nvPr/>
          </p:nvCxnSpPr>
          <p:spPr>
            <a:xfrm>
              <a:off x="5878863"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2274DB1-E73E-4F5F-84D8-C172D0CFD741}"/>
                </a:ext>
              </a:extLst>
            </p:cNvPr>
            <p:cNvCxnSpPr>
              <a:cxnSpLocks/>
              <a:endCxn id="24" idx="1"/>
            </p:cNvCxnSpPr>
            <p:nvPr/>
          </p:nvCxnSpPr>
          <p:spPr>
            <a:xfrm>
              <a:off x="7161485"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A7292490-81DB-4938-97F7-B3A61F43C9A6}"/>
              </a:ext>
            </a:extLst>
          </p:cNvPr>
          <p:cNvGrpSpPr/>
          <p:nvPr/>
        </p:nvGrpSpPr>
        <p:grpSpPr>
          <a:xfrm>
            <a:off x="3501424" y="4786081"/>
            <a:ext cx="5021140" cy="1452831"/>
            <a:chOff x="3403769" y="3731729"/>
            <a:chExt cx="5021140" cy="1452831"/>
          </a:xfrm>
        </p:grpSpPr>
        <p:sp>
          <p:nvSpPr>
            <p:cNvPr id="29" name="Rectangle 28">
              <a:extLst>
                <a:ext uri="{FF2B5EF4-FFF2-40B4-BE49-F238E27FC236}">
                  <a16:creationId xmlns:a16="http://schemas.microsoft.com/office/drawing/2014/main" id="{E5957867-43E3-432F-B7F9-65EC0A3F0765}"/>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F2943D-2044-40B3-8847-5DE23560BC04}"/>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9D001D4-4F0C-44C0-945C-47D5AD7B5CE3}"/>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Transformers Embedding</a:t>
              </a:r>
            </a:p>
          </p:txBody>
        </p:sp>
        <p:sp>
          <p:nvSpPr>
            <p:cNvPr id="32" name="Rectangle 31">
              <a:extLst>
                <a:ext uri="{FF2B5EF4-FFF2-40B4-BE49-F238E27FC236}">
                  <a16:creationId xmlns:a16="http://schemas.microsoft.com/office/drawing/2014/main" id="{41232D91-E3BD-46A5-9810-9621C8349D77}"/>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E3570944-53FD-48C1-BD32-4C5FC0EC3F8C}"/>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71034437-8365-46EC-8FE7-5D63540315BF}"/>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Transform Encoding</a:t>
              </a:r>
              <a:endParaRPr lang="en-US" dirty="0">
                <a:solidFill>
                  <a:schemeClr val="tx1"/>
                </a:solidFill>
              </a:endParaRPr>
            </a:p>
          </p:txBody>
        </p:sp>
        <p:sp>
          <p:nvSpPr>
            <p:cNvPr id="35" name="Rectangle 34">
              <a:extLst>
                <a:ext uri="{FF2B5EF4-FFF2-40B4-BE49-F238E27FC236}">
                  <a16:creationId xmlns:a16="http://schemas.microsoft.com/office/drawing/2014/main" id="{692D7E1D-F605-40BC-91D6-590826D11888}"/>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2AFFF932-BE03-4460-9DDF-9E352C8118F3}"/>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469E036-69CA-45A7-891A-D3F4CB513111}"/>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3A54DB-B6C9-4BBB-BCE4-75D80E12BD7F}"/>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574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transformers with Logistic Regression for sentence classification</a:t>
            </a:r>
          </a:p>
        </p:txBody>
      </p:sp>
      <p:sp>
        <p:nvSpPr>
          <p:cNvPr id="39" name="TextBox 38">
            <a:extLst>
              <a:ext uri="{FF2B5EF4-FFF2-40B4-BE49-F238E27FC236}">
                <a16:creationId xmlns:a16="http://schemas.microsoft.com/office/drawing/2014/main" id="{78A6182F-C98F-4D77-9BCC-E8C2D0BFC7FE}"/>
              </a:ext>
            </a:extLst>
          </p:cNvPr>
          <p:cNvSpPr txBox="1"/>
          <p:nvPr/>
        </p:nvSpPr>
        <p:spPr>
          <a:xfrm>
            <a:off x="261545" y="1806712"/>
            <a:ext cx="11391877" cy="3908762"/>
          </a:xfrm>
          <a:prstGeom prst="rect">
            <a:avLst/>
          </a:prstGeom>
          <a:noFill/>
        </p:spPr>
        <p:txBody>
          <a:bodyPr wrap="square">
            <a:spAutoFit/>
          </a:bodyPr>
          <a:lstStyle/>
          <a:p>
            <a:r>
              <a:rPr lang="en-US" sz="1600" dirty="0">
                <a:solidFill>
                  <a:srgbClr val="374151"/>
                </a:solidFill>
                <a:latin typeface="Verdana" panose="020B0604030504040204" pitchFamily="34" charset="0"/>
                <a:ea typeface="Verdana" panose="020B0604030504040204" pitchFamily="34" charset="0"/>
              </a:rPr>
              <a:t>The purpose of using sentence transformers in Logistic Regression is to improve the quality of the sentence representation in PitchBook data source and enhance the performance of the classification model. </a:t>
            </a:r>
          </a:p>
          <a:p>
            <a:endParaRPr lang="en-US" sz="2000" dirty="0">
              <a:solidFill>
                <a:srgbClr val="374151"/>
              </a:solidFill>
              <a:latin typeface="Söhne"/>
            </a:endParaRP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First, the text data is preprocessed to remove stop words, punctuation, and other irrelevant elements.</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The preprocessed text is then encoded using a pre-trained sentence transformer model such as SBERT.</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The resulting sentence embeddings are fed into a Logistic Regression model to train and make  predictions.</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During the training process, the Logistic Regression model learns to classify the sentences based on their vector representations, which capture the meaning and context of the sentence.</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During the prediction process, the trained model takes as input the new sentence, encodes it using the same sentence transformer model, and predicts its class label based on the learned classification rules.</a:t>
            </a:r>
          </a:p>
          <a:p>
            <a:endParaRPr lang="en-US" sz="2000" dirty="0"/>
          </a:p>
        </p:txBody>
      </p:sp>
    </p:spTree>
    <p:extLst>
      <p:ext uri="{BB962C8B-B14F-4D97-AF65-F5344CB8AC3E}">
        <p14:creationId xmlns:p14="http://schemas.microsoft.com/office/powerpoint/2010/main" val="67093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Results and Evaluation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75677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838200" y="480991"/>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Table of Contents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a:t>
            </a:fld>
            <a:endParaRPr lang="en-US"/>
          </a:p>
        </p:txBody>
      </p:sp>
      <p:sp>
        <p:nvSpPr>
          <p:cNvPr id="5" name="TextBox 4">
            <a:extLst>
              <a:ext uri="{FF2B5EF4-FFF2-40B4-BE49-F238E27FC236}">
                <a16:creationId xmlns:a16="http://schemas.microsoft.com/office/drawing/2014/main" id="{4727551D-13BF-4EBF-BF84-B1921C80F418}"/>
              </a:ext>
            </a:extLst>
          </p:cNvPr>
          <p:cNvSpPr txBox="1"/>
          <p:nvPr/>
        </p:nvSpPr>
        <p:spPr>
          <a:xfrm>
            <a:off x="838199" y="1590674"/>
            <a:ext cx="5882197" cy="4105226"/>
          </a:xfrm>
          <a:prstGeom prst="rect">
            <a:avLst/>
          </a:prstGeom>
          <a:noFill/>
        </p:spPr>
        <p:txBody>
          <a:bodyPr wrap="square" rtlCol="0">
            <a:spAutoFit/>
          </a:bodyPr>
          <a:lstStyle/>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Key Stakeholders</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Goals</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Application Architecture</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Methodology</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Collection and Preprocessing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Exploration &amp; Feature Engineering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Mining Techniques</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Results and Evaluation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Conclusion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References</a:t>
            </a:r>
          </a:p>
        </p:txBody>
      </p:sp>
      <p:cxnSp>
        <p:nvCxnSpPr>
          <p:cNvPr id="7" name="Straight Connector 6">
            <a:extLst>
              <a:ext uri="{FF2B5EF4-FFF2-40B4-BE49-F238E27FC236}">
                <a16:creationId xmlns:a16="http://schemas.microsoft.com/office/drawing/2014/main" id="{4806B8EF-231A-448F-B48F-7D4AB540F2D2}"/>
              </a:ext>
            </a:extLst>
          </p:cNvPr>
          <p:cNvCxnSpPr>
            <a:cxnSpLocks/>
          </p:cNvCxnSpPr>
          <p:nvPr/>
        </p:nvCxnSpPr>
        <p:spPr>
          <a:xfrm flipH="1">
            <a:off x="967667" y="1154097"/>
            <a:ext cx="10395011"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16000" y="1443841"/>
            <a:ext cx="9777047" cy="4247317"/>
          </a:xfrm>
          <a:prstGeom prst="rect">
            <a:avLst/>
          </a:prstGeom>
          <a:noFill/>
        </p:spPr>
        <p:txBody>
          <a:bodyPr wrap="square" rtlCol="0">
            <a:spAutoFit/>
          </a:bodyPr>
          <a:lstStyle/>
          <a:p>
            <a:endParaRPr lang="en-US" dirty="0"/>
          </a:p>
          <a:p>
            <a:r>
              <a:rPr lang="en-US" b="1" dirty="0"/>
              <a:t>Unsupervised companies' categorization</a:t>
            </a:r>
          </a:p>
          <a:p>
            <a:pPr marL="742950" lvl="1" indent="-285750">
              <a:buFont typeface="Arial" panose="020B0604020202020204" pitchFamily="34" charset="0"/>
              <a:buChar char="•"/>
            </a:pPr>
            <a:r>
              <a:rPr lang="en-US" b="1" dirty="0"/>
              <a:t>Categorize brands basis their history using Artificial Intelligence</a:t>
            </a:r>
          </a:p>
          <a:p>
            <a:endParaRPr lang="en-US" b="1" dirty="0"/>
          </a:p>
          <a:p>
            <a:r>
              <a:rPr lang="en-US" dirty="0"/>
              <a:t>100s –1000s of companies exist belonging to various industries. Today these are manually categorized and grouped under various industry classification schemes like NAICS, SIC, NIC, etc. These schemes are pre-determined and don’t reflect the changing nature of a business or brand.</a:t>
            </a:r>
            <a:endParaRPr lang="en-US" b="1" dirty="0"/>
          </a:p>
          <a:p>
            <a:endParaRPr lang="en-US" b="1" dirty="0"/>
          </a:p>
          <a:p>
            <a:endParaRPr lang="en-US" b="1" dirty="0"/>
          </a:p>
          <a:p>
            <a:r>
              <a:rPr lang="en-US" b="1" dirty="0"/>
              <a:t>Question:  </a:t>
            </a:r>
            <a:r>
              <a:rPr lang="en-US" dirty="0"/>
              <a:t>Can we create a more dynamic categorization basis the journey of a company using a machine learning model?</a:t>
            </a:r>
          </a:p>
          <a:p>
            <a:endParaRPr lang="en-US" b="1" dirty="0"/>
          </a:p>
          <a:p>
            <a:r>
              <a:rPr lang="en-US" b="1" dirty="0"/>
              <a:t>Answer: </a:t>
            </a:r>
            <a:r>
              <a:rPr lang="en-US" dirty="0"/>
              <a:t>Yes, we can!</a:t>
            </a:r>
          </a:p>
          <a:p>
            <a:endParaRPr lang="en-US" dirty="0"/>
          </a:p>
          <a:p>
            <a:endParaRPr lang="en-US" dirty="0"/>
          </a:p>
        </p:txBody>
      </p:sp>
    </p:spTree>
    <p:extLst>
      <p:ext uri="{BB962C8B-B14F-4D97-AF65-F5344CB8AC3E}">
        <p14:creationId xmlns:p14="http://schemas.microsoft.com/office/powerpoint/2010/main" val="361470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Background</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16000" y="1443841"/>
            <a:ext cx="9777047" cy="4801314"/>
          </a:xfrm>
          <a:prstGeom prst="rect">
            <a:avLst/>
          </a:prstGeom>
          <a:noFill/>
        </p:spPr>
        <p:txBody>
          <a:bodyPr wrap="square" rtlCol="0">
            <a:spAutoFit/>
          </a:bodyPr>
          <a:lstStyle/>
          <a:p>
            <a:r>
              <a:rPr lang="en-US" b="1" dirty="0"/>
              <a:t>What Are Stock Market Sectors?</a:t>
            </a:r>
          </a:p>
          <a:p>
            <a:r>
              <a:rPr lang="en-US" dirty="0"/>
              <a:t>A stock sector is a collection of publicly-traded companies that work within the same general field of business—healthcare, energy, real estate, etc. The stocks in each sector, in turn, carry similar characteristics.</a:t>
            </a:r>
          </a:p>
          <a:p>
            <a:endParaRPr lang="en-US" dirty="0"/>
          </a:p>
          <a:p>
            <a:endParaRPr lang="en-US" dirty="0"/>
          </a:p>
          <a:p>
            <a:r>
              <a:rPr lang="en-US" b="1" dirty="0"/>
              <a:t>Stock Market Sector Classifications</a:t>
            </a:r>
          </a:p>
          <a:p>
            <a:r>
              <a:rPr lang="en-US" dirty="0"/>
              <a:t>There are three competing systems for classifying stocks into sectors and industries: the Global Industry Classification Standard (GICS), the Industrial Classification Benchmark (ICB), and Morningstar's stock sector structure. For the most part, the systems are functionally equivalent, but unfortunately the terminology is different.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3116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16000" y="1314341"/>
            <a:ext cx="9777047" cy="2031325"/>
          </a:xfrm>
          <a:prstGeom prst="rect">
            <a:avLst/>
          </a:prstGeom>
          <a:noFill/>
        </p:spPr>
        <p:txBody>
          <a:bodyPr wrap="square" rtlCol="0">
            <a:spAutoFit/>
          </a:bodyPr>
          <a:lstStyle/>
          <a:p>
            <a:endParaRPr lang="en-US" dirty="0"/>
          </a:p>
          <a:p>
            <a:r>
              <a:rPr lang="en-US" b="1" dirty="0"/>
              <a:t>How Many Sectors Are in the Stock Market?</a:t>
            </a:r>
          </a:p>
          <a:p>
            <a:r>
              <a:rPr lang="en-US" dirty="0"/>
              <a:t>There are 11 stock market sectors, according to the Global Industry Classification Standard, or GICS, which is an industry taxonomy developed in 1999 by MSCI and Standard &amp; Poor's. Within the entire GICS structure, there are 11 sectors, 24 industry groups, 69 industries and 158 sub-industries into which all major public companies are categorized.</a:t>
            </a:r>
          </a:p>
          <a:p>
            <a:endParaRPr lang="en-US" dirty="0"/>
          </a:p>
        </p:txBody>
      </p:sp>
      <p:sp>
        <p:nvSpPr>
          <p:cNvPr id="5" name="TextBox 4">
            <a:extLst>
              <a:ext uri="{FF2B5EF4-FFF2-40B4-BE49-F238E27FC236}">
                <a16:creationId xmlns:a16="http://schemas.microsoft.com/office/drawing/2014/main" id="{4D016CAF-C6FE-4BE0-99DD-DB0604DE3DD0}"/>
              </a:ext>
            </a:extLst>
          </p:cNvPr>
          <p:cNvSpPr txBox="1"/>
          <p:nvPr/>
        </p:nvSpPr>
        <p:spPr>
          <a:xfrm>
            <a:off x="1029470" y="3686935"/>
            <a:ext cx="9280745" cy="1477328"/>
          </a:xfrm>
          <a:prstGeom prst="rect">
            <a:avLst/>
          </a:prstGeom>
          <a:noFill/>
        </p:spPr>
        <p:txBody>
          <a:bodyPr wrap="square" numCol="3" rtlCol="0">
            <a:spAutoFit/>
          </a:bodyPr>
          <a:lstStyle/>
          <a:p>
            <a:r>
              <a:rPr lang="en-US" b="1" dirty="0"/>
              <a:t>The 11 stock GICS market sectors are: </a:t>
            </a:r>
          </a:p>
          <a:p>
            <a:pPr marL="342900" indent="-342900">
              <a:buFont typeface="+mj-lt"/>
              <a:buAutoNum type="arabicPeriod"/>
            </a:pPr>
            <a:r>
              <a:rPr lang="en-US" dirty="0"/>
              <a:t>Healthcare Sector</a:t>
            </a:r>
          </a:p>
          <a:p>
            <a:pPr marL="342900" indent="-342900">
              <a:buFont typeface="+mj-lt"/>
              <a:buAutoNum type="arabicPeriod"/>
            </a:pPr>
            <a:r>
              <a:rPr lang="en-US" dirty="0"/>
              <a:t>Materials Sector</a:t>
            </a:r>
          </a:p>
          <a:p>
            <a:pPr marL="342900" indent="-342900">
              <a:buFont typeface="+mj-lt"/>
              <a:buAutoNum type="arabicPeriod"/>
            </a:pPr>
            <a:r>
              <a:rPr lang="en-US" dirty="0"/>
              <a:t>Real Estate Sector</a:t>
            </a:r>
          </a:p>
          <a:p>
            <a:pPr marL="342900" indent="-342900">
              <a:buFont typeface="+mj-lt"/>
              <a:buAutoNum type="arabicPeriod"/>
            </a:pPr>
            <a:r>
              <a:rPr lang="en-US" dirty="0"/>
              <a:t>Consumer Staples Sector</a:t>
            </a:r>
          </a:p>
          <a:p>
            <a:pPr marL="342900" indent="-342900">
              <a:buFont typeface="+mj-lt"/>
              <a:buAutoNum type="arabicPeriod"/>
            </a:pPr>
            <a:r>
              <a:rPr lang="en-US" dirty="0"/>
              <a:t>Consumer Discretionary Sector</a:t>
            </a:r>
          </a:p>
          <a:p>
            <a:pPr marL="342900" indent="-342900">
              <a:buFont typeface="+mj-lt"/>
              <a:buAutoNum type="arabicPeriod"/>
            </a:pPr>
            <a:r>
              <a:rPr lang="en-US" dirty="0"/>
              <a:t>Utilities Sector</a:t>
            </a:r>
          </a:p>
          <a:p>
            <a:pPr marL="342900" indent="-342900">
              <a:buFont typeface="+mj-lt"/>
              <a:buAutoNum type="arabicPeriod"/>
            </a:pPr>
            <a:r>
              <a:rPr lang="en-US" dirty="0"/>
              <a:t>Energy Sector</a:t>
            </a:r>
          </a:p>
          <a:p>
            <a:pPr marL="342900" indent="-342900">
              <a:buFont typeface="+mj-lt"/>
              <a:buAutoNum type="arabicPeriod"/>
            </a:pPr>
            <a:r>
              <a:rPr lang="en-US" dirty="0"/>
              <a:t>Industrials Sector</a:t>
            </a:r>
          </a:p>
          <a:p>
            <a:pPr marL="342900" indent="-342900">
              <a:buFont typeface="+mj-lt"/>
              <a:buAutoNum type="arabicPeriod"/>
            </a:pPr>
            <a:r>
              <a:rPr lang="en-US" dirty="0"/>
              <a:t>Consumer Services Sector</a:t>
            </a:r>
          </a:p>
          <a:p>
            <a:pPr marL="342900" indent="-342900">
              <a:buFont typeface="+mj-lt"/>
              <a:buAutoNum type="arabicPeriod"/>
            </a:pPr>
            <a:r>
              <a:rPr lang="en-US" dirty="0"/>
              <a:t>Financials Sector</a:t>
            </a:r>
          </a:p>
          <a:p>
            <a:pPr marL="342900" indent="-342900">
              <a:buFont typeface="+mj-lt"/>
              <a:buAutoNum type="arabicPeriod"/>
            </a:pPr>
            <a:r>
              <a:rPr lang="en-US" dirty="0"/>
              <a:t>Technology Sector</a:t>
            </a:r>
          </a:p>
          <a:p>
            <a:endParaRPr lang="en-US" dirty="0"/>
          </a:p>
        </p:txBody>
      </p:sp>
    </p:spTree>
    <p:extLst>
      <p:ext uri="{BB962C8B-B14F-4D97-AF65-F5344CB8AC3E}">
        <p14:creationId xmlns:p14="http://schemas.microsoft.com/office/powerpoint/2010/main" val="199208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Existing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3" name="Picture 10" descr="Salesforce: We bring companies and customers together on the #1 CRM.">
            <a:extLst>
              <a:ext uri="{FF2B5EF4-FFF2-40B4-BE49-F238E27FC236}">
                <a16:creationId xmlns:a16="http://schemas.microsoft.com/office/drawing/2014/main" id="{41EBB564-BD5D-4CE6-8D29-4D4B16CFBD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itchBook Adds New Performance Datasets &amp;amp;amp; Research to Strengthen Fund  Manager Due Diligence Workflow">
            <a:extLst>
              <a:ext uri="{FF2B5EF4-FFF2-40B4-BE49-F238E27FC236}">
                <a16:creationId xmlns:a16="http://schemas.microsoft.com/office/drawing/2014/main" id="{C39262CC-2F29-4CB2-9566-691595B765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C3B3DC5-34C2-4B09-9D0E-4559CE9A6EBC}"/>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AA5FB52-8FFE-4B96-870F-816154B5728C}"/>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9" name="Rectangle 18">
            <a:extLst>
              <a:ext uri="{FF2B5EF4-FFF2-40B4-BE49-F238E27FC236}">
                <a16:creationId xmlns:a16="http://schemas.microsoft.com/office/drawing/2014/main" id="{5AEA7AF5-10CC-40EC-AD0A-2BF07F9ABD0B}"/>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77B39831-C01E-4DA5-94AD-BFDA8D6A2DE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pic>
        <p:nvPicPr>
          <p:cNvPr id="21" name="Picture 20">
            <a:extLst>
              <a:ext uri="{FF2B5EF4-FFF2-40B4-BE49-F238E27FC236}">
                <a16:creationId xmlns:a16="http://schemas.microsoft.com/office/drawing/2014/main" id="{13FF8F27-A02C-4F8E-BD22-AC116D5D0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sp>
        <p:nvSpPr>
          <p:cNvPr id="22" name="TextBox 21">
            <a:extLst>
              <a:ext uri="{FF2B5EF4-FFF2-40B4-BE49-F238E27FC236}">
                <a16:creationId xmlns:a16="http://schemas.microsoft.com/office/drawing/2014/main" id="{2024A3C5-CBDF-4FED-8226-3E8615C515AC}"/>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3" name="TextBox 22">
            <a:extLst>
              <a:ext uri="{FF2B5EF4-FFF2-40B4-BE49-F238E27FC236}">
                <a16:creationId xmlns:a16="http://schemas.microsoft.com/office/drawing/2014/main" id="{5638FFCF-1E84-4648-A1DC-61E7C37E9A7E}"/>
              </a:ext>
            </a:extLst>
          </p:cNvPr>
          <p:cNvSpPr txBox="1"/>
          <p:nvPr/>
        </p:nvSpPr>
        <p:spPr>
          <a:xfrm rot="16200000">
            <a:off x="2671839" y="4918628"/>
            <a:ext cx="100765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24" name="Connector: Elbow 23">
            <a:extLst>
              <a:ext uri="{FF2B5EF4-FFF2-40B4-BE49-F238E27FC236}">
                <a16:creationId xmlns:a16="http://schemas.microsoft.com/office/drawing/2014/main" id="{4264AF24-8A9D-45AE-A66F-32A6C5AE4AF5}"/>
              </a:ext>
            </a:extLst>
          </p:cNvPr>
          <p:cNvCxnSpPr>
            <a:stCxn id="21"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D83695-BEA1-4CF5-9C2E-ACDDB8EF41A2}"/>
              </a:ext>
            </a:extLst>
          </p:cNvPr>
          <p:cNvSpPr txBox="1"/>
          <p:nvPr/>
        </p:nvSpPr>
        <p:spPr>
          <a:xfrm>
            <a:off x="2163027" y="4978163"/>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cxnSp>
        <p:nvCxnSpPr>
          <p:cNvPr id="26" name="Connector: Elbow 25">
            <a:extLst>
              <a:ext uri="{FF2B5EF4-FFF2-40B4-BE49-F238E27FC236}">
                <a16:creationId xmlns:a16="http://schemas.microsoft.com/office/drawing/2014/main" id="{1783BDD4-878F-4021-83EA-28D516E56075}"/>
              </a:ext>
            </a:extLst>
          </p:cNvPr>
          <p:cNvCxnSpPr>
            <a:endCxn id="21"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1D4E00A-750B-449C-BD3B-EB88E42CD1CF}"/>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latin typeface="Verdana" panose="020B0604030504040204" pitchFamily="34" charset="0"/>
                <a:ea typeface="Verdana" panose="020B0604030504040204" pitchFamily="34" charset="0"/>
              </a:rPr>
              <a:t>Pull Pitchbook</a:t>
            </a:r>
          </a:p>
          <a:p>
            <a:pPr defTabSz="685800"/>
            <a:r>
              <a:rPr lang="en-US" sz="700" dirty="0">
                <a:latin typeface="Verdana" panose="020B0604030504040204" pitchFamily="34" charset="0"/>
                <a:ea typeface="Verdana" panose="020B0604030504040204" pitchFamily="34" charset="0"/>
              </a:rPr>
              <a:t>Data</a:t>
            </a:r>
          </a:p>
        </p:txBody>
      </p:sp>
      <p:sp>
        <p:nvSpPr>
          <p:cNvPr id="28" name="Oval 27">
            <a:extLst>
              <a:ext uri="{FF2B5EF4-FFF2-40B4-BE49-F238E27FC236}">
                <a16:creationId xmlns:a16="http://schemas.microsoft.com/office/drawing/2014/main" id="{21B6F05A-BA46-4582-AEF9-420CCAE211BB}"/>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5F1AF841-0C87-448B-8B47-08ABC0E97915}"/>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98F9C689-803B-4616-964B-749E51D67ECA}"/>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Rectangle 30">
            <a:extLst>
              <a:ext uri="{FF2B5EF4-FFF2-40B4-BE49-F238E27FC236}">
                <a16:creationId xmlns:a16="http://schemas.microsoft.com/office/drawing/2014/main" id="{C01B0650-0C8B-48C3-A897-C53A7959F8F4}"/>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5A3D09E-4A63-449F-9BF2-5DD037A6524A}"/>
              </a:ext>
            </a:extLst>
          </p:cNvPr>
          <p:cNvSpPr txBox="1"/>
          <p:nvPr/>
        </p:nvSpPr>
        <p:spPr>
          <a:xfrm>
            <a:off x="3531718" y="1366736"/>
            <a:ext cx="1607518"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Manual Ops</a:t>
            </a:r>
          </a:p>
        </p:txBody>
      </p:sp>
      <p:cxnSp>
        <p:nvCxnSpPr>
          <p:cNvPr id="36" name="Connector: Elbow 35">
            <a:extLst>
              <a:ext uri="{FF2B5EF4-FFF2-40B4-BE49-F238E27FC236}">
                <a16:creationId xmlns:a16="http://schemas.microsoft.com/office/drawing/2014/main" id="{1A550721-F38E-4FF0-98D5-D24CE729AC53}"/>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D6D7F8-250F-4110-8DF6-AED166D84B05}"/>
              </a:ext>
            </a:extLst>
          </p:cNvPr>
          <p:cNvSpPr txBox="1"/>
          <p:nvPr/>
        </p:nvSpPr>
        <p:spPr>
          <a:xfrm rot="16200000">
            <a:off x="4683089" y="4163269"/>
            <a:ext cx="90028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40" name="Rectangle 39">
            <a:extLst>
              <a:ext uri="{FF2B5EF4-FFF2-40B4-BE49-F238E27FC236}">
                <a16:creationId xmlns:a16="http://schemas.microsoft.com/office/drawing/2014/main" id="{14B2A4B9-CA6F-4282-8265-9F5527139CCC}"/>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73AA105-3A45-41A5-8851-76B4B0C24718}"/>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F413964-0740-4941-BC3D-1B766C6E3702}"/>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Manual Industry Classification Process</a:t>
            </a:r>
          </a:p>
        </p:txBody>
      </p:sp>
      <p:grpSp>
        <p:nvGrpSpPr>
          <p:cNvPr id="33" name="Group 32">
            <a:extLst>
              <a:ext uri="{FF2B5EF4-FFF2-40B4-BE49-F238E27FC236}">
                <a16:creationId xmlns:a16="http://schemas.microsoft.com/office/drawing/2014/main" id="{1A4EAEAE-3F9D-4997-9BDB-845327C73B64}"/>
              </a:ext>
            </a:extLst>
          </p:cNvPr>
          <p:cNvGrpSpPr/>
          <p:nvPr/>
        </p:nvGrpSpPr>
        <p:grpSpPr>
          <a:xfrm>
            <a:off x="6511211" y="2882008"/>
            <a:ext cx="652882" cy="516947"/>
            <a:chOff x="3050627" y="2651409"/>
            <a:chExt cx="652882" cy="516947"/>
          </a:xfrm>
        </p:grpSpPr>
        <p:pic>
          <p:nvPicPr>
            <p:cNvPr id="34" name="Graphic 33">
              <a:extLst>
                <a:ext uri="{FF2B5EF4-FFF2-40B4-BE49-F238E27FC236}">
                  <a16:creationId xmlns:a16="http://schemas.microsoft.com/office/drawing/2014/main" id="{8604B077-1235-4454-8D5A-2A92DF71DBD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6028" y="2651409"/>
              <a:ext cx="247647" cy="247647"/>
            </a:xfrm>
            <a:prstGeom prst="rect">
              <a:avLst/>
            </a:prstGeom>
          </p:spPr>
        </p:pic>
        <p:sp>
          <p:nvSpPr>
            <p:cNvPr id="35" name="TextBox 34">
              <a:extLst>
                <a:ext uri="{FF2B5EF4-FFF2-40B4-BE49-F238E27FC236}">
                  <a16:creationId xmlns:a16="http://schemas.microsoft.com/office/drawing/2014/main" id="{8B8B8930-C297-4530-9FF0-62DD0BFCB0D3}"/>
                </a:ext>
              </a:extLst>
            </p:cNvPr>
            <p:cNvSpPr txBox="1"/>
            <p:nvPr/>
          </p:nvSpPr>
          <p:spPr>
            <a:xfrm>
              <a:off x="3050627" y="2860579"/>
              <a:ext cx="652882"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Custom Web App</a:t>
              </a:r>
            </a:p>
          </p:txBody>
        </p:sp>
      </p:grpSp>
      <p:cxnSp>
        <p:nvCxnSpPr>
          <p:cNvPr id="43" name="Connector: Elbow 42">
            <a:extLst>
              <a:ext uri="{FF2B5EF4-FFF2-40B4-BE49-F238E27FC236}">
                <a16:creationId xmlns:a16="http://schemas.microsoft.com/office/drawing/2014/main" id="{BC66B013-7FE9-42D5-90D8-968E06A99738}"/>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6D4931-538C-4A26-A193-65C79A1697F4}"/>
              </a:ext>
            </a:extLst>
          </p:cNvPr>
          <p:cNvSpPr txBox="1"/>
          <p:nvPr/>
        </p:nvSpPr>
        <p:spPr>
          <a:xfrm rot="16200000">
            <a:off x="7907834" y="4163990"/>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sp>
        <p:nvSpPr>
          <p:cNvPr id="45" name="Oval 44">
            <a:extLst>
              <a:ext uri="{FF2B5EF4-FFF2-40B4-BE49-F238E27FC236}">
                <a16:creationId xmlns:a16="http://schemas.microsoft.com/office/drawing/2014/main" id="{7138C5CB-641F-4349-8F6F-B42C97A987EB}"/>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46" name="Oval 45">
            <a:extLst>
              <a:ext uri="{FF2B5EF4-FFF2-40B4-BE49-F238E27FC236}">
                <a16:creationId xmlns:a16="http://schemas.microsoft.com/office/drawing/2014/main" id="{8AB52846-2F80-4389-BE4B-66428973BB5A}"/>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7" name="Picture 46">
            <a:extLst>
              <a:ext uri="{FF2B5EF4-FFF2-40B4-BE49-F238E27FC236}">
                <a16:creationId xmlns:a16="http://schemas.microsoft.com/office/drawing/2014/main" id="{465EB137-C0C3-4341-B778-F2EE07BEF0F5}"/>
              </a:ext>
            </a:extLst>
          </p:cNvPr>
          <p:cNvPicPr>
            <a:picLocks noChangeAspect="1"/>
          </p:cNvPicPr>
          <p:nvPr/>
        </p:nvPicPr>
        <p:blipFill>
          <a:blip r:embed="rId9"/>
          <a:stretch>
            <a:fillRect/>
          </a:stretch>
        </p:blipFill>
        <p:spPr>
          <a:xfrm>
            <a:off x="10981458" y="3151962"/>
            <a:ext cx="619005" cy="554075"/>
          </a:xfrm>
          <a:prstGeom prst="rect">
            <a:avLst/>
          </a:prstGeom>
        </p:spPr>
      </p:pic>
      <p:cxnSp>
        <p:nvCxnSpPr>
          <p:cNvPr id="48" name="Connector: Elbow 47">
            <a:extLst>
              <a:ext uri="{FF2B5EF4-FFF2-40B4-BE49-F238E27FC236}">
                <a16:creationId xmlns:a16="http://schemas.microsoft.com/office/drawing/2014/main" id="{36ED0596-75EA-443C-9972-B60D107BE827}"/>
              </a:ext>
            </a:extLst>
          </p:cNvPr>
          <p:cNvCxnSpPr>
            <a:stCxn id="47" idx="2"/>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C2C95E-2992-4817-80C0-0CA1988CF736}"/>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50" name="Oval 49">
            <a:extLst>
              <a:ext uri="{FF2B5EF4-FFF2-40B4-BE49-F238E27FC236}">
                <a16:creationId xmlns:a16="http://schemas.microsoft.com/office/drawing/2014/main" id="{CC9722A1-6D04-411F-99C9-70B2A5E05922}"/>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cxnSp>
        <p:nvCxnSpPr>
          <p:cNvPr id="51" name="Connector: Elbow 50">
            <a:extLst>
              <a:ext uri="{FF2B5EF4-FFF2-40B4-BE49-F238E27FC236}">
                <a16:creationId xmlns:a16="http://schemas.microsoft.com/office/drawing/2014/main" id="{7017DE55-6EB2-4B85-9577-ED0EB2D44A5D}"/>
              </a:ext>
            </a:extLst>
          </p:cNvPr>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3E770E2-B783-4C50-BE04-1894BF6FBB5D}"/>
              </a:ext>
            </a:extLst>
          </p:cNvPr>
          <p:cNvSpPr txBox="1"/>
          <p:nvPr/>
        </p:nvSpPr>
        <p:spPr>
          <a:xfrm>
            <a:off x="816134" y="5661810"/>
            <a:ext cx="1075739"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sp>
        <p:nvSpPr>
          <p:cNvPr id="53" name="Oval 52">
            <a:extLst>
              <a:ext uri="{FF2B5EF4-FFF2-40B4-BE49-F238E27FC236}">
                <a16:creationId xmlns:a16="http://schemas.microsoft.com/office/drawing/2014/main" id="{7213C148-6573-4E90-94F1-C55521056F85}"/>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sp>
        <p:nvSpPr>
          <p:cNvPr id="57" name="object 49">
            <a:extLst>
              <a:ext uri="{FF2B5EF4-FFF2-40B4-BE49-F238E27FC236}">
                <a16:creationId xmlns:a16="http://schemas.microsoft.com/office/drawing/2014/main" id="{EE4015E8-6836-406A-8D89-92762F084D3F}"/>
              </a:ext>
            </a:extLst>
          </p:cNvPr>
          <p:cNvSpPr txBox="1"/>
          <p:nvPr/>
        </p:nvSpPr>
        <p:spPr>
          <a:xfrm>
            <a:off x="10150228" y="1391101"/>
            <a:ext cx="1950036" cy="659155"/>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Business users manually identify the Industry classifier based on domain knowledge and company description from Pitchbook data and update the company records in Salesforce CRM</a:t>
            </a:r>
          </a:p>
        </p:txBody>
      </p:sp>
      <p:cxnSp>
        <p:nvCxnSpPr>
          <p:cNvPr id="4" name="Straight Arrow Connector 3">
            <a:extLst>
              <a:ext uri="{FF2B5EF4-FFF2-40B4-BE49-F238E27FC236}">
                <a16:creationId xmlns:a16="http://schemas.microsoft.com/office/drawing/2014/main" id="{824CE4B6-72B4-4A3A-A43F-4B4BC619B8B4}"/>
              </a:ext>
            </a:extLst>
          </p:cNvPr>
          <p:cNvCxnSpPr>
            <a:stCxn id="41" idx="3"/>
            <a:endCxn id="57" idx="1"/>
          </p:cNvCxnSpPr>
          <p:nvPr/>
        </p:nvCxnSpPr>
        <p:spPr>
          <a:xfrm flipV="1">
            <a:off x="9215092" y="1720679"/>
            <a:ext cx="935136" cy="48879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47B3479-A9C0-45A7-A6B2-10D60CAE7F15}"/>
              </a:ext>
            </a:extLst>
          </p:cNvPr>
          <p:cNvCxnSpPr>
            <a:cxnSpLocks/>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5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Proposed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8" name="Picture 10" descr="Salesforce: We bring companies and customers together on the #1 CRM.">
            <a:extLst>
              <a:ext uri="{FF2B5EF4-FFF2-40B4-BE49-F238E27FC236}">
                <a16:creationId xmlns:a16="http://schemas.microsoft.com/office/drawing/2014/main" id="{85591AA1-6683-4714-9ED7-6846C641D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itchBook Adds New Performance Datasets &amp;amp;amp; Research to Strengthen Fund  Manager Due Diligence Workflow">
            <a:extLst>
              <a:ext uri="{FF2B5EF4-FFF2-40B4-BE49-F238E27FC236}">
                <a16:creationId xmlns:a16="http://schemas.microsoft.com/office/drawing/2014/main" id="{C17DCC62-A12A-4732-94B6-A00CA8EC5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E8D701F-BEDF-4F49-8B2E-974D64DF48DB}"/>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327CA598-D54A-4B7C-8BD7-94788B77DB30}"/>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6" name="Rectangle 15">
            <a:extLst>
              <a:ext uri="{FF2B5EF4-FFF2-40B4-BE49-F238E27FC236}">
                <a16:creationId xmlns:a16="http://schemas.microsoft.com/office/drawing/2014/main" id="{125D889D-1E47-4B19-BC14-D4D1D5F10E0D}"/>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7" name="Picture 16">
            <a:extLst>
              <a:ext uri="{FF2B5EF4-FFF2-40B4-BE49-F238E27FC236}">
                <a16:creationId xmlns:a16="http://schemas.microsoft.com/office/drawing/2014/main" id="{1B2BCCD4-4894-4A59-8E7E-B6806590F3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cxnSp>
        <p:nvCxnSpPr>
          <p:cNvPr id="4" name="Straight Arrow Connector 3">
            <a:extLst>
              <a:ext uri="{FF2B5EF4-FFF2-40B4-BE49-F238E27FC236}">
                <a16:creationId xmlns:a16="http://schemas.microsoft.com/office/drawing/2014/main" id="{841C28C2-A797-4B69-9D96-1FB6F23D306A}"/>
              </a:ext>
            </a:extLst>
          </p:cNvPr>
          <p:cNvCxnSpPr>
            <a:cxnSpLocks/>
            <a:endCxn id="17" idx="1"/>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8ABA94-8AD9-486F-9AB3-A16869C4DB7A}"/>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4" name="TextBox 23">
            <a:extLst>
              <a:ext uri="{FF2B5EF4-FFF2-40B4-BE49-F238E27FC236}">
                <a16:creationId xmlns:a16="http://schemas.microsoft.com/office/drawing/2014/main" id="{4EA891C7-0709-4733-B6DA-7D8783A1F219}"/>
              </a:ext>
            </a:extLst>
          </p:cNvPr>
          <p:cNvSpPr txBox="1"/>
          <p:nvPr/>
        </p:nvSpPr>
        <p:spPr>
          <a:xfrm rot="16200000">
            <a:off x="2652212" y="4881245"/>
            <a:ext cx="10469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13" name="Connector: Elbow 12">
            <a:extLst>
              <a:ext uri="{FF2B5EF4-FFF2-40B4-BE49-F238E27FC236}">
                <a16:creationId xmlns:a16="http://schemas.microsoft.com/office/drawing/2014/main" id="{38DD889F-5258-4017-A03A-874DB620AD7A}"/>
              </a:ext>
            </a:extLst>
          </p:cNvPr>
          <p:cNvCxnSpPr>
            <a:stCxn id="17"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772218-08BA-4FAE-91A6-01BCB579EEF3}"/>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27" name="TextBox 26">
            <a:extLst>
              <a:ext uri="{FF2B5EF4-FFF2-40B4-BE49-F238E27FC236}">
                <a16:creationId xmlns:a16="http://schemas.microsoft.com/office/drawing/2014/main" id="{1BE0C4D5-F6AE-42D1-BF04-C4D8BDC689C6}"/>
              </a:ext>
            </a:extLst>
          </p:cNvPr>
          <p:cNvSpPr txBox="1"/>
          <p:nvPr/>
        </p:nvSpPr>
        <p:spPr>
          <a:xfrm>
            <a:off x="2171905" y="4969285"/>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5C9781D5-BBE5-4C33-83E7-FE83DAE33E45}"/>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1A4BF3A-B3E0-4663-A00E-2C2428864DBA}"/>
              </a:ext>
            </a:extLst>
          </p:cNvPr>
          <p:cNvSpPr txBox="1"/>
          <p:nvPr/>
        </p:nvSpPr>
        <p:spPr>
          <a:xfrm>
            <a:off x="3531718" y="1366736"/>
            <a:ext cx="1016589"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MLOps</a:t>
            </a:r>
          </a:p>
        </p:txBody>
      </p:sp>
      <p:sp>
        <p:nvSpPr>
          <p:cNvPr id="30" name="Rectangle 29">
            <a:extLst>
              <a:ext uri="{FF2B5EF4-FFF2-40B4-BE49-F238E27FC236}">
                <a16:creationId xmlns:a16="http://schemas.microsoft.com/office/drawing/2014/main" id="{D9E0FD4B-464D-4454-A4A6-265E22473BE9}"/>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5E4DF9-47E2-4629-9F10-2A33FE808CF2}"/>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FC1547-ADC5-41A3-A44F-984E6504D6AE}"/>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(Industry Classification)</a:t>
            </a:r>
          </a:p>
        </p:txBody>
      </p:sp>
      <p:sp>
        <p:nvSpPr>
          <p:cNvPr id="33" name="Rectangle 32">
            <a:extLst>
              <a:ext uri="{FF2B5EF4-FFF2-40B4-BE49-F238E27FC236}">
                <a16:creationId xmlns:a16="http://schemas.microsoft.com/office/drawing/2014/main" id="{14FA37FB-B9A4-4011-A301-DFA50A6A9B01}"/>
              </a:ext>
            </a:extLst>
          </p:cNvPr>
          <p:cNvSpPr/>
          <p:nvPr/>
        </p:nvSpPr>
        <p:spPr>
          <a:xfrm>
            <a:off x="5296030" y="3235506"/>
            <a:ext cx="640080" cy="392103"/>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C105A1C-354E-4070-8C1C-128EBDF61D2C}"/>
              </a:ext>
            </a:extLst>
          </p:cNvPr>
          <p:cNvSpPr txBox="1"/>
          <p:nvPr/>
        </p:nvSpPr>
        <p:spPr>
          <a:xfrm>
            <a:off x="5100246" y="3313041"/>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EDA</a:t>
            </a:r>
          </a:p>
        </p:txBody>
      </p:sp>
      <p:sp>
        <p:nvSpPr>
          <p:cNvPr id="35" name="Rectangle 34">
            <a:extLst>
              <a:ext uri="{FF2B5EF4-FFF2-40B4-BE49-F238E27FC236}">
                <a16:creationId xmlns:a16="http://schemas.microsoft.com/office/drawing/2014/main" id="{C711A91E-DF3B-40B1-B2C7-23F49728682C}"/>
              </a:ext>
            </a:extLst>
          </p:cNvPr>
          <p:cNvSpPr/>
          <p:nvPr/>
        </p:nvSpPr>
        <p:spPr>
          <a:xfrm>
            <a:off x="6080483" y="3244384"/>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1214E36-1C23-4AD0-B8B8-969F49A23296}"/>
              </a:ext>
            </a:extLst>
          </p:cNvPr>
          <p:cNvSpPr txBox="1"/>
          <p:nvPr/>
        </p:nvSpPr>
        <p:spPr>
          <a:xfrm>
            <a:off x="5892529" y="3277356"/>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Feature </a:t>
            </a:r>
          </a:p>
          <a:p>
            <a:pPr algn="ctr"/>
            <a:r>
              <a:rPr lang="en-US" sz="700" dirty="0">
                <a:latin typeface="Verdana" panose="020B0604030504040204" pitchFamily="34" charset="0"/>
                <a:ea typeface="Verdana" panose="020B0604030504040204" pitchFamily="34" charset="0"/>
              </a:rPr>
              <a:t>Engineering</a:t>
            </a:r>
          </a:p>
        </p:txBody>
      </p:sp>
      <p:sp>
        <p:nvSpPr>
          <p:cNvPr id="37" name="Rectangle 36">
            <a:extLst>
              <a:ext uri="{FF2B5EF4-FFF2-40B4-BE49-F238E27FC236}">
                <a16:creationId xmlns:a16="http://schemas.microsoft.com/office/drawing/2014/main" id="{A721C456-E85F-4A8E-88F9-EA71796B31DF}"/>
              </a:ext>
            </a:extLst>
          </p:cNvPr>
          <p:cNvSpPr/>
          <p:nvPr/>
        </p:nvSpPr>
        <p:spPr>
          <a:xfrm>
            <a:off x="6864930" y="3244990"/>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71F756-C891-4FD6-92DE-B582B1CFEC2B}"/>
              </a:ext>
            </a:extLst>
          </p:cNvPr>
          <p:cNvSpPr txBox="1"/>
          <p:nvPr/>
        </p:nvSpPr>
        <p:spPr>
          <a:xfrm>
            <a:off x="6675014" y="3320966"/>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Model</a:t>
            </a:r>
          </a:p>
        </p:txBody>
      </p:sp>
      <p:sp>
        <p:nvSpPr>
          <p:cNvPr id="39" name="Rectangle 38">
            <a:extLst>
              <a:ext uri="{FF2B5EF4-FFF2-40B4-BE49-F238E27FC236}">
                <a16:creationId xmlns:a16="http://schemas.microsoft.com/office/drawing/2014/main" id="{97767C31-BFD9-44F4-A621-93003930F756}"/>
              </a:ext>
            </a:extLst>
          </p:cNvPr>
          <p:cNvSpPr/>
          <p:nvPr/>
        </p:nvSpPr>
        <p:spPr>
          <a:xfrm>
            <a:off x="7650886" y="3245288"/>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272C51-029D-45CE-95A5-1BFDA05B3935}"/>
              </a:ext>
            </a:extLst>
          </p:cNvPr>
          <p:cNvSpPr txBox="1"/>
          <p:nvPr/>
        </p:nvSpPr>
        <p:spPr>
          <a:xfrm>
            <a:off x="7451181" y="3321609"/>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Train</a:t>
            </a:r>
          </a:p>
          <a:p>
            <a:pPr algn="ctr"/>
            <a:endParaRPr lang="en-US" sz="700" dirty="0"/>
          </a:p>
        </p:txBody>
      </p:sp>
      <p:sp>
        <p:nvSpPr>
          <p:cNvPr id="41" name="Rectangle 40">
            <a:extLst>
              <a:ext uri="{FF2B5EF4-FFF2-40B4-BE49-F238E27FC236}">
                <a16:creationId xmlns:a16="http://schemas.microsoft.com/office/drawing/2014/main" id="{D6E8ED81-6C1A-4D6F-B4C3-0EB876FDD5AB}"/>
              </a:ext>
            </a:extLst>
          </p:cNvPr>
          <p:cNvSpPr/>
          <p:nvPr/>
        </p:nvSpPr>
        <p:spPr>
          <a:xfrm>
            <a:off x="8438527" y="3246110"/>
            <a:ext cx="640080" cy="322610"/>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43087DB-1E39-4FD7-BE01-5B06B3A0DCE7}"/>
              </a:ext>
            </a:extLst>
          </p:cNvPr>
          <p:cNvCxnSpPr>
            <a:cxnSpLocks/>
          </p:cNvCxnSpPr>
          <p:nvPr/>
        </p:nvCxnSpPr>
        <p:spPr>
          <a:xfrm rot="10800000" flipV="1">
            <a:off x="4835849" y="2971095"/>
            <a:ext cx="3963866" cy="264958"/>
          </a:xfrm>
          <a:prstGeom prst="bentConnector2">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787C88-DC12-41F7-9E17-7E373505228C}"/>
              </a:ext>
            </a:extLst>
          </p:cNvPr>
          <p:cNvCxnSpPr>
            <a:cxnSpLocks/>
          </p:cNvCxnSpPr>
          <p:nvPr/>
        </p:nvCxnSpPr>
        <p:spPr>
          <a:xfrm>
            <a:off x="8799715" y="2961858"/>
            <a:ext cx="0" cy="2926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B066E3-F4CC-4590-8C01-E94CF0E0B989}"/>
              </a:ext>
            </a:extLst>
          </p:cNvPr>
          <p:cNvSpPr txBox="1"/>
          <p:nvPr/>
        </p:nvSpPr>
        <p:spPr>
          <a:xfrm>
            <a:off x="6258575" y="2796775"/>
            <a:ext cx="1030384" cy="215444"/>
          </a:xfrm>
          <a:prstGeom prst="rect">
            <a:avLst/>
          </a:prstGeom>
          <a:noFill/>
        </p:spPr>
        <p:txBody>
          <a:bodyPr wrap="square" rtlCol="0">
            <a:spAutoFit/>
          </a:bodyPr>
          <a:lstStyle/>
          <a:p>
            <a:pPr algn="ctr"/>
            <a:r>
              <a:rPr lang="en-US" sz="800" i="1" dirty="0">
                <a:latin typeface="Verdana" panose="020B0604030504040204" pitchFamily="34" charset="0"/>
                <a:ea typeface="Verdana" panose="020B0604030504040204" pitchFamily="34" charset="0"/>
              </a:rPr>
              <a:t>Iterate</a:t>
            </a:r>
          </a:p>
        </p:txBody>
      </p:sp>
      <p:sp>
        <p:nvSpPr>
          <p:cNvPr id="45" name="TextBox 44">
            <a:extLst>
              <a:ext uri="{FF2B5EF4-FFF2-40B4-BE49-F238E27FC236}">
                <a16:creationId xmlns:a16="http://schemas.microsoft.com/office/drawing/2014/main" id="{72D432FC-E86C-4D7A-A10F-6D3AA8751B8C}"/>
              </a:ext>
            </a:extLst>
          </p:cNvPr>
          <p:cNvSpPr txBox="1"/>
          <p:nvPr/>
        </p:nvSpPr>
        <p:spPr>
          <a:xfrm>
            <a:off x="4715452" y="2433341"/>
            <a:ext cx="898385"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Jupyter </a:t>
            </a:r>
          </a:p>
          <a:p>
            <a:pPr algn="ctr"/>
            <a:r>
              <a:rPr lang="en-US" sz="700" dirty="0">
                <a:latin typeface="Verdana" panose="020B0604030504040204" pitchFamily="34" charset="0"/>
                <a:ea typeface="Verdana" panose="020B0604030504040204" pitchFamily="34" charset="0"/>
              </a:rPr>
              <a:t>Workspace</a:t>
            </a:r>
          </a:p>
        </p:txBody>
      </p:sp>
      <p:cxnSp>
        <p:nvCxnSpPr>
          <p:cNvPr id="46" name="Straight Arrow Connector 45">
            <a:extLst>
              <a:ext uri="{FF2B5EF4-FFF2-40B4-BE49-F238E27FC236}">
                <a16:creationId xmlns:a16="http://schemas.microsoft.com/office/drawing/2014/main" id="{EA86DA8F-9BBD-4980-83DE-7492D7FD33DB}"/>
              </a:ext>
            </a:extLst>
          </p:cNvPr>
          <p:cNvCxnSpPr>
            <a:cxnSpLocks/>
          </p:cNvCxnSpPr>
          <p:nvPr/>
        </p:nvCxnSpPr>
        <p:spPr>
          <a:xfrm>
            <a:off x="5151736"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A26EA9E-A7CF-4E59-A46D-2F9E190B12BE}"/>
              </a:ext>
            </a:extLst>
          </p:cNvPr>
          <p:cNvCxnSpPr>
            <a:cxnSpLocks/>
          </p:cNvCxnSpPr>
          <p:nvPr/>
        </p:nvCxnSpPr>
        <p:spPr>
          <a:xfrm>
            <a:off x="5936189"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993763-1C66-47D2-9660-1DE20F06046D}"/>
              </a:ext>
            </a:extLst>
          </p:cNvPr>
          <p:cNvCxnSpPr>
            <a:cxnSpLocks/>
          </p:cNvCxnSpPr>
          <p:nvPr/>
        </p:nvCxnSpPr>
        <p:spPr>
          <a:xfrm>
            <a:off x="6720563"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F09527-465A-4831-B478-EB26FE2C4F2F}"/>
              </a:ext>
            </a:extLst>
          </p:cNvPr>
          <p:cNvCxnSpPr>
            <a:cxnSpLocks/>
          </p:cNvCxnSpPr>
          <p:nvPr/>
        </p:nvCxnSpPr>
        <p:spPr>
          <a:xfrm>
            <a:off x="7506592"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36E0E6F-08CE-41E5-99FB-24F251647928}"/>
              </a:ext>
            </a:extLst>
          </p:cNvPr>
          <p:cNvCxnSpPr>
            <a:cxnSpLocks/>
          </p:cNvCxnSpPr>
          <p:nvPr/>
        </p:nvCxnSpPr>
        <p:spPr>
          <a:xfrm>
            <a:off x="8290966"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F5124EA-E15E-45C3-8658-116471C8488D}"/>
              </a:ext>
            </a:extLst>
          </p:cNvPr>
          <p:cNvSpPr/>
          <p:nvPr/>
        </p:nvSpPr>
        <p:spPr>
          <a:xfrm>
            <a:off x="4499156" y="3239236"/>
            <a:ext cx="640080" cy="393286"/>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A4A292E-E064-4A32-846E-F0ADA6C40B65}"/>
              </a:ext>
            </a:extLst>
          </p:cNvPr>
          <p:cNvSpPr txBox="1"/>
          <p:nvPr/>
        </p:nvSpPr>
        <p:spPr>
          <a:xfrm>
            <a:off x="4303134" y="3283222"/>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Raw </a:t>
            </a:r>
          </a:p>
          <a:p>
            <a:pPr algn="ctr"/>
            <a:r>
              <a:rPr lang="en-US" sz="700" dirty="0">
                <a:latin typeface="Verdana" panose="020B0604030504040204" pitchFamily="34" charset="0"/>
                <a:ea typeface="Verdana" panose="020B0604030504040204" pitchFamily="34" charset="0"/>
              </a:rPr>
              <a:t>Data</a:t>
            </a:r>
          </a:p>
        </p:txBody>
      </p:sp>
      <p:cxnSp>
        <p:nvCxnSpPr>
          <p:cNvPr id="55" name="Connector: Elbow 54">
            <a:extLst>
              <a:ext uri="{FF2B5EF4-FFF2-40B4-BE49-F238E27FC236}">
                <a16:creationId xmlns:a16="http://schemas.microsoft.com/office/drawing/2014/main" id="{CCE1DDC7-9DA7-4AC4-9B7F-D4CAAA9E362F}"/>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EA577B4-234A-4A0A-AB92-9E84F4CBAE96}"/>
              </a:ext>
            </a:extLst>
          </p:cNvPr>
          <p:cNvSpPr txBox="1"/>
          <p:nvPr/>
        </p:nvSpPr>
        <p:spPr>
          <a:xfrm rot="16200000">
            <a:off x="4736914" y="4109444"/>
            <a:ext cx="792636"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60" name="TextBox 59">
            <a:extLst>
              <a:ext uri="{FF2B5EF4-FFF2-40B4-BE49-F238E27FC236}">
                <a16:creationId xmlns:a16="http://schemas.microsoft.com/office/drawing/2014/main" id="{E9901C2B-87F3-4F8F-A743-F98AEF1F628D}"/>
              </a:ext>
            </a:extLst>
          </p:cNvPr>
          <p:cNvSpPr txBox="1"/>
          <p:nvPr/>
        </p:nvSpPr>
        <p:spPr>
          <a:xfrm>
            <a:off x="8280406" y="3256953"/>
            <a:ext cx="1030384" cy="415498"/>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Evaluate </a:t>
            </a:r>
          </a:p>
          <a:p>
            <a:pPr algn="ctr"/>
            <a:r>
              <a:rPr lang="en-US" sz="700" dirty="0">
                <a:latin typeface="Verdana" panose="020B0604030504040204" pitchFamily="34" charset="0"/>
                <a:ea typeface="Verdana" panose="020B0604030504040204" pitchFamily="34" charset="0"/>
              </a:rPr>
              <a:t>Model</a:t>
            </a:r>
          </a:p>
          <a:p>
            <a:pPr algn="ctr"/>
            <a:endParaRPr lang="en-US" sz="700" dirty="0"/>
          </a:p>
        </p:txBody>
      </p:sp>
      <p:pic>
        <p:nvPicPr>
          <p:cNvPr id="1026" name="Picture 2" descr="Project Jupyter - Wikipedia">
            <a:extLst>
              <a:ext uri="{FF2B5EF4-FFF2-40B4-BE49-F238E27FC236}">
                <a16:creationId xmlns:a16="http://schemas.microsoft.com/office/drawing/2014/main" id="{F8F7A80C-6C19-4EED-BC82-8F0DF96D26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307" y="2425798"/>
            <a:ext cx="318856" cy="37097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or: Elbow 61">
            <a:extLst>
              <a:ext uri="{FF2B5EF4-FFF2-40B4-BE49-F238E27FC236}">
                <a16:creationId xmlns:a16="http://schemas.microsoft.com/office/drawing/2014/main" id="{356036CF-A1D0-4927-81FD-E62E4535C8CA}"/>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E723F9-FC06-44CE-9275-D41554B3C33B}"/>
              </a:ext>
            </a:extLst>
          </p:cNvPr>
          <p:cNvSpPr txBox="1"/>
          <p:nvPr/>
        </p:nvSpPr>
        <p:spPr>
          <a:xfrm rot="16200000">
            <a:off x="7907834" y="4181746"/>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cxnSp>
        <p:nvCxnSpPr>
          <p:cNvPr id="79" name="Connector: Elbow 78">
            <a:extLst>
              <a:ext uri="{FF2B5EF4-FFF2-40B4-BE49-F238E27FC236}">
                <a16:creationId xmlns:a16="http://schemas.microsoft.com/office/drawing/2014/main" id="{CA946652-F80A-4C8C-842D-0DBA2BACBA5A}"/>
              </a:ext>
            </a:extLst>
          </p:cNvPr>
          <p:cNvCxnSpPr>
            <a:stCxn id="16" idx="1"/>
            <a:endCxn id="18" idx="2"/>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C90A995-6DD8-4A1A-B6A6-515A80C58DC3}"/>
              </a:ext>
            </a:extLst>
          </p:cNvPr>
          <p:cNvSpPr txBox="1"/>
          <p:nvPr/>
        </p:nvSpPr>
        <p:spPr>
          <a:xfrm>
            <a:off x="816134" y="5661810"/>
            <a:ext cx="1013365"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cxnSp>
        <p:nvCxnSpPr>
          <p:cNvPr id="82" name="Connector: Elbow 81">
            <a:extLst>
              <a:ext uri="{FF2B5EF4-FFF2-40B4-BE49-F238E27FC236}">
                <a16:creationId xmlns:a16="http://schemas.microsoft.com/office/drawing/2014/main" id="{F6EB83C5-9697-4DDC-91C2-DB8A97F13247}"/>
              </a:ext>
            </a:extLst>
          </p:cNvPr>
          <p:cNvCxnSpPr>
            <a:endCxn id="17"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30ABCC-A48E-428F-B620-3B289AD81F50}"/>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Pitchbook</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86" name="Oval 85">
            <a:extLst>
              <a:ext uri="{FF2B5EF4-FFF2-40B4-BE49-F238E27FC236}">
                <a16:creationId xmlns:a16="http://schemas.microsoft.com/office/drawing/2014/main" id="{E17853A1-5A7D-4FB4-A1FA-4628395F74A6}"/>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87" name="Oval 86">
            <a:extLst>
              <a:ext uri="{FF2B5EF4-FFF2-40B4-BE49-F238E27FC236}">
                <a16:creationId xmlns:a16="http://schemas.microsoft.com/office/drawing/2014/main" id="{89209E01-D81E-4F64-B783-C0580418C63A}"/>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88" name="Oval 87">
            <a:extLst>
              <a:ext uri="{FF2B5EF4-FFF2-40B4-BE49-F238E27FC236}">
                <a16:creationId xmlns:a16="http://schemas.microsoft.com/office/drawing/2014/main" id="{992A98A2-45C5-43EC-B962-92362925FA99}"/>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89" name="Oval 88">
            <a:extLst>
              <a:ext uri="{FF2B5EF4-FFF2-40B4-BE49-F238E27FC236}">
                <a16:creationId xmlns:a16="http://schemas.microsoft.com/office/drawing/2014/main" id="{EF0702E4-EA77-4017-895A-2A639B88E663}"/>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90" name="Oval 89">
            <a:extLst>
              <a:ext uri="{FF2B5EF4-FFF2-40B4-BE49-F238E27FC236}">
                <a16:creationId xmlns:a16="http://schemas.microsoft.com/office/drawing/2014/main" id="{51C6827D-58B6-4046-B846-4DD56244A528}"/>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91" name="Oval 90">
            <a:extLst>
              <a:ext uri="{FF2B5EF4-FFF2-40B4-BE49-F238E27FC236}">
                <a16:creationId xmlns:a16="http://schemas.microsoft.com/office/drawing/2014/main" id="{A4E3637B-93B3-4F5B-85E9-DDE0E03DF1F1}"/>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pic>
        <p:nvPicPr>
          <p:cNvPr id="92" name="Picture 91">
            <a:extLst>
              <a:ext uri="{FF2B5EF4-FFF2-40B4-BE49-F238E27FC236}">
                <a16:creationId xmlns:a16="http://schemas.microsoft.com/office/drawing/2014/main" id="{86051244-474D-43EC-8A9A-C63EFFF93217}"/>
              </a:ext>
            </a:extLst>
          </p:cNvPr>
          <p:cNvPicPr>
            <a:picLocks noChangeAspect="1"/>
          </p:cNvPicPr>
          <p:nvPr/>
        </p:nvPicPr>
        <p:blipFill>
          <a:blip r:embed="rId8"/>
          <a:stretch>
            <a:fillRect/>
          </a:stretch>
        </p:blipFill>
        <p:spPr>
          <a:xfrm>
            <a:off x="10981458" y="3151962"/>
            <a:ext cx="619005" cy="554075"/>
          </a:xfrm>
          <a:prstGeom prst="rect">
            <a:avLst/>
          </a:prstGeom>
        </p:spPr>
      </p:pic>
      <p:cxnSp>
        <p:nvCxnSpPr>
          <p:cNvPr id="93" name="Connector: Elbow 92">
            <a:extLst>
              <a:ext uri="{FF2B5EF4-FFF2-40B4-BE49-F238E27FC236}">
                <a16:creationId xmlns:a16="http://schemas.microsoft.com/office/drawing/2014/main" id="{4E1564B6-3444-4A58-8385-70194B01B66D}"/>
              </a:ext>
            </a:extLst>
          </p:cNvPr>
          <p:cNvCxnSpPr>
            <a:stCxn id="92" idx="2"/>
            <a:endCxn id="16" idx="3"/>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A2002F3-14E3-4E06-B209-5E2366BA93C8}"/>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96" name="Oval 95">
            <a:extLst>
              <a:ext uri="{FF2B5EF4-FFF2-40B4-BE49-F238E27FC236}">
                <a16:creationId xmlns:a16="http://schemas.microsoft.com/office/drawing/2014/main" id="{8DA57651-3609-479B-972A-31BA7C1A6385}"/>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sp>
        <p:nvSpPr>
          <p:cNvPr id="97" name="object 49">
            <a:extLst>
              <a:ext uri="{FF2B5EF4-FFF2-40B4-BE49-F238E27FC236}">
                <a16:creationId xmlns:a16="http://schemas.microsoft.com/office/drawing/2014/main" id="{4AF98DBE-812F-45EA-BB1E-21CD393DCF91}"/>
              </a:ext>
            </a:extLst>
          </p:cNvPr>
          <p:cNvSpPr txBox="1"/>
          <p:nvPr/>
        </p:nvSpPr>
        <p:spPr>
          <a:xfrm>
            <a:off x="10150228" y="1391101"/>
            <a:ext cx="1950036" cy="766877"/>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Fine tunned Machine Learning model that predict the industry classification based on company description plus other attributes from Pitchbook data and update the company records in Salesforce CRM</a:t>
            </a:r>
          </a:p>
        </p:txBody>
      </p:sp>
      <p:cxnSp>
        <p:nvCxnSpPr>
          <p:cNvPr id="98" name="Straight Arrow Connector 97">
            <a:extLst>
              <a:ext uri="{FF2B5EF4-FFF2-40B4-BE49-F238E27FC236}">
                <a16:creationId xmlns:a16="http://schemas.microsoft.com/office/drawing/2014/main" id="{075DF8A5-1786-4737-A05D-9B83DAD9C4C7}"/>
              </a:ext>
            </a:extLst>
          </p:cNvPr>
          <p:cNvCxnSpPr>
            <a:endCxn id="97" idx="1"/>
          </p:cNvCxnSpPr>
          <p:nvPr/>
        </p:nvCxnSpPr>
        <p:spPr>
          <a:xfrm flipV="1">
            <a:off x="9215092" y="1774540"/>
            <a:ext cx="935136" cy="43494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34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8</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object 4">
            <a:extLst>
              <a:ext uri="{FF2B5EF4-FFF2-40B4-BE49-F238E27FC236}">
                <a16:creationId xmlns:a16="http://schemas.microsoft.com/office/drawing/2014/main" id="{15E0BCEF-0DE7-44A1-AEB8-02434D5741BF}"/>
              </a:ext>
            </a:extLst>
          </p:cNvPr>
          <p:cNvSpPr/>
          <p:nvPr/>
        </p:nvSpPr>
        <p:spPr>
          <a:xfrm>
            <a:off x="2432304" y="1426463"/>
            <a:ext cx="2487295"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16" name="Group 15">
            <a:extLst>
              <a:ext uri="{FF2B5EF4-FFF2-40B4-BE49-F238E27FC236}">
                <a16:creationId xmlns:a16="http://schemas.microsoft.com/office/drawing/2014/main" id="{FB6205DB-7143-4B13-A7F4-583D2EE8E4E4}"/>
              </a:ext>
            </a:extLst>
          </p:cNvPr>
          <p:cNvGrpSpPr/>
          <p:nvPr/>
        </p:nvGrpSpPr>
        <p:grpSpPr>
          <a:xfrm>
            <a:off x="2550330" y="1796795"/>
            <a:ext cx="1628139" cy="612775"/>
            <a:chOff x="2674620" y="1796795"/>
            <a:chExt cx="1628139" cy="612775"/>
          </a:xfrm>
          <a:solidFill>
            <a:schemeClr val="tx2">
              <a:lumMod val="75000"/>
            </a:schemeClr>
          </a:solidFill>
        </p:grpSpPr>
        <p:sp>
          <p:nvSpPr>
            <p:cNvPr id="17" name="object 6">
              <a:extLst>
                <a:ext uri="{FF2B5EF4-FFF2-40B4-BE49-F238E27FC236}">
                  <a16:creationId xmlns:a16="http://schemas.microsoft.com/office/drawing/2014/main" id="{10BE7F2D-E121-4D31-B1D3-2F7AB5BFA79B}"/>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18" name="object 5">
              <a:extLst>
                <a:ext uri="{FF2B5EF4-FFF2-40B4-BE49-F238E27FC236}">
                  <a16:creationId xmlns:a16="http://schemas.microsoft.com/office/drawing/2014/main" id="{CF9BC058-B937-404A-9593-7880EBCE460E}"/>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19" name="object 49">
            <a:extLst>
              <a:ext uri="{FF2B5EF4-FFF2-40B4-BE49-F238E27FC236}">
                <a16:creationId xmlns:a16="http://schemas.microsoft.com/office/drawing/2014/main" id="{A79AC7A3-6216-4CB9-9855-7DBF75D55481}"/>
              </a:ext>
            </a:extLst>
          </p:cNvPr>
          <p:cNvSpPr txBox="1"/>
          <p:nvPr/>
        </p:nvSpPr>
        <p:spPr>
          <a:xfrm>
            <a:off x="2637256" y="1844136"/>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Problem </a:t>
            </a:r>
          </a:p>
          <a:p>
            <a:pPr marL="12700" algn="ctr">
              <a:lnSpc>
                <a:spcPct val="100000"/>
              </a:lnSpc>
              <a:spcBef>
                <a:spcPts val="100"/>
              </a:spcBef>
            </a:pPr>
            <a:r>
              <a:rPr lang="en-US" sz="1400" spc="40" dirty="0">
                <a:solidFill>
                  <a:schemeClr val="bg1"/>
                </a:solidFill>
                <a:latin typeface="Verdana"/>
                <a:cs typeface="Verdana"/>
              </a:rPr>
              <a:t>Definition</a:t>
            </a:r>
            <a:endParaRPr sz="1400" dirty="0">
              <a:solidFill>
                <a:schemeClr val="bg1"/>
              </a:solidFill>
              <a:latin typeface="Verdana"/>
              <a:cs typeface="Verdana"/>
            </a:endParaRPr>
          </a:p>
        </p:txBody>
      </p:sp>
      <p:sp>
        <p:nvSpPr>
          <p:cNvPr id="20" name="object 4">
            <a:extLst>
              <a:ext uri="{FF2B5EF4-FFF2-40B4-BE49-F238E27FC236}">
                <a16:creationId xmlns:a16="http://schemas.microsoft.com/office/drawing/2014/main" id="{4399B2A6-C14B-40A3-8177-54FB81538B48}"/>
              </a:ext>
            </a:extLst>
          </p:cNvPr>
          <p:cNvSpPr/>
          <p:nvPr/>
        </p:nvSpPr>
        <p:spPr>
          <a:xfrm>
            <a:off x="3348183" y="2484199"/>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331DFAFC-2231-40AA-9719-A47F17020441}"/>
              </a:ext>
            </a:extLst>
          </p:cNvPr>
          <p:cNvSpPr/>
          <p:nvPr/>
        </p:nvSpPr>
        <p:spPr>
          <a:xfrm>
            <a:off x="4699069" y="3563817"/>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28FEFED-0FB8-44EC-967D-91609D4DB57D}"/>
              </a:ext>
            </a:extLst>
          </p:cNvPr>
          <p:cNvSpPr/>
          <p:nvPr/>
        </p:nvSpPr>
        <p:spPr>
          <a:xfrm>
            <a:off x="6033681" y="4674821"/>
            <a:ext cx="4748250"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70D32561-6722-4C64-AF2D-5EA107BA7335}"/>
              </a:ext>
            </a:extLst>
          </p:cNvPr>
          <p:cNvGrpSpPr/>
          <p:nvPr/>
        </p:nvGrpSpPr>
        <p:grpSpPr>
          <a:xfrm>
            <a:off x="3412941" y="2848886"/>
            <a:ext cx="1628139" cy="612775"/>
            <a:chOff x="2674620" y="1796795"/>
            <a:chExt cx="1628139" cy="612775"/>
          </a:xfrm>
          <a:solidFill>
            <a:schemeClr val="tx2">
              <a:lumMod val="75000"/>
            </a:schemeClr>
          </a:solidFill>
        </p:grpSpPr>
        <p:sp>
          <p:nvSpPr>
            <p:cNvPr id="24" name="object 6">
              <a:extLst>
                <a:ext uri="{FF2B5EF4-FFF2-40B4-BE49-F238E27FC236}">
                  <a16:creationId xmlns:a16="http://schemas.microsoft.com/office/drawing/2014/main" id="{6121E745-C5A6-4F43-B43D-556EF82C0B48}"/>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5" name="object 5">
              <a:extLst>
                <a:ext uri="{FF2B5EF4-FFF2-40B4-BE49-F238E27FC236}">
                  <a16:creationId xmlns:a16="http://schemas.microsoft.com/office/drawing/2014/main" id="{DA1E1A5F-22EE-49FE-9C42-24C5853E87AF}"/>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26" name="object 49">
            <a:extLst>
              <a:ext uri="{FF2B5EF4-FFF2-40B4-BE49-F238E27FC236}">
                <a16:creationId xmlns:a16="http://schemas.microsoft.com/office/drawing/2014/main" id="{FD5DE545-26A7-4871-95CF-85B7939B9B97}"/>
              </a:ext>
            </a:extLst>
          </p:cNvPr>
          <p:cNvSpPr txBox="1"/>
          <p:nvPr/>
        </p:nvSpPr>
        <p:spPr>
          <a:xfrm>
            <a:off x="3499867" y="2905105"/>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a:t>
            </a:r>
          </a:p>
          <a:p>
            <a:pPr marL="12700" algn="ctr">
              <a:lnSpc>
                <a:spcPct val="100000"/>
              </a:lnSpc>
              <a:spcBef>
                <a:spcPts val="100"/>
              </a:spcBef>
            </a:pPr>
            <a:r>
              <a:rPr lang="en-US" sz="1400" spc="40" dirty="0">
                <a:solidFill>
                  <a:schemeClr val="bg1"/>
                </a:solidFill>
                <a:latin typeface="Verdana"/>
                <a:cs typeface="Verdana"/>
              </a:rPr>
              <a:t>Sourcing</a:t>
            </a:r>
            <a:endParaRPr sz="1400" dirty="0">
              <a:solidFill>
                <a:schemeClr val="bg1"/>
              </a:solidFill>
              <a:latin typeface="Verdana"/>
              <a:cs typeface="Verdana"/>
            </a:endParaRPr>
          </a:p>
        </p:txBody>
      </p:sp>
      <p:grpSp>
        <p:nvGrpSpPr>
          <p:cNvPr id="27" name="Group 26">
            <a:extLst>
              <a:ext uri="{FF2B5EF4-FFF2-40B4-BE49-F238E27FC236}">
                <a16:creationId xmlns:a16="http://schemas.microsoft.com/office/drawing/2014/main" id="{5F7B716C-EC40-4CAC-BBBF-9142F6C197EC}"/>
              </a:ext>
            </a:extLst>
          </p:cNvPr>
          <p:cNvGrpSpPr/>
          <p:nvPr/>
        </p:nvGrpSpPr>
        <p:grpSpPr>
          <a:xfrm>
            <a:off x="5103441" y="2848886"/>
            <a:ext cx="1628139" cy="612775"/>
            <a:chOff x="2674620" y="1796795"/>
            <a:chExt cx="1628139" cy="612775"/>
          </a:xfrm>
          <a:solidFill>
            <a:schemeClr val="tx2">
              <a:lumMod val="75000"/>
            </a:schemeClr>
          </a:solidFill>
        </p:grpSpPr>
        <p:sp>
          <p:nvSpPr>
            <p:cNvPr id="28" name="object 6">
              <a:extLst>
                <a:ext uri="{FF2B5EF4-FFF2-40B4-BE49-F238E27FC236}">
                  <a16:creationId xmlns:a16="http://schemas.microsoft.com/office/drawing/2014/main" id="{E9544DCA-E676-408C-98F6-0816E7706E84}"/>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9" name="object 5">
              <a:extLst>
                <a:ext uri="{FF2B5EF4-FFF2-40B4-BE49-F238E27FC236}">
                  <a16:creationId xmlns:a16="http://schemas.microsoft.com/office/drawing/2014/main" id="{50B26947-5C14-4712-80E6-E26DF59D527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0" name="object 49">
            <a:extLst>
              <a:ext uri="{FF2B5EF4-FFF2-40B4-BE49-F238E27FC236}">
                <a16:creationId xmlns:a16="http://schemas.microsoft.com/office/drawing/2014/main" id="{EAA20CE1-DBD2-4015-8C35-83ADE2D14EC2}"/>
              </a:ext>
            </a:extLst>
          </p:cNvPr>
          <p:cNvSpPr txBox="1"/>
          <p:nvPr/>
        </p:nvSpPr>
        <p:spPr>
          <a:xfrm>
            <a:off x="5190367" y="2905105"/>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Preparation</a:t>
            </a:r>
            <a:endParaRPr sz="1400" dirty="0">
              <a:solidFill>
                <a:schemeClr val="bg1"/>
              </a:solidFill>
              <a:latin typeface="Verdana"/>
              <a:cs typeface="Verdana"/>
            </a:endParaRPr>
          </a:p>
        </p:txBody>
      </p:sp>
      <p:grpSp>
        <p:nvGrpSpPr>
          <p:cNvPr id="31" name="Group 30">
            <a:extLst>
              <a:ext uri="{FF2B5EF4-FFF2-40B4-BE49-F238E27FC236}">
                <a16:creationId xmlns:a16="http://schemas.microsoft.com/office/drawing/2014/main" id="{645CFA02-B775-45AB-8B81-C3283E2126FE}"/>
              </a:ext>
            </a:extLst>
          </p:cNvPr>
          <p:cNvGrpSpPr/>
          <p:nvPr/>
        </p:nvGrpSpPr>
        <p:grpSpPr>
          <a:xfrm>
            <a:off x="4746071" y="3928504"/>
            <a:ext cx="1628139" cy="612775"/>
            <a:chOff x="2674620" y="1796795"/>
            <a:chExt cx="1628139" cy="612775"/>
          </a:xfrm>
          <a:solidFill>
            <a:schemeClr val="tx2">
              <a:lumMod val="75000"/>
            </a:schemeClr>
          </a:solidFill>
        </p:grpSpPr>
        <p:sp>
          <p:nvSpPr>
            <p:cNvPr id="32" name="object 6">
              <a:extLst>
                <a:ext uri="{FF2B5EF4-FFF2-40B4-BE49-F238E27FC236}">
                  <a16:creationId xmlns:a16="http://schemas.microsoft.com/office/drawing/2014/main" id="{8D09561E-0DE8-4ACF-A4A9-69EB5058C61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3" name="object 5">
              <a:extLst>
                <a:ext uri="{FF2B5EF4-FFF2-40B4-BE49-F238E27FC236}">
                  <a16:creationId xmlns:a16="http://schemas.microsoft.com/office/drawing/2014/main" id="{7E7BC99F-252C-4A55-9E98-EA09678AA1DC}"/>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4" name="object 49">
            <a:extLst>
              <a:ext uri="{FF2B5EF4-FFF2-40B4-BE49-F238E27FC236}">
                <a16:creationId xmlns:a16="http://schemas.microsoft.com/office/drawing/2014/main" id="{35EAED5C-0F78-4D62-98E1-EBF3A56632E4}"/>
              </a:ext>
            </a:extLst>
          </p:cNvPr>
          <p:cNvSpPr txBox="1"/>
          <p:nvPr/>
        </p:nvSpPr>
        <p:spPr>
          <a:xfrm>
            <a:off x="4832997" y="3984723"/>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a:t>
            </a:r>
          </a:p>
          <a:p>
            <a:pPr marL="12700" algn="ctr">
              <a:lnSpc>
                <a:spcPct val="100000"/>
              </a:lnSpc>
              <a:spcBef>
                <a:spcPts val="100"/>
              </a:spcBef>
            </a:pPr>
            <a:r>
              <a:rPr lang="en-US" sz="1400" spc="40" dirty="0">
                <a:solidFill>
                  <a:schemeClr val="bg1"/>
                </a:solidFill>
                <a:latin typeface="Verdana"/>
                <a:cs typeface="Verdana"/>
              </a:rPr>
              <a:t>Training</a:t>
            </a:r>
            <a:endParaRPr sz="1400" dirty="0">
              <a:solidFill>
                <a:schemeClr val="bg1"/>
              </a:solidFill>
              <a:latin typeface="Verdana"/>
              <a:cs typeface="Verdana"/>
            </a:endParaRPr>
          </a:p>
        </p:txBody>
      </p:sp>
      <p:grpSp>
        <p:nvGrpSpPr>
          <p:cNvPr id="35" name="Group 34">
            <a:extLst>
              <a:ext uri="{FF2B5EF4-FFF2-40B4-BE49-F238E27FC236}">
                <a16:creationId xmlns:a16="http://schemas.microsoft.com/office/drawing/2014/main" id="{B7F4944E-D9F3-4C38-BA34-FA1A32CFA8DD}"/>
              </a:ext>
            </a:extLst>
          </p:cNvPr>
          <p:cNvGrpSpPr/>
          <p:nvPr/>
        </p:nvGrpSpPr>
        <p:grpSpPr>
          <a:xfrm>
            <a:off x="6443186" y="3929981"/>
            <a:ext cx="1628139" cy="612775"/>
            <a:chOff x="2674620" y="1796795"/>
            <a:chExt cx="1628139" cy="612775"/>
          </a:xfrm>
          <a:solidFill>
            <a:schemeClr val="tx2">
              <a:lumMod val="75000"/>
            </a:schemeClr>
          </a:solidFill>
        </p:grpSpPr>
        <p:sp>
          <p:nvSpPr>
            <p:cNvPr id="36" name="object 6">
              <a:extLst>
                <a:ext uri="{FF2B5EF4-FFF2-40B4-BE49-F238E27FC236}">
                  <a16:creationId xmlns:a16="http://schemas.microsoft.com/office/drawing/2014/main" id="{ADA779A3-ECBC-4187-BCD5-A8178312E94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7" name="object 5">
              <a:extLst>
                <a:ext uri="{FF2B5EF4-FFF2-40B4-BE49-F238E27FC236}">
                  <a16:creationId xmlns:a16="http://schemas.microsoft.com/office/drawing/2014/main" id="{8CE7F0D7-057A-44B6-8307-15C51711025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8" name="object 49">
            <a:extLst>
              <a:ext uri="{FF2B5EF4-FFF2-40B4-BE49-F238E27FC236}">
                <a16:creationId xmlns:a16="http://schemas.microsoft.com/office/drawing/2014/main" id="{67638806-5AFF-4082-901C-336498BE2D28}"/>
              </a:ext>
            </a:extLst>
          </p:cNvPr>
          <p:cNvSpPr txBox="1"/>
          <p:nvPr/>
        </p:nvSpPr>
        <p:spPr>
          <a:xfrm>
            <a:off x="6530112" y="3995078"/>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Evaluation</a:t>
            </a:r>
            <a:endParaRPr sz="1400" dirty="0">
              <a:solidFill>
                <a:schemeClr val="bg1"/>
              </a:solidFill>
              <a:latin typeface="Verdana"/>
              <a:cs typeface="Verdana"/>
            </a:endParaRPr>
          </a:p>
        </p:txBody>
      </p:sp>
      <p:grpSp>
        <p:nvGrpSpPr>
          <p:cNvPr id="39" name="Group 38">
            <a:extLst>
              <a:ext uri="{FF2B5EF4-FFF2-40B4-BE49-F238E27FC236}">
                <a16:creationId xmlns:a16="http://schemas.microsoft.com/office/drawing/2014/main" id="{B5EC4930-5DDC-4F88-9070-D5D0620AAEFF}"/>
              </a:ext>
            </a:extLst>
          </p:cNvPr>
          <p:cNvGrpSpPr/>
          <p:nvPr/>
        </p:nvGrpSpPr>
        <p:grpSpPr>
          <a:xfrm>
            <a:off x="6109902" y="5039508"/>
            <a:ext cx="1628139" cy="612775"/>
            <a:chOff x="2674620" y="1796795"/>
            <a:chExt cx="1628139" cy="612775"/>
          </a:xfrm>
          <a:solidFill>
            <a:schemeClr val="tx2">
              <a:lumMod val="75000"/>
            </a:schemeClr>
          </a:solidFill>
        </p:grpSpPr>
        <p:sp>
          <p:nvSpPr>
            <p:cNvPr id="40" name="object 6">
              <a:extLst>
                <a:ext uri="{FF2B5EF4-FFF2-40B4-BE49-F238E27FC236}">
                  <a16:creationId xmlns:a16="http://schemas.microsoft.com/office/drawing/2014/main" id="{9835FA8F-8029-4E56-8117-7007A57E1D47}"/>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1" name="object 5">
              <a:extLst>
                <a:ext uri="{FF2B5EF4-FFF2-40B4-BE49-F238E27FC236}">
                  <a16:creationId xmlns:a16="http://schemas.microsoft.com/office/drawing/2014/main" id="{D0FA9CC9-DC2B-4CCB-A6CC-431F6C7355E1}"/>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2" name="object 49">
            <a:extLst>
              <a:ext uri="{FF2B5EF4-FFF2-40B4-BE49-F238E27FC236}">
                <a16:creationId xmlns:a16="http://schemas.microsoft.com/office/drawing/2014/main" id="{61D490D5-F8A2-45D9-B7BE-8E01367246D5}"/>
              </a:ext>
            </a:extLst>
          </p:cNvPr>
          <p:cNvSpPr txBox="1"/>
          <p:nvPr/>
        </p:nvSpPr>
        <p:spPr>
          <a:xfrm>
            <a:off x="6196828" y="5122361"/>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Deployment</a:t>
            </a:r>
            <a:endParaRPr sz="1400" dirty="0">
              <a:solidFill>
                <a:schemeClr val="bg1"/>
              </a:solidFill>
              <a:latin typeface="Verdana"/>
              <a:cs typeface="Verdana"/>
            </a:endParaRPr>
          </a:p>
        </p:txBody>
      </p:sp>
      <p:grpSp>
        <p:nvGrpSpPr>
          <p:cNvPr id="43" name="Group 42">
            <a:extLst>
              <a:ext uri="{FF2B5EF4-FFF2-40B4-BE49-F238E27FC236}">
                <a16:creationId xmlns:a16="http://schemas.microsoft.com/office/drawing/2014/main" id="{157DDCED-999A-4047-9A8E-D212B2A3680F}"/>
              </a:ext>
            </a:extLst>
          </p:cNvPr>
          <p:cNvGrpSpPr/>
          <p:nvPr/>
        </p:nvGrpSpPr>
        <p:grpSpPr>
          <a:xfrm>
            <a:off x="7814262" y="5039519"/>
            <a:ext cx="1628139" cy="612775"/>
            <a:chOff x="2674620" y="1796795"/>
            <a:chExt cx="1628139" cy="612775"/>
          </a:xfrm>
          <a:solidFill>
            <a:schemeClr val="tx2">
              <a:lumMod val="75000"/>
            </a:schemeClr>
          </a:solidFill>
        </p:grpSpPr>
        <p:sp>
          <p:nvSpPr>
            <p:cNvPr id="44" name="object 6">
              <a:extLst>
                <a:ext uri="{FF2B5EF4-FFF2-40B4-BE49-F238E27FC236}">
                  <a16:creationId xmlns:a16="http://schemas.microsoft.com/office/drawing/2014/main" id="{CABEFDFC-B33F-4E68-A330-4FD8D5CD7EF5}"/>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5" name="object 5">
              <a:extLst>
                <a:ext uri="{FF2B5EF4-FFF2-40B4-BE49-F238E27FC236}">
                  <a16:creationId xmlns:a16="http://schemas.microsoft.com/office/drawing/2014/main" id="{719146E2-FB54-434A-8122-A7560F621E40}"/>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6" name="object 49">
            <a:extLst>
              <a:ext uri="{FF2B5EF4-FFF2-40B4-BE49-F238E27FC236}">
                <a16:creationId xmlns:a16="http://schemas.microsoft.com/office/drawing/2014/main" id="{9A37936F-FB3D-4BCA-8012-3E0F6D85B3F1}"/>
              </a:ext>
            </a:extLst>
          </p:cNvPr>
          <p:cNvSpPr txBox="1"/>
          <p:nvPr/>
        </p:nvSpPr>
        <p:spPr>
          <a:xfrm>
            <a:off x="7901188" y="5104616"/>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Inferencing</a:t>
            </a:r>
            <a:endParaRPr sz="1400" dirty="0">
              <a:solidFill>
                <a:schemeClr val="bg1"/>
              </a:solidFill>
              <a:latin typeface="Verdana"/>
              <a:cs typeface="Verdana"/>
            </a:endParaRPr>
          </a:p>
        </p:txBody>
      </p:sp>
      <p:sp>
        <p:nvSpPr>
          <p:cNvPr id="47" name="object 36">
            <a:extLst>
              <a:ext uri="{FF2B5EF4-FFF2-40B4-BE49-F238E27FC236}">
                <a16:creationId xmlns:a16="http://schemas.microsoft.com/office/drawing/2014/main" id="{2D88995F-8A83-4B41-9526-EFDD0D1B4CEF}"/>
              </a:ext>
            </a:extLst>
          </p:cNvPr>
          <p:cNvSpPr/>
          <p:nvPr/>
        </p:nvSpPr>
        <p:spPr>
          <a:xfrm>
            <a:off x="1759887" y="2913983"/>
            <a:ext cx="4077653" cy="2794000"/>
          </a:xfrm>
          <a:custGeom>
            <a:avLst/>
            <a:gdLst/>
            <a:ahLst/>
            <a:cxnLst/>
            <a:rect l="l" t="t" r="r" b="b"/>
            <a:pathLst>
              <a:path w="3488690" h="2794000">
                <a:moveTo>
                  <a:pt x="685165" y="0"/>
                </a:moveTo>
                <a:lnTo>
                  <a:pt x="0" y="698373"/>
                </a:lnTo>
                <a:lnTo>
                  <a:pt x="335915" y="698373"/>
                </a:lnTo>
                <a:lnTo>
                  <a:pt x="335915" y="2793492"/>
                </a:lnTo>
                <a:lnTo>
                  <a:pt x="3488435" y="2793492"/>
                </a:lnTo>
                <a:lnTo>
                  <a:pt x="3488435" y="2095119"/>
                </a:lnTo>
                <a:lnTo>
                  <a:pt x="1034288" y="2095119"/>
                </a:lnTo>
                <a:lnTo>
                  <a:pt x="1034288" y="698373"/>
                </a:lnTo>
                <a:lnTo>
                  <a:pt x="1370330" y="698373"/>
                </a:lnTo>
                <a:lnTo>
                  <a:pt x="685165" y="0"/>
                </a:lnTo>
                <a:close/>
              </a:path>
            </a:pathLst>
          </a:custGeom>
          <a:solidFill>
            <a:schemeClr val="tx2">
              <a:lumMod val="60000"/>
              <a:lumOff val="40000"/>
            </a:schemeClr>
          </a:solidFill>
        </p:spPr>
        <p:txBody>
          <a:bodyPr wrap="square" lIns="0" tIns="0" rIns="0" bIns="0" rtlCol="0"/>
          <a:lstStyle/>
          <a:p>
            <a:endParaRPr/>
          </a:p>
        </p:txBody>
      </p:sp>
      <p:sp>
        <p:nvSpPr>
          <p:cNvPr id="48" name="object 49">
            <a:extLst>
              <a:ext uri="{FF2B5EF4-FFF2-40B4-BE49-F238E27FC236}">
                <a16:creationId xmlns:a16="http://schemas.microsoft.com/office/drawing/2014/main" id="{1C83BD41-C886-4FA7-8DAC-D56687019D47}"/>
              </a:ext>
            </a:extLst>
          </p:cNvPr>
          <p:cNvSpPr txBox="1"/>
          <p:nvPr/>
        </p:nvSpPr>
        <p:spPr>
          <a:xfrm>
            <a:off x="580521" y="4034182"/>
            <a:ext cx="1455939"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40">
                <a:latin typeface="Verdana"/>
                <a:cs typeface="Verdana"/>
              </a:rPr>
              <a:t>Improve</a:t>
            </a:r>
            <a:endParaRPr sz="1600">
              <a:latin typeface="Verdana"/>
              <a:cs typeface="Verdana"/>
            </a:endParaRPr>
          </a:p>
        </p:txBody>
      </p:sp>
      <p:sp>
        <p:nvSpPr>
          <p:cNvPr id="50" name="object 49">
            <a:extLst>
              <a:ext uri="{FF2B5EF4-FFF2-40B4-BE49-F238E27FC236}">
                <a16:creationId xmlns:a16="http://schemas.microsoft.com/office/drawing/2014/main" id="{8BEB659D-3AB4-4488-A4DD-DEE70B3C8D8E}"/>
              </a:ext>
            </a:extLst>
          </p:cNvPr>
          <p:cNvSpPr txBox="1"/>
          <p:nvPr/>
        </p:nvSpPr>
        <p:spPr>
          <a:xfrm>
            <a:off x="8492868" y="1690280"/>
            <a:ext cx="1455939" cy="505267"/>
          </a:xfrm>
          <a:prstGeom prst="rect">
            <a:avLst/>
          </a:prstGeom>
        </p:spPr>
        <p:txBody>
          <a:bodyPr vert="horz" wrap="square" lIns="0" tIns="12700" rIns="0" bIns="0" rtlCol="0">
            <a:spAutoFit/>
          </a:bodyPr>
          <a:lstStyle/>
          <a:p>
            <a:pPr marL="12700" algn="ctr">
              <a:lnSpc>
                <a:spcPct val="100000"/>
              </a:lnSpc>
              <a:spcBef>
                <a:spcPts val="100"/>
              </a:spcBef>
            </a:pPr>
            <a:r>
              <a:rPr lang="en-US" sz="1600" b="1" spc="40" dirty="0">
                <a:solidFill>
                  <a:schemeClr val="bg1"/>
                </a:solidFill>
                <a:latin typeface="Verdana"/>
                <a:cs typeface="Verdana"/>
              </a:rPr>
              <a:t>We need MLOps!</a:t>
            </a:r>
            <a:endParaRPr sz="1600" b="1" dirty="0">
              <a:solidFill>
                <a:schemeClr val="bg1"/>
              </a:solidFill>
              <a:latin typeface="Verdana"/>
              <a:cs typeface="Verdana"/>
            </a:endParaRPr>
          </a:p>
        </p:txBody>
      </p:sp>
      <p:sp>
        <p:nvSpPr>
          <p:cNvPr id="51" name="object 11">
            <a:extLst>
              <a:ext uri="{FF2B5EF4-FFF2-40B4-BE49-F238E27FC236}">
                <a16:creationId xmlns:a16="http://schemas.microsoft.com/office/drawing/2014/main" id="{95478237-5B7B-4B35-897E-3BAA3B450790}"/>
              </a:ext>
            </a:extLst>
          </p:cNvPr>
          <p:cNvSpPr txBox="1">
            <a:spLocks/>
          </p:cNvSpPr>
          <p:nvPr/>
        </p:nvSpPr>
        <p:spPr>
          <a:xfrm>
            <a:off x="-329049" y="627711"/>
            <a:ext cx="76578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US" sz="2400" b="1" dirty="0">
                <a:solidFill>
                  <a:srgbClr val="9E2946"/>
                </a:solidFill>
                <a:latin typeface="Verdana" panose="020B0604030504040204" pitchFamily="34" charset="0"/>
                <a:ea typeface="Verdana" panose="020B0604030504040204" pitchFamily="34" charset="0"/>
              </a:rPr>
              <a:t>Data Science Development Journey</a:t>
            </a:r>
          </a:p>
        </p:txBody>
      </p:sp>
    </p:spTree>
    <p:extLst>
      <p:ext uri="{BB962C8B-B14F-4D97-AF65-F5344CB8AC3E}">
        <p14:creationId xmlns:p14="http://schemas.microsoft.com/office/powerpoint/2010/main" val="21928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Collection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9</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7" name="TextBox 16">
            <a:extLst>
              <a:ext uri="{FF2B5EF4-FFF2-40B4-BE49-F238E27FC236}">
                <a16:creationId xmlns:a16="http://schemas.microsoft.com/office/drawing/2014/main" id="{B3A99EA6-6FD9-477E-8CBC-B9A09170E7B6}"/>
              </a:ext>
            </a:extLst>
          </p:cNvPr>
          <p:cNvSpPr txBox="1"/>
          <p:nvPr/>
        </p:nvSpPr>
        <p:spPr>
          <a:xfrm>
            <a:off x="246748" y="1366243"/>
            <a:ext cx="11391877" cy="584775"/>
          </a:xfrm>
          <a:prstGeom prst="rect">
            <a:avLst/>
          </a:prstGeom>
          <a:noFill/>
        </p:spPr>
        <p:txBody>
          <a:bodyPr wrap="square">
            <a:spAutoFit/>
          </a:bodyPr>
          <a:lstStyle/>
          <a:p>
            <a:r>
              <a:rPr lang="en-US" sz="1600" dirty="0">
                <a:solidFill>
                  <a:srgbClr val="374151"/>
                </a:solidFill>
                <a:latin typeface="Söhne"/>
              </a:rPr>
              <a:t>T</a:t>
            </a:r>
            <a:r>
              <a:rPr lang="en-US" sz="1600" b="0" i="0" dirty="0">
                <a:solidFill>
                  <a:srgbClr val="374151"/>
                </a:solidFill>
                <a:effectLst/>
                <a:latin typeface="Söhne"/>
              </a:rPr>
              <a:t>he following are the snapshot of data sources, </a:t>
            </a:r>
            <a:r>
              <a:rPr lang="en-US" sz="1600" dirty="0">
                <a:solidFill>
                  <a:srgbClr val="374151"/>
                </a:solidFill>
                <a:latin typeface="Söhne"/>
              </a:rPr>
              <a:t>a</a:t>
            </a:r>
            <a:r>
              <a:rPr lang="en-US" sz="1600" b="0" i="0" dirty="0">
                <a:solidFill>
                  <a:srgbClr val="374151"/>
                </a:solidFill>
                <a:effectLst/>
                <a:latin typeface="Söhne"/>
              </a:rPr>
              <a:t>ssuming the real data from PitchBook and Salesforce are available in big data storage platform through the data engineering processes</a:t>
            </a:r>
          </a:p>
        </p:txBody>
      </p:sp>
      <p:pic>
        <p:nvPicPr>
          <p:cNvPr id="6" name="Picture 5">
            <a:extLst>
              <a:ext uri="{FF2B5EF4-FFF2-40B4-BE49-F238E27FC236}">
                <a16:creationId xmlns:a16="http://schemas.microsoft.com/office/drawing/2014/main" id="{6FF13EB5-DBBF-4D64-AA33-3C9BAB5C4C1F}"/>
              </a:ext>
            </a:extLst>
          </p:cNvPr>
          <p:cNvPicPr>
            <a:picLocks noChangeAspect="1"/>
          </p:cNvPicPr>
          <p:nvPr/>
        </p:nvPicPr>
        <p:blipFill>
          <a:blip r:embed="rId4"/>
          <a:stretch>
            <a:fillRect/>
          </a:stretch>
        </p:blipFill>
        <p:spPr>
          <a:xfrm>
            <a:off x="326696" y="2438401"/>
            <a:ext cx="11523809" cy="1752381"/>
          </a:xfrm>
          <a:prstGeom prst="rect">
            <a:avLst/>
          </a:prstGeom>
        </p:spPr>
      </p:pic>
      <p:pic>
        <p:nvPicPr>
          <p:cNvPr id="9" name="Picture 8">
            <a:extLst>
              <a:ext uri="{FF2B5EF4-FFF2-40B4-BE49-F238E27FC236}">
                <a16:creationId xmlns:a16="http://schemas.microsoft.com/office/drawing/2014/main" id="{D0A635EC-869F-40E6-9E18-B2C732B7C879}"/>
              </a:ext>
            </a:extLst>
          </p:cNvPr>
          <p:cNvPicPr>
            <a:picLocks noChangeAspect="1"/>
          </p:cNvPicPr>
          <p:nvPr/>
        </p:nvPicPr>
        <p:blipFill>
          <a:blip r:embed="rId5"/>
          <a:stretch>
            <a:fillRect/>
          </a:stretch>
        </p:blipFill>
        <p:spPr>
          <a:xfrm>
            <a:off x="341495" y="4619148"/>
            <a:ext cx="4209524" cy="1590476"/>
          </a:xfrm>
          <a:prstGeom prst="rect">
            <a:avLst/>
          </a:prstGeom>
        </p:spPr>
      </p:pic>
      <p:sp>
        <p:nvSpPr>
          <p:cNvPr id="20" name="Title 1">
            <a:extLst>
              <a:ext uri="{FF2B5EF4-FFF2-40B4-BE49-F238E27FC236}">
                <a16:creationId xmlns:a16="http://schemas.microsoft.com/office/drawing/2014/main" id="{2D05BAEB-E6D9-45D2-BC08-09E2324FBE6A}"/>
              </a:ext>
            </a:extLst>
          </p:cNvPr>
          <p:cNvSpPr txBox="1">
            <a:spLocks/>
          </p:cNvSpPr>
          <p:nvPr/>
        </p:nvSpPr>
        <p:spPr>
          <a:xfrm>
            <a:off x="-227150" y="1835132"/>
            <a:ext cx="273304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PitchBook Data</a:t>
            </a:r>
          </a:p>
        </p:txBody>
      </p:sp>
      <p:sp>
        <p:nvSpPr>
          <p:cNvPr id="21" name="Title 1">
            <a:extLst>
              <a:ext uri="{FF2B5EF4-FFF2-40B4-BE49-F238E27FC236}">
                <a16:creationId xmlns:a16="http://schemas.microsoft.com/office/drawing/2014/main" id="{4B79EC68-AE9B-4FEA-B373-7A192833B6C1}"/>
              </a:ext>
            </a:extLst>
          </p:cNvPr>
          <p:cNvSpPr txBox="1">
            <a:spLocks/>
          </p:cNvSpPr>
          <p:nvPr/>
        </p:nvSpPr>
        <p:spPr>
          <a:xfrm>
            <a:off x="-217966" y="3950565"/>
            <a:ext cx="273304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Salesforce Data</a:t>
            </a:r>
          </a:p>
        </p:txBody>
      </p:sp>
    </p:spTree>
    <p:extLst>
      <p:ext uri="{BB962C8B-B14F-4D97-AF65-F5344CB8AC3E}">
        <p14:creationId xmlns:p14="http://schemas.microsoft.com/office/powerpoint/2010/main" val="301188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2005</Words>
  <Application>Microsoft Office PowerPoint</Application>
  <PresentationFormat>Widescreen</PresentationFormat>
  <Paragraphs>306</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Söhne</vt:lpstr>
      <vt:lpstr>Verdana</vt:lpstr>
      <vt:lpstr>Wingdings</vt:lpstr>
      <vt:lpstr>Office Theme</vt:lpstr>
      <vt:lpstr>Data Mining Final Project   Pitchbook Industry Classification: Robust ML for Classification</vt:lpstr>
      <vt:lpstr>Table of Contents</vt:lpstr>
      <vt:lpstr>Project Overview</vt:lpstr>
      <vt:lpstr>Background</vt:lpstr>
      <vt:lpstr>Project Overview</vt:lpstr>
      <vt:lpstr>Existing Application Architecture</vt:lpstr>
      <vt:lpstr>Proposed Application Architecture</vt:lpstr>
      <vt:lpstr>PowerPoint Presentation</vt:lpstr>
      <vt:lpstr>Data Collection</vt:lpstr>
      <vt:lpstr>Data Preprocessing (EDA)</vt:lpstr>
      <vt:lpstr>Feature Engineering</vt:lpstr>
      <vt:lpstr>Feature Engineering</vt:lpstr>
      <vt:lpstr>Feature Engineering</vt:lpstr>
      <vt:lpstr>Data Mining Techniques</vt:lpstr>
      <vt:lpstr>Results and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transform</dc:title>
  <dc:creator>Mathew, Prinu</dc:creator>
  <cp:lastModifiedBy>Mathew, Prinu</cp:lastModifiedBy>
  <cp:revision>32</cp:revision>
  <dcterms:created xsi:type="dcterms:W3CDTF">2023-02-27T22:52:13Z</dcterms:created>
  <dcterms:modified xsi:type="dcterms:W3CDTF">2023-03-03T16:09:36Z</dcterms:modified>
</cp:coreProperties>
</file>