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1" r:id="rId2"/>
    <p:sldId id="257" r:id="rId3"/>
    <p:sldId id="262" r:id="rId4"/>
    <p:sldId id="266" r:id="rId5"/>
    <p:sldId id="264" r:id="rId6"/>
    <p:sldId id="263" r:id="rId7"/>
    <p:sldId id="265"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E1275-E3BC-4924-9D21-14A811C77763}"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86D01-079E-4A98-8D3F-CF3C0652AB6E}" type="slidenum">
              <a:rPr lang="en-US" smtClean="0"/>
              <a:t>‹#›</a:t>
            </a:fld>
            <a:endParaRPr lang="en-US"/>
          </a:p>
        </p:txBody>
      </p:sp>
    </p:spTree>
    <p:extLst>
      <p:ext uri="{BB962C8B-B14F-4D97-AF65-F5344CB8AC3E}">
        <p14:creationId xmlns:p14="http://schemas.microsoft.com/office/powerpoint/2010/main" val="28348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3</a:t>
            </a:fld>
            <a:endParaRPr lang="en-US"/>
          </a:p>
        </p:txBody>
      </p:sp>
    </p:spTree>
    <p:extLst>
      <p:ext uri="{BB962C8B-B14F-4D97-AF65-F5344CB8AC3E}">
        <p14:creationId xmlns:p14="http://schemas.microsoft.com/office/powerpoint/2010/main" val="1157496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4</a:t>
            </a:fld>
            <a:endParaRPr lang="en-US"/>
          </a:p>
        </p:txBody>
      </p:sp>
    </p:spTree>
    <p:extLst>
      <p:ext uri="{BB962C8B-B14F-4D97-AF65-F5344CB8AC3E}">
        <p14:creationId xmlns:p14="http://schemas.microsoft.com/office/powerpoint/2010/main" val="424891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5</a:t>
            </a:fld>
            <a:endParaRPr lang="en-US"/>
          </a:p>
        </p:txBody>
      </p:sp>
    </p:spTree>
    <p:extLst>
      <p:ext uri="{BB962C8B-B14F-4D97-AF65-F5344CB8AC3E}">
        <p14:creationId xmlns:p14="http://schemas.microsoft.com/office/powerpoint/2010/main" val="3343592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6</a:t>
            </a:fld>
            <a:endParaRPr lang="en-US"/>
          </a:p>
        </p:txBody>
      </p:sp>
    </p:spTree>
    <p:extLst>
      <p:ext uri="{BB962C8B-B14F-4D97-AF65-F5344CB8AC3E}">
        <p14:creationId xmlns:p14="http://schemas.microsoft.com/office/powerpoint/2010/main" val="794811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7</a:t>
            </a:fld>
            <a:endParaRPr lang="en-US"/>
          </a:p>
        </p:txBody>
      </p:sp>
    </p:spTree>
    <p:extLst>
      <p:ext uri="{BB962C8B-B14F-4D97-AF65-F5344CB8AC3E}">
        <p14:creationId xmlns:p14="http://schemas.microsoft.com/office/powerpoint/2010/main" val="816397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8</a:t>
            </a:fld>
            <a:endParaRPr lang="en-US"/>
          </a:p>
        </p:txBody>
      </p:sp>
    </p:spTree>
    <p:extLst>
      <p:ext uri="{BB962C8B-B14F-4D97-AF65-F5344CB8AC3E}">
        <p14:creationId xmlns:p14="http://schemas.microsoft.com/office/powerpoint/2010/main" val="2657907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5595-F5C5-442E-B978-AB2C0F7B1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D53B7E-ACFB-4A34-BBF0-2417C5BE3B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2B576F-70D0-48D4-9F8F-35C9A83A4E7C}"/>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6253B716-7B10-42C6-A28F-1FBD3ED38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7228E-CB37-4DB6-BD6A-154E12CF910A}"/>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608836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52D5-655C-44B9-B90A-E6EEC3F4E0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4EC105-AE71-4062-9D59-32AD0F333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AC159-A65E-4388-9844-24AB9C17A5E9}"/>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D5705116-7B75-4D52-BA05-3EE78A3D5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AA280-99C2-4980-9038-27612D6631E9}"/>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89436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FDC21D-A538-48DD-A22E-9A6C5EE231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896754-4B7A-45AB-B61A-0D15612922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BC79D-D558-4DCE-8EBA-F186DADE1C63}"/>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BEAB1C49-AB20-4E1A-9C11-C3D3E9546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A19B3-5BC0-4E70-8581-E07E424D5DEC}"/>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60029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33F0-702C-4D37-8CDB-894743E8A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3EAD7-37CE-4EF1-B6AC-7AB0531A5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4A825-4A35-49DA-AA4C-FC23D00E27D0}"/>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C8378B72-0CDF-4C41-9625-7690E78C4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37451-48BE-40D8-942E-9EFB4718A5F0}"/>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69841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3DAC-10E6-4B1A-8E67-74DF72AB1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578A8C-40ED-4FDD-A45A-7F6568522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488EF7-5193-40C6-8FD5-74DF4BC16381}"/>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8448B9D2-BA7F-4C6C-904C-40F51D39E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9EADE-AB05-4F21-8328-0E936DFBFF9E}"/>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84264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E169-9E3B-4518-B1A7-43B11A381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D5583-4C0E-4E61-B778-B5D12D885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2BD2F9-135A-41EE-92FD-5B845A06C4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DFB9B-26E5-4B7B-BFF1-352731A33C95}"/>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6" name="Footer Placeholder 5">
            <a:extLst>
              <a:ext uri="{FF2B5EF4-FFF2-40B4-BE49-F238E27FC236}">
                <a16:creationId xmlns:a16="http://schemas.microsoft.com/office/drawing/2014/main" id="{19F588EF-5359-4DC0-A25F-95CC4EADE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3321E-B706-4E66-B790-793B4C9719A2}"/>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57691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38F0-CEB8-4C0C-9AD2-F2D154450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31D9F-B793-4FF4-8AE9-38B9A615A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3336C-304C-4846-9068-F3A3DF1223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F2D14-5F29-419D-8EE5-F1A595145E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C5FC7-56D9-431B-BCE4-D7001CF1F0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946C11-202E-4F6C-966A-BA4ADE164451}"/>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8" name="Footer Placeholder 7">
            <a:extLst>
              <a:ext uri="{FF2B5EF4-FFF2-40B4-BE49-F238E27FC236}">
                <a16:creationId xmlns:a16="http://schemas.microsoft.com/office/drawing/2014/main" id="{B9B935C4-6FC3-4902-B64A-CDA197A75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24BA2A-6203-4E22-9ABC-15F2A9E0BEB1}"/>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4315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A717-36F3-4E45-AFF8-2BFE58DD93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2EC685-3ACB-4B1C-B4FF-62AC55730CF2}"/>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4" name="Footer Placeholder 3">
            <a:extLst>
              <a:ext uri="{FF2B5EF4-FFF2-40B4-BE49-F238E27FC236}">
                <a16:creationId xmlns:a16="http://schemas.microsoft.com/office/drawing/2014/main" id="{2E7FFD74-82BA-4D4E-AB4D-A6A92C3B22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F98DAC-5EE4-4034-9C2A-EFE5D92EE11D}"/>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3976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7E3F4-FF59-490B-BAF4-C737256337FC}"/>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3" name="Footer Placeholder 2">
            <a:extLst>
              <a:ext uri="{FF2B5EF4-FFF2-40B4-BE49-F238E27FC236}">
                <a16:creationId xmlns:a16="http://schemas.microsoft.com/office/drawing/2014/main" id="{87CDD01C-F72B-4346-A319-AED3CCD881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53049-568F-42AC-8595-AA158C174D35}"/>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1537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ADAE-3D5B-4C65-8164-0C6BBD59D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587F8-0954-4560-BB76-20640AEE05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393048-2A46-4487-A844-B941DDF2D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CF8C5-1AD1-43F6-9031-4878BB0AB648}"/>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6" name="Footer Placeholder 5">
            <a:extLst>
              <a:ext uri="{FF2B5EF4-FFF2-40B4-BE49-F238E27FC236}">
                <a16:creationId xmlns:a16="http://schemas.microsoft.com/office/drawing/2014/main" id="{EB75ED22-4D73-4214-898F-719857284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F43A5-E869-4BAF-85AF-A910939FA866}"/>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256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3059-AD01-46FA-B716-F0C903C303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91B1C1-140A-42F0-BF85-102F2A0A3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C8AB92-F329-44BD-B97F-50E140E51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9AE02-D49D-44FC-B1FB-41AA6E7DA639}"/>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6" name="Footer Placeholder 5">
            <a:extLst>
              <a:ext uri="{FF2B5EF4-FFF2-40B4-BE49-F238E27FC236}">
                <a16:creationId xmlns:a16="http://schemas.microsoft.com/office/drawing/2014/main" id="{07396519-9722-4824-ABB7-3C5908DA9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6041A-BFC3-4D9C-9FE3-CA6EB3012AA8}"/>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99505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114F1-F308-4751-8F66-97DE7FD4BA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AB8E58-3359-4597-BABB-A539C8E56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A4ADD-0474-47BB-9B9A-3FE6F160B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5A5901D4-326C-4C55-A4C7-19FC96DC3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3330F-FFD0-4936-9952-1386DE386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2C175-8F58-4964-9D91-7CD346518540}" type="slidenum">
              <a:rPr lang="en-US" smtClean="0"/>
              <a:t>‹#›</a:t>
            </a:fld>
            <a:endParaRPr lang="en-US"/>
          </a:p>
        </p:txBody>
      </p:sp>
    </p:spTree>
    <p:extLst>
      <p:ext uri="{BB962C8B-B14F-4D97-AF65-F5344CB8AC3E}">
        <p14:creationId xmlns:p14="http://schemas.microsoft.com/office/powerpoint/2010/main" val="1900580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9AE2-C72E-40E4-86E2-72A1F298EAE9}"/>
              </a:ext>
            </a:extLst>
          </p:cNvPr>
          <p:cNvSpPr>
            <a:spLocks noGrp="1"/>
          </p:cNvSpPr>
          <p:nvPr>
            <p:ph type="ctrTitle"/>
          </p:nvPr>
        </p:nvSpPr>
        <p:spPr>
          <a:xfrm>
            <a:off x="895349" y="3351758"/>
            <a:ext cx="7452615" cy="2247853"/>
          </a:xfrm>
        </p:spPr>
        <p:txBody>
          <a:bodyPr anchor="t">
            <a:noAutofit/>
          </a:bodyPr>
          <a:lstStyle/>
          <a:p>
            <a:pPr algn="l"/>
            <a:r>
              <a:rPr lang="en-US" sz="2800" b="1" dirty="0">
                <a:solidFill>
                  <a:srgbClr val="9E2946"/>
                </a:solidFill>
                <a:latin typeface="Verdana" panose="020B0604030504040204" pitchFamily="34" charset="0"/>
                <a:ea typeface="Verdana" panose="020B0604030504040204" pitchFamily="34" charset="0"/>
              </a:rPr>
              <a:t>Data Mining Final Project </a:t>
            </a:r>
            <a:br>
              <a:rPr lang="en-US" sz="2800" b="1" dirty="0">
                <a:solidFill>
                  <a:srgbClr val="9E2946"/>
                </a:solidFill>
                <a:latin typeface="Verdana" panose="020B0604030504040204" pitchFamily="34" charset="0"/>
                <a:ea typeface="Verdana" panose="020B0604030504040204" pitchFamily="34" charset="0"/>
              </a:rPr>
            </a:br>
            <a:br>
              <a:rPr lang="en-US" sz="2800" b="1" dirty="0">
                <a:solidFill>
                  <a:srgbClr val="9E2946"/>
                </a:solidFill>
                <a:latin typeface="Verdana" panose="020B0604030504040204" pitchFamily="34" charset="0"/>
                <a:ea typeface="Verdana" panose="020B0604030504040204" pitchFamily="34" charset="0"/>
              </a:rPr>
            </a:br>
            <a:r>
              <a:rPr lang="en-US" sz="2800" b="1" dirty="0">
                <a:solidFill>
                  <a:srgbClr val="9E2946"/>
                </a:solidFill>
                <a:latin typeface="Verdana" panose="020B0604030504040204" pitchFamily="34" charset="0"/>
                <a:ea typeface="Verdana" panose="020B0604030504040204" pitchFamily="34" charset="0"/>
              </a:rPr>
              <a:t>Pitchbook Industry Classification: Robust ML for Classification</a:t>
            </a:r>
            <a:endParaRPr lang="en-US" sz="2800" dirty="0">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93F73869-4D25-4347-8B36-7479EE1E802B}"/>
              </a:ext>
            </a:extLst>
          </p:cNvPr>
          <p:cNvSpPr>
            <a:spLocks noGrp="1"/>
          </p:cNvSpPr>
          <p:nvPr>
            <p:ph type="sldNum" sz="quarter" idx="12"/>
          </p:nvPr>
        </p:nvSpPr>
        <p:spPr/>
        <p:txBody>
          <a:bodyPr/>
          <a:lstStyle/>
          <a:p>
            <a:fld id="{CE94D1BC-D86E-4D7F-8F02-7A51C792EE04}" type="slidenum">
              <a:rPr lang="en-US" smtClean="0"/>
              <a:t>1</a:t>
            </a:fld>
            <a:endParaRPr lang="en-US"/>
          </a:p>
        </p:txBody>
      </p:sp>
      <p:sp>
        <p:nvSpPr>
          <p:cNvPr id="7" name="Title 1">
            <a:extLst>
              <a:ext uri="{FF2B5EF4-FFF2-40B4-BE49-F238E27FC236}">
                <a16:creationId xmlns:a16="http://schemas.microsoft.com/office/drawing/2014/main" id="{40A1DDE5-7B19-4EC9-8771-F6E545813AEF}"/>
              </a:ext>
            </a:extLst>
          </p:cNvPr>
          <p:cNvSpPr txBox="1">
            <a:spLocks/>
          </p:cNvSpPr>
          <p:nvPr/>
        </p:nvSpPr>
        <p:spPr>
          <a:xfrm>
            <a:off x="8610600" y="1762172"/>
            <a:ext cx="2590800" cy="24760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200" dirty="0">
                <a:solidFill>
                  <a:srgbClr val="9E2946"/>
                </a:solidFill>
              </a:rPr>
              <a:t>March 10, 2023</a:t>
            </a:r>
          </a:p>
        </p:txBody>
      </p:sp>
      <p:pic>
        <p:nvPicPr>
          <p:cNvPr id="5" name="Picture 4">
            <a:extLst>
              <a:ext uri="{FF2B5EF4-FFF2-40B4-BE49-F238E27FC236}">
                <a16:creationId xmlns:a16="http://schemas.microsoft.com/office/drawing/2014/main" id="{70345F9A-B3D7-4C57-9411-67CB1F797D82}"/>
              </a:ext>
            </a:extLst>
          </p:cNvPr>
          <p:cNvPicPr>
            <a:picLocks noChangeAspect="1"/>
          </p:cNvPicPr>
          <p:nvPr/>
        </p:nvPicPr>
        <p:blipFill>
          <a:blip r:embed="rId2"/>
          <a:stretch>
            <a:fillRect/>
          </a:stretch>
        </p:blipFill>
        <p:spPr>
          <a:xfrm>
            <a:off x="403589" y="83959"/>
            <a:ext cx="1885714" cy="600000"/>
          </a:xfrm>
          <a:prstGeom prst="rect">
            <a:avLst/>
          </a:prstGeom>
        </p:spPr>
      </p:pic>
      <p:cxnSp>
        <p:nvCxnSpPr>
          <p:cNvPr id="8" name="Straight Connector 7">
            <a:extLst>
              <a:ext uri="{FF2B5EF4-FFF2-40B4-BE49-F238E27FC236}">
                <a16:creationId xmlns:a16="http://schemas.microsoft.com/office/drawing/2014/main" id="{F6467D1B-697B-4355-966D-392A7B1D70A1}"/>
              </a:ext>
            </a:extLst>
          </p:cNvPr>
          <p:cNvCxnSpPr/>
          <p:nvPr/>
        </p:nvCxnSpPr>
        <p:spPr>
          <a:xfrm>
            <a:off x="8416031" y="1753294"/>
            <a:ext cx="0" cy="509582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9F6CC7-B859-47EF-A00A-1075020BD72B}"/>
              </a:ext>
            </a:extLst>
          </p:cNvPr>
          <p:cNvCxnSpPr>
            <a:cxnSpLocks/>
          </p:cNvCxnSpPr>
          <p:nvPr/>
        </p:nvCxnSpPr>
        <p:spPr>
          <a:xfrm flipH="1">
            <a:off x="861319" y="3334002"/>
            <a:ext cx="34031" cy="350624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11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838200" y="480991"/>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Table of Contents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2</a:t>
            </a:fld>
            <a:endParaRPr lang="en-US"/>
          </a:p>
        </p:txBody>
      </p:sp>
      <p:sp>
        <p:nvSpPr>
          <p:cNvPr id="5" name="TextBox 4">
            <a:extLst>
              <a:ext uri="{FF2B5EF4-FFF2-40B4-BE49-F238E27FC236}">
                <a16:creationId xmlns:a16="http://schemas.microsoft.com/office/drawing/2014/main" id="{4727551D-13BF-4EBF-BF84-B1921C80F418}"/>
              </a:ext>
            </a:extLst>
          </p:cNvPr>
          <p:cNvSpPr txBox="1"/>
          <p:nvPr/>
        </p:nvSpPr>
        <p:spPr>
          <a:xfrm>
            <a:off x="838199" y="1590674"/>
            <a:ext cx="5882197" cy="4105226"/>
          </a:xfrm>
          <a:prstGeom prst="rect">
            <a:avLst/>
          </a:prstGeom>
          <a:noFill/>
        </p:spPr>
        <p:txBody>
          <a:bodyPr wrap="square" rtlCol="0">
            <a:spAutoFit/>
          </a:bodyPr>
          <a:lstStyle/>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Background</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Key Stakeholders</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Goals</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Application Architecture</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Methodology</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Collection and Preprocessing</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Exploration &amp; Feature Engineering</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Mining Techniques</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Results and Evaluation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Conclusion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References</a:t>
            </a:r>
          </a:p>
        </p:txBody>
      </p:sp>
      <p:cxnSp>
        <p:nvCxnSpPr>
          <p:cNvPr id="7" name="Straight Connector 6">
            <a:extLst>
              <a:ext uri="{FF2B5EF4-FFF2-40B4-BE49-F238E27FC236}">
                <a16:creationId xmlns:a16="http://schemas.microsoft.com/office/drawing/2014/main" id="{4806B8EF-231A-448F-B48F-7D4AB540F2D2}"/>
              </a:ext>
            </a:extLst>
          </p:cNvPr>
          <p:cNvCxnSpPr>
            <a:cxnSpLocks/>
          </p:cNvCxnSpPr>
          <p:nvPr/>
        </p:nvCxnSpPr>
        <p:spPr>
          <a:xfrm flipH="1">
            <a:off x="967667" y="1154097"/>
            <a:ext cx="10395011"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78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Project Overview</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3</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Tree>
    <p:extLst>
      <p:ext uri="{BB962C8B-B14F-4D97-AF65-F5344CB8AC3E}">
        <p14:creationId xmlns:p14="http://schemas.microsoft.com/office/powerpoint/2010/main" val="222356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Existing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4</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3" name="Picture 10" descr="Salesforce: We bring companies and customers together on the #1 CRM.">
            <a:extLst>
              <a:ext uri="{FF2B5EF4-FFF2-40B4-BE49-F238E27FC236}">
                <a16:creationId xmlns:a16="http://schemas.microsoft.com/office/drawing/2014/main" id="{41EBB564-BD5D-4CE6-8D29-4D4B16CFBD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itchBook Adds New Performance Datasets &amp;amp;amp; Research to Strengthen Fund  Manager Due Diligence Workflow">
            <a:extLst>
              <a:ext uri="{FF2B5EF4-FFF2-40B4-BE49-F238E27FC236}">
                <a16:creationId xmlns:a16="http://schemas.microsoft.com/office/drawing/2014/main" id="{C39262CC-2F29-4CB2-9566-691595B7653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EC3B3DC5-34C2-4B09-9D0E-4559CE9A6EBC}"/>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5AA5FB52-8FFE-4B96-870F-816154B5728C}"/>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9" name="Rectangle 18">
            <a:extLst>
              <a:ext uri="{FF2B5EF4-FFF2-40B4-BE49-F238E27FC236}">
                <a16:creationId xmlns:a16="http://schemas.microsoft.com/office/drawing/2014/main" id="{5AEA7AF5-10CC-40EC-AD0A-2BF07F9ABD0B}"/>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0" name="TextBox 19">
            <a:extLst>
              <a:ext uri="{FF2B5EF4-FFF2-40B4-BE49-F238E27FC236}">
                <a16:creationId xmlns:a16="http://schemas.microsoft.com/office/drawing/2014/main" id="{77B39831-C01E-4DA5-94AD-BFDA8D6A2DE1}"/>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pic>
        <p:nvPicPr>
          <p:cNvPr id="21" name="Picture 20">
            <a:extLst>
              <a:ext uri="{FF2B5EF4-FFF2-40B4-BE49-F238E27FC236}">
                <a16:creationId xmlns:a16="http://schemas.microsoft.com/office/drawing/2014/main" id="{13FF8F27-A02C-4F8E-BD22-AC116D5D03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sp>
        <p:nvSpPr>
          <p:cNvPr id="22" name="TextBox 21">
            <a:extLst>
              <a:ext uri="{FF2B5EF4-FFF2-40B4-BE49-F238E27FC236}">
                <a16:creationId xmlns:a16="http://schemas.microsoft.com/office/drawing/2014/main" id="{2024A3C5-CBDF-4FED-8226-3E8615C515AC}"/>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3" name="TextBox 22">
            <a:extLst>
              <a:ext uri="{FF2B5EF4-FFF2-40B4-BE49-F238E27FC236}">
                <a16:creationId xmlns:a16="http://schemas.microsoft.com/office/drawing/2014/main" id="{5638FFCF-1E84-4648-A1DC-61E7C37E9A7E}"/>
              </a:ext>
            </a:extLst>
          </p:cNvPr>
          <p:cNvSpPr txBox="1"/>
          <p:nvPr/>
        </p:nvSpPr>
        <p:spPr>
          <a:xfrm rot="16200000">
            <a:off x="2671839" y="4918628"/>
            <a:ext cx="1007658"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24" name="Connector: Elbow 23">
            <a:extLst>
              <a:ext uri="{FF2B5EF4-FFF2-40B4-BE49-F238E27FC236}">
                <a16:creationId xmlns:a16="http://schemas.microsoft.com/office/drawing/2014/main" id="{4264AF24-8A9D-45AE-A66F-32A6C5AE4AF5}"/>
              </a:ext>
            </a:extLst>
          </p:cNvPr>
          <p:cNvCxnSpPr>
            <a:stCxn id="21"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3D83695-BEA1-4CF5-9C2E-ACDDB8EF41A2}"/>
              </a:ext>
            </a:extLst>
          </p:cNvPr>
          <p:cNvSpPr txBox="1"/>
          <p:nvPr/>
        </p:nvSpPr>
        <p:spPr>
          <a:xfrm>
            <a:off x="2163027" y="4978163"/>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cxnSp>
        <p:nvCxnSpPr>
          <p:cNvPr id="26" name="Connector: Elbow 25">
            <a:extLst>
              <a:ext uri="{FF2B5EF4-FFF2-40B4-BE49-F238E27FC236}">
                <a16:creationId xmlns:a16="http://schemas.microsoft.com/office/drawing/2014/main" id="{1783BDD4-878F-4021-83EA-28D516E56075}"/>
              </a:ext>
            </a:extLst>
          </p:cNvPr>
          <p:cNvCxnSpPr>
            <a:endCxn id="21"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1D4E00A-750B-449C-BD3B-EB88E42CD1CF}"/>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latin typeface="Verdana" panose="020B0604030504040204" pitchFamily="34" charset="0"/>
                <a:ea typeface="Verdana" panose="020B0604030504040204" pitchFamily="34" charset="0"/>
              </a:rPr>
              <a:t>Pull Pitchbook</a:t>
            </a:r>
          </a:p>
          <a:p>
            <a:pPr defTabSz="685800"/>
            <a:r>
              <a:rPr lang="en-US" sz="700" dirty="0">
                <a:latin typeface="Verdana" panose="020B0604030504040204" pitchFamily="34" charset="0"/>
                <a:ea typeface="Verdana" panose="020B0604030504040204" pitchFamily="34" charset="0"/>
              </a:rPr>
              <a:t>Data</a:t>
            </a:r>
          </a:p>
        </p:txBody>
      </p:sp>
      <p:sp>
        <p:nvSpPr>
          <p:cNvPr id="28" name="Oval 27">
            <a:extLst>
              <a:ext uri="{FF2B5EF4-FFF2-40B4-BE49-F238E27FC236}">
                <a16:creationId xmlns:a16="http://schemas.microsoft.com/office/drawing/2014/main" id="{21B6F05A-BA46-4582-AEF9-420CCAE211BB}"/>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5F1AF841-0C87-448B-8B47-08ABC0E97915}"/>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98F9C689-803B-4616-964B-749E51D67ECA}"/>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Rectangle 30">
            <a:extLst>
              <a:ext uri="{FF2B5EF4-FFF2-40B4-BE49-F238E27FC236}">
                <a16:creationId xmlns:a16="http://schemas.microsoft.com/office/drawing/2014/main" id="{C01B0650-0C8B-48C3-A897-C53A7959F8F4}"/>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5A3D09E-4A63-449F-9BF2-5DD037A6524A}"/>
              </a:ext>
            </a:extLst>
          </p:cNvPr>
          <p:cNvSpPr txBox="1"/>
          <p:nvPr/>
        </p:nvSpPr>
        <p:spPr>
          <a:xfrm>
            <a:off x="3531718" y="1366736"/>
            <a:ext cx="1607518"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Manual Ops</a:t>
            </a:r>
          </a:p>
        </p:txBody>
      </p:sp>
      <p:cxnSp>
        <p:nvCxnSpPr>
          <p:cNvPr id="36" name="Connector: Elbow 35">
            <a:extLst>
              <a:ext uri="{FF2B5EF4-FFF2-40B4-BE49-F238E27FC236}">
                <a16:creationId xmlns:a16="http://schemas.microsoft.com/office/drawing/2014/main" id="{1A550721-F38E-4FF0-98D5-D24CE729AC53}"/>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1D6D7F8-250F-4110-8DF6-AED166D84B05}"/>
              </a:ext>
            </a:extLst>
          </p:cNvPr>
          <p:cNvSpPr txBox="1"/>
          <p:nvPr/>
        </p:nvSpPr>
        <p:spPr>
          <a:xfrm rot="16200000">
            <a:off x="4683089" y="4163269"/>
            <a:ext cx="900285"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40" name="Rectangle 39">
            <a:extLst>
              <a:ext uri="{FF2B5EF4-FFF2-40B4-BE49-F238E27FC236}">
                <a16:creationId xmlns:a16="http://schemas.microsoft.com/office/drawing/2014/main" id="{14B2A4B9-CA6F-4282-8265-9F5527139CCC}"/>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73AA105-3A45-41A5-8851-76B4B0C24718}"/>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F413964-0740-4941-BC3D-1B766C6E3702}"/>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Manual Industry Classification Process</a:t>
            </a:r>
          </a:p>
        </p:txBody>
      </p:sp>
      <p:grpSp>
        <p:nvGrpSpPr>
          <p:cNvPr id="33" name="Group 32">
            <a:extLst>
              <a:ext uri="{FF2B5EF4-FFF2-40B4-BE49-F238E27FC236}">
                <a16:creationId xmlns:a16="http://schemas.microsoft.com/office/drawing/2014/main" id="{1A4EAEAE-3F9D-4997-9BDB-845327C73B64}"/>
              </a:ext>
            </a:extLst>
          </p:cNvPr>
          <p:cNvGrpSpPr/>
          <p:nvPr/>
        </p:nvGrpSpPr>
        <p:grpSpPr>
          <a:xfrm>
            <a:off x="6511211" y="2882008"/>
            <a:ext cx="652882" cy="516947"/>
            <a:chOff x="3050627" y="2651409"/>
            <a:chExt cx="652882" cy="516947"/>
          </a:xfrm>
        </p:grpSpPr>
        <p:pic>
          <p:nvPicPr>
            <p:cNvPr id="34" name="Graphic 33">
              <a:extLst>
                <a:ext uri="{FF2B5EF4-FFF2-40B4-BE49-F238E27FC236}">
                  <a16:creationId xmlns:a16="http://schemas.microsoft.com/office/drawing/2014/main" id="{8604B077-1235-4454-8D5A-2A92DF71DBD9}"/>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26028" y="2651409"/>
              <a:ext cx="247647" cy="247647"/>
            </a:xfrm>
            <a:prstGeom prst="rect">
              <a:avLst/>
            </a:prstGeom>
          </p:spPr>
        </p:pic>
        <p:sp>
          <p:nvSpPr>
            <p:cNvPr id="35" name="TextBox 34">
              <a:extLst>
                <a:ext uri="{FF2B5EF4-FFF2-40B4-BE49-F238E27FC236}">
                  <a16:creationId xmlns:a16="http://schemas.microsoft.com/office/drawing/2014/main" id="{8B8B8930-C297-4530-9FF0-62DD0BFCB0D3}"/>
                </a:ext>
              </a:extLst>
            </p:cNvPr>
            <p:cNvSpPr txBox="1"/>
            <p:nvPr/>
          </p:nvSpPr>
          <p:spPr>
            <a:xfrm>
              <a:off x="3050627" y="2860579"/>
              <a:ext cx="652882"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Custom Web App</a:t>
              </a:r>
            </a:p>
          </p:txBody>
        </p:sp>
      </p:grpSp>
      <p:cxnSp>
        <p:nvCxnSpPr>
          <p:cNvPr id="43" name="Connector: Elbow 42">
            <a:extLst>
              <a:ext uri="{FF2B5EF4-FFF2-40B4-BE49-F238E27FC236}">
                <a16:creationId xmlns:a16="http://schemas.microsoft.com/office/drawing/2014/main" id="{BC66B013-7FE9-42D5-90D8-968E06A99738}"/>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C6D4931-538C-4A26-A193-65C79A1697F4}"/>
              </a:ext>
            </a:extLst>
          </p:cNvPr>
          <p:cNvSpPr txBox="1"/>
          <p:nvPr/>
        </p:nvSpPr>
        <p:spPr>
          <a:xfrm rot="16200000">
            <a:off x="7907834" y="4163990"/>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sp>
        <p:nvSpPr>
          <p:cNvPr id="45" name="Oval 44">
            <a:extLst>
              <a:ext uri="{FF2B5EF4-FFF2-40B4-BE49-F238E27FC236}">
                <a16:creationId xmlns:a16="http://schemas.microsoft.com/office/drawing/2014/main" id="{7138C5CB-641F-4349-8F6F-B42C97A987EB}"/>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46" name="Oval 45">
            <a:extLst>
              <a:ext uri="{FF2B5EF4-FFF2-40B4-BE49-F238E27FC236}">
                <a16:creationId xmlns:a16="http://schemas.microsoft.com/office/drawing/2014/main" id="{8AB52846-2F80-4389-BE4B-66428973BB5A}"/>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pic>
        <p:nvPicPr>
          <p:cNvPr id="47" name="Picture 46">
            <a:extLst>
              <a:ext uri="{FF2B5EF4-FFF2-40B4-BE49-F238E27FC236}">
                <a16:creationId xmlns:a16="http://schemas.microsoft.com/office/drawing/2014/main" id="{465EB137-C0C3-4341-B778-F2EE07BEF0F5}"/>
              </a:ext>
            </a:extLst>
          </p:cNvPr>
          <p:cNvPicPr>
            <a:picLocks noChangeAspect="1"/>
          </p:cNvPicPr>
          <p:nvPr/>
        </p:nvPicPr>
        <p:blipFill>
          <a:blip r:embed="rId9"/>
          <a:stretch>
            <a:fillRect/>
          </a:stretch>
        </p:blipFill>
        <p:spPr>
          <a:xfrm>
            <a:off x="10981458" y="3151962"/>
            <a:ext cx="619005" cy="554075"/>
          </a:xfrm>
          <a:prstGeom prst="rect">
            <a:avLst/>
          </a:prstGeom>
        </p:spPr>
      </p:pic>
      <p:cxnSp>
        <p:nvCxnSpPr>
          <p:cNvPr id="48" name="Connector: Elbow 47">
            <a:extLst>
              <a:ext uri="{FF2B5EF4-FFF2-40B4-BE49-F238E27FC236}">
                <a16:creationId xmlns:a16="http://schemas.microsoft.com/office/drawing/2014/main" id="{36ED0596-75EA-443C-9972-B60D107BE827}"/>
              </a:ext>
            </a:extLst>
          </p:cNvPr>
          <p:cNvCxnSpPr>
            <a:stCxn id="47" idx="2"/>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7C2C95E-2992-4817-80C0-0CA1988CF736}"/>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50" name="Oval 49">
            <a:extLst>
              <a:ext uri="{FF2B5EF4-FFF2-40B4-BE49-F238E27FC236}">
                <a16:creationId xmlns:a16="http://schemas.microsoft.com/office/drawing/2014/main" id="{CC9722A1-6D04-411F-99C9-70B2A5E05922}"/>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cxnSp>
        <p:nvCxnSpPr>
          <p:cNvPr id="51" name="Connector: Elbow 50">
            <a:extLst>
              <a:ext uri="{FF2B5EF4-FFF2-40B4-BE49-F238E27FC236}">
                <a16:creationId xmlns:a16="http://schemas.microsoft.com/office/drawing/2014/main" id="{7017DE55-6EB2-4B85-9577-ED0EB2D44A5D}"/>
              </a:ext>
            </a:extLst>
          </p:cNvPr>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3E770E2-B783-4C50-BE04-1894BF6FBB5D}"/>
              </a:ext>
            </a:extLst>
          </p:cNvPr>
          <p:cNvSpPr txBox="1"/>
          <p:nvPr/>
        </p:nvSpPr>
        <p:spPr>
          <a:xfrm>
            <a:off x="816134" y="5661810"/>
            <a:ext cx="1075739"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sp>
        <p:nvSpPr>
          <p:cNvPr id="53" name="Oval 52">
            <a:extLst>
              <a:ext uri="{FF2B5EF4-FFF2-40B4-BE49-F238E27FC236}">
                <a16:creationId xmlns:a16="http://schemas.microsoft.com/office/drawing/2014/main" id="{7213C148-6573-4E90-94F1-C55521056F85}"/>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sp>
        <p:nvSpPr>
          <p:cNvPr id="57" name="object 49">
            <a:extLst>
              <a:ext uri="{FF2B5EF4-FFF2-40B4-BE49-F238E27FC236}">
                <a16:creationId xmlns:a16="http://schemas.microsoft.com/office/drawing/2014/main" id="{EE4015E8-6836-406A-8D89-92762F084D3F}"/>
              </a:ext>
            </a:extLst>
          </p:cNvPr>
          <p:cNvSpPr txBox="1"/>
          <p:nvPr/>
        </p:nvSpPr>
        <p:spPr>
          <a:xfrm>
            <a:off x="10150228" y="1391101"/>
            <a:ext cx="1950036" cy="659155"/>
          </a:xfrm>
          <a:prstGeom prst="rect">
            <a:avLst/>
          </a:prstGeom>
          <a:ln>
            <a:solidFill>
              <a:schemeClr val="tx1"/>
            </a:solidFill>
            <a:prstDash val="sysDash"/>
          </a:ln>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ü"/>
            </a:pPr>
            <a:r>
              <a:rPr lang="en-US" sz="700" spc="40" dirty="0">
                <a:latin typeface="Verdana"/>
                <a:cs typeface="Verdana"/>
              </a:rPr>
              <a:t>Business users manually identify the Industry classifier based on domain knowledge and company description from Pitchbook data and update the company records in Salesforce CRM</a:t>
            </a:r>
          </a:p>
        </p:txBody>
      </p:sp>
      <p:cxnSp>
        <p:nvCxnSpPr>
          <p:cNvPr id="4" name="Straight Arrow Connector 3">
            <a:extLst>
              <a:ext uri="{FF2B5EF4-FFF2-40B4-BE49-F238E27FC236}">
                <a16:creationId xmlns:a16="http://schemas.microsoft.com/office/drawing/2014/main" id="{824CE4B6-72B4-4A3A-A43F-4B4BC619B8B4}"/>
              </a:ext>
            </a:extLst>
          </p:cNvPr>
          <p:cNvCxnSpPr>
            <a:stCxn id="41" idx="3"/>
            <a:endCxn id="57" idx="1"/>
          </p:cNvCxnSpPr>
          <p:nvPr/>
        </p:nvCxnSpPr>
        <p:spPr>
          <a:xfrm flipV="1">
            <a:off x="9215092" y="1720679"/>
            <a:ext cx="935136" cy="488798"/>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47B3479-A9C0-45A7-A6B2-10D60CAE7F15}"/>
              </a:ext>
            </a:extLst>
          </p:cNvPr>
          <p:cNvCxnSpPr>
            <a:cxnSpLocks/>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35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Proposed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5</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8" name="Picture 10" descr="Salesforce: We bring companies and customers together on the #1 CRM.">
            <a:extLst>
              <a:ext uri="{FF2B5EF4-FFF2-40B4-BE49-F238E27FC236}">
                <a16:creationId xmlns:a16="http://schemas.microsoft.com/office/drawing/2014/main" id="{85591AA1-6683-4714-9ED7-6846C641D3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itchBook Adds New Performance Datasets &amp;amp;amp; Research to Strengthen Fund  Manager Due Diligence Workflow">
            <a:extLst>
              <a:ext uri="{FF2B5EF4-FFF2-40B4-BE49-F238E27FC236}">
                <a16:creationId xmlns:a16="http://schemas.microsoft.com/office/drawing/2014/main" id="{C17DCC62-A12A-4732-94B6-A00CA8EC5B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1E8D701F-BEDF-4F49-8B2E-974D64DF48DB}"/>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1" name="TextBox 20">
            <a:extLst>
              <a:ext uri="{FF2B5EF4-FFF2-40B4-BE49-F238E27FC236}">
                <a16:creationId xmlns:a16="http://schemas.microsoft.com/office/drawing/2014/main" id="{327CA598-D54A-4B7C-8BD7-94788B77DB30}"/>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6" name="Rectangle 15">
            <a:extLst>
              <a:ext uri="{FF2B5EF4-FFF2-40B4-BE49-F238E27FC236}">
                <a16:creationId xmlns:a16="http://schemas.microsoft.com/office/drawing/2014/main" id="{125D889D-1E47-4B19-BC14-D4D1D5F10E0D}"/>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17" name="Picture 16">
            <a:extLst>
              <a:ext uri="{FF2B5EF4-FFF2-40B4-BE49-F238E27FC236}">
                <a16:creationId xmlns:a16="http://schemas.microsoft.com/office/drawing/2014/main" id="{1B2BCCD4-4894-4A59-8E7E-B6806590F33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cxnSp>
        <p:nvCxnSpPr>
          <p:cNvPr id="4" name="Straight Arrow Connector 3">
            <a:extLst>
              <a:ext uri="{FF2B5EF4-FFF2-40B4-BE49-F238E27FC236}">
                <a16:creationId xmlns:a16="http://schemas.microsoft.com/office/drawing/2014/main" id="{841C28C2-A797-4B69-9D96-1FB6F23D306A}"/>
              </a:ext>
            </a:extLst>
          </p:cNvPr>
          <p:cNvCxnSpPr>
            <a:cxnSpLocks/>
            <a:endCxn id="17" idx="1"/>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58ABA94-8AD9-486F-9AB3-A16869C4DB7A}"/>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4" name="TextBox 23">
            <a:extLst>
              <a:ext uri="{FF2B5EF4-FFF2-40B4-BE49-F238E27FC236}">
                <a16:creationId xmlns:a16="http://schemas.microsoft.com/office/drawing/2014/main" id="{4EA891C7-0709-4733-B6DA-7D8783A1F219}"/>
              </a:ext>
            </a:extLst>
          </p:cNvPr>
          <p:cNvSpPr txBox="1"/>
          <p:nvPr/>
        </p:nvSpPr>
        <p:spPr>
          <a:xfrm rot="16200000">
            <a:off x="2652212" y="4881245"/>
            <a:ext cx="1046911"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13" name="Connector: Elbow 12">
            <a:extLst>
              <a:ext uri="{FF2B5EF4-FFF2-40B4-BE49-F238E27FC236}">
                <a16:creationId xmlns:a16="http://schemas.microsoft.com/office/drawing/2014/main" id="{38DD889F-5258-4017-A03A-874DB620AD7A}"/>
              </a:ext>
            </a:extLst>
          </p:cNvPr>
          <p:cNvCxnSpPr>
            <a:stCxn id="17"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1772218-08BA-4FAE-91A6-01BCB579EEF3}"/>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sp>
        <p:nvSpPr>
          <p:cNvPr id="27" name="TextBox 26">
            <a:extLst>
              <a:ext uri="{FF2B5EF4-FFF2-40B4-BE49-F238E27FC236}">
                <a16:creationId xmlns:a16="http://schemas.microsoft.com/office/drawing/2014/main" id="{1BE0C4D5-F6AE-42D1-BF04-C4D8BDC689C6}"/>
              </a:ext>
            </a:extLst>
          </p:cNvPr>
          <p:cNvSpPr txBox="1"/>
          <p:nvPr/>
        </p:nvSpPr>
        <p:spPr>
          <a:xfrm>
            <a:off x="2171905" y="4969285"/>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28" name="Rectangle 27">
            <a:extLst>
              <a:ext uri="{FF2B5EF4-FFF2-40B4-BE49-F238E27FC236}">
                <a16:creationId xmlns:a16="http://schemas.microsoft.com/office/drawing/2014/main" id="{5C9781D5-BBE5-4C33-83E7-FE83DAE33E45}"/>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1A4BF3A-B3E0-4663-A00E-2C2428864DBA}"/>
              </a:ext>
            </a:extLst>
          </p:cNvPr>
          <p:cNvSpPr txBox="1"/>
          <p:nvPr/>
        </p:nvSpPr>
        <p:spPr>
          <a:xfrm>
            <a:off x="3531718" y="1366736"/>
            <a:ext cx="1016589"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MLOps</a:t>
            </a:r>
          </a:p>
        </p:txBody>
      </p:sp>
      <p:sp>
        <p:nvSpPr>
          <p:cNvPr id="30" name="Rectangle 29">
            <a:extLst>
              <a:ext uri="{FF2B5EF4-FFF2-40B4-BE49-F238E27FC236}">
                <a16:creationId xmlns:a16="http://schemas.microsoft.com/office/drawing/2014/main" id="{D9E0FD4B-464D-4454-A4A6-265E22473BE9}"/>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45E4DF9-47E2-4629-9F10-2A33FE808CF2}"/>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CFC1547-ADC5-41A3-A44F-984E6504D6AE}"/>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Development (Industry Classification )</a:t>
            </a:r>
          </a:p>
        </p:txBody>
      </p:sp>
      <p:sp>
        <p:nvSpPr>
          <p:cNvPr id="33" name="Rectangle 32">
            <a:extLst>
              <a:ext uri="{FF2B5EF4-FFF2-40B4-BE49-F238E27FC236}">
                <a16:creationId xmlns:a16="http://schemas.microsoft.com/office/drawing/2014/main" id="{14FA37FB-B9A4-4011-A301-DFA50A6A9B01}"/>
              </a:ext>
            </a:extLst>
          </p:cNvPr>
          <p:cNvSpPr/>
          <p:nvPr/>
        </p:nvSpPr>
        <p:spPr>
          <a:xfrm>
            <a:off x="5296030" y="3235506"/>
            <a:ext cx="640080" cy="392103"/>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C105A1C-354E-4070-8C1C-128EBDF61D2C}"/>
              </a:ext>
            </a:extLst>
          </p:cNvPr>
          <p:cNvSpPr txBox="1"/>
          <p:nvPr/>
        </p:nvSpPr>
        <p:spPr>
          <a:xfrm>
            <a:off x="5100246" y="3313041"/>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EDA</a:t>
            </a:r>
          </a:p>
        </p:txBody>
      </p:sp>
      <p:sp>
        <p:nvSpPr>
          <p:cNvPr id="35" name="Rectangle 34">
            <a:extLst>
              <a:ext uri="{FF2B5EF4-FFF2-40B4-BE49-F238E27FC236}">
                <a16:creationId xmlns:a16="http://schemas.microsoft.com/office/drawing/2014/main" id="{C711A91E-DF3B-40B1-B2C7-23F49728682C}"/>
              </a:ext>
            </a:extLst>
          </p:cNvPr>
          <p:cNvSpPr/>
          <p:nvPr/>
        </p:nvSpPr>
        <p:spPr>
          <a:xfrm>
            <a:off x="6080483" y="3244384"/>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1214E36-1C23-4AD0-B8B8-969F49A23296}"/>
              </a:ext>
            </a:extLst>
          </p:cNvPr>
          <p:cNvSpPr txBox="1"/>
          <p:nvPr/>
        </p:nvSpPr>
        <p:spPr>
          <a:xfrm>
            <a:off x="5892529" y="3277356"/>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Feature </a:t>
            </a:r>
          </a:p>
          <a:p>
            <a:pPr algn="ctr"/>
            <a:r>
              <a:rPr lang="en-US" sz="700" dirty="0">
                <a:latin typeface="Verdana" panose="020B0604030504040204" pitchFamily="34" charset="0"/>
                <a:ea typeface="Verdana" panose="020B0604030504040204" pitchFamily="34" charset="0"/>
              </a:rPr>
              <a:t>Engineering</a:t>
            </a:r>
          </a:p>
        </p:txBody>
      </p:sp>
      <p:sp>
        <p:nvSpPr>
          <p:cNvPr id="37" name="Rectangle 36">
            <a:extLst>
              <a:ext uri="{FF2B5EF4-FFF2-40B4-BE49-F238E27FC236}">
                <a16:creationId xmlns:a16="http://schemas.microsoft.com/office/drawing/2014/main" id="{A721C456-E85F-4A8E-88F9-EA71796B31DF}"/>
              </a:ext>
            </a:extLst>
          </p:cNvPr>
          <p:cNvSpPr/>
          <p:nvPr/>
        </p:nvSpPr>
        <p:spPr>
          <a:xfrm>
            <a:off x="6864930" y="3244990"/>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971F756-C891-4FD6-92DE-B582B1CFEC2B}"/>
              </a:ext>
            </a:extLst>
          </p:cNvPr>
          <p:cNvSpPr txBox="1"/>
          <p:nvPr/>
        </p:nvSpPr>
        <p:spPr>
          <a:xfrm>
            <a:off x="6675014" y="3320966"/>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Model</a:t>
            </a:r>
          </a:p>
        </p:txBody>
      </p:sp>
      <p:sp>
        <p:nvSpPr>
          <p:cNvPr id="39" name="Rectangle 38">
            <a:extLst>
              <a:ext uri="{FF2B5EF4-FFF2-40B4-BE49-F238E27FC236}">
                <a16:creationId xmlns:a16="http://schemas.microsoft.com/office/drawing/2014/main" id="{97767C31-BFD9-44F4-A621-93003930F756}"/>
              </a:ext>
            </a:extLst>
          </p:cNvPr>
          <p:cNvSpPr/>
          <p:nvPr/>
        </p:nvSpPr>
        <p:spPr>
          <a:xfrm>
            <a:off x="7650886" y="3245288"/>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7272C51-029D-45CE-95A5-1BFDA05B3935}"/>
              </a:ext>
            </a:extLst>
          </p:cNvPr>
          <p:cNvSpPr txBox="1"/>
          <p:nvPr/>
        </p:nvSpPr>
        <p:spPr>
          <a:xfrm>
            <a:off x="7451181" y="3321609"/>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Train</a:t>
            </a:r>
          </a:p>
          <a:p>
            <a:pPr algn="ctr"/>
            <a:endParaRPr lang="en-US" sz="700" dirty="0"/>
          </a:p>
        </p:txBody>
      </p:sp>
      <p:sp>
        <p:nvSpPr>
          <p:cNvPr id="41" name="Rectangle 40">
            <a:extLst>
              <a:ext uri="{FF2B5EF4-FFF2-40B4-BE49-F238E27FC236}">
                <a16:creationId xmlns:a16="http://schemas.microsoft.com/office/drawing/2014/main" id="{D6E8ED81-6C1A-4D6F-B4C3-0EB876FDD5AB}"/>
              </a:ext>
            </a:extLst>
          </p:cNvPr>
          <p:cNvSpPr/>
          <p:nvPr/>
        </p:nvSpPr>
        <p:spPr>
          <a:xfrm>
            <a:off x="8438527" y="3246110"/>
            <a:ext cx="640080" cy="322610"/>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543087DB-1E39-4FD7-BE01-5B06B3A0DCE7}"/>
              </a:ext>
            </a:extLst>
          </p:cNvPr>
          <p:cNvCxnSpPr>
            <a:cxnSpLocks/>
          </p:cNvCxnSpPr>
          <p:nvPr/>
        </p:nvCxnSpPr>
        <p:spPr>
          <a:xfrm rot="10800000" flipV="1">
            <a:off x="4835849" y="2971095"/>
            <a:ext cx="3963866" cy="264958"/>
          </a:xfrm>
          <a:prstGeom prst="bentConnector2">
            <a:avLst/>
          </a:prstGeom>
          <a:ln w="190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F787C88-DC12-41F7-9E17-7E373505228C}"/>
              </a:ext>
            </a:extLst>
          </p:cNvPr>
          <p:cNvCxnSpPr>
            <a:cxnSpLocks/>
          </p:cNvCxnSpPr>
          <p:nvPr/>
        </p:nvCxnSpPr>
        <p:spPr>
          <a:xfrm>
            <a:off x="8799715" y="2961858"/>
            <a:ext cx="0" cy="2926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B066E3-F4CC-4590-8C01-E94CF0E0B989}"/>
              </a:ext>
            </a:extLst>
          </p:cNvPr>
          <p:cNvSpPr txBox="1"/>
          <p:nvPr/>
        </p:nvSpPr>
        <p:spPr>
          <a:xfrm>
            <a:off x="6258575" y="2796775"/>
            <a:ext cx="1030384" cy="215444"/>
          </a:xfrm>
          <a:prstGeom prst="rect">
            <a:avLst/>
          </a:prstGeom>
          <a:noFill/>
        </p:spPr>
        <p:txBody>
          <a:bodyPr wrap="square" rtlCol="0">
            <a:spAutoFit/>
          </a:bodyPr>
          <a:lstStyle/>
          <a:p>
            <a:pPr algn="ctr"/>
            <a:r>
              <a:rPr lang="en-US" sz="800" i="1" dirty="0">
                <a:latin typeface="Verdana" panose="020B0604030504040204" pitchFamily="34" charset="0"/>
                <a:ea typeface="Verdana" panose="020B0604030504040204" pitchFamily="34" charset="0"/>
              </a:rPr>
              <a:t>Iterate</a:t>
            </a:r>
          </a:p>
        </p:txBody>
      </p:sp>
      <p:sp>
        <p:nvSpPr>
          <p:cNvPr id="45" name="TextBox 44">
            <a:extLst>
              <a:ext uri="{FF2B5EF4-FFF2-40B4-BE49-F238E27FC236}">
                <a16:creationId xmlns:a16="http://schemas.microsoft.com/office/drawing/2014/main" id="{72D432FC-E86C-4D7A-A10F-6D3AA8751B8C}"/>
              </a:ext>
            </a:extLst>
          </p:cNvPr>
          <p:cNvSpPr txBox="1"/>
          <p:nvPr/>
        </p:nvSpPr>
        <p:spPr>
          <a:xfrm>
            <a:off x="4715452" y="2433341"/>
            <a:ext cx="898385"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Jupyter </a:t>
            </a:r>
          </a:p>
          <a:p>
            <a:pPr algn="ctr"/>
            <a:r>
              <a:rPr lang="en-US" sz="700" dirty="0">
                <a:latin typeface="Verdana" panose="020B0604030504040204" pitchFamily="34" charset="0"/>
                <a:ea typeface="Verdana" panose="020B0604030504040204" pitchFamily="34" charset="0"/>
              </a:rPr>
              <a:t>Workspace</a:t>
            </a:r>
          </a:p>
        </p:txBody>
      </p:sp>
      <p:cxnSp>
        <p:nvCxnSpPr>
          <p:cNvPr id="46" name="Straight Arrow Connector 45">
            <a:extLst>
              <a:ext uri="{FF2B5EF4-FFF2-40B4-BE49-F238E27FC236}">
                <a16:creationId xmlns:a16="http://schemas.microsoft.com/office/drawing/2014/main" id="{EA86DA8F-9BBD-4980-83DE-7492D7FD33DB}"/>
              </a:ext>
            </a:extLst>
          </p:cNvPr>
          <p:cNvCxnSpPr>
            <a:cxnSpLocks/>
          </p:cNvCxnSpPr>
          <p:nvPr/>
        </p:nvCxnSpPr>
        <p:spPr>
          <a:xfrm>
            <a:off x="5151736"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A26EA9E-A7CF-4E59-A46D-2F9E190B12BE}"/>
              </a:ext>
            </a:extLst>
          </p:cNvPr>
          <p:cNvCxnSpPr>
            <a:cxnSpLocks/>
          </p:cNvCxnSpPr>
          <p:nvPr/>
        </p:nvCxnSpPr>
        <p:spPr>
          <a:xfrm>
            <a:off x="5936189"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F993763-1C66-47D2-9660-1DE20F06046D}"/>
              </a:ext>
            </a:extLst>
          </p:cNvPr>
          <p:cNvCxnSpPr>
            <a:cxnSpLocks/>
          </p:cNvCxnSpPr>
          <p:nvPr/>
        </p:nvCxnSpPr>
        <p:spPr>
          <a:xfrm>
            <a:off x="6720563"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2F09527-465A-4831-B478-EB26FE2C4F2F}"/>
              </a:ext>
            </a:extLst>
          </p:cNvPr>
          <p:cNvCxnSpPr>
            <a:cxnSpLocks/>
          </p:cNvCxnSpPr>
          <p:nvPr/>
        </p:nvCxnSpPr>
        <p:spPr>
          <a:xfrm>
            <a:off x="7506592"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36E0E6F-08CE-41E5-99FB-24F251647928}"/>
              </a:ext>
            </a:extLst>
          </p:cNvPr>
          <p:cNvCxnSpPr>
            <a:cxnSpLocks/>
          </p:cNvCxnSpPr>
          <p:nvPr/>
        </p:nvCxnSpPr>
        <p:spPr>
          <a:xfrm>
            <a:off x="8290966"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F5124EA-E15E-45C3-8658-116471C8488D}"/>
              </a:ext>
            </a:extLst>
          </p:cNvPr>
          <p:cNvSpPr/>
          <p:nvPr/>
        </p:nvSpPr>
        <p:spPr>
          <a:xfrm>
            <a:off x="4499156" y="3239236"/>
            <a:ext cx="640080" cy="393286"/>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FA4A292E-E064-4A32-846E-F0ADA6C40B65}"/>
              </a:ext>
            </a:extLst>
          </p:cNvPr>
          <p:cNvSpPr txBox="1"/>
          <p:nvPr/>
        </p:nvSpPr>
        <p:spPr>
          <a:xfrm>
            <a:off x="4303134" y="3283222"/>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Raw </a:t>
            </a:r>
          </a:p>
          <a:p>
            <a:pPr algn="ctr"/>
            <a:r>
              <a:rPr lang="en-US" sz="700" dirty="0">
                <a:latin typeface="Verdana" panose="020B0604030504040204" pitchFamily="34" charset="0"/>
                <a:ea typeface="Verdana" panose="020B0604030504040204" pitchFamily="34" charset="0"/>
              </a:rPr>
              <a:t>Data</a:t>
            </a:r>
          </a:p>
        </p:txBody>
      </p:sp>
      <p:cxnSp>
        <p:nvCxnSpPr>
          <p:cNvPr id="55" name="Connector: Elbow 54">
            <a:extLst>
              <a:ext uri="{FF2B5EF4-FFF2-40B4-BE49-F238E27FC236}">
                <a16:creationId xmlns:a16="http://schemas.microsoft.com/office/drawing/2014/main" id="{CCE1DDC7-9DA7-4AC4-9B7F-D4CAAA9E362F}"/>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EA577B4-234A-4A0A-AB92-9E84F4CBAE96}"/>
              </a:ext>
            </a:extLst>
          </p:cNvPr>
          <p:cNvSpPr txBox="1"/>
          <p:nvPr/>
        </p:nvSpPr>
        <p:spPr>
          <a:xfrm rot="16200000">
            <a:off x="4736914" y="4109444"/>
            <a:ext cx="792636"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60" name="TextBox 59">
            <a:extLst>
              <a:ext uri="{FF2B5EF4-FFF2-40B4-BE49-F238E27FC236}">
                <a16:creationId xmlns:a16="http://schemas.microsoft.com/office/drawing/2014/main" id="{E9901C2B-87F3-4F8F-A743-F98AEF1F628D}"/>
              </a:ext>
            </a:extLst>
          </p:cNvPr>
          <p:cNvSpPr txBox="1"/>
          <p:nvPr/>
        </p:nvSpPr>
        <p:spPr>
          <a:xfrm>
            <a:off x="8280406" y="3256953"/>
            <a:ext cx="1030384" cy="415498"/>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Evaluate </a:t>
            </a:r>
          </a:p>
          <a:p>
            <a:pPr algn="ctr"/>
            <a:r>
              <a:rPr lang="en-US" sz="700" dirty="0">
                <a:latin typeface="Verdana" panose="020B0604030504040204" pitchFamily="34" charset="0"/>
                <a:ea typeface="Verdana" panose="020B0604030504040204" pitchFamily="34" charset="0"/>
              </a:rPr>
              <a:t>Model</a:t>
            </a:r>
          </a:p>
          <a:p>
            <a:pPr algn="ctr"/>
            <a:endParaRPr lang="en-US" sz="700" dirty="0"/>
          </a:p>
        </p:txBody>
      </p:sp>
      <p:pic>
        <p:nvPicPr>
          <p:cNvPr id="1026" name="Picture 2" descr="Project Jupyter - Wikipedia">
            <a:extLst>
              <a:ext uri="{FF2B5EF4-FFF2-40B4-BE49-F238E27FC236}">
                <a16:creationId xmlns:a16="http://schemas.microsoft.com/office/drawing/2014/main" id="{F8F7A80C-6C19-4EED-BC82-8F0DF96D26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307" y="2425798"/>
            <a:ext cx="318856" cy="370977"/>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Connector: Elbow 61">
            <a:extLst>
              <a:ext uri="{FF2B5EF4-FFF2-40B4-BE49-F238E27FC236}">
                <a16:creationId xmlns:a16="http://schemas.microsoft.com/office/drawing/2014/main" id="{356036CF-A1D0-4927-81FD-E62E4535C8CA}"/>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CE723F9-FC06-44CE-9275-D41554B3C33B}"/>
              </a:ext>
            </a:extLst>
          </p:cNvPr>
          <p:cNvSpPr txBox="1"/>
          <p:nvPr/>
        </p:nvSpPr>
        <p:spPr>
          <a:xfrm rot="16200000">
            <a:off x="7907834" y="4181746"/>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cxnSp>
        <p:nvCxnSpPr>
          <p:cNvPr id="79" name="Connector: Elbow 78">
            <a:extLst>
              <a:ext uri="{FF2B5EF4-FFF2-40B4-BE49-F238E27FC236}">
                <a16:creationId xmlns:a16="http://schemas.microsoft.com/office/drawing/2014/main" id="{CA946652-F80A-4C8C-842D-0DBA2BACBA5A}"/>
              </a:ext>
            </a:extLst>
          </p:cNvPr>
          <p:cNvCxnSpPr>
            <a:stCxn id="16" idx="1"/>
            <a:endCxn id="18" idx="2"/>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C90A995-6DD8-4A1A-B6A6-515A80C58DC3}"/>
              </a:ext>
            </a:extLst>
          </p:cNvPr>
          <p:cNvSpPr txBox="1"/>
          <p:nvPr/>
        </p:nvSpPr>
        <p:spPr>
          <a:xfrm>
            <a:off x="816134" y="5661810"/>
            <a:ext cx="1013365"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cxnSp>
        <p:nvCxnSpPr>
          <p:cNvPr id="82" name="Connector: Elbow 81">
            <a:extLst>
              <a:ext uri="{FF2B5EF4-FFF2-40B4-BE49-F238E27FC236}">
                <a16:creationId xmlns:a16="http://schemas.microsoft.com/office/drawing/2014/main" id="{F6EB83C5-9697-4DDC-91C2-DB8A97F13247}"/>
              </a:ext>
            </a:extLst>
          </p:cNvPr>
          <p:cNvCxnSpPr>
            <a:endCxn id="17"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5E30ABCC-A48E-428F-B620-3B289AD81F50}"/>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Pitchbook</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86" name="Oval 85">
            <a:extLst>
              <a:ext uri="{FF2B5EF4-FFF2-40B4-BE49-F238E27FC236}">
                <a16:creationId xmlns:a16="http://schemas.microsoft.com/office/drawing/2014/main" id="{E17853A1-5A7D-4FB4-A1FA-4628395F74A6}"/>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87" name="Oval 86">
            <a:extLst>
              <a:ext uri="{FF2B5EF4-FFF2-40B4-BE49-F238E27FC236}">
                <a16:creationId xmlns:a16="http://schemas.microsoft.com/office/drawing/2014/main" id="{89209E01-D81E-4F64-B783-C0580418C63A}"/>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88" name="Oval 87">
            <a:extLst>
              <a:ext uri="{FF2B5EF4-FFF2-40B4-BE49-F238E27FC236}">
                <a16:creationId xmlns:a16="http://schemas.microsoft.com/office/drawing/2014/main" id="{992A98A2-45C5-43EC-B962-92362925FA99}"/>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89" name="Oval 88">
            <a:extLst>
              <a:ext uri="{FF2B5EF4-FFF2-40B4-BE49-F238E27FC236}">
                <a16:creationId xmlns:a16="http://schemas.microsoft.com/office/drawing/2014/main" id="{EF0702E4-EA77-4017-895A-2A639B88E663}"/>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90" name="Oval 89">
            <a:extLst>
              <a:ext uri="{FF2B5EF4-FFF2-40B4-BE49-F238E27FC236}">
                <a16:creationId xmlns:a16="http://schemas.microsoft.com/office/drawing/2014/main" id="{51C6827D-58B6-4046-B846-4DD56244A528}"/>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91" name="Oval 90">
            <a:extLst>
              <a:ext uri="{FF2B5EF4-FFF2-40B4-BE49-F238E27FC236}">
                <a16:creationId xmlns:a16="http://schemas.microsoft.com/office/drawing/2014/main" id="{A4E3637B-93B3-4F5B-85E9-DDE0E03DF1F1}"/>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pic>
        <p:nvPicPr>
          <p:cNvPr id="92" name="Picture 91">
            <a:extLst>
              <a:ext uri="{FF2B5EF4-FFF2-40B4-BE49-F238E27FC236}">
                <a16:creationId xmlns:a16="http://schemas.microsoft.com/office/drawing/2014/main" id="{86051244-474D-43EC-8A9A-C63EFFF93217}"/>
              </a:ext>
            </a:extLst>
          </p:cNvPr>
          <p:cNvPicPr>
            <a:picLocks noChangeAspect="1"/>
          </p:cNvPicPr>
          <p:nvPr/>
        </p:nvPicPr>
        <p:blipFill>
          <a:blip r:embed="rId8"/>
          <a:stretch>
            <a:fillRect/>
          </a:stretch>
        </p:blipFill>
        <p:spPr>
          <a:xfrm>
            <a:off x="10981458" y="3151962"/>
            <a:ext cx="619005" cy="554075"/>
          </a:xfrm>
          <a:prstGeom prst="rect">
            <a:avLst/>
          </a:prstGeom>
        </p:spPr>
      </p:pic>
      <p:cxnSp>
        <p:nvCxnSpPr>
          <p:cNvPr id="93" name="Connector: Elbow 92">
            <a:extLst>
              <a:ext uri="{FF2B5EF4-FFF2-40B4-BE49-F238E27FC236}">
                <a16:creationId xmlns:a16="http://schemas.microsoft.com/office/drawing/2014/main" id="{4E1564B6-3444-4A58-8385-70194B01B66D}"/>
              </a:ext>
            </a:extLst>
          </p:cNvPr>
          <p:cNvCxnSpPr>
            <a:stCxn id="92" idx="2"/>
            <a:endCxn id="16" idx="3"/>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A2002F3-14E3-4E06-B209-5E2366BA93C8}"/>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96" name="Oval 95">
            <a:extLst>
              <a:ext uri="{FF2B5EF4-FFF2-40B4-BE49-F238E27FC236}">
                <a16:creationId xmlns:a16="http://schemas.microsoft.com/office/drawing/2014/main" id="{8DA57651-3609-479B-972A-31BA7C1A6385}"/>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sp>
        <p:nvSpPr>
          <p:cNvPr id="97" name="object 49">
            <a:extLst>
              <a:ext uri="{FF2B5EF4-FFF2-40B4-BE49-F238E27FC236}">
                <a16:creationId xmlns:a16="http://schemas.microsoft.com/office/drawing/2014/main" id="{4AF98DBE-812F-45EA-BB1E-21CD393DCF91}"/>
              </a:ext>
            </a:extLst>
          </p:cNvPr>
          <p:cNvSpPr txBox="1"/>
          <p:nvPr/>
        </p:nvSpPr>
        <p:spPr>
          <a:xfrm>
            <a:off x="10150228" y="1391101"/>
            <a:ext cx="1950036" cy="766877"/>
          </a:xfrm>
          <a:prstGeom prst="rect">
            <a:avLst/>
          </a:prstGeom>
          <a:ln>
            <a:solidFill>
              <a:schemeClr val="tx1"/>
            </a:solidFill>
            <a:prstDash val="sysDash"/>
          </a:ln>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ü"/>
            </a:pPr>
            <a:r>
              <a:rPr lang="en-US" sz="700" spc="40" dirty="0">
                <a:latin typeface="Verdana"/>
                <a:cs typeface="Verdana"/>
              </a:rPr>
              <a:t>Fine tunned Machine Learning model that predict the industry classification based on company description plus other attributes from Pitchbook data and update the company records in Salesforce CRM</a:t>
            </a:r>
          </a:p>
        </p:txBody>
      </p:sp>
      <p:cxnSp>
        <p:nvCxnSpPr>
          <p:cNvPr id="98" name="Straight Arrow Connector 97">
            <a:extLst>
              <a:ext uri="{FF2B5EF4-FFF2-40B4-BE49-F238E27FC236}">
                <a16:creationId xmlns:a16="http://schemas.microsoft.com/office/drawing/2014/main" id="{075DF8A5-1786-4737-A05D-9B83DAD9C4C7}"/>
              </a:ext>
            </a:extLst>
          </p:cNvPr>
          <p:cNvCxnSpPr>
            <a:endCxn id="97" idx="1"/>
          </p:cNvCxnSpPr>
          <p:nvPr/>
        </p:nvCxnSpPr>
        <p:spPr>
          <a:xfrm flipV="1">
            <a:off x="9215092" y="1774540"/>
            <a:ext cx="935136" cy="43494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34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6</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object 4">
            <a:extLst>
              <a:ext uri="{FF2B5EF4-FFF2-40B4-BE49-F238E27FC236}">
                <a16:creationId xmlns:a16="http://schemas.microsoft.com/office/drawing/2014/main" id="{15E0BCEF-0DE7-44A1-AEB8-02434D5741BF}"/>
              </a:ext>
            </a:extLst>
          </p:cNvPr>
          <p:cNvSpPr/>
          <p:nvPr/>
        </p:nvSpPr>
        <p:spPr>
          <a:xfrm>
            <a:off x="2432304" y="1426463"/>
            <a:ext cx="2487295"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16" name="Group 15">
            <a:extLst>
              <a:ext uri="{FF2B5EF4-FFF2-40B4-BE49-F238E27FC236}">
                <a16:creationId xmlns:a16="http://schemas.microsoft.com/office/drawing/2014/main" id="{FB6205DB-7143-4B13-A7F4-583D2EE8E4E4}"/>
              </a:ext>
            </a:extLst>
          </p:cNvPr>
          <p:cNvGrpSpPr/>
          <p:nvPr/>
        </p:nvGrpSpPr>
        <p:grpSpPr>
          <a:xfrm>
            <a:off x="2550330" y="1796795"/>
            <a:ext cx="1628139" cy="612775"/>
            <a:chOff x="2674620" y="1796795"/>
            <a:chExt cx="1628139" cy="612775"/>
          </a:xfrm>
          <a:solidFill>
            <a:schemeClr val="tx2">
              <a:lumMod val="75000"/>
            </a:schemeClr>
          </a:solidFill>
        </p:grpSpPr>
        <p:sp>
          <p:nvSpPr>
            <p:cNvPr id="17" name="object 6">
              <a:extLst>
                <a:ext uri="{FF2B5EF4-FFF2-40B4-BE49-F238E27FC236}">
                  <a16:creationId xmlns:a16="http://schemas.microsoft.com/office/drawing/2014/main" id="{10BE7F2D-E121-4D31-B1D3-2F7AB5BFA79B}"/>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18" name="object 5">
              <a:extLst>
                <a:ext uri="{FF2B5EF4-FFF2-40B4-BE49-F238E27FC236}">
                  <a16:creationId xmlns:a16="http://schemas.microsoft.com/office/drawing/2014/main" id="{CF9BC058-B937-404A-9593-7880EBCE460E}"/>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19" name="object 49">
            <a:extLst>
              <a:ext uri="{FF2B5EF4-FFF2-40B4-BE49-F238E27FC236}">
                <a16:creationId xmlns:a16="http://schemas.microsoft.com/office/drawing/2014/main" id="{A79AC7A3-6216-4CB9-9855-7DBF75D55481}"/>
              </a:ext>
            </a:extLst>
          </p:cNvPr>
          <p:cNvSpPr txBox="1"/>
          <p:nvPr/>
        </p:nvSpPr>
        <p:spPr>
          <a:xfrm>
            <a:off x="2637256" y="1844136"/>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Problem </a:t>
            </a:r>
          </a:p>
          <a:p>
            <a:pPr marL="12700" algn="ctr">
              <a:lnSpc>
                <a:spcPct val="100000"/>
              </a:lnSpc>
              <a:spcBef>
                <a:spcPts val="100"/>
              </a:spcBef>
            </a:pPr>
            <a:r>
              <a:rPr lang="en-US" sz="1400" spc="40" dirty="0">
                <a:solidFill>
                  <a:schemeClr val="bg1"/>
                </a:solidFill>
                <a:latin typeface="Verdana"/>
                <a:cs typeface="Verdana"/>
              </a:rPr>
              <a:t>Definition</a:t>
            </a:r>
            <a:endParaRPr sz="1400" dirty="0">
              <a:solidFill>
                <a:schemeClr val="bg1"/>
              </a:solidFill>
              <a:latin typeface="Verdana"/>
              <a:cs typeface="Verdana"/>
            </a:endParaRPr>
          </a:p>
        </p:txBody>
      </p:sp>
      <p:sp>
        <p:nvSpPr>
          <p:cNvPr id="20" name="object 4">
            <a:extLst>
              <a:ext uri="{FF2B5EF4-FFF2-40B4-BE49-F238E27FC236}">
                <a16:creationId xmlns:a16="http://schemas.microsoft.com/office/drawing/2014/main" id="{4399B2A6-C14B-40A3-8177-54FB81538B48}"/>
              </a:ext>
            </a:extLst>
          </p:cNvPr>
          <p:cNvSpPr/>
          <p:nvPr/>
        </p:nvSpPr>
        <p:spPr>
          <a:xfrm>
            <a:off x="3348183" y="2484199"/>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1" name="object 4">
            <a:extLst>
              <a:ext uri="{FF2B5EF4-FFF2-40B4-BE49-F238E27FC236}">
                <a16:creationId xmlns:a16="http://schemas.microsoft.com/office/drawing/2014/main" id="{331DFAFC-2231-40AA-9719-A47F17020441}"/>
              </a:ext>
            </a:extLst>
          </p:cNvPr>
          <p:cNvSpPr/>
          <p:nvPr/>
        </p:nvSpPr>
        <p:spPr>
          <a:xfrm>
            <a:off x="4699069" y="3563817"/>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2" name="object 4">
            <a:extLst>
              <a:ext uri="{FF2B5EF4-FFF2-40B4-BE49-F238E27FC236}">
                <a16:creationId xmlns:a16="http://schemas.microsoft.com/office/drawing/2014/main" id="{928FEFED-0FB8-44EC-967D-91609D4DB57D}"/>
              </a:ext>
            </a:extLst>
          </p:cNvPr>
          <p:cNvSpPr/>
          <p:nvPr/>
        </p:nvSpPr>
        <p:spPr>
          <a:xfrm>
            <a:off x="6033681" y="4674821"/>
            <a:ext cx="4748250"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23" name="Group 22">
            <a:extLst>
              <a:ext uri="{FF2B5EF4-FFF2-40B4-BE49-F238E27FC236}">
                <a16:creationId xmlns:a16="http://schemas.microsoft.com/office/drawing/2014/main" id="{70D32561-6722-4C64-AF2D-5EA107BA7335}"/>
              </a:ext>
            </a:extLst>
          </p:cNvPr>
          <p:cNvGrpSpPr/>
          <p:nvPr/>
        </p:nvGrpSpPr>
        <p:grpSpPr>
          <a:xfrm>
            <a:off x="3412941" y="2848886"/>
            <a:ext cx="1628139" cy="612775"/>
            <a:chOff x="2674620" y="1796795"/>
            <a:chExt cx="1628139" cy="612775"/>
          </a:xfrm>
          <a:solidFill>
            <a:schemeClr val="tx2">
              <a:lumMod val="75000"/>
            </a:schemeClr>
          </a:solidFill>
        </p:grpSpPr>
        <p:sp>
          <p:nvSpPr>
            <p:cNvPr id="24" name="object 6">
              <a:extLst>
                <a:ext uri="{FF2B5EF4-FFF2-40B4-BE49-F238E27FC236}">
                  <a16:creationId xmlns:a16="http://schemas.microsoft.com/office/drawing/2014/main" id="{6121E745-C5A6-4F43-B43D-556EF82C0B48}"/>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5" name="object 5">
              <a:extLst>
                <a:ext uri="{FF2B5EF4-FFF2-40B4-BE49-F238E27FC236}">
                  <a16:creationId xmlns:a16="http://schemas.microsoft.com/office/drawing/2014/main" id="{DA1E1A5F-22EE-49FE-9C42-24C5853E87AF}"/>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26" name="object 49">
            <a:extLst>
              <a:ext uri="{FF2B5EF4-FFF2-40B4-BE49-F238E27FC236}">
                <a16:creationId xmlns:a16="http://schemas.microsoft.com/office/drawing/2014/main" id="{FD5DE545-26A7-4871-95CF-85B7939B9B97}"/>
              </a:ext>
            </a:extLst>
          </p:cNvPr>
          <p:cNvSpPr txBox="1"/>
          <p:nvPr/>
        </p:nvSpPr>
        <p:spPr>
          <a:xfrm>
            <a:off x="3499867" y="2905105"/>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a:t>
            </a:r>
          </a:p>
          <a:p>
            <a:pPr marL="12700" algn="ctr">
              <a:lnSpc>
                <a:spcPct val="100000"/>
              </a:lnSpc>
              <a:spcBef>
                <a:spcPts val="100"/>
              </a:spcBef>
            </a:pPr>
            <a:r>
              <a:rPr lang="en-US" sz="1400" spc="40" dirty="0">
                <a:solidFill>
                  <a:schemeClr val="bg1"/>
                </a:solidFill>
                <a:latin typeface="Verdana"/>
                <a:cs typeface="Verdana"/>
              </a:rPr>
              <a:t>Sourcing</a:t>
            </a:r>
            <a:endParaRPr sz="1400" dirty="0">
              <a:solidFill>
                <a:schemeClr val="bg1"/>
              </a:solidFill>
              <a:latin typeface="Verdana"/>
              <a:cs typeface="Verdana"/>
            </a:endParaRPr>
          </a:p>
        </p:txBody>
      </p:sp>
      <p:grpSp>
        <p:nvGrpSpPr>
          <p:cNvPr id="27" name="Group 26">
            <a:extLst>
              <a:ext uri="{FF2B5EF4-FFF2-40B4-BE49-F238E27FC236}">
                <a16:creationId xmlns:a16="http://schemas.microsoft.com/office/drawing/2014/main" id="{5F7B716C-EC40-4CAC-BBBF-9142F6C197EC}"/>
              </a:ext>
            </a:extLst>
          </p:cNvPr>
          <p:cNvGrpSpPr/>
          <p:nvPr/>
        </p:nvGrpSpPr>
        <p:grpSpPr>
          <a:xfrm>
            <a:off x="5103441" y="2848886"/>
            <a:ext cx="1628139" cy="612775"/>
            <a:chOff x="2674620" y="1796795"/>
            <a:chExt cx="1628139" cy="612775"/>
          </a:xfrm>
          <a:solidFill>
            <a:schemeClr val="tx2">
              <a:lumMod val="75000"/>
            </a:schemeClr>
          </a:solidFill>
        </p:grpSpPr>
        <p:sp>
          <p:nvSpPr>
            <p:cNvPr id="28" name="object 6">
              <a:extLst>
                <a:ext uri="{FF2B5EF4-FFF2-40B4-BE49-F238E27FC236}">
                  <a16:creationId xmlns:a16="http://schemas.microsoft.com/office/drawing/2014/main" id="{E9544DCA-E676-408C-98F6-0816E7706E84}"/>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9" name="object 5">
              <a:extLst>
                <a:ext uri="{FF2B5EF4-FFF2-40B4-BE49-F238E27FC236}">
                  <a16:creationId xmlns:a16="http://schemas.microsoft.com/office/drawing/2014/main" id="{50B26947-5C14-4712-80E6-E26DF59D527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0" name="object 49">
            <a:extLst>
              <a:ext uri="{FF2B5EF4-FFF2-40B4-BE49-F238E27FC236}">
                <a16:creationId xmlns:a16="http://schemas.microsoft.com/office/drawing/2014/main" id="{EAA20CE1-DBD2-4015-8C35-83ADE2D14EC2}"/>
              </a:ext>
            </a:extLst>
          </p:cNvPr>
          <p:cNvSpPr txBox="1"/>
          <p:nvPr/>
        </p:nvSpPr>
        <p:spPr>
          <a:xfrm>
            <a:off x="5190367" y="2905105"/>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Preparation</a:t>
            </a:r>
            <a:endParaRPr sz="1400" dirty="0">
              <a:solidFill>
                <a:schemeClr val="bg1"/>
              </a:solidFill>
              <a:latin typeface="Verdana"/>
              <a:cs typeface="Verdana"/>
            </a:endParaRPr>
          </a:p>
        </p:txBody>
      </p:sp>
      <p:grpSp>
        <p:nvGrpSpPr>
          <p:cNvPr id="31" name="Group 30">
            <a:extLst>
              <a:ext uri="{FF2B5EF4-FFF2-40B4-BE49-F238E27FC236}">
                <a16:creationId xmlns:a16="http://schemas.microsoft.com/office/drawing/2014/main" id="{645CFA02-B775-45AB-8B81-C3283E2126FE}"/>
              </a:ext>
            </a:extLst>
          </p:cNvPr>
          <p:cNvGrpSpPr/>
          <p:nvPr/>
        </p:nvGrpSpPr>
        <p:grpSpPr>
          <a:xfrm>
            <a:off x="4746071" y="3928504"/>
            <a:ext cx="1628139" cy="612775"/>
            <a:chOff x="2674620" y="1796795"/>
            <a:chExt cx="1628139" cy="612775"/>
          </a:xfrm>
          <a:solidFill>
            <a:schemeClr val="tx2">
              <a:lumMod val="75000"/>
            </a:schemeClr>
          </a:solidFill>
        </p:grpSpPr>
        <p:sp>
          <p:nvSpPr>
            <p:cNvPr id="32" name="object 6">
              <a:extLst>
                <a:ext uri="{FF2B5EF4-FFF2-40B4-BE49-F238E27FC236}">
                  <a16:creationId xmlns:a16="http://schemas.microsoft.com/office/drawing/2014/main" id="{8D09561E-0DE8-4ACF-A4A9-69EB5058C61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3" name="object 5">
              <a:extLst>
                <a:ext uri="{FF2B5EF4-FFF2-40B4-BE49-F238E27FC236}">
                  <a16:creationId xmlns:a16="http://schemas.microsoft.com/office/drawing/2014/main" id="{7E7BC99F-252C-4A55-9E98-EA09678AA1DC}"/>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4" name="object 49">
            <a:extLst>
              <a:ext uri="{FF2B5EF4-FFF2-40B4-BE49-F238E27FC236}">
                <a16:creationId xmlns:a16="http://schemas.microsoft.com/office/drawing/2014/main" id="{35EAED5C-0F78-4D62-98E1-EBF3A56632E4}"/>
              </a:ext>
            </a:extLst>
          </p:cNvPr>
          <p:cNvSpPr txBox="1"/>
          <p:nvPr/>
        </p:nvSpPr>
        <p:spPr>
          <a:xfrm>
            <a:off x="4832997" y="3984723"/>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a:t>
            </a:r>
          </a:p>
          <a:p>
            <a:pPr marL="12700" algn="ctr">
              <a:lnSpc>
                <a:spcPct val="100000"/>
              </a:lnSpc>
              <a:spcBef>
                <a:spcPts val="100"/>
              </a:spcBef>
            </a:pPr>
            <a:r>
              <a:rPr lang="en-US" sz="1400" spc="40" dirty="0">
                <a:solidFill>
                  <a:schemeClr val="bg1"/>
                </a:solidFill>
                <a:latin typeface="Verdana"/>
                <a:cs typeface="Verdana"/>
              </a:rPr>
              <a:t>Training</a:t>
            </a:r>
            <a:endParaRPr sz="1400" dirty="0">
              <a:solidFill>
                <a:schemeClr val="bg1"/>
              </a:solidFill>
              <a:latin typeface="Verdana"/>
              <a:cs typeface="Verdana"/>
            </a:endParaRPr>
          </a:p>
        </p:txBody>
      </p:sp>
      <p:grpSp>
        <p:nvGrpSpPr>
          <p:cNvPr id="35" name="Group 34">
            <a:extLst>
              <a:ext uri="{FF2B5EF4-FFF2-40B4-BE49-F238E27FC236}">
                <a16:creationId xmlns:a16="http://schemas.microsoft.com/office/drawing/2014/main" id="{B7F4944E-D9F3-4C38-BA34-FA1A32CFA8DD}"/>
              </a:ext>
            </a:extLst>
          </p:cNvPr>
          <p:cNvGrpSpPr/>
          <p:nvPr/>
        </p:nvGrpSpPr>
        <p:grpSpPr>
          <a:xfrm>
            <a:off x="6443186" y="3929981"/>
            <a:ext cx="1628139" cy="612775"/>
            <a:chOff x="2674620" y="1796795"/>
            <a:chExt cx="1628139" cy="612775"/>
          </a:xfrm>
          <a:solidFill>
            <a:schemeClr val="tx2">
              <a:lumMod val="75000"/>
            </a:schemeClr>
          </a:solidFill>
        </p:grpSpPr>
        <p:sp>
          <p:nvSpPr>
            <p:cNvPr id="36" name="object 6">
              <a:extLst>
                <a:ext uri="{FF2B5EF4-FFF2-40B4-BE49-F238E27FC236}">
                  <a16:creationId xmlns:a16="http://schemas.microsoft.com/office/drawing/2014/main" id="{ADA779A3-ECBC-4187-BCD5-A8178312E94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7" name="object 5">
              <a:extLst>
                <a:ext uri="{FF2B5EF4-FFF2-40B4-BE49-F238E27FC236}">
                  <a16:creationId xmlns:a16="http://schemas.microsoft.com/office/drawing/2014/main" id="{8CE7F0D7-057A-44B6-8307-15C51711025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8" name="object 49">
            <a:extLst>
              <a:ext uri="{FF2B5EF4-FFF2-40B4-BE49-F238E27FC236}">
                <a16:creationId xmlns:a16="http://schemas.microsoft.com/office/drawing/2014/main" id="{67638806-5AFF-4082-901C-336498BE2D28}"/>
              </a:ext>
            </a:extLst>
          </p:cNvPr>
          <p:cNvSpPr txBox="1"/>
          <p:nvPr/>
        </p:nvSpPr>
        <p:spPr>
          <a:xfrm>
            <a:off x="6530112" y="3995078"/>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Evaluation</a:t>
            </a:r>
            <a:endParaRPr sz="1400" dirty="0">
              <a:solidFill>
                <a:schemeClr val="bg1"/>
              </a:solidFill>
              <a:latin typeface="Verdana"/>
              <a:cs typeface="Verdana"/>
            </a:endParaRPr>
          </a:p>
        </p:txBody>
      </p:sp>
      <p:grpSp>
        <p:nvGrpSpPr>
          <p:cNvPr id="39" name="Group 38">
            <a:extLst>
              <a:ext uri="{FF2B5EF4-FFF2-40B4-BE49-F238E27FC236}">
                <a16:creationId xmlns:a16="http://schemas.microsoft.com/office/drawing/2014/main" id="{B5EC4930-5DDC-4F88-9070-D5D0620AAEFF}"/>
              </a:ext>
            </a:extLst>
          </p:cNvPr>
          <p:cNvGrpSpPr/>
          <p:nvPr/>
        </p:nvGrpSpPr>
        <p:grpSpPr>
          <a:xfrm>
            <a:off x="6109902" y="5039508"/>
            <a:ext cx="1628139" cy="612775"/>
            <a:chOff x="2674620" y="1796795"/>
            <a:chExt cx="1628139" cy="612775"/>
          </a:xfrm>
          <a:solidFill>
            <a:schemeClr val="tx2">
              <a:lumMod val="75000"/>
            </a:schemeClr>
          </a:solidFill>
        </p:grpSpPr>
        <p:sp>
          <p:nvSpPr>
            <p:cNvPr id="40" name="object 6">
              <a:extLst>
                <a:ext uri="{FF2B5EF4-FFF2-40B4-BE49-F238E27FC236}">
                  <a16:creationId xmlns:a16="http://schemas.microsoft.com/office/drawing/2014/main" id="{9835FA8F-8029-4E56-8117-7007A57E1D47}"/>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1" name="object 5">
              <a:extLst>
                <a:ext uri="{FF2B5EF4-FFF2-40B4-BE49-F238E27FC236}">
                  <a16:creationId xmlns:a16="http://schemas.microsoft.com/office/drawing/2014/main" id="{D0FA9CC9-DC2B-4CCB-A6CC-431F6C7355E1}"/>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2" name="object 49">
            <a:extLst>
              <a:ext uri="{FF2B5EF4-FFF2-40B4-BE49-F238E27FC236}">
                <a16:creationId xmlns:a16="http://schemas.microsoft.com/office/drawing/2014/main" id="{61D490D5-F8A2-45D9-B7BE-8E01367246D5}"/>
              </a:ext>
            </a:extLst>
          </p:cNvPr>
          <p:cNvSpPr txBox="1"/>
          <p:nvPr/>
        </p:nvSpPr>
        <p:spPr>
          <a:xfrm>
            <a:off x="6196828" y="5122361"/>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Deployment</a:t>
            </a:r>
            <a:endParaRPr sz="1400" dirty="0">
              <a:solidFill>
                <a:schemeClr val="bg1"/>
              </a:solidFill>
              <a:latin typeface="Verdana"/>
              <a:cs typeface="Verdana"/>
            </a:endParaRPr>
          </a:p>
        </p:txBody>
      </p:sp>
      <p:grpSp>
        <p:nvGrpSpPr>
          <p:cNvPr id="43" name="Group 42">
            <a:extLst>
              <a:ext uri="{FF2B5EF4-FFF2-40B4-BE49-F238E27FC236}">
                <a16:creationId xmlns:a16="http://schemas.microsoft.com/office/drawing/2014/main" id="{157DDCED-999A-4047-9A8E-D212B2A3680F}"/>
              </a:ext>
            </a:extLst>
          </p:cNvPr>
          <p:cNvGrpSpPr/>
          <p:nvPr/>
        </p:nvGrpSpPr>
        <p:grpSpPr>
          <a:xfrm>
            <a:off x="7814262" y="5039519"/>
            <a:ext cx="1628139" cy="612775"/>
            <a:chOff x="2674620" y="1796795"/>
            <a:chExt cx="1628139" cy="612775"/>
          </a:xfrm>
          <a:solidFill>
            <a:schemeClr val="tx2">
              <a:lumMod val="75000"/>
            </a:schemeClr>
          </a:solidFill>
        </p:grpSpPr>
        <p:sp>
          <p:nvSpPr>
            <p:cNvPr id="44" name="object 6">
              <a:extLst>
                <a:ext uri="{FF2B5EF4-FFF2-40B4-BE49-F238E27FC236}">
                  <a16:creationId xmlns:a16="http://schemas.microsoft.com/office/drawing/2014/main" id="{CABEFDFC-B33F-4E68-A330-4FD8D5CD7EF5}"/>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5" name="object 5">
              <a:extLst>
                <a:ext uri="{FF2B5EF4-FFF2-40B4-BE49-F238E27FC236}">
                  <a16:creationId xmlns:a16="http://schemas.microsoft.com/office/drawing/2014/main" id="{719146E2-FB54-434A-8122-A7560F621E40}"/>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6" name="object 49">
            <a:extLst>
              <a:ext uri="{FF2B5EF4-FFF2-40B4-BE49-F238E27FC236}">
                <a16:creationId xmlns:a16="http://schemas.microsoft.com/office/drawing/2014/main" id="{9A37936F-FB3D-4BCA-8012-3E0F6D85B3F1}"/>
              </a:ext>
            </a:extLst>
          </p:cNvPr>
          <p:cNvSpPr txBox="1"/>
          <p:nvPr/>
        </p:nvSpPr>
        <p:spPr>
          <a:xfrm>
            <a:off x="7901188" y="5104616"/>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Inferencing</a:t>
            </a:r>
            <a:endParaRPr sz="1400" dirty="0">
              <a:solidFill>
                <a:schemeClr val="bg1"/>
              </a:solidFill>
              <a:latin typeface="Verdana"/>
              <a:cs typeface="Verdana"/>
            </a:endParaRPr>
          </a:p>
        </p:txBody>
      </p:sp>
      <p:sp>
        <p:nvSpPr>
          <p:cNvPr id="47" name="object 36">
            <a:extLst>
              <a:ext uri="{FF2B5EF4-FFF2-40B4-BE49-F238E27FC236}">
                <a16:creationId xmlns:a16="http://schemas.microsoft.com/office/drawing/2014/main" id="{2D88995F-8A83-4B41-9526-EFDD0D1B4CEF}"/>
              </a:ext>
            </a:extLst>
          </p:cNvPr>
          <p:cNvSpPr/>
          <p:nvPr/>
        </p:nvSpPr>
        <p:spPr>
          <a:xfrm>
            <a:off x="1759887" y="2913983"/>
            <a:ext cx="4077653" cy="2794000"/>
          </a:xfrm>
          <a:custGeom>
            <a:avLst/>
            <a:gdLst/>
            <a:ahLst/>
            <a:cxnLst/>
            <a:rect l="l" t="t" r="r" b="b"/>
            <a:pathLst>
              <a:path w="3488690" h="2794000">
                <a:moveTo>
                  <a:pt x="685165" y="0"/>
                </a:moveTo>
                <a:lnTo>
                  <a:pt x="0" y="698373"/>
                </a:lnTo>
                <a:lnTo>
                  <a:pt x="335915" y="698373"/>
                </a:lnTo>
                <a:lnTo>
                  <a:pt x="335915" y="2793492"/>
                </a:lnTo>
                <a:lnTo>
                  <a:pt x="3488435" y="2793492"/>
                </a:lnTo>
                <a:lnTo>
                  <a:pt x="3488435" y="2095119"/>
                </a:lnTo>
                <a:lnTo>
                  <a:pt x="1034288" y="2095119"/>
                </a:lnTo>
                <a:lnTo>
                  <a:pt x="1034288" y="698373"/>
                </a:lnTo>
                <a:lnTo>
                  <a:pt x="1370330" y="698373"/>
                </a:lnTo>
                <a:lnTo>
                  <a:pt x="685165" y="0"/>
                </a:lnTo>
                <a:close/>
              </a:path>
            </a:pathLst>
          </a:custGeom>
          <a:solidFill>
            <a:schemeClr val="tx2">
              <a:lumMod val="60000"/>
              <a:lumOff val="40000"/>
            </a:schemeClr>
          </a:solidFill>
        </p:spPr>
        <p:txBody>
          <a:bodyPr wrap="square" lIns="0" tIns="0" rIns="0" bIns="0" rtlCol="0"/>
          <a:lstStyle/>
          <a:p>
            <a:endParaRPr/>
          </a:p>
        </p:txBody>
      </p:sp>
      <p:sp>
        <p:nvSpPr>
          <p:cNvPr id="48" name="object 49">
            <a:extLst>
              <a:ext uri="{FF2B5EF4-FFF2-40B4-BE49-F238E27FC236}">
                <a16:creationId xmlns:a16="http://schemas.microsoft.com/office/drawing/2014/main" id="{1C83BD41-C886-4FA7-8DAC-D56687019D47}"/>
              </a:ext>
            </a:extLst>
          </p:cNvPr>
          <p:cNvSpPr txBox="1"/>
          <p:nvPr/>
        </p:nvSpPr>
        <p:spPr>
          <a:xfrm>
            <a:off x="580521" y="4034182"/>
            <a:ext cx="1455939" cy="320601"/>
          </a:xfrm>
          <a:prstGeom prst="rect">
            <a:avLst/>
          </a:prstGeom>
        </p:spPr>
        <p:txBody>
          <a:bodyPr vert="horz" wrap="square" lIns="0" tIns="12700" rIns="0" bIns="0" rtlCol="0">
            <a:spAutoFit/>
          </a:bodyPr>
          <a:lstStyle/>
          <a:p>
            <a:pPr marL="12700" algn="ctr">
              <a:lnSpc>
                <a:spcPct val="100000"/>
              </a:lnSpc>
              <a:spcBef>
                <a:spcPts val="100"/>
              </a:spcBef>
            </a:pPr>
            <a:r>
              <a:rPr lang="en-US" sz="2000" spc="40">
                <a:latin typeface="Verdana"/>
                <a:cs typeface="Verdana"/>
              </a:rPr>
              <a:t>Improve</a:t>
            </a:r>
            <a:endParaRPr sz="1600">
              <a:latin typeface="Verdana"/>
              <a:cs typeface="Verdana"/>
            </a:endParaRPr>
          </a:p>
        </p:txBody>
      </p:sp>
      <p:sp>
        <p:nvSpPr>
          <p:cNvPr id="50" name="object 49">
            <a:extLst>
              <a:ext uri="{FF2B5EF4-FFF2-40B4-BE49-F238E27FC236}">
                <a16:creationId xmlns:a16="http://schemas.microsoft.com/office/drawing/2014/main" id="{8BEB659D-3AB4-4488-A4DD-DEE70B3C8D8E}"/>
              </a:ext>
            </a:extLst>
          </p:cNvPr>
          <p:cNvSpPr txBox="1"/>
          <p:nvPr/>
        </p:nvSpPr>
        <p:spPr>
          <a:xfrm>
            <a:off x="8492868" y="1690280"/>
            <a:ext cx="1455939" cy="505267"/>
          </a:xfrm>
          <a:prstGeom prst="rect">
            <a:avLst/>
          </a:prstGeom>
        </p:spPr>
        <p:txBody>
          <a:bodyPr vert="horz" wrap="square" lIns="0" tIns="12700" rIns="0" bIns="0" rtlCol="0">
            <a:spAutoFit/>
          </a:bodyPr>
          <a:lstStyle/>
          <a:p>
            <a:pPr marL="12700" algn="ctr">
              <a:lnSpc>
                <a:spcPct val="100000"/>
              </a:lnSpc>
              <a:spcBef>
                <a:spcPts val="100"/>
              </a:spcBef>
            </a:pPr>
            <a:r>
              <a:rPr lang="en-US" sz="1600" b="1" spc="40" dirty="0">
                <a:solidFill>
                  <a:schemeClr val="bg1"/>
                </a:solidFill>
                <a:latin typeface="Verdana"/>
                <a:cs typeface="Verdana"/>
              </a:rPr>
              <a:t>We need MLOps!</a:t>
            </a:r>
            <a:endParaRPr sz="1600" b="1" dirty="0">
              <a:solidFill>
                <a:schemeClr val="bg1"/>
              </a:solidFill>
              <a:latin typeface="Verdana"/>
              <a:cs typeface="Verdana"/>
            </a:endParaRPr>
          </a:p>
        </p:txBody>
      </p:sp>
      <p:sp>
        <p:nvSpPr>
          <p:cNvPr id="51" name="object 11">
            <a:extLst>
              <a:ext uri="{FF2B5EF4-FFF2-40B4-BE49-F238E27FC236}">
                <a16:creationId xmlns:a16="http://schemas.microsoft.com/office/drawing/2014/main" id="{95478237-5B7B-4B35-897E-3BAA3B450790}"/>
              </a:ext>
            </a:extLst>
          </p:cNvPr>
          <p:cNvSpPr txBox="1">
            <a:spLocks/>
          </p:cNvSpPr>
          <p:nvPr/>
        </p:nvSpPr>
        <p:spPr>
          <a:xfrm>
            <a:off x="-329049" y="627711"/>
            <a:ext cx="7657832"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US" sz="2400" b="1" dirty="0">
                <a:solidFill>
                  <a:srgbClr val="9E2946"/>
                </a:solidFill>
                <a:latin typeface="Verdana" panose="020B0604030504040204" pitchFamily="34" charset="0"/>
                <a:ea typeface="Verdana" panose="020B0604030504040204" pitchFamily="34" charset="0"/>
              </a:rPr>
              <a:t>Data Science Development Journey</a:t>
            </a:r>
          </a:p>
        </p:txBody>
      </p:sp>
    </p:spTree>
    <p:extLst>
      <p:ext uri="{BB962C8B-B14F-4D97-AF65-F5344CB8AC3E}">
        <p14:creationId xmlns:p14="http://schemas.microsoft.com/office/powerpoint/2010/main" val="21928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Feature Engineering</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7</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20994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solidFill>
                  <a:srgbClr val="374151"/>
                </a:solidFill>
                <a:latin typeface="Verdana" panose="020B0604030504040204" pitchFamily="34" charset="0"/>
                <a:ea typeface="Verdana" panose="020B0604030504040204" pitchFamily="34" charset="0"/>
              </a:rPr>
              <a:t>Sentence embedding is often used in sentence transformation tasks to compare the meaning of different sentences or to generate new sentences that have similar meanings. It refers to the process of converting a sentence into a numerical vector representation. This vector representation captures the meaning and context of the sentence in a way that can be used by machine learning algorithms for various natural language processing (NLP) tasks, such as text classification, sentiment analysis, and language translation. </a:t>
            </a:r>
          </a:p>
          <a:p>
            <a:pPr algn="just"/>
            <a:r>
              <a:rPr lang="en-US" sz="1400" dirty="0">
                <a:solidFill>
                  <a:srgbClr val="374151"/>
                </a:solidFill>
                <a:latin typeface="Verdana" panose="020B0604030504040204" pitchFamily="34" charset="0"/>
                <a:ea typeface="Verdana" panose="020B0604030504040204" pitchFamily="34" charset="0"/>
              </a:rPr>
              <a:t>There are different approaches to sentence embedding, including:</a:t>
            </a:r>
          </a:p>
          <a:p>
            <a:pPr lvl="1" algn="just"/>
            <a:r>
              <a:rPr lang="en-US" sz="1400" dirty="0">
                <a:solidFill>
                  <a:srgbClr val="374151"/>
                </a:solidFill>
                <a:latin typeface="Verdana" panose="020B0604030504040204" pitchFamily="34" charset="0"/>
                <a:ea typeface="Verdana" panose="020B0604030504040204" pitchFamily="34" charset="0"/>
              </a:rPr>
              <a:t>Bag-of-Words: In this approach, the sentence is first preprocessed to remove stop words, punctuation, and other irrelevant elements. Then, the bag-of-words technique is used to represent the sentence as a vector of word frequencies. The resulting vector is used as the vector representation of the sentence.</a:t>
            </a:r>
          </a:p>
          <a:p>
            <a:pPr lvl="1" algn="just"/>
            <a:endParaRPr lang="en-US" sz="2000" dirty="0">
              <a:solidFill>
                <a:srgbClr val="374151"/>
              </a:solidFill>
              <a:latin typeface="Verdana" panose="020B0604030504040204" pitchFamily="34" charset="0"/>
              <a:ea typeface="Verdana" panose="020B0604030504040204" pitchFamily="34" charset="0"/>
            </a:endParaRPr>
          </a:p>
          <a:p>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Sentence embedding</a:t>
            </a:r>
          </a:p>
        </p:txBody>
      </p:sp>
      <p:grpSp>
        <p:nvGrpSpPr>
          <p:cNvPr id="41" name="Group 40">
            <a:extLst>
              <a:ext uri="{FF2B5EF4-FFF2-40B4-BE49-F238E27FC236}">
                <a16:creationId xmlns:a16="http://schemas.microsoft.com/office/drawing/2014/main" id="{5995507C-32EF-4E10-9260-801F76B7A948}"/>
              </a:ext>
            </a:extLst>
          </p:cNvPr>
          <p:cNvGrpSpPr/>
          <p:nvPr/>
        </p:nvGrpSpPr>
        <p:grpSpPr>
          <a:xfrm>
            <a:off x="3403769" y="4042450"/>
            <a:ext cx="5021140" cy="1452831"/>
            <a:chOff x="3403769" y="3731729"/>
            <a:chExt cx="5021140" cy="1452831"/>
          </a:xfrm>
        </p:grpSpPr>
        <p:sp>
          <p:nvSpPr>
            <p:cNvPr id="17" name="Rectangle 16">
              <a:extLst>
                <a:ext uri="{FF2B5EF4-FFF2-40B4-BE49-F238E27FC236}">
                  <a16:creationId xmlns:a16="http://schemas.microsoft.com/office/drawing/2014/main" id="{0CF5F28E-810B-4DC4-99FD-0D2D36888859}"/>
                </a:ext>
              </a:extLst>
            </p:cNvPr>
            <p:cNvSpPr/>
            <p:nvPr/>
          </p:nvSpPr>
          <p:spPr>
            <a:xfrm>
              <a:off x="3403769" y="3737800"/>
              <a:ext cx="5021140" cy="14467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7FE50-F364-491A-A860-975715C76EA8}"/>
                </a:ext>
              </a:extLst>
            </p:cNvPr>
            <p:cNvSpPr/>
            <p:nvPr/>
          </p:nvSpPr>
          <p:spPr>
            <a:xfrm>
              <a:off x="3403769" y="3731729"/>
              <a:ext cx="5021140"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7083432-3999-4A39-97A6-2EDCBECBDFF0}"/>
                </a:ext>
              </a:extLst>
            </p:cNvPr>
            <p:cNvSpPr txBox="1"/>
            <p:nvPr/>
          </p:nvSpPr>
          <p:spPr>
            <a:xfrm>
              <a:off x="3727464" y="3785582"/>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Bag-of-words Embedding</a:t>
              </a:r>
            </a:p>
          </p:txBody>
        </p:sp>
        <p:sp>
          <p:nvSpPr>
            <p:cNvPr id="28" name="Rectangle 27">
              <a:extLst>
                <a:ext uri="{FF2B5EF4-FFF2-40B4-BE49-F238E27FC236}">
                  <a16:creationId xmlns:a16="http://schemas.microsoft.com/office/drawing/2014/main" id="{9488AB13-93CA-4FAA-A321-C1C47BDEB62A}"/>
                </a:ext>
              </a:extLst>
            </p:cNvPr>
            <p:cNvSpPr/>
            <p:nvPr/>
          </p:nvSpPr>
          <p:spPr>
            <a:xfrm>
              <a:off x="3491863"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endParaRPr lang="en-US" dirty="0">
                <a:solidFill>
                  <a:schemeClr val="tx1"/>
                </a:solidFill>
              </a:endParaRPr>
            </a:p>
          </p:txBody>
        </p:sp>
        <p:sp>
          <p:nvSpPr>
            <p:cNvPr id="33" name="Rectangle 32">
              <a:extLst>
                <a:ext uri="{FF2B5EF4-FFF2-40B4-BE49-F238E27FC236}">
                  <a16:creationId xmlns:a16="http://schemas.microsoft.com/office/drawing/2014/main" id="{357831D5-8F7C-45AB-B63B-BFD34CEBD211}"/>
                </a:ext>
              </a:extLst>
            </p:cNvPr>
            <p:cNvSpPr/>
            <p:nvPr/>
          </p:nvSpPr>
          <p:spPr>
            <a:xfrm>
              <a:off x="4750824"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34" name="Rectangle 33">
              <a:extLst>
                <a:ext uri="{FF2B5EF4-FFF2-40B4-BE49-F238E27FC236}">
                  <a16:creationId xmlns:a16="http://schemas.microsoft.com/office/drawing/2014/main" id="{ADE91EC7-F93A-4034-9CF0-1110D8BA7924}"/>
                </a:ext>
              </a:extLst>
            </p:cNvPr>
            <p:cNvSpPr/>
            <p:nvPr/>
          </p:nvSpPr>
          <p:spPr>
            <a:xfrm>
              <a:off x="6033446"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Bag-of-Words Encoding</a:t>
              </a:r>
              <a:endParaRPr lang="en-US" dirty="0">
                <a:solidFill>
                  <a:schemeClr val="tx1"/>
                </a:solidFill>
              </a:endParaRPr>
            </a:p>
          </p:txBody>
        </p:sp>
        <p:sp>
          <p:nvSpPr>
            <p:cNvPr id="35" name="Rectangle 34">
              <a:extLst>
                <a:ext uri="{FF2B5EF4-FFF2-40B4-BE49-F238E27FC236}">
                  <a16:creationId xmlns:a16="http://schemas.microsoft.com/office/drawing/2014/main" id="{C6F9EAC8-8BAA-4A81-B649-DEA5DEFEFB62}"/>
                </a:ext>
              </a:extLst>
            </p:cNvPr>
            <p:cNvSpPr/>
            <p:nvPr/>
          </p:nvSpPr>
          <p:spPr>
            <a:xfrm>
              <a:off x="7316068"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Vector Representation</a:t>
              </a:r>
              <a:endParaRPr lang="en-US" dirty="0">
                <a:solidFill>
                  <a:schemeClr val="tx1"/>
                </a:solidFill>
              </a:endParaRPr>
            </a:p>
          </p:txBody>
        </p:sp>
        <p:cxnSp>
          <p:nvCxnSpPr>
            <p:cNvPr id="37" name="Straight Arrow Connector 36">
              <a:extLst>
                <a:ext uri="{FF2B5EF4-FFF2-40B4-BE49-F238E27FC236}">
                  <a16:creationId xmlns:a16="http://schemas.microsoft.com/office/drawing/2014/main" id="{6CC2C195-021C-44FE-85A3-6BF393CC00E2}"/>
                </a:ext>
              </a:extLst>
            </p:cNvPr>
            <p:cNvCxnSpPr>
              <a:cxnSpLocks/>
              <a:endCxn id="33" idx="1"/>
            </p:cNvCxnSpPr>
            <p:nvPr/>
          </p:nvCxnSpPr>
          <p:spPr>
            <a:xfrm>
              <a:off x="4522247" y="4588384"/>
              <a:ext cx="22857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917F33C-C485-483B-84FE-DFF56A137C1C}"/>
                </a:ext>
              </a:extLst>
            </p:cNvPr>
            <p:cNvCxnSpPr>
              <a:cxnSpLocks/>
              <a:endCxn id="34" idx="1"/>
            </p:cNvCxnSpPr>
            <p:nvPr/>
          </p:nvCxnSpPr>
          <p:spPr>
            <a:xfrm>
              <a:off x="5781208"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0A8132-3233-456A-9D85-73A6FB8EE017}"/>
                </a:ext>
              </a:extLst>
            </p:cNvPr>
            <p:cNvCxnSpPr>
              <a:cxnSpLocks/>
              <a:endCxn id="35" idx="1"/>
            </p:cNvCxnSpPr>
            <p:nvPr/>
          </p:nvCxnSpPr>
          <p:spPr>
            <a:xfrm>
              <a:off x="7063830"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529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Mining Techniques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8</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1400" dirty="0">
                <a:solidFill>
                  <a:srgbClr val="374151"/>
                </a:solidFill>
                <a:latin typeface="Verdana" panose="020B0604030504040204" pitchFamily="34" charset="0"/>
                <a:ea typeface="Verdana" panose="020B0604030504040204" pitchFamily="34" charset="0"/>
              </a:rPr>
              <a:t>Word Embeddings: This approach represents each word in a sentence as a vector in a high-dimensional space, where words that have similar meanings are closer together. The sentence is then represented as a vector that is the sum or average of the word vectors in the sentence.</a:t>
            </a:r>
          </a:p>
          <a:p>
            <a:pPr lvl="1" algn="just"/>
            <a:endParaRPr lang="en-US" sz="1600" dirty="0">
              <a:solidFill>
                <a:srgbClr val="374151"/>
              </a:solidFill>
              <a:latin typeface="Verdana" panose="020B0604030504040204" pitchFamily="34" charset="0"/>
              <a:ea typeface="Verdana" panose="020B0604030504040204" pitchFamily="34" charset="0"/>
            </a:endParaRPr>
          </a:p>
          <a:p>
            <a:pPr lvl="1" algn="just"/>
            <a:endParaRPr lang="en-US" sz="1600" dirty="0">
              <a:solidFill>
                <a:srgbClr val="374151"/>
              </a:solidFill>
              <a:latin typeface="Verdana" panose="020B0604030504040204" pitchFamily="34" charset="0"/>
              <a:ea typeface="Verdana" panose="020B0604030504040204" pitchFamily="34" charset="0"/>
            </a:endParaRPr>
          </a:p>
          <a:p>
            <a:pPr marL="457200" lvl="1" indent="0" algn="just">
              <a:buNone/>
            </a:pPr>
            <a:endParaRPr lang="en-US" sz="1600" dirty="0">
              <a:solidFill>
                <a:srgbClr val="374151"/>
              </a:solidFill>
              <a:latin typeface="Verdana" panose="020B0604030504040204" pitchFamily="34" charset="0"/>
              <a:ea typeface="Verdana" panose="020B0604030504040204" pitchFamily="34" charset="0"/>
            </a:endParaRPr>
          </a:p>
          <a:p>
            <a:pPr lvl="1" algn="just"/>
            <a:endParaRPr lang="en-US" sz="1600" dirty="0">
              <a:solidFill>
                <a:srgbClr val="374151"/>
              </a:solidFill>
              <a:latin typeface="Verdana" panose="020B0604030504040204" pitchFamily="34" charset="0"/>
              <a:ea typeface="Verdana" panose="020B0604030504040204" pitchFamily="34" charset="0"/>
            </a:endParaRPr>
          </a:p>
          <a:p>
            <a:pPr lvl="1" algn="just"/>
            <a:endParaRPr lang="en-US" sz="1600" dirty="0">
              <a:solidFill>
                <a:srgbClr val="374151"/>
              </a:solidFill>
              <a:latin typeface="Verdana" panose="020B0604030504040204" pitchFamily="34" charset="0"/>
              <a:ea typeface="Verdana" panose="020B0604030504040204" pitchFamily="34" charset="0"/>
            </a:endParaRPr>
          </a:p>
          <a:p>
            <a:pPr marL="457200" lvl="1" indent="0" algn="just">
              <a:buNone/>
            </a:pPr>
            <a:endParaRPr lang="en-US" sz="1600" dirty="0">
              <a:solidFill>
                <a:srgbClr val="374151"/>
              </a:solidFill>
              <a:latin typeface="Verdana" panose="020B0604030504040204" pitchFamily="34" charset="0"/>
              <a:ea typeface="Verdana" panose="020B0604030504040204" pitchFamily="34" charset="0"/>
            </a:endParaRPr>
          </a:p>
          <a:p>
            <a:pPr lvl="1" algn="just"/>
            <a:r>
              <a:rPr lang="en-US" sz="1400" dirty="0">
                <a:solidFill>
                  <a:srgbClr val="374151"/>
                </a:solidFill>
                <a:latin typeface="Verdana" panose="020B0604030504040204" pitchFamily="34" charset="0"/>
                <a:ea typeface="Verdana" panose="020B0604030504040204" pitchFamily="34" charset="0"/>
              </a:rPr>
              <a:t>Transformers: This approach uses deep neural networks to encode a sentence as a fixed-length vector. Transformers have achieved state-of-the-art performance on many NLP tasks, including sentence classification and language modeling.</a:t>
            </a:r>
          </a:p>
          <a:p>
            <a:pPr marL="0" indent="0">
              <a:buNone/>
            </a:pPr>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Sentence embedding</a:t>
            </a:r>
          </a:p>
        </p:txBody>
      </p:sp>
      <p:grpSp>
        <p:nvGrpSpPr>
          <p:cNvPr id="2" name="Group 1">
            <a:extLst>
              <a:ext uri="{FF2B5EF4-FFF2-40B4-BE49-F238E27FC236}">
                <a16:creationId xmlns:a16="http://schemas.microsoft.com/office/drawing/2014/main" id="{83DD80F1-908B-4BCB-822B-0565D1353038}"/>
              </a:ext>
            </a:extLst>
          </p:cNvPr>
          <p:cNvGrpSpPr/>
          <p:nvPr/>
        </p:nvGrpSpPr>
        <p:grpSpPr>
          <a:xfrm>
            <a:off x="3501424" y="2533243"/>
            <a:ext cx="5021140" cy="1399561"/>
            <a:chOff x="3501424" y="2622023"/>
            <a:chExt cx="5021140" cy="1399561"/>
          </a:xfrm>
        </p:grpSpPr>
        <p:sp>
          <p:nvSpPr>
            <p:cNvPr id="18" name="Rectangle 17">
              <a:extLst>
                <a:ext uri="{FF2B5EF4-FFF2-40B4-BE49-F238E27FC236}">
                  <a16:creationId xmlns:a16="http://schemas.microsoft.com/office/drawing/2014/main" id="{0A933423-54C6-4486-A02E-AA602C5DB145}"/>
                </a:ext>
              </a:extLst>
            </p:cNvPr>
            <p:cNvSpPr/>
            <p:nvPr/>
          </p:nvSpPr>
          <p:spPr>
            <a:xfrm>
              <a:off x="3501424" y="2628094"/>
              <a:ext cx="5021140" cy="139349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628755C-F8F9-422B-BD81-084F2023C8D2}"/>
                </a:ext>
              </a:extLst>
            </p:cNvPr>
            <p:cNvSpPr/>
            <p:nvPr/>
          </p:nvSpPr>
          <p:spPr>
            <a:xfrm>
              <a:off x="3501424" y="2622023"/>
              <a:ext cx="5021140"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4EE3352-A54A-4AEF-980F-EB8FCA40886F}"/>
                </a:ext>
              </a:extLst>
            </p:cNvPr>
            <p:cNvSpPr txBox="1"/>
            <p:nvPr/>
          </p:nvSpPr>
          <p:spPr>
            <a:xfrm>
              <a:off x="3825119" y="2675876"/>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Word Embedding</a:t>
              </a:r>
            </a:p>
          </p:txBody>
        </p:sp>
        <p:sp>
          <p:nvSpPr>
            <p:cNvPr id="21" name="Rectangle 20">
              <a:extLst>
                <a:ext uri="{FF2B5EF4-FFF2-40B4-BE49-F238E27FC236}">
                  <a16:creationId xmlns:a16="http://schemas.microsoft.com/office/drawing/2014/main" id="{4D0D36AC-A6BC-40C5-B846-644FB968FC59}"/>
                </a:ext>
              </a:extLst>
            </p:cNvPr>
            <p:cNvSpPr/>
            <p:nvPr/>
          </p:nvSpPr>
          <p:spPr>
            <a:xfrm>
              <a:off x="3589518"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endParaRPr lang="en-US" dirty="0">
                <a:solidFill>
                  <a:schemeClr val="tx1"/>
                </a:solidFill>
              </a:endParaRPr>
            </a:p>
          </p:txBody>
        </p:sp>
        <p:sp>
          <p:nvSpPr>
            <p:cNvPr id="22" name="Rectangle 21">
              <a:extLst>
                <a:ext uri="{FF2B5EF4-FFF2-40B4-BE49-F238E27FC236}">
                  <a16:creationId xmlns:a16="http://schemas.microsoft.com/office/drawing/2014/main" id="{AFA73868-1222-4BE4-83F0-D3C928179520}"/>
                </a:ext>
              </a:extLst>
            </p:cNvPr>
            <p:cNvSpPr/>
            <p:nvPr/>
          </p:nvSpPr>
          <p:spPr>
            <a:xfrm>
              <a:off x="4848479"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23" name="Rectangle 22">
              <a:extLst>
                <a:ext uri="{FF2B5EF4-FFF2-40B4-BE49-F238E27FC236}">
                  <a16:creationId xmlns:a16="http://schemas.microsoft.com/office/drawing/2014/main" id="{FE511459-7BAC-4E43-8D45-07A29B5830DE}"/>
                </a:ext>
              </a:extLst>
            </p:cNvPr>
            <p:cNvSpPr/>
            <p:nvPr/>
          </p:nvSpPr>
          <p:spPr>
            <a:xfrm>
              <a:off x="6131101"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Word Embedding Encoding</a:t>
              </a:r>
              <a:endParaRPr lang="en-US" dirty="0">
                <a:solidFill>
                  <a:schemeClr val="tx1"/>
                </a:solidFill>
              </a:endParaRPr>
            </a:p>
          </p:txBody>
        </p:sp>
        <p:sp>
          <p:nvSpPr>
            <p:cNvPr id="24" name="Rectangle 23">
              <a:extLst>
                <a:ext uri="{FF2B5EF4-FFF2-40B4-BE49-F238E27FC236}">
                  <a16:creationId xmlns:a16="http://schemas.microsoft.com/office/drawing/2014/main" id="{92C6C728-7124-4F1B-96A7-CCD61619E0B6}"/>
                </a:ext>
              </a:extLst>
            </p:cNvPr>
            <p:cNvSpPr/>
            <p:nvPr/>
          </p:nvSpPr>
          <p:spPr>
            <a:xfrm>
              <a:off x="7413723"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 Vector Representation</a:t>
              </a:r>
              <a:endParaRPr lang="en-US" dirty="0">
                <a:solidFill>
                  <a:schemeClr val="tx1"/>
                </a:solidFill>
              </a:endParaRPr>
            </a:p>
          </p:txBody>
        </p:sp>
        <p:cxnSp>
          <p:nvCxnSpPr>
            <p:cNvPr id="25" name="Straight Arrow Connector 24">
              <a:extLst>
                <a:ext uri="{FF2B5EF4-FFF2-40B4-BE49-F238E27FC236}">
                  <a16:creationId xmlns:a16="http://schemas.microsoft.com/office/drawing/2014/main" id="{ED90C481-8962-4EAA-896E-859A97BF4B18}"/>
                </a:ext>
              </a:extLst>
            </p:cNvPr>
            <p:cNvCxnSpPr>
              <a:cxnSpLocks/>
              <a:endCxn id="22" idx="1"/>
            </p:cNvCxnSpPr>
            <p:nvPr/>
          </p:nvCxnSpPr>
          <p:spPr>
            <a:xfrm>
              <a:off x="4619902" y="3425414"/>
              <a:ext cx="22857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C92EEF-3C8C-4B5E-90F8-26270AF47927}"/>
                </a:ext>
              </a:extLst>
            </p:cNvPr>
            <p:cNvCxnSpPr>
              <a:cxnSpLocks/>
              <a:endCxn id="23" idx="1"/>
            </p:cNvCxnSpPr>
            <p:nvPr/>
          </p:nvCxnSpPr>
          <p:spPr>
            <a:xfrm>
              <a:off x="5878863" y="342541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2274DB1-E73E-4F5F-84D8-C172D0CFD741}"/>
                </a:ext>
              </a:extLst>
            </p:cNvPr>
            <p:cNvCxnSpPr>
              <a:cxnSpLocks/>
              <a:endCxn id="24" idx="1"/>
            </p:cNvCxnSpPr>
            <p:nvPr/>
          </p:nvCxnSpPr>
          <p:spPr>
            <a:xfrm>
              <a:off x="7161485" y="342541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A7292490-81DB-4938-97F7-B3A61F43C9A6}"/>
              </a:ext>
            </a:extLst>
          </p:cNvPr>
          <p:cNvGrpSpPr/>
          <p:nvPr/>
        </p:nvGrpSpPr>
        <p:grpSpPr>
          <a:xfrm>
            <a:off x="3501424" y="4786081"/>
            <a:ext cx="5021140" cy="1452831"/>
            <a:chOff x="3403769" y="3731729"/>
            <a:chExt cx="5021140" cy="1452831"/>
          </a:xfrm>
        </p:grpSpPr>
        <p:sp>
          <p:nvSpPr>
            <p:cNvPr id="29" name="Rectangle 28">
              <a:extLst>
                <a:ext uri="{FF2B5EF4-FFF2-40B4-BE49-F238E27FC236}">
                  <a16:creationId xmlns:a16="http://schemas.microsoft.com/office/drawing/2014/main" id="{E5957867-43E3-432F-B7F9-65EC0A3F0765}"/>
                </a:ext>
              </a:extLst>
            </p:cNvPr>
            <p:cNvSpPr/>
            <p:nvPr/>
          </p:nvSpPr>
          <p:spPr>
            <a:xfrm>
              <a:off x="3403769" y="3737800"/>
              <a:ext cx="5021140" cy="14467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9F2943D-2044-40B3-8847-5DE23560BC04}"/>
                </a:ext>
              </a:extLst>
            </p:cNvPr>
            <p:cNvSpPr/>
            <p:nvPr/>
          </p:nvSpPr>
          <p:spPr>
            <a:xfrm>
              <a:off x="3403769" y="3731729"/>
              <a:ext cx="5021140"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9D001D4-4F0C-44C0-945C-47D5AD7B5CE3}"/>
                </a:ext>
              </a:extLst>
            </p:cNvPr>
            <p:cNvSpPr txBox="1"/>
            <p:nvPr/>
          </p:nvSpPr>
          <p:spPr>
            <a:xfrm>
              <a:off x="3727464" y="3785582"/>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Transformers Embedding</a:t>
              </a:r>
            </a:p>
          </p:txBody>
        </p:sp>
        <p:sp>
          <p:nvSpPr>
            <p:cNvPr id="32" name="Rectangle 31">
              <a:extLst>
                <a:ext uri="{FF2B5EF4-FFF2-40B4-BE49-F238E27FC236}">
                  <a16:creationId xmlns:a16="http://schemas.microsoft.com/office/drawing/2014/main" id="{41232D91-E3BD-46A5-9810-9621C8349D77}"/>
                </a:ext>
              </a:extLst>
            </p:cNvPr>
            <p:cNvSpPr/>
            <p:nvPr/>
          </p:nvSpPr>
          <p:spPr>
            <a:xfrm>
              <a:off x="3491863"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endParaRPr lang="en-US" dirty="0">
                <a:solidFill>
                  <a:schemeClr val="tx1"/>
                </a:solidFill>
              </a:endParaRPr>
            </a:p>
          </p:txBody>
        </p:sp>
        <p:sp>
          <p:nvSpPr>
            <p:cNvPr id="33" name="Rectangle 32">
              <a:extLst>
                <a:ext uri="{FF2B5EF4-FFF2-40B4-BE49-F238E27FC236}">
                  <a16:creationId xmlns:a16="http://schemas.microsoft.com/office/drawing/2014/main" id="{E3570944-53FD-48C1-BD32-4C5FC0EC3F8C}"/>
                </a:ext>
              </a:extLst>
            </p:cNvPr>
            <p:cNvSpPr/>
            <p:nvPr/>
          </p:nvSpPr>
          <p:spPr>
            <a:xfrm>
              <a:off x="4750824"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34" name="Rectangle 33">
              <a:extLst>
                <a:ext uri="{FF2B5EF4-FFF2-40B4-BE49-F238E27FC236}">
                  <a16:creationId xmlns:a16="http://schemas.microsoft.com/office/drawing/2014/main" id="{71034437-8365-46EC-8FE7-5D63540315BF}"/>
                </a:ext>
              </a:extLst>
            </p:cNvPr>
            <p:cNvSpPr/>
            <p:nvPr/>
          </p:nvSpPr>
          <p:spPr>
            <a:xfrm>
              <a:off x="6033446"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Transform Encoding</a:t>
              </a:r>
              <a:endParaRPr lang="en-US" dirty="0">
                <a:solidFill>
                  <a:schemeClr val="tx1"/>
                </a:solidFill>
              </a:endParaRPr>
            </a:p>
          </p:txBody>
        </p:sp>
        <p:sp>
          <p:nvSpPr>
            <p:cNvPr id="35" name="Rectangle 34">
              <a:extLst>
                <a:ext uri="{FF2B5EF4-FFF2-40B4-BE49-F238E27FC236}">
                  <a16:creationId xmlns:a16="http://schemas.microsoft.com/office/drawing/2014/main" id="{692D7E1D-F605-40BC-91D6-590826D11888}"/>
                </a:ext>
              </a:extLst>
            </p:cNvPr>
            <p:cNvSpPr/>
            <p:nvPr/>
          </p:nvSpPr>
          <p:spPr>
            <a:xfrm>
              <a:off x="7316068"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 Vector Representation</a:t>
              </a:r>
              <a:endParaRPr lang="en-US" dirty="0">
                <a:solidFill>
                  <a:schemeClr val="tx1"/>
                </a:solidFill>
              </a:endParaRPr>
            </a:p>
          </p:txBody>
        </p:sp>
        <p:cxnSp>
          <p:nvCxnSpPr>
            <p:cNvPr id="36" name="Straight Arrow Connector 35">
              <a:extLst>
                <a:ext uri="{FF2B5EF4-FFF2-40B4-BE49-F238E27FC236}">
                  <a16:creationId xmlns:a16="http://schemas.microsoft.com/office/drawing/2014/main" id="{2AFFF932-BE03-4460-9DDF-9E352C8118F3}"/>
                </a:ext>
              </a:extLst>
            </p:cNvPr>
            <p:cNvCxnSpPr>
              <a:cxnSpLocks/>
              <a:endCxn id="33" idx="1"/>
            </p:cNvCxnSpPr>
            <p:nvPr/>
          </p:nvCxnSpPr>
          <p:spPr>
            <a:xfrm>
              <a:off x="4522247" y="4588384"/>
              <a:ext cx="22857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469E036-69CA-45A7-891A-D3F4CB513111}"/>
                </a:ext>
              </a:extLst>
            </p:cNvPr>
            <p:cNvCxnSpPr>
              <a:cxnSpLocks/>
              <a:endCxn id="34" idx="1"/>
            </p:cNvCxnSpPr>
            <p:nvPr/>
          </p:nvCxnSpPr>
          <p:spPr>
            <a:xfrm>
              <a:off x="5781208"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C3A54DB-B6C9-4BBB-BCE4-75D80E12BD7F}"/>
                </a:ext>
              </a:extLst>
            </p:cNvPr>
            <p:cNvCxnSpPr>
              <a:cxnSpLocks/>
              <a:endCxn id="35" idx="1"/>
            </p:cNvCxnSpPr>
            <p:nvPr/>
          </p:nvCxnSpPr>
          <p:spPr>
            <a:xfrm>
              <a:off x="7063830"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5747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686</Words>
  <Application>Microsoft Office PowerPoint</Application>
  <PresentationFormat>Widescreen</PresentationFormat>
  <Paragraphs>167</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Verdana</vt:lpstr>
      <vt:lpstr>Wingdings</vt:lpstr>
      <vt:lpstr>Office Theme</vt:lpstr>
      <vt:lpstr>Data Mining Final Project   Pitchbook Industry Classification: Robust ML for Classification</vt:lpstr>
      <vt:lpstr>Table of Contents</vt:lpstr>
      <vt:lpstr>Project Overview</vt:lpstr>
      <vt:lpstr>Existing Application Architecture</vt:lpstr>
      <vt:lpstr>Proposed Application Architecture</vt:lpstr>
      <vt:lpstr>PowerPoint Presentation</vt:lpstr>
      <vt:lpstr>Feature Engineering</vt:lpstr>
      <vt:lpstr>Data Mining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transform</dc:title>
  <dc:creator>Mathew, Prinu</dc:creator>
  <cp:lastModifiedBy>Mathew, Prinu</cp:lastModifiedBy>
  <cp:revision>19</cp:revision>
  <dcterms:created xsi:type="dcterms:W3CDTF">2023-02-27T22:52:13Z</dcterms:created>
  <dcterms:modified xsi:type="dcterms:W3CDTF">2023-03-02T23:13:50Z</dcterms:modified>
</cp:coreProperties>
</file>