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1" r:id="rId2"/>
    <p:sldId id="257" r:id="rId3"/>
    <p:sldId id="273" r:id="rId4"/>
    <p:sldId id="279" r:id="rId5"/>
    <p:sldId id="280" r:id="rId6"/>
    <p:sldId id="266" r:id="rId7"/>
    <p:sldId id="264" r:id="rId8"/>
    <p:sldId id="263" r:id="rId9"/>
    <p:sldId id="269" r:id="rId10"/>
    <p:sldId id="270" r:id="rId11"/>
    <p:sldId id="271" r:id="rId12"/>
    <p:sldId id="265" r:id="rId13"/>
    <p:sldId id="267" r:id="rId14"/>
    <p:sldId id="268" r:id="rId15"/>
    <p:sldId id="276" r:id="rId16"/>
    <p:sldId id="277" r:id="rId17"/>
    <p:sldId id="281" r:id="rId18"/>
    <p:sldId id="283" r:id="rId19"/>
    <p:sldId id="284"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1C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71" autoAdjust="0"/>
  </p:normalViewPr>
  <p:slideViewPr>
    <p:cSldViewPr snapToGrid="0">
      <p:cViewPr varScale="1">
        <p:scale>
          <a:sx n="91" d="100"/>
          <a:sy n="91" d="100"/>
        </p:scale>
        <p:origin x="13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E1275-E3BC-4924-9D21-14A811C77763}"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6D01-079E-4A98-8D3F-CF3C0652AB6E}" type="slidenum">
              <a:rPr lang="en-US" smtClean="0"/>
              <a:t>‹#›</a:t>
            </a:fld>
            <a:endParaRPr lang="en-US"/>
          </a:p>
        </p:txBody>
      </p:sp>
    </p:spTree>
    <p:extLst>
      <p:ext uri="{BB962C8B-B14F-4D97-AF65-F5344CB8AC3E}">
        <p14:creationId xmlns:p14="http://schemas.microsoft.com/office/powerpoint/2010/main" val="28348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Investment bankers</a:t>
            </a:r>
            <a:r>
              <a:rPr lang="en-US" b="0" i="0" dirty="0">
                <a:solidFill>
                  <a:srgbClr val="374151"/>
                </a:solidFill>
                <a:effectLst/>
                <a:latin typeface="Söhne"/>
              </a:rPr>
              <a:t>: Investment bankers are the primary stakeholders for industry classification in investment banking, as they rely on industry data to source deals, value companies, and manage portfolios. Investment bankers use industry classification to identify promising companies and sectors for investment, compare valuation metrics across different industries, and diversify their portfolios across different sectors.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Corporate executives</a:t>
            </a:r>
            <a:r>
              <a:rPr lang="en-US" b="0" i="0" dirty="0">
                <a:solidFill>
                  <a:srgbClr val="374151"/>
                </a:solidFill>
                <a:effectLst/>
                <a:latin typeface="Söhne"/>
              </a:rPr>
              <a:t>: Corporate executives are also stakeholders for industry classification in investment banking, as they use industry data to make strategic decisions for their companies. Corporate executives use industry classification to identify market trends, analyze competitors, and make informed decisions about new business ventures or investments.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Investors</a:t>
            </a:r>
            <a:r>
              <a:rPr lang="en-US" b="0" i="0" dirty="0">
                <a:solidFill>
                  <a:srgbClr val="374151"/>
                </a:solidFill>
                <a:effectLst/>
                <a:latin typeface="Söhne"/>
              </a:rPr>
              <a:t>: Investors are stakeholders for industry classification in investment banking, as they use industry data to make investment decisions. Investors use industry classification to identify companies with strong growth potential, analyze market trends, and make informed decisions about portfolio allocation.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Regulators</a:t>
            </a:r>
            <a:r>
              <a:rPr lang="en-US" b="0" i="0" dirty="0">
                <a:solidFill>
                  <a:srgbClr val="374151"/>
                </a:solidFill>
                <a:effectLst/>
                <a:latin typeface="Söhne"/>
              </a:rPr>
              <a:t>: Regulators are also stakeholders for industry classification in investment banking, as they use industry data to monitor compliance with regulations and guidelines.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3</a:t>
            </a:fld>
            <a:endParaRPr lang="en-US"/>
          </a:p>
        </p:txBody>
      </p:sp>
    </p:spTree>
    <p:extLst>
      <p:ext uri="{BB962C8B-B14F-4D97-AF65-F5344CB8AC3E}">
        <p14:creationId xmlns:p14="http://schemas.microsoft.com/office/powerpoint/2010/main" val="115749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12</a:t>
            </a:fld>
            <a:endParaRPr lang="en-US"/>
          </a:p>
        </p:txBody>
      </p:sp>
    </p:spTree>
    <p:extLst>
      <p:ext uri="{BB962C8B-B14F-4D97-AF65-F5344CB8AC3E}">
        <p14:creationId xmlns:p14="http://schemas.microsoft.com/office/powerpoint/2010/main" val="816397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13</a:t>
            </a:fld>
            <a:endParaRPr lang="en-US"/>
          </a:p>
        </p:txBody>
      </p:sp>
    </p:spTree>
    <p:extLst>
      <p:ext uri="{BB962C8B-B14F-4D97-AF65-F5344CB8AC3E}">
        <p14:creationId xmlns:p14="http://schemas.microsoft.com/office/powerpoint/2010/main" val="2657907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Sentence transformers can be used in conjunction with Logistic Regression for various natural language processing (NLP) tasks that involve sentence classification. The purpose of using sentence transformers in Logistic Regression is to improve the quality of the sentence representation and enhance the performance of the classification model.</a:t>
            </a:r>
          </a:p>
          <a:p>
            <a:pPr algn="l"/>
            <a:endParaRPr lang="en-US" b="0" i="0" dirty="0">
              <a:solidFill>
                <a:srgbClr val="374151"/>
              </a:solidFill>
              <a:effectLst/>
              <a:latin typeface="Söhne"/>
            </a:endParaRPr>
          </a:p>
          <a:p>
            <a:pPr algn="l"/>
            <a:r>
              <a:rPr lang="en-US" b="0" i="0" dirty="0">
                <a:solidFill>
                  <a:srgbClr val="374151"/>
                </a:solidFill>
                <a:effectLst/>
                <a:latin typeface="Söhne"/>
              </a:rPr>
              <a:t>In traditional Logistic Regression models for sentence classification, the sentence is represented as a bag-of-words or a sequence of word embeddings, which can lead to the loss of important semantic and contextual information. Sentence transformers address this limitation by encoding the sentence as a dense vector that captures the meaning and context of the sentence.</a:t>
            </a:r>
          </a:p>
          <a:p>
            <a:endParaRPr lang="en-US" dirty="0"/>
          </a:p>
          <a:p>
            <a:r>
              <a:rPr lang="en-US" b="0" i="0" dirty="0">
                <a:solidFill>
                  <a:srgbClr val="374151"/>
                </a:solidFill>
                <a:effectLst/>
                <a:latin typeface="Söhne"/>
              </a:rPr>
              <a:t>By using sentence transformers in Logistic Regression, we can achieve state-of-the-art performance on various NLP tasks such as sentiment analysis, text classification, and language translation.</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14</a:t>
            </a:fld>
            <a:endParaRPr lang="en-US"/>
          </a:p>
        </p:txBody>
      </p:sp>
    </p:spTree>
    <p:extLst>
      <p:ext uri="{BB962C8B-B14F-4D97-AF65-F5344CB8AC3E}">
        <p14:creationId xmlns:p14="http://schemas.microsoft.com/office/powerpoint/2010/main" val="235317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arenR"/>
            </a:pPr>
            <a:r>
              <a:rPr lang="en-US" dirty="0"/>
              <a:t>Read PitchBook and Salesforce data from big data storage account platform</a:t>
            </a:r>
          </a:p>
          <a:p>
            <a:pPr marL="228600" indent="-228600" algn="l">
              <a:buAutoNum type="arabicParenR"/>
            </a:pPr>
            <a:r>
              <a:rPr lang="en-US" dirty="0"/>
              <a:t>Preprocessing component merges the PB and SF data based on ‘CompanyId’ and remove any duplicates companies that are tied to SF records. All description related columns are passed to feature engineering component</a:t>
            </a:r>
          </a:p>
          <a:p>
            <a:pPr marL="228600" indent="-228600" algn="l">
              <a:buAutoNum type="arabicParenR"/>
            </a:pPr>
            <a:r>
              <a:rPr lang="en-US" dirty="0"/>
              <a:t>Feature Engineering component combines all description columns like Description, Keywords, Primary industry sector, group and code from PB data and creates a new column ‘CompleteDescription’</a:t>
            </a:r>
          </a:p>
          <a:p>
            <a:pPr marL="685800" lvl="1" indent="-228600" algn="l">
              <a:buAutoNum type="arabicParenR"/>
            </a:pPr>
            <a:r>
              <a:rPr lang="en-US" dirty="0"/>
              <a:t>Each ‘CompleteDescription’ called sentence from PitchBook observation is inputted to SBERT sentence transformers</a:t>
            </a:r>
          </a:p>
          <a:p>
            <a:pPr marL="685800" lvl="1" indent="-228600" algn="l">
              <a:buAutoNum type="arabicParenR"/>
            </a:pPr>
            <a:r>
              <a:rPr lang="en-US" dirty="0"/>
              <a:t>Sentence transformers transform the sentence to encoding and output a dense vector </a:t>
            </a:r>
            <a:r>
              <a:rPr lang="en-US" b="0" i="0" dirty="0">
                <a:solidFill>
                  <a:srgbClr val="374151"/>
                </a:solidFill>
                <a:effectLst/>
                <a:latin typeface="Söhne"/>
              </a:rPr>
              <a:t>representation of fixed length for each input sentence. The length of the vector depends on the specific pre-trained model used, but it is typically 768, 1024, or 2048. Here in our project, we uses a vector length of 768.</a:t>
            </a:r>
          </a:p>
          <a:p>
            <a:pPr marL="685800" lvl="1" indent="-228600" algn="l">
              <a:buAutoNum type="arabicParenR"/>
            </a:pPr>
            <a:r>
              <a:rPr lang="en-US" b="0" i="0" dirty="0">
                <a:solidFill>
                  <a:srgbClr val="374151"/>
                </a:solidFill>
                <a:effectLst/>
                <a:latin typeface="Söhne"/>
              </a:rPr>
              <a:t>The reason for using a fixed-length vector representation is that it allows us to compare and measure the similarity between different sentences (complete description from PitchBook) in a consistent way</a:t>
            </a:r>
          </a:p>
          <a:p>
            <a:pPr marL="685800" lvl="1" indent="-228600" algn="l">
              <a:buAutoNum type="arabicParenR"/>
            </a:pPr>
            <a:r>
              <a:rPr lang="en-US" b="0" i="0" dirty="0">
                <a:solidFill>
                  <a:srgbClr val="374151"/>
                </a:solidFill>
                <a:effectLst/>
                <a:latin typeface="Söhne"/>
              </a:rPr>
              <a:t>The individual values in the output vector represent the learned features or attributes of the sentence, which are determined by the pre-trained model. These features can capture various aspects of the sentence, such as its syntax, semantics, context, and sentiment.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Sentence embeddings are then saved in </a:t>
            </a:r>
            <a:r>
              <a:rPr lang="en-US" dirty="0"/>
              <a:t>storage account for further processing</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Read sentence embeddings of all PitchBook observation and Salesforce industry classifier labels from storage account for Cross Validation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Here sentence embeddings </a:t>
            </a:r>
            <a:r>
              <a:rPr lang="en-US" sz="1200" dirty="0">
                <a:solidFill>
                  <a:srgbClr val="374151"/>
                </a:solidFill>
                <a:latin typeface="Verdana" panose="020B0604030504040204" pitchFamily="34" charset="0"/>
                <a:ea typeface="Verdana" panose="020B0604030504040204" pitchFamily="34" charset="0"/>
              </a:rPr>
              <a:t>will be features (predictors), Salesforce industries will be labels (response).  </a:t>
            </a:r>
            <a:r>
              <a:rPr lang="en-US" b="0" i="0" dirty="0">
                <a:solidFill>
                  <a:srgbClr val="374151"/>
                </a:solidFill>
                <a:effectLst/>
                <a:latin typeface="Söhne"/>
              </a:rPr>
              <a:t>Split the data into train and test.  70% for train and 30% for test</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Cross-validation is a statistical technique used to evaluate the performance and robustness of a machine learning model. It involves splitting the available data into multiple folds, where each fold is used for training the model and the remaining fold is used for validation. This process is repeated multiple times, with each fold used for validation exactly once. By doing this, we can get a more accurate estimate of how well the model will perform on new, unseen data.</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GridSearchCV is a specific type of cross-validation technique that involves testing a range of hyperparameters for a given model to find the combination that results in the best performance. Hyperparameters are parameters of the model that are not learned from the data, but rather set by the user. For example, the regularization and solver parameters in logistic regression</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The reason we use cross-validation and GridSearchCV together is to ensure that our model is not overfitting or underfitting the data, and to optimize the hyperparameters to achieve the best performance. Cross-validation helps us evaluate the performance of the model on different subsets of the data, and GridSearchCV helps us find the best hyperparameters for the model. Without cross-validation, we may be overestimating the performance of the model, and without GridSearchCV, we may be using suboptimal hyperparameters that result in poor performance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Best hyper tuning parameters for regularization and solver are passed to supervised learning algorithm</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Since our business goal is to predict industry classifier from PitchBook descriptions based on existing labels, we need to use classification algorithm that supports multiple labels</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Here we use Logistic Regression has a supervised learning algorithm meaning that it requires labeled training data to make predictions on new, unseen data</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In the case of Logistic Regression, the algorithm is trained on a set of input features (i.e., vector embeddings of 768 columns) and their corresponding categorical labels (Salesforce industries). The algorithm learns to estimate the probability of belonging to each class, based on the input features. This probability estimate can then be used to make predictions on new, unseen examples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Save the trained model to storage account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Pass the unseen test data to trained model</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Predict probabilities from trained model using test data, model performance metric like accuracy score, confusion matrix are analyzed and then saved in storage account for reporting purpose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Finally new company descriptions from PitchBook real datasource are inferenced using model endpoint and the predicated industry classification are tagged to Salesforce CRM based on Salesforce Id and PitchBook company Id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dirty="0">
              <a:solidFill>
                <a:srgbClr val="374151"/>
              </a:solidFill>
              <a:effectLst/>
              <a:latin typeface="Söhne"/>
            </a:endParaRP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dirty="0">
              <a:solidFill>
                <a:srgbClr val="374151"/>
              </a:solidFill>
              <a:effectLst/>
              <a:latin typeface="Söhne"/>
            </a:endParaRPr>
          </a:p>
          <a:p>
            <a:pPr marL="228600" lvl="0" indent="-228600" algn="l">
              <a:buAutoNum type="arabicParenR"/>
            </a:pPr>
            <a:endParaRPr lang="en-US" b="0" i="0" dirty="0">
              <a:solidFill>
                <a:srgbClr val="374151"/>
              </a:solidFill>
              <a:effectLst/>
              <a:latin typeface="Söhne"/>
            </a:endParaRPr>
          </a:p>
          <a:p>
            <a:pPr marL="685800" lvl="1" indent="-228600" algn="l">
              <a:buAutoNum type="arabicParenR"/>
            </a:pPr>
            <a:endParaRPr lang="en-US" dirty="0"/>
          </a:p>
          <a:p>
            <a:pPr marL="685800" lvl="1" indent="-228600" algn="l">
              <a:buAutoNum type="arabicParenR"/>
            </a:pP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15</a:t>
            </a:fld>
            <a:endParaRPr lang="en-US"/>
          </a:p>
        </p:txBody>
      </p:sp>
    </p:spTree>
    <p:extLst>
      <p:ext uri="{BB962C8B-B14F-4D97-AF65-F5344CB8AC3E}">
        <p14:creationId xmlns:p14="http://schemas.microsoft.com/office/powerpoint/2010/main" val="2598539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Read sentence embeddings of all PitchBook observation and Salesforce industry classifier labels from storage account for Cross Validation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Here sentence embeddings </a:t>
            </a:r>
            <a:r>
              <a:rPr lang="en-US" sz="1200" dirty="0">
                <a:solidFill>
                  <a:srgbClr val="374151"/>
                </a:solidFill>
                <a:latin typeface="Verdana" panose="020B0604030504040204" pitchFamily="34" charset="0"/>
                <a:ea typeface="Verdana" panose="020B0604030504040204" pitchFamily="34" charset="0"/>
              </a:rPr>
              <a:t>will be features (predictors), Salesforce industries will be labels (response).  </a:t>
            </a:r>
            <a:r>
              <a:rPr lang="en-US" b="0" i="0" dirty="0">
                <a:solidFill>
                  <a:srgbClr val="374151"/>
                </a:solidFill>
                <a:effectLst/>
                <a:latin typeface="Söhne"/>
              </a:rPr>
              <a:t>Split the data into train and test.  70% for train and 30% for test</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Cross-validation is a statistical technique used to evaluate the performance and robustness of a machine learning model. It involves splitting the available data into multiple folds, where each fold is used for training the model and the remaining fold is used for validation. This process is repeated multiple times, with each fold used for validation exactly once. By doing this, we can get a more accurate estimate of how well the model will perform on new, unseen data.</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GridSearchCV is a specific type of cross-validation technique that involves testing a range of hyperparameters for a given model to find the combination that results in the best performance. Hyperparameters are parameters of the model that are not learned from the data, but rather set by the user. For example, the regularization and solver parameters in logistic regression</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The reason we use cross-validation and GridSearchCV together is to ensure that our model is not overfitting or underfitting the data, and to optimize the hyperparameters to achieve the best performance. Cross-validation helps us evaluate the performance of the model on different subsets of the data, and GridSearchCV helps us find the best hyperparameters for the model. Without cross-validation, we may be overestimating the performance of the model, and without GridSearchCV, we may be using suboptimal hyperparameters that result in poor performance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Best hyper tuning parameters for regularization and solver are passed to supervised learning algorithm</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Since our business goal is to predict industry classifier from PitchBook descriptions based on existing labels, we need to use classification algorithm that supports multiple labels</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Here we use Logistic Regression has a supervised learning algorithm meaning that it requires labeled training data to make predictions on new, unseen data</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In the case of Logistic Regression, the algorithm is trained on a set of input features (i.e., vector embeddings of 768 columns) and their corresponding categorical labels (Salesforce industries). The algorithm learns to estimate the probability of belonging to each class, based on the input features. This probability estimate can then be used to make predictions on new, unseen examples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228600" lvl="0" indent="-228600" algn="l">
              <a:buAutoNum type="arabicParenR"/>
            </a:pPr>
            <a:endParaRPr lang="en-US" b="0" i="0" dirty="0">
              <a:solidFill>
                <a:srgbClr val="374151"/>
              </a:solidFill>
              <a:effectLst/>
              <a:latin typeface="Söhne"/>
            </a:endParaRPr>
          </a:p>
          <a:p>
            <a:pPr marL="685800" lvl="1" indent="-228600" algn="l">
              <a:buAutoNum type="arabicParenR"/>
            </a:pPr>
            <a:endParaRPr lang="en-US" dirty="0"/>
          </a:p>
          <a:p>
            <a:pPr marL="685800" lvl="1" indent="-228600" algn="l">
              <a:buAutoNum type="arabicParenR"/>
            </a:pP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16</a:t>
            </a:fld>
            <a:endParaRPr lang="en-US"/>
          </a:p>
        </p:txBody>
      </p:sp>
    </p:spTree>
    <p:extLst>
      <p:ext uri="{BB962C8B-B14F-4D97-AF65-F5344CB8AC3E}">
        <p14:creationId xmlns:p14="http://schemas.microsoft.com/office/powerpoint/2010/main" val="189315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17</a:t>
            </a:fld>
            <a:endParaRPr lang="en-US"/>
          </a:p>
        </p:txBody>
      </p:sp>
    </p:spTree>
    <p:extLst>
      <p:ext uri="{BB962C8B-B14F-4D97-AF65-F5344CB8AC3E}">
        <p14:creationId xmlns:p14="http://schemas.microsoft.com/office/powerpoint/2010/main" val="2449617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18</a:t>
            </a:fld>
            <a:endParaRPr lang="en-US"/>
          </a:p>
        </p:txBody>
      </p:sp>
    </p:spTree>
    <p:extLst>
      <p:ext uri="{BB962C8B-B14F-4D97-AF65-F5344CB8AC3E}">
        <p14:creationId xmlns:p14="http://schemas.microsoft.com/office/powerpoint/2010/main" val="2060415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19</a:t>
            </a:fld>
            <a:endParaRPr lang="en-US"/>
          </a:p>
        </p:txBody>
      </p:sp>
    </p:spTree>
    <p:extLst>
      <p:ext uri="{BB962C8B-B14F-4D97-AF65-F5344CB8AC3E}">
        <p14:creationId xmlns:p14="http://schemas.microsoft.com/office/powerpoint/2010/main" val="4286181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20</a:t>
            </a:fld>
            <a:endParaRPr lang="en-US"/>
          </a:p>
        </p:txBody>
      </p:sp>
    </p:spTree>
    <p:extLst>
      <p:ext uri="{BB962C8B-B14F-4D97-AF65-F5344CB8AC3E}">
        <p14:creationId xmlns:p14="http://schemas.microsoft.com/office/powerpoint/2010/main" val="327763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dirty="0">
                <a:solidFill>
                  <a:srgbClr val="374151"/>
                </a:solidFill>
                <a:effectLst/>
                <a:latin typeface="Söhne"/>
              </a:rPr>
              <a:t>Deal sourcing : </a:t>
            </a:r>
            <a:r>
              <a:rPr lang="en-US" sz="1200" b="0" i="0" dirty="0">
                <a:solidFill>
                  <a:srgbClr val="374151"/>
                </a:solidFill>
                <a:effectLst/>
                <a:latin typeface="Söhne"/>
              </a:rPr>
              <a:t>Machine learning can be used to classify companies based on their industry, allowing banks to target their deal sourcing efforts more effectively</a:t>
            </a:r>
          </a:p>
          <a:p>
            <a:r>
              <a:rPr lang="en-US" sz="1200" b="1" i="0" dirty="0">
                <a:solidFill>
                  <a:srgbClr val="374151"/>
                </a:solidFill>
                <a:effectLst/>
                <a:latin typeface="Söhne"/>
              </a:rPr>
              <a:t>Valuation : </a:t>
            </a:r>
            <a:r>
              <a:rPr lang="en-US" sz="1200" b="0" i="0" dirty="0">
                <a:solidFill>
                  <a:srgbClr val="374151"/>
                </a:solidFill>
                <a:effectLst/>
                <a:latin typeface="Söhne"/>
              </a:rPr>
              <a:t>Machine learning can be used to classify companies based on their industry, allowing banks to compare valuation metrics across different industries and make more informed investment decisions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374151"/>
                </a:solidFill>
                <a:effectLst/>
                <a:latin typeface="Söhne"/>
              </a:rPr>
              <a:t>Market research</a:t>
            </a:r>
            <a:r>
              <a:rPr lang="en-US" sz="1200" b="0" i="0" dirty="0">
                <a:solidFill>
                  <a:srgbClr val="374151"/>
                </a:solidFill>
                <a:effectLst/>
                <a:latin typeface="Söhne"/>
              </a:rPr>
              <a:t>: Machine learning can be used to classify companies based on their industry, allowing banks to analyze market data and make informed predictions about future market trends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374151"/>
                </a:solidFill>
                <a:effectLst/>
                <a:latin typeface="Söhne"/>
              </a:rPr>
              <a:t>Portfolio management</a:t>
            </a:r>
            <a:r>
              <a:rPr lang="en-US" sz="1200" b="0" i="0" dirty="0">
                <a:solidFill>
                  <a:srgbClr val="374151"/>
                </a:solidFill>
                <a:effectLst/>
                <a:latin typeface="Söhne"/>
              </a:rPr>
              <a:t>: Machine learning can be used to classify companies based on their industry, allowing banks to optimize their portfolio allocation and balance risk and return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374151"/>
                </a:solidFill>
                <a:latin typeface="Verdana" panose="020B0604030504040204" pitchFamily="34" charset="0"/>
                <a:ea typeface="Verdana" panose="020B0604030504040204" pitchFamily="34" charset="0"/>
              </a:rPr>
              <a:t>Regulators</a:t>
            </a:r>
            <a:r>
              <a:rPr lang="en-US" sz="1200" dirty="0">
                <a:solidFill>
                  <a:srgbClr val="374151"/>
                </a:solidFill>
                <a:latin typeface="Verdana" panose="020B0604030504040204" pitchFamily="34" charset="0"/>
                <a:ea typeface="Verdana" panose="020B0604030504040204" pitchFamily="34" charset="0"/>
              </a:rPr>
              <a:t>: Use industry classification to identify trends and patterns in different industries, and to ensure that investment banks are operating within regulatory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4</a:t>
            </a:fld>
            <a:endParaRPr lang="en-US"/>
          </a:p>
        </p:txBody>
      </p:sp>
    </p:spTree>
    <p:extLst>
      <p:ext uri="{BB962C8B-B14F-4D97-AF65-F5344CB8AC3E}">
        <p14:creationId xmlns:p14="http://schemas.microsoft.com/office/powerpoint/2010/main" val="809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5</a:t>
            </a:fld>
            <a:endParaRPr lang="en-US"/>
          </a:p>
        </p:txBody>
      </p:sp>
    </p:spTree>
    <p:extLst>
      <p:ext uri="{BB962C8B-B14F-4D97-AF65-F5344CB8AC3E}">
        <p14:creationId xmlns:p14="http://schemas.microsoft.com/office/powerpoint/2010/main" val="115563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6</a:t>
            </a:fld>
            <a:endParaRPr lang="en-US"/>
          </a:p>
        </p:txBody>
      </p:sp>
    </p:spTree>
    <p:extLst>
      <p:ext uri="{BB962C8B-B14F-4D97-AF65-F5344CB8AC3E}">
        <p14:creationId xmlns:p14="http://schemas.microsoft.com/office/powerpoint/2010/main" val="4248919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7</a:t>
            </a:fld>
            <a:endParaRPr lang="en-US"/>
          </a:p>
        </p:txBody>
      </p:sp>
    </p:spTree>
    <p:extLst>
      <p:ext uri="{BB962C8B-B14F-4D97-AF65-F5344CB8AC3E}">
        <p14:creationId xmlns:p14="http://schemas.microsoft.com/office/powerpoint/2010/main" val="3343592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8</a:t>
            </a:fld>
            <a:endParaRPr lang="en-US"/>
          </a:p>
        </p:txBody>
      </p:sp>
    </p:spTree>
    <p:extLst>
      <p:ext uri="{BB962C8B-B14F-4D97-AF65-F5344CB8AC3E}">
        <p14:creationId xmlns:p14="http://schemas.microsoft.com/office/powerpoint/2010/main" val="79481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9</a:t>
            </a:fld>
            <a:endParaRPr lang="en-US"/>
          </a:p>
        </p:txBody>
      </p:sp>
    </p:spTree>
    <p:extLst>
      <p:ext uri="{BB962C8B-B14F-4D97-AF65-F5344CB8AC3E}">
        <p14:creationId xmlns:p14="http://schemas.microsoft.com/office/powerpoint/2010/main" val="3910366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 Exploratory data analysis</a:t>
            </a:r>
          </a:p>
        </p:txBody>
      </p:sp>
      <p:sp>
        <p:nvSpPr>
          <p:cNvPr id="4" name="Slide Number Placeholder 3"/>
          <p:cNvSpPr>
            <a:spLocks noGrp="1"/>
          </p:cNvSpPr>
          <p:nvPr>
            <p:ph type="sldNum" sz="quarter" idx="5"/>
          </p:nvPr>
        </p:nvSpPr>
        <p:spPr/>
        <p:txBody>
          <a:bodyPr/>
          <a:lstStyle/>
          <a:p>
            <a:fld id="{159A4FC4-B7B2-41AD-A47A-6BEA82EF40C3}" type="slidenum">
              <a:rPr lang="en-US" smtClean="0"/>
              <a:t>10</a:t>
            </a:fld>
            <a:endParaRPr lang="en-US"/>
          </a:p>
        </p:txBody>
      </p:sp>
    </p:spTree>
    <p:extLst>
      <p:ext uri="{BB962C8B-B14F-4D97-AF65-F5344CB8AC3E}">
        <p14:creationId xmlns:p14="http://schemas.microsoft.com/office/powerpoint/2010/main" val="3232187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74151"/>
                </a:solidFill>
                <a:latin typeface="Verdana" panose="020B0604030504040204" pitchFamily="34" charset="0"/>
                <a:ea typeface="Verdana" panose="020B0604030504040204" pitchFamily="34" charset="0"/>
              </a:rPr>
              <a:t>PitchBook provides multiple columns like ‘Description’, ‘Keywords’, ‘PrimaryIndustrySector’, ‘PrimaryIndustryGroup’, ‘PrimaryIndustryCode’. We combine all those columns from Pitchbook into one column ‘CompleteDescription’ and call it has sentence.</a:t>
            </a:r>
          </a:p>
          <a:p>
            <a:endParaRPr lang="en-US" sz="1200" dirty="0">
              <a:solidFill>
                <a:srgbClr val="374151"/>
              </a:solidFill>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Improved Sentence Representations: Traditional methods of sentence representation, such as bag-of-words or simple word embeddings, may not capture the full meaning and context of a sentence. Sentence transformers, on the other hand, are designed to encode the meaning and context of a sentence into a dense vector representation, which can better capture the nuances of the sentence.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algn="l"/>
            <a:r>
              <a:rPr lang="en-US" b="0" i="0" dirty="0">
                <a:solidFill>
                  <a:srgbClr val="374151"/>
                </a:solidFill>
                <a:effectLst/>
                <a:latin typeface="Söhne"/>
              </a:rPr>
              <a:t>The sentence transformers output a dense vector representation of fixed length for each input sentence. The length of the vector depends on the specific pre-trained model used, but it is typically 768, 1024, or 2048. For example, the popular BERT model uses a vector length of 768.</a:t>
            </a:r>
          </a:p>
          <a:p>
            <a:pPr algn="l"/>
            <a:endParaRPr lang="en-US" b="0" i="0" dirty="0">
              <a:solidFill>
                <a:srgbClr val="374151"/>
              </a:solidFill>
              <a:effectLst/>
              <a:latin typeface="Söhne"/>
            </a:endParaRPr>
          </a:p>
          <a:p>
            <a:pPr algn="l"/>
            <a:r>
              <a:rPr lang="en-US" b="0" i="0" dirty="0">
                <a:solidFill>
                  <a:srgbClr val="374151"/>
                </a:solidFill>
                <a:effectLst/>
                <a:latin typeface="Söhne"/>
              </a:rPr>
              <a:t>The reason for using a fixed-length vector representation is that it allows us to compare and measure the similarity between different sentences in a consistent way. This is important for many NLP tasks, such as information retrieval, document classification, and question answering.</a:t>
            </a:r>
          </a:p>
          <a:p>
            <a:pPr algn="l"/>
            <a:endParaRPr lang="en-US" b="0" i="0" dirty="0">
              <a:solidFill>
                <a:srgbClr val="374151"/>
              </a:solidFill>
              <a:effectLst/>
              <a:latin typeface="Söhne"/>
            </a:endParaRPr>
          </a:p>
          <a:p>
            <a:pPr algn="l"/>
            <a:r>
              <a:rPr lang="en-US" b="0" i="0" dirty="0">
                <a:solidFill>
                  <a:srgbClr val="374151"/>
                </a:solidFill>
                <a:effectLst/>
                <a:latin typeface="Söhne"/>
              </a:rPr>
              <a:t>The individual values in the output vector represent the learned features or attributes of the sentence, which are determined by the pre-trained model. These features can capture various aspects of the sentence, such as its syntax, semantics, context, and sentiment.</a:t>
            </a:r>
          </a:p>
          <a:p>
            <a:pPr algn="l"/>
            <a:endParaRPr lang="en-US" b="0" i="0" dirty="0">
              <a:solidFill>
                <a:srgbClr val="374151"/>
              </a:solidFill>
              <a:effectLst/>
              <a:latin typeface="Söhne"/>
            </a:endParaRPr>
          </a:p>
          <a:p>
            <a:pPr algn="l"/>
            <a:r>
              <a:rPr lang="en-US" b="0" i="0" dirty="0">
                <a:solidFill>
                  <a:srgbClr val="374151"/>
                </a:solidFill>
                <a:effectLst/>
                <a:latin typeface="Söhne"/>
              </a:rPr>
              <a:t>Overall, the sentence transformer output vector is a powerful tool for encoding the meaning and context of a sentence into a dense, fixed-length representation that can be used in a wide range of NLP applications.</a:t>
            </a:r>
          </a:p>
          <a:p>
            <a:endParaRPr lang="en-US" sz="1200" dirty="0">
              <a:solidFill>
                <a:srgbClr val="374151"/>
              </a:solidFill>
              <a:latin typeface="Verdana" panose="020B0604030504040204" pitchFamily="34" charset="0"/>
              <a:ea typeface="Verdana" panose="020B0604030504040204" pitchFamily="34" charset="0"/>
            </a:endParaRPr>
          </a:p>
          <a:p>
            <a:endParaRPr lang="en-US" sz="1200" dirty="0">
              <a:solidFill>
                <a:srgbClr val="374151"/>
              </a:solidFill>
              <a:latin typeface="Verdana" panose="020B0604030504040204" pitchFamily="34" charset="0"/>
              <a:ea typeface="Verdana" panose="020B0604030504040204" pitchFamily="34" charset="0"/>
            </a:endParaRPr>
          </a:p>
          <a:p>
            <a:endParaRPr lang="en-US" sz="1200" dirty="0">
              <a:solidFill>
                <a:srgbClr val="374151"/>
              </a:solidFill>
              <a:latin typeface="Verdana" panose="020B0604030504040204" pitchFamily="34" charset="0"/>
              <a:ea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11</a:t>
            </a:fld>
            <a:endParaRPr lang="en-US"/>
          </a:p>
        </p:txBody>
      </p:sp>
    </p:spTree>
    <p:extLst>
      <p:ext uri="{BB962C8B-B14F-4D97-AF65-F5344CB8AC3E}">
        <p14:creationId xmlns:p14="http://schemas.microsoft.com/office/powerpoint/2010/main" val="270843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5595-F5C5-442E-B978-AB2C0F7B1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D53B7E-ACFB-4A34-BBF0-2417C5BE3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B576F-70D0-48D4-9F8F-35C9A83A4E7C}"/>
              </a:ext>
            </a:extLst>
          </p:cNvPr>
          <p:cNvSpPr>
            <a:spLocks noGrp="1"/>
          </p:cNvSpPr>
          <p:nvPr>
            <p:ph type="dt" sz="half" idx="10"/>
          </p:nvPr>
        </p:nvSpPr>
        <p:spPr/>
        <p:txBody>
          <a:bodyPr/>
          <a:lstStyle/>
          <a:p>
            <a:fld id="{38744EF7-277B-4C2F-8C3D-AA5604BF70B5}" type="datetimeFigureOut">
              <a:rPr lang="en-US" smtClean="0"/>
              <a:t>3/4/2023</a:t>
            </a:fld>
            <a:endParaRPr lang="en-US"/>
          </a:p>
        </p:txBody>
      </p:sp>
      <p:sp>
        <p:nvSpPr>
          <p:cNvPr id="5" name="Footer Placeholder 4">
            <a:extLst>
              <a:ext uri="{FF2B5EF4-FFF2-40B4-BE49-F238E27FC236}">
                <a16:creationId xmlns:a16="http://schemas.microsoft.com/office/drawing/2014/main" id="{6253B716-7B10-42C6-A28F-1FBD3ED3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228E-CB37-4DB6-BD6A-154E12CF910A}"/>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60883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2D5-655C-44B9-B90A-E6EEC3F4E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EC105-AE71-4062-9D59-32AD0F333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AC159-A65E-4388-9844-24AB9C17A5E9}"/>
              </a:ext>
            </a:extLst>
          </p:cNvPr>
          <p:cNvSpPr>
            <a:spLocks noGrp="1"/>
          </p:cNvSpPr>
          <p:nvPr>
            <p:ph type="dt" sz="half" idx="10"/>
          </p:nvPr>
        </p:nvSpPr>
        <p:spPr/>
        <p:txBody>
          <a:bodyPr/>
          <a:lstStyle/>
          <a:p>
            <a:fld id="{38744EF7-277B-4C2F-8C3D-AA5604BF70B5}" type="datetimeFigureOut">
              <a:rPr lang="en-US" smtClean="0"/>
              <a:t>3/4/2023</a:t>
            </a:fld>
            <a:endParaRPr lang="en-US"/>
          </a:p>
        </p:txBody>
      </p:sp>
      <p:sp>
        <p:nvSpPr>
          <p:cNvPr id="5" name="Footer Placeholder 4">
            <a:extLst>
              <a:ext uri="{FF2B5EF4-FFF2-40B4-BE49-F238E27FC236}">
                <a16:creationId xmlns:a16="http://schemas.microsoft.com/office/drawing/2014/main" id="{D5705116-7B75-4D52-BA05-3EE78A3D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A280-99C2-4980-9038-27612D6631E9}"/>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8943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DC21D-A538-48DD-A22E-9A6C5EE23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96754-4B7A-45AB-B61A-0D15612922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C79D-D558-4DCE-8EBA-F186DADE1C63}"/>
              </a:ext>
            </a:extLst>
          </p:cNvPr>
          <p:cNvSpPr>
            <a:spLocks noGrp="1"/>
          </p:cNvSpPr>
          <p:nvPr>
            <p:ph type="dt" sz="half" idx="10"/>
          </p:nvPr>
        </p:nvSpPr>
        <p:spPr/>
        <p:txBody>
          <a:bodyPr/>
          <a:lstStyle/>
          <a:p>
            <a:fld id="{38744EF7-277B-4C2F-8C3D-AA5604BF70B5}" type="datetimeFigureOut">
              <a:rPr lang="en-US" smtClean="0"/>
              <a:t>3/4/2023</a:t>
            </a:fld>
            <a:endParaRPr lang="en-US"/>
          </a:p>
        </p:txBody>
      </p:sp>
      <p:sp>
        <p:nvSpPr>
          <p:cNvPr id="5" name="Footer Placeholder 4">
            <a:extLst>
              <a:ext uri="{FF2B5EF4-FFF2-40B4-BE49-F238E27FC236}">
                <a16:creationId xmlns:a16="http://schemas.microsoft.com/office/drawing/2014/main" id="{BEAB1C49-AB20-4E1A-9C11-C3D3E954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A19B3-5BC0-4E70-8581-E07E424D5DEC}"/>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60029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33F0-702C-4D37-8CDB-894743E8A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3EAD7-37CE-4EF1-B6AC-7AB0531A5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A825-4A35-49DA-AA4C-FC23D00E27D0}"/>
              </a:ext>
            </a:extLst>
          </p:cNvPr>
          <p:cNvSpPr>
            <a:spLocks noGrp="1"/>
          </p:cNvSpPr>
          <p:nvPr>
            <p:ph type="dt" sz="half" idx="10"/>
          </p:nvPr>
        </p:nvSpPr>
        <p:spPr/>
        <p:txBody>
          <a:bodyPr/>
          <a:lstStyle/>
          <a:p>
            <a:fld id="{38744EF7-277B-4C2F-8C3D-AA5604BF70B5}" type="datetimeFigureOut">
              <a:rPr lang="en-US" smtClean="0"/>
              <a:t>3/4/2023</a:t>
            </a:fld>
            <a:endParaRPr lang="en-US"/>
          </a:p>
        </p:txBody>
      </p:sp>
      <p:sp>
        <p:nvSpPr>
          <p:cNvPr id="5" name="Footer Placeholder 4">
            <a:extLst>
              <a:ext uri="{FF2B5EF4-FFF2-40B4-BE49-F238E27FC236}">
                <a16:creationId xmlns:a16="http://schemas.microsoft.com/office/drawing/2014/main" id="{C8378B72-0CDF-4C41-9625-7690E78C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7451-48BE-40D8-942E-9EFB4718A5F0}"/>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69841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3DAC-10E6-4B1A-8E67-74DF72AB1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78A8C-40ED-4FDD-A45A-7F6568522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88EF7-5193-40C6-8FD5-74DF4BC16381}"/>
              </a:ext>
            </a:extLst>
          </p:cNvPr>
          <p:cNvSpPr>
            <a:spLocks noGrp="1"/>
          </p:cNvSpPr>
          <p:nvPr>
            <p:ph type="dt" sz="half" idx="10"/>
          </p:nvPr>
        </p:nvSpPr>
        <p:spPr/>
        <p:txBody>
          <a:bodyPr/>
          <a:lstStyle/>
          <a:p>
            <a:fld id="{38744EF7-277B-4C2F-8C3D-AA5604BF70B5}" type="datetimeFigureOut">
              <a:rPr lang="en-US" smtClean="0"/>
              <a:t>3/4/2023</a:t>
            </a:fld>
            <a:endParaRPr lang="en-US"/>
          </a:p>
        </p:txBody>
      </p:sp>
      <p:sp>
        <p:nvSpPr>
          <p:cNvPr id="5" name="Footer Placeholder 4">
            <a:extLst>
              <a:ext uri="{FF2B5EF4-FFF2-40B4-BE49-F238E27FC236}">
                <a16:creationId xmlns:a16="http://schemas.microsoft.com/office/drawing/2014/main" id="{8448B9D2-BA7F-4C6C-904C-40F51D39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9EADE-AB05-4F21-8328-0E936DFBFF9E}"/>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84264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E169-9E3B-4518-B1A7-43B11A38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D5583-4C0E-4E61-B778-B5D12D885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BD2F9-135A-41EE-92FD-5B845A06C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DFB9B-26E5-4B7B-BFF1-352731A33C95}"/>
              </a:ext>
            </a:extLst>
          </p:cNvPr>
          <p:cNvSpPr>
            <a:spLocks noGrp="1"/>
          </p:cNvSpPr>
          <p:nvPr>
            <p:ph type="dt" sz="half" idx="10"/>
          </p:nvPr>
        </p:nvSpPr>
        <p:spPr/>
        <p:txBody>
          <a:bodyPr/>
          <a:lstStyle/>
          <a:p>
            <a:fld id="{38744EF7-277B-4C2F-8C3D-AA5604BF70B5}" type="datetimeFigureOut">
              <a:rPr lang="en-US" smtClean="0"/>
              <a:t>3/4/2023</a:t>
            </a:fld>
            <a:endParaRPr lang="en-US"/>
          </a:p>
        </p:txBody>
      </p:sp>
      <p:sp>
        <p:nvSpPr>
          <p:cNvPr id="6" name="Footer Placeholder 5">
            <a:extLst>
              <a:ext uri="{FF2B5EF4-FFF2-40B4-BE49-F238E27FC236}">
                <a16:creationId xmlns:a16="http://schemas.microsoft.com/office/drawing/2014/main" id="{19F588EF-5359-4DC0-A25F-95CC4EADE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3321E-B706-4E66-B790-793B4C9719A2}"/>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5769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38F0-CEB8-4C0C-9AD2-F2D154450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31D9F-B793-4FF4-8AE9-38B9A615A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3336C-304C-4846-9068-F3A3DF122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F2D14-5F29-419D-8EE5-F1A595145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C5FC7-56D9-431B-BCE4-D7001CF1F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46C11-202E-4F6C-966A-BA4ADE164451}"/>
              </a:ext>
            </a:extLst>
          </p:cNvPr>
          <p:cNvSpPr>
            <a:spLocks noGrp="1"/>
          </p:cNvSpPr>
          <p:nvPr>
            <p:ph type="dt" sz="half" idx="10"/>
          </p:nvPr>
        </p:nvSpPr>
        <p:spPr/>
        <p:txBody>
          <a:bodyPr/>
          <a:lstStyle/>
          <a:p>
            <a:fld id="{38744EF7-277B-4C2F-8C3D-AA5604BF70B5}" type="datetimeFigureOut">
              <a:rPr lang="en-US" smtClean="0"/>
              <a:t>3/4/2023</a:t>
            </a:fld>
            <a:endParaRPr lang="en-US"/>
          </a:p>
        </p:txBody>
      </p:sp>
      <p:sp>
        <p:nvSpPr>
          <p:cNvPr id="8" name="Footer Placeholder 7">
            <a:extLst>
              <a:ext uri="{FF2B5EF4-FFF2-40B4-BE49-F238E27FC236}">
                <a16:creationId xmlns:a16="http://schemas.microsoft.com/office/drawing/2014/main" id="{B9B935C4-6FC3-4902-B64A-CDA197A75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4BA2A-6203-4E22-9ABC-15F2A9E0BEB1}"/>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4315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A717-36F3-4E45-AFF8-2BFE58DD9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EC685-3ACB-4B1C-B4FF-62AC55730CF2}"/>
              </a:ext>
            </a:extLst>
          </p:cNvPr>
          <p:cNvSpPr>
            <a:spLocks noGrp="1"/>
          </p:cNvSpPr>
          <p:nvPr>
            <p:ph type="dt" sz="half" idx="10"/>
          </p:nvPr>
        </p:nvSpPr>
        <p:spPr/>
        <p:txBody>
          <a:bodyPr/>
          <a:lstStyle/>
          <a:p>
            <a:fld id="{38744EF7-277B-4C2F-8C3D-AA5604BF70B5}" type="datetimeFigureOut">
              <a:rPr lang="en-US" smtClean="0"/>
              <a:t>3/4/2023</a:t>
            </a:fld>
            <a:endParaRPr lang="en-US"/>
          </a:p>
        </p:txBody>
      </p:sp>
      <p:sp>
        <p:nvSpPr>
          <p:cNvPr id="4" name="Footer Placeholder 3">
            <a:extLst>
              <a:ext uri="{FF2B5EF4-FFF2-40B4-BE49-F238E27FC236}">
                <a16:creationId xmlns:a16="http://schemas.microsoft.com/office/drawing/2014/main" id="{2E7FFD74-82BA-4D4E-AB4D-A6A92C3B2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98DAC-5EE4-4034-9C2A-EFE5D92EE11D}"/>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3976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7E3F4-FF59-490B-BAF4-C737256337FC}"/>
              </a:ext>
            </a:extLst>
          </p:cNvPr>
          <p:cNvSpPr>
            <a:spLocks noGrp="1"/>
          </p:cNvSpPr>
          <p:nvPr>
            <p:ph type="dt" sz="half" idx="10"/>
          </p:nvPr>
        </p:nvSpPr>
        <p:spPr/>
        <p:txBody>
          <a:bodyPr/>
          <a:lstStyle/>
          <a:p>
            <a:fld id="{38744EF7-277B-4C2F-8C3D-AA5604BF70B5}" type="datetimeFigureOut">
              <a:rPr lang="en-US" smtClean="0"/>
              <a:t>3/4/2023</a:t>
            </a:fld>
            <a:endParaRPr lang="en-US"/>
          </a:p>
        </p:txBody>
      </p:sp>
      <p:sp>
        <p:nvSpPr>
          <p:cNvPr id="3" name="Footer Placeholder 2">
            <a:extLst>
              <a:ext uri="{FF2B5EF4-FFF2-40B4-BE49-F238E27FC236}">
                <a16:creationId xmlns:a16="http://schemas.microsoft.com/office/drawing/2014/main" id="{87CDD01C-F72B-4346-A319-AED3CCD88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53049-568F-42AC-8595-AA158C174D35}"/>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1537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ADAE-3D5B-4C65-8164-0C6BBD59D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587F8-0954-4560-BB76-20640AEE0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93048-2A46-4487-A844-B941D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CF8C5-1AD1-43F6-9031-4878BB0AB648}"/>
              </a:ext>
            </a:extLst>
          </p:cNvPr>
          <p:cNvSpPr>
            <a:spLocks noGrp="1"/>
          </p:cNvSpPr>
          <p:nvPr>
            <p:ph type="dt" sz="half" idx="10"/>
          </p:nvPr>
        </p:nvSpPr>
        <p:spPr/>
        <p:txBody>
          <a:bodyPr/>
          <a:lstStyle/>
          <a:p>
            <a:fld id="{38744EF7-277B-4C2F-8C3D-AA5604BF70B5}" type="datetimeFigureOut">
              <a:rPr lang="en-US" smtClean="0"/>
              <a:t>3/4/2023</a:t>
            </a:fld>
            <a:endParaRPr lang="en-US"/>
          </a:p>
        </p:txBody>
      </p:sp>
      <p:sp>
        <p:nvSpPr>
          <p:cNvPr id="6" name="Footer Placeholder 5">
            <a:extLst>
              <a:ext uri="{FF2B5EF4-FFF2-40B4-BE49-F238E27FC236}">
                <a16:creationId xmlns:a16="http://schemas.microsoft.com/office/drawing/2014/main" id="{EB75ED22-4D73-4214-898F-719857284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43A5-E869-4BAF-85AF-A910939FA866}"/>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25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059-AD01-46FA-B716-F0C903C30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1B1C1-140A-42F0-BF85-102F2A0A3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8AB92-F329-44BD-B97F-50E140E5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9AE02-D49D-44FC-B1FB-41AA6E7DA639}"/>
              </a:ext>
            </a:extLst>
          </p:cNvPr>
          <p:cNvSpPr>
            <a:spLocks noGrp="1"/>
          </p:cNvSpPr>
          <p:nvPr>
            <p:ph type="dt" sz="half" idx="10"/>
          </p:nvPr>
        </p:nvSpPr>
        <p:spPr/>
        <p:txBody>
          <a:bodyPr/>
          <a:lstStyle/>
          <a:p>
            <a:fld id="{38744EF7-277B-4C2F-8C3D-AA5604BF70B5}" type="datetimeFigureOut">
              <a:rPr lang="en-US" smtClean="0"/>
              <a:t>3/4/2023</a:t>
            </a:fld>
            <a:endParaRPr lang="en-US"/>
          </a:p>
        </p:txBody>
      </p:sp>
      <p:sp>
        <p:nvSpPr>
          <p:cNvPr id="6" name="Footer Placeholder 5">
            <a:extLst>
              <a:ext uri="{FF2B5EF4-FFF2-40B4-BE49-F238E27FC236}">
                <a16:creationId xmlns:a16="http://schemas.microsoft.com/office/drawing/2014/main" id="{07396519-9722-4824-ABB7-3C5908DA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041A-BFC3-4D9C-9FE3-CA6EB3012AA8}"/>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99505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114F1-F308-4751-8F66-97DE7FD4B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B8E58-3359-4597-BABB-A539C8E56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4ADD-0474-47BB-9B9A-3FE6F160B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44EF7-277B-4C2F-8C3D-AA5604BF70B5}" type="datetimeFigureOut">
              <a:rPr lang="en-US" smtClean="0"/>
              <a:t>3/4/2023</a:t>
            </a:fld>
            <a:endParaRPr lang="en-US"/>
          </a:p>
        </p:txBody>
      </p:sp>
      <p:sp>
        <p:nvSpPr>
          <p:cNvPr id="5" name="Footer Placeholder 4">
            <a:extLst>
              <a:ext uri="{FF2B5EF4-FFF2-40B4-BE49-F238E27FC236}">
                <a16:creationId xmlns:a16="http://schemas.microsoft.com/office/drawing/2014/main" id="{5A5901D4-326C-4C55-A4C7-19FC96DC3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330F-FFD0-4936-9952-1386DE386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2C175-8F58-4964-9D91-7CD346518540}" type="slidenum">
              <a:rPr lang="en-US" smtClean="0"/>
              <a:t>‹#›</a:t>
            </a:fld>
            <a:endParaRPr lang="en-US"/>
          </a:p>
        </p:txBody>
      </p:sp>
    </p:spTree>
    <p:extLst>
      <p:ext uri="{BB962C8B-B14F-4D97-AF65-F5344CB8AC3E}">
        <p14:creationId xmlns:p14="http://schemas.microsoft.com/office/powerpoint/2010/main" val="190058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jpe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AE2-C72E-40E4-86E2-72A1F298EAE9}"/>
              </a:ext>
            </a:extLst>
          </p:cNvPr>
          <p:cNvSpPr>
            <a:spLocks noGrp="1"/>
          </p:cNvSpPr>
          <p:nvPr>
            <p:ph type="ctrTitle"/>
          </p:nvPr>
        </p:nvSpPr>
        <p:spPr>
          <a:xfrm>
            <a:off x="895349" y="3351758"/>
            <a:ext cx="8346845" cy="2247853"/>
          </a:xfrm>
        </p:spPr>
        <p:txBody>
          <a:bodyPr anchor="t">
            <a:noAutofit/>
          </a:bodyPr>
          <a:lstStyle/>
          <a:p>
            <a:pPr algn="l"/>
            <a:r>
              <a:rPr lang="en-US" sz="2800" b="1" dirty="0">
                <a:solidFill>
                  <a:srgbClr val="9E2946"/>
                </a:solidFill>
                <a:latin typeface="Verdana" panose="020B0604030504040204" pitchFamily="34" charset="0"/>
                <a:ea typeface="Verdana" panose="020B0604030504040204" pitchFamily="34" charset="0"/>
              </a:rPr>
              <a:t>Data Mining Final Project </a:t>
            </a:r>
            <a:br>
              <a:rPr lang="en-US" sz="2800" b="1" dirty="0">
                <a:solidFill>
                  <a:srgbClr val="9E2946"/>
                </a:solidFill>
                <a:latin typeface="Verdana" panose="020B0604030504040204" pitchFamily="34" charset="0"/>
                <a:ea typeface="Verdana" panose="020B0604030504040204" pitchFamily="34" charset="0"/>
              </a:rPr>
            </a:br>
            <a:br>
              <a:rPr lang="en-US" sz="2800" b="1" dirty="0">
                <a:solidFill>
                  <a:srgbClr val="9E2946"/>
                </a:solidFill>
                <a:latin typeface="Verdana" panose="020B0604030504040204" pitchFamily="34" charset="0"/>
                <a:ea typeface="Verdana" panose="020B0604030504040204" pitchFamily="34" charset="0"/>
              </a:rPr>
            </a:br>
            <a:r>
              <a:rPr lang="en-US" sz="2800" b="1" dirty="0">
                <a:solidFill>
                  <a:srgbClr val="9E2946"/>
                </a:solidFill>
                <a:latin typeface="Verdana" panose="020B0604030504040204" pitchFamily="34" charset="0"/>
                <a:ea typeface="Verdana" panose="020B0604030504040204" pitchFamily="34" charset="0"/>
              </a:rPr>
              <a:t>Pitchbook Industry Classification: Robust ML for Classification for Investment Banking</a:t>
            </a:r>
            <a:endParaRPr lang="en-US" sz="2800"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3F73869-4D25-4347-8B36-7479EE1E802B}"/>
              </a:ext>
            </a:extLst>
          </p:cNvPr>
          <p:cNvSpPr>
            <a:spLocks noGrp="1"/>
          </p:cNvSpPr>
          <p:nvPr>
            <p:ph type="sldNum" sz="quarter" idx="12"/>
          </p:nvPr>
        </p:nvSpPr>
        <p:spPr/>
        <p:txBody>
          <a:bodyPr/>
          <a:lstStyle/>
          <a:p>
            <a:fld id="{CE94D1BC-D86E-4D7F-8F02-7A51C792EE04}" type="slidenum">
              <a:rPr lang="en-US" smtClean="0"/>
              <a:t>1</a:t>
            </a:fld>
            <a:endParaRPr lang="en-US"/>
          </a:p>
        </p:txBody>
      </p:sp>
      <p:sp>
        <p:nvSpPr>
          <p:cNvPr id="7" name="Title 1">
            <a:extLst>
              <a:ext uri="{FF2B5EF4-FFF2-40B4-BE49-F238E27FC236}">
                <a16:creationId xmlns:a16="http://schemas.microsoft.com/office/drawing/2014/main" id="{40A1DDE5-7B19-4EC9-8771-F6E545813AEF}"/>
              </a:ext>
            </a:extLst>
          </p:cNvPr>
          <p:cNvSpPr txBox="1">
            <a:spLocks/>
          </p:cNvSpPr>
          <p:nvPr/>
        </p:nvSpPr>
        <p:spPr>
          <a:xfrm>
            <a:off x="9439941" y="1762172"/>
            <a:ext cx="2590800" cy="2476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March 9, 2023</a:t>
            </a:r>
          </a:p>
        </p:txBody>
      </p:sp>
      <p:pic>
        <p:nvPicPr>
          <p:cNvPr id="5" name="Picture 4">
            <a:extLst>
              <a:ext uri="{FF2B5EF4-FFF2-40B4-BE49-F238E27FC236}">
                <a16:creationId xmlns:a16="http://schemas.microsoft.com/office/drawing/2014/main" id="{70345F9A-B3D7-4C57-9411-67CB1F797D82}"/>
              </a:ext>
            </a:extLst>
          </p:cNvPr>
          <p:cNvPicPr>
            <a:picLocks noChangeAspect="1"/>
          </p:cNvPicPr>
          <p:nvPr/>
        </p:nvPicPr>
        <p:blipFill>
          <a:blip r:embed="rId2"/>
          <a:stretch>
            <a:fillRect/>
          </a:stretch>
        </p:blipFill>
        <p:spPr>
          <a:xfrm>
            <a:off x="403589" y="83959"/>
            <a:ext cx="1885714" cy="600000"/>
          </a:xfrm>
          <a:prstGeom prst="rect">
            <a:avLst/>
          </a:prstGeom>
        </p:spPr>
      </p:pic>
      <p:cxnSp>
        <p:nvCxnSpPr>
          <p:cNvPr id="8" name="Straight Connector 7">
            <a:extLst>
              <a:ext uri="{FF2B5EF4-FFF2-40B4-BE49-F238E27FC236}">
                <a16:creationId xmlns:a16="http://schemas.microsoft.com/office/drawing/2014/main" id="{F6467D1B-697B-4355-966D-392A7B1D70A1}"/>
              </a:ext>
            </a:extLst>
          </p:cNvPr>
          <p:cNvCxnSpPr/>
          <p:nvPr/>
        </p:nvCxnSpPr>
        <p:spPr>
          <a:xfrm>
            <a:off x="9341067" y="1753294"/>
            <a:ext cx="0" cy="50958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F6CC7-B859-47EF-A00A-1075020BD72B}"/>
              </a:ext>
            </a:extLst>
          </p:cNvPr>
          <p:cNvCxnSpPr>
            <a:cxnSpLocks/>
          </p:cNvCxnSpPr>
          <p:nvPr/>
        </p:nvCxnSpPr>
        <p:spPr>
          <a:xfrm flipH="1">
            <a:off x="861319" y="3334002"/>
            <a:ext cx="34031" cy="3506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B718B83-AB88-4BAA-ABE4-389A2BAD3FD5}"/>
              </a:ext>
            </a:extLst>
          </p:cNvPr>
          <p:cNvSpPr txBox="1">
            <a:spLocks/>
          </p:cNvSpPr>
          <p:nvPr/>
        </p:nvSpPr>
        <p:spPr>
          <a:xfrm>
            <a:off x="9439941" y="5633061"/>
            <a:ext cx="2590800" cy="90585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Qingwei Zhang</a:t>
            </a:r>
          </a:p>
          <a:p>
            <a:pPr algn="l"/>
            <a:r>
              <a:rPr lang="en-US" sz="1200" dirty="0">
                <a:solidFill>
                  <a:srgbClr val="9E2946"/>
                </a:solidFill>
              </a:rPr>
              <a:t>Tejumade Oyedele</a:t>
            </a:r>
          </a:p>
          <a:p>
            <a:pPr algn="l"/>
            <a:r>
              <a:rPr lang="en-US" sz="1200" dirty="0">
                <a:solidFill>
                  <a:srgbClr val="9E2946"/>
                </a:solidFill>
              </a:rPr>
              <a:t>Jacob Brewer</a:t>
            </a:r>
          </a:p>
          <a:p>
            <a:pPr algn="l"/>
            <a:r>
              <a:rPr lang="en-US" sz="1200" dirty="0">
                <a:solidFill>
                  <a:srgbClr val="9E2946"/>
                </a:solidFill>
              </a:rPr>
              <a:t>Prinu Mathew</a:t>
            </a:r>
          </a:p>
        </p:txBody>
      </p:sp>
    </p:spTree>
    <p:extLst>
      <p:ext uri="{BB962C8B-B14F-4D97-AF65-F5344CB8AC3E}">
        <p14:creationId xmlns:p14="http://schemas.microsoft.com/office/powerpoint/2010/main" val="66911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44476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Preprocessing (EDA)</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10</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7" name="TextBox 16">
            <a:extLst>
              <a:ext uri="{FF2B5EF4-FFF2-40B4-BE49-F238E27FC236}">
                <a16:creationId xmlns:a16="http://schemas.microsoft.com/office/drawing/2014/main" id="{B3A99EA6-6FD9-477E-8CBC-B9A09170E7B6}"/>
              </a:ext>
            </a:extLst>
          </p:cNvPr>
          <p:cNvSpPr txBox="1"/>
          <p:nvPr/>
        </p:nvSpPr>
        <p:spPr>
          <a:xfrm>
            <a:off x="246748" y="1366243"/>
            <a:ext cx="11391877" cy="2677656"/>
          </a:xfrm>
          <a:prstGeom prst="rect">
            <a:avLst/>
          </a:prstGeom>
          <a:noFill/>
        </p:spPr>
        <p:txBody>
          <a:bodyPr wrap="square">
            <a:spAutoFit/>
          </a:bodyPr>
          <a:lstStyle/>
          <a:p>
            <a:endParaRPr lang="en-US" sz="2000" dirty="0">
              <a:solidFill>
                <a:srgbClr val="374151"/>
              </a:solidFill>
              <a:latin typeface="Söhne"/>
            </a:endParaRPr>
          </a:p>
          <a:p>
            <a:pPr lvl="1">
              <a:buFont typeface="+mj-lt"/>
              <a:buAutoNum type="arabicPeriod"/>
            </a:pPr>
            <a:r>
              <a:rPr lang="en-US" sz="1600" dirty="0">
                <a:solidFill>
                  <a:srgbClr val="374151"/>
                </a:solidFill>
                <a:latin typeface="Verdana" panose="020B0604030504040204" pitchFamily="34" charset="0"/>
                <a:ea typeface="Verdana" panose="020B0604030504040204" pitchFamily="34" charset="0"/>
              </a:rPr>
              <a:t>First, the text data from PitchBook and Salesforce are preprocessed as follows </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Merge two datasource based on ‘companyId’ column</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Drop all observations that are having missing values based on ‘description’ column</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Dropping all PitchBook companies that are mapped to multiple Salesforce records using ‘companyId’ column. This is to avoid biases during the model training</a:t>
            </a: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PitchBook descriptions will be features (predictors), Salesforce industries will be labels (response). Then we move on to feature engineering stage</a:t>
            </a:r>
          </a:p>
          <a:p>
            <a:endParaRPr lang="en-US" sz="2000" dirty="0"/>
          </a:p>
        </p:txBody>
      </p:sp>
      <p:sp>
        <p:nvSpPr>
          <p:cNvPr id="16" name="Rectangle: Rounded Corners 15">
            <a:extLst>
              <a:ext uri="{FF2B5EF4-FFF2-40B4-BE49-F238E27FC236}">
                <a16:creationId xmlns:a16="http://schemas.microsoft.com/office/drawing/2014/main" id="{9BC8B0E3-B408-4959-BD05-854ECC9E5C12}"/>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11047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11</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7" name="TextBox 16">
            <a:extLst>
              <a:ext uri="{FF2B5EF4-FFF2-40B4-BE49-F238E27FC236}">
                <a16:creationId xmlns:a16="http://schemas.microsoft.com/office/drawing/2014/main" id="{B3A99EA6-6FD9-477E-8CBC-B9A09170E7B6}"/>
              </a:ext>
            </a:extLst>
          </p:cNvPr>
          <p:cNvSpPr txBox="1"/>
          <p:nvPr/>
        </p:nvSpPr>
        <p:spPr>
          <a:xfrm>
            <a:off x="246748" y="911299"/>
            <a:ext cx="11391877" cy="4893647"/>
          </a:xfrm>
          <a:prstGeom prst="rect">
            <a:avLst/>
          </a:prstGeom>
          <a:noFill/>
        </p:spPr>
        <p:txBody>
          <a:bodyPr wrap="square">
            <a:spAutoFit/>
          </a:bodyPr>
          <a:lstStyle/>
          <a:p>
            <a:endParaRPr lang="en-US" sz="2000" dirty="0">
              <a:solidFill>
                <a:srgbClr val="374151"/>
              </a:solidFill>
              <a:latin typeface="Söhne"/>
            </a:endParaRPr>
          </a:p>
          <a:p>
            <a:pPr lvl="1"/>
            <a:r>
              <a:rPr lang="en-US" sz="1600" dirty="0">
                <a:solidFill>
                  <a:srgbClr val="374151"/>
                </a:solidFill>
                <a:latin typeface="Verdana" panose="020B0604030504040204" pitchFamily="34" charset="0"/>
                <a:ea typeface="Verdana" panose="020B0604030504040204" pitchFamily="34" charset="0"/>
              </a:rPr>
              <a:t>After preprocessing, the data from PitchBook are feature engineered as follows</a:t>
            </a:r>
          </a:p>
          <a:p>
            <a:pPr lvl="1"/>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PitchBook provides multiple columns like ‘Description’, ‘Keywords’, ‘PrimaryIndustrySector’, ‘PrimaryIndustryGroup’, ‘PrimaryIndustryCode’ that describes the company as well as the industry it belongs to. This columns are not aligned to company description from Salesforce side. We combine all those columns from Pitchbook into one column ‘CompleteDescription’ and call it has sentence, so it can help in extracting meaningful insights using NLP tools</a:t>
            </a:r>
          </a:p>
          <a:p>
            <a:pPr lvl="2"/>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Then for each sentence, we use BERT Sentence Transformers, that encode the meaning and context of a sentence into a </a:t>
            </a:r>
            <a:r>
              <a:rPr lang="en-US" sz="1600" b="1" dirty="0">
                <a:solidFill>
                  <a:srgbClr val="374151"/>
                </a:solidFill>
                <a:latin typeface="Verdana" panose="020B0604030504040204" pitchFamily="34" charset="0"/>
                <a:ea typeface="Verdana" panose="020B0604030504040204" pitchFamily="34" charset="0"/>
              </a:rPr>
              <a:t>dense vector representation called embeddings</a:t>
            </a:r>
            <a:r>
              <a:rPr lang="en-US" sz="1600" dirty="0">
                <a:solidFill>
                  <a:srgbClr val="374151"/>
                </a:solidFill>
                <a:latin typeface="Verdana" panose="020B0604030504040204" pitchFamily="34" charset="0"/>
                <a:ea typeface="Verdana" panose="020B0604030504040204" pitchFamily="34" charset="0"/>
              </a:rPr>
              <a:t> shown below, which can better capture the nuances of that sentence. Below snapshot represent fixed length for each input sentence and length of the vector depends on the specific pre-trained model used, but it is typically 768, 1024, or 2048. Here each Id reference to a actual sentence</a:t>
            </a: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endParaRPr lang="en-US" sz="2000" dirty="0"/>
          </a:p>
        </p:txBody>
      </p:sp>
      <p:pic>
        <p:nvPicPr>
          <p:cNvPr id="4" name="Picture 3">
            <a:extLst>
              <a:ext uri="{FF2B5EF4-FFF2-40B4-BE49-F238E27FC236}">
                <a16:creationId xmlns:a16="http://schemas.microsoft.com/office/drawing/2014/main" id="{93800AC0-27A4-446D-949C-E2847DA091C1}"/>
              </a:ext>
            </a:extLst>
          </p:cNvPr>
          <p:cNvPicPr>
            <a:picLocks noChangeAspect="1"/>
          </p:cNvPicPr>
          <p:nvPr/>
        </p:nvPicPr>
        <p:blipFill>
          <a:blip r:embed="rId4"/>
          <a:stretch>
            <a:fillRect/>
          </a:stretch>
        </p:blipFill>
        <p:spPr>
          <a:xfrm>
            <a:off x="728421" y="4581745"/>
            <a:ext cx="10800080" cy="1533879"/>
          </a:xfrm>
          <a:prstGeom prst="rect">
            <a:avLst/>
          </a:prstGeom>
        </p:spPr>
      </p:pic>
      <p:sp>
        <p:nvSpPr>
          <p:cNvPr id="16" name="Rectangle: Rounded Corners 15">
            <a:extLst>
              <a:ext uri="{FF2B5EF4-FFF2-40B4-BE49-F238E27FC236}">
                <a16:creationId xmlns:a16="http://schemas.microsoft.com/office/drawing/2014/main" id="{1D49FF66-9737-4A2B-883E-8A69AA1B0581}"/>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39538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12</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22895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a:solidFill>
                  <a:srgbClr val="374151"/>
                </a:solidFill>
                <a:latin typeface="Verdana" panose="020B0604030504040204" pitchFamily="34" charset="0"/>
                <a:ea typeface="Verdana" panose="020B0604030504040204" pitchFamily="34" charset="0"/>
              </a:rPr>
              <a:t>Sentence embedding is often used in sentence transformation tasks to compare the meaning of different sentences or to generate new sentences that have similar meanings. It refers to the process of converting a sentence into a numerical vector representation. This vector representation captures the meaning and context of the sentence in a way that can be used by machine learning algorithms for various natural language processing (NLP) tasks, such as text classification, sentiment analysis, and language translation. </a:t>
            </a:r>
          </a:p>
          <a:p>
            <a:pPr algn="just"/>
            <a:r>
              <a:rPr lang="en-US" sz="1600" dirty="0">
                <a:solidFill>
                  <a:srgbClr val="374151"/>
                </a:solidFill>
                <a:latin typeface="Verdana" panose="020B0604030504040204" pitchFamily="34" charset="0"/>
                <a:ea typeface="Verdana" panose="020B0604030504040204" pitchFamily="34" charset="0"/>
              </a:rPr>
              <a:t>There are different approaches to sentence embedding, including:</a:t>
            </a:r>
          </a:p>
          <a:p>
            <a:pPr lvl="1" algn="just"/>
            <a:r>
              <a:rPr lang="en-US" sz="1600" dirty="0">
                <a:solidFill>
                  <a:srgbClr val="374151"/>
                </a:solidFill>
                <a:latin typeface="Verdana" panose="020B0604030504040204" pitchFamily="34" charset="0"/>
                <a:ea typeface="Verdana" panose="020B0604030504040204" pitchFamily="34" charset="0"/>
              </a:rPr>
              <a:t>Bag-of-Words: In this approach, the sentence is first preprocessed to remove stop words, punctuation, and other irrelevant elements. Then, the bag-of-words technique is used to represent the sentence as a vector of word frequencies. The resulting vector is used as the vector representation of the sentence.</a:t>
            </a:r>
          </a:p>
          <a:p>
            <a:pPr lvl="1" algn="just"/>
            <a:endParaRPr lang="en-US" sz="1600" dirty="0">
              <a:solidFill>
                <a:srgbClr val="374151"/>
              </a:solidFill>
              <a:latin typeface="Verdana" panose="020B0604030504040204" pitchFamily="34" charset="0"/>
              <a:ea typeface="Verdana" panose="020B0604030504040204" pitchFamily="34" charset="0"/>
            </a:endParaRPr>
          </a:p>
          <a:p>
            <a:endParaRPr lang="en-US" sz="1600"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What is Sentence embedding?</a:t>
            </a:r>
          </a:p>
        </p:txBody>
      </p:sp>
      <p:grpSp>
        <p:nvGrpSpPr>
          <p:cNvPr id="41" name="Group 40">
            <a:extLst>
              <a:ext uri="{FF2B5EF4-FFF2-40B4-BE49-F238E27FC236}">
                <a16:creationId xmlns:a16="http://schemas.microsoft.com/office/drawing/2014/main" id="{5995507C-32EF-4E10-9260-801F76B7A948}"/>
              </a:ext>
            </a:extLst>
          </p:cNvPr>
          <p:cNvGrpSpPr/>
          <p:nvPr/>
        </p:nvGrpSpPr>
        <p:grpSpPr>
          <a:xfrm>
            <a:off x="3403769" y="4530130"/>
            <a:ext cx="5021140" cy="1452831"/>
            <a:chOff x="3403769" y="3731729"/>
            <a:chExt cx="5021140" cy="1452831"/>
          </a:xfrm>
        </p:grpSpPr>
        <p:sp>
          <p:nvSpPr>
            <p:cNvPr id="17" name="Rectangle 16">
              <a:extLst>
                <a:ext uri="{FF2B5EF4-FFF2-40B4-BE49-F238E27FC236}">
                  <a16:creationId xmlns:a16="http://schemas.microsoft.com/office/drawing/2014/main" id="{0CF5F28E-810B-4DC4-99FD-0D2D36888859}"/>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7FE50-F364-491A-A860-975715C76EA8}"/>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7083432-3999-4A39-97A6-2EDCBECBDFF0}"/>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Bag-of-words Embedding</a:t>
              </a:r>
            </a:p>
          </p:txBody>
        </p:sp>
        <p:sp>
          <p:nvSpPr>
            <p:cNvPr id="28" name="Rectangle 27">
              <a:extLst>
                <a:ext uri="{FF2B5EF4-FFF2-40B4-BE49-F238E27FC236}">
                  <a16:creationId xmlns:a16="http://schemas.microsoft.com/office/drawing/2014/main" id="{9488AB13-93CA-4FAA-A321-C1C47BDEB62A}"/>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357831D5-8F7C-45AB-B63B-BFD34CEBD211}"/>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ADE91EC7-F93A-4034-9CF0-1110D8BA7924}"/>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Bag-of-Words Encoding</a:t>
              </a:r>
              <a:endParaRPr lang="en-US" dirty="0">
                <a:solidFill>
                  <a:schemeClr val="tx1"/>
                </a:solidFill>
              </a:endParaRPr>
            </a:p>
          </p:txBody>
        </p:sp>
        <p:sp>
          <p:nvSpPr>
            <p:cNvPr id="35" name="Rectangle 34">
              <a:extLst>
                <a:ext uri="{FF2B5EF4-FFF2-40B4-BE49-F238E27FC236}">
                  <a16:creationId xmlns:a16="http://schemas.microsoft.com/office/drawing/2014/main" id="{C6F9EAC8-8BAA-4A81-B649-DEA5DEFEFB62}"/>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Vector Representation</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6CC2C195-021C-44FE-85A3-6BF393CC00E2}"/>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917F33C-C485-483B-84FE-DFF56A137C1C}"/>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0A8132-3233-456A-9D85-73A6FB8EE017}"/>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Rectangle: Rounded Corners 22">
            <a:extLst>
              <a:ext uri="{FF2B5EF4-FFF2-40B4-BE49-F238E27FC236}">
                <a16:creationId xmlns:a16="http://schemas.microsoft.com/office/drawing/2014/main" id="{0795AD58-B80B-4942-93C2-A044686EE203}"/>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4025291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45976" y="1591555"/>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600" dirty="0">
                <a:solidFill>
                  <a:srgbClr val="374151"/>
                </a:solidFill>
                <a:latin typeface="Verdana" panose="020B0604030504040204" pitchFamily="34" charset="0"/>
                <a:ea typeface="Verdana" panose="020B0604030504040204" pitchFamily="34" charset="0"/>
              </a:rPr>
              <a:t>Word Embeddings: This approach represents each word in a sentence as a vector in a high-dimensional space, where words that have similar meanings are closer together. The sentence is then represented as a vector that is the sum or average of the word vectors in the sentence.</a:t>
            </a:r>
          </a:p>
          <a:p>
            <a:pPr lvl="1" algn="just"/>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r>
              <a:rPr lang="en-US" sz="1600" dirty="0">
                <a:solidFill>
                  <a:srgbClr val="374151"/>
                </a:solidFill>
                <a:latin typeface="Verdana" panose="020B0604030504040204" pitchFamily="34" charset="0"/>
                <a:ea typeface="Verdana" panose="020B0604030504040204" pitchFamily="34" charset="0"/>
              </a:rPr>
              <a:t>Transformers: This approach uses deep neural networks to encode a sentence as a fixed-length vector. Transformers have achieved state-of-the-art performance on many NLP tasks, including sentence classification and language modeling.</a:t>
            </a:r>
          </a:p>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50000"/>
              </a:lnSpc>
            </a:pPr>
            <a:r>
              <a:rPr lang="en-US" b="1" dirty="0">
                <a:solidFill>
                  <a:srgbClr val="9E2946"/>
                </a:solidFill>
                <a:latin typeface="Verdana" panose="020B0604030504040204" pitchFamily="34" charset="0"/>
                <a:ea typeface="Verdana" panose="020B0604030504040204" pitchFamily="34" charset="0"/>
                <a:cs typeface="+mj-cs"/>
              </a:rPr>
              <a:t>What is Sentence embedding?</a:t>
            </a:r>
          </a:p>
        </p:txBody>
      </p:sp>
      <p:grpSp>
        <p:nvGrpSpPr>
          <p:cNvPr id="2" name="Group 1">
            <a:extLst>
              <a:ext uri="{FF2B5EF4-FFF2-40B4-BE49-F238E27FC236}">
                <a16:creationId xmlns:a16="http://schemas.microsoft.com/office/drawing/2014/main" id="{83DD80F1-908B-4BCB-822B-0565D1353038}"/>
              </a:ext>
            </a:extLst>
          </p:cNvPr>
          <p:cNvGrpSpPr/>
          <p:nvPr/>
        </p:nvGrpSpPr>
        <p:grpSpPr>
          <a:xfrm>
            <a:off x="3501424" y="2391003"/>
            <a:ext cx="5021140" cy="1399561"/>
            <a:chOff x="3501424" y="2622023"/>
            <a:chExt cx="5021140" cy="1399561"/>
          </a:xfrm>
        </p:grpSpPr>
        <p:sp>
          <p:nvSpPr>
            <p:cNvPr id="18" name="Rectangle 17">
              <a:extLst>
                <a:ext uri="{FF2B5EF4-FFF2-40B4-BE49-F238E27FC236}">
                  <a16:creationId xmlns:a16="http://schemas.microsoft.com/office/drawing/2014/main" id="{0A933423-54C6-4486-A02E-AA602C5DB145}"/>
                </a:ext>
              </a:extLst>
            </p:cNvPr>
            <p:cNvSpPr/>
            <p:nvPr/>
          </p:nvSpPr>
          <p:spPr>
            <a:xfrm>
              <a:off x="3501424" y="2628094"/>
              <a:ext cx="5021140" cy="139349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28755C-F8F9-422B-BD81-084F2023C8D2}"/>
                </a:ext>
              </a:extLst>
            </p:cNvPr>
            <p:cNvSpPr/>
            <p:nvPr/>
          </p:nvSpPr>
          <p:spPr>
            <a:xfrm>
              <a:off x="3501424" y="2622023"/>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4EE3352-A54A-4AEF-980F-EB8FCA40886F}"/>
                </a:ext>
              </a:extLst>
            </p:cNvPr>
            <p:cNvSpPr txBox="1"/>
            <p:nvPr/>
          </p:nvSpPr>
          <p:spPr>
            <a:xfrm>
              <a:off x="3825119" y="2675876"/>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Word Embedding</a:t>
              </a:r>
            </a:p>
          </p:txBody>
        </p:sp>
        <p:sp>
          <p:nvSpPr>
            <p:cNvPr id="21" name="Rectangle 20">
              <a:extLst>
                <a:ext uri="{FF2B5EF4-FFF2-40B4-BE49-F238E27FC236}">
                  <a16:creationId xmlns:a16="http://schemas.microsoft.com/office/drawing/2014/main" id="{4D0D36AC-A6BC-40C5-B846-644FB968FC59}"/>
                </a:ext>
              </a:extLst>
            </p:cNvPr>
            <p:cNvSpPr/>
            <p:nvPr/>
          </p:nvSpPr>
          <p:spPr>
            <a:xfrm>
              <a:off x="3589518"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22" name="Rectangle 21">
              <a:extLst>
                <a:ext uri="{FF2B5EF4-FFF2-40B4-BE49-F238E27FC236}">
                  <a16:creationId xmlns:a16="http://schemas.microsoft.com/office/drawing/2014/main" id="{AFA73868-1222-4BE4-83F0-D3C928179520}"/>
                </a:ext>
              </a:extLst>
            </p:cNvPr>
            <p:cNvSpPr/>
            <p:nvPr/>
          </p:nvSpPr>
          <p:spPr>
            <a:xfrm>
              <a:off x="4848479"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23" name="Rectangle 22">
              <a:extLst>
                <a:ext uri="{FF2B5EF4-FFF2-40B4-BE49-F238E27FC236}">
                  <a16:creationId xmlns:a16="http://schemas.microsoft.com/office/drawing/2014/main" id="{FE511459-7BAC-4E43-8D45-07A29B5830DE}"/>
                </a:ext>
              </a:extLst>
            </p:cNvPr>
            <p:cNvSpPr/>
            <p:nvPr/>
          </p:nvSpPr>
          <p:spPr>
            <a:xfrm>
              <a:off x="6131101"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Word Embedding Encoding</a:t>
              </a:r>
              <a:endParaRPr lang="en-US" dirty="0">
                <a:solidFill>
                  <a:schemeClr val="tx1"/>
                </a:solidFill>
              </a:endParaRPr>
            </a:p>
          </p:txBody>
        </p:sp>
        <p:sp>
          <p:nvSpPr>
            <p:cNvPr id="24" name="Rectangle 23">
              <a:extLst>
                <a:ext uri="{FF2B5EF4-FFF2-40B4-BE49-F238E27FC236}">
                  <a16:creationId xmlns:a16="http://schemas.microsoft.com/office/drawing/2014/main" id="{92C6C728-7124-4F1B-96A7-CCD61619E0B6}"/>
                </a:ext>
              </a:extLst>
            </p:cNvPr>
            <p:cNvSpPr/>
            <p:nvPr/>
          </p:nvSpPr>
          <p:spPr>
            <a:xfrm>
              <a:off x="7413723"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25" name="Straight Arrow Connector 24">
              <a:extLst>
                <a:ext uri="{FF2B5EF4-FFF2-40B4-BE49-F238E27FC236}">
                  <a16:creationId xmlns:a16="http://schemas.microsoft.com/office/drawing/2014/main" id="{ED90C481-8962-4EAA-896E-859A97BF4B18}"/>
                </a:ext>
              </a:extLst>
            </p:cNvPr>
            <p:cNvCxnSpPr>
              <a:cxnSpLocks/>
              <a:endCxn id="22" idx="1"/>
            </p:cNvCxnSpPr>
            <p:nvPr/>
          </p:nvCxnSpPr>
          <p:spPr>
            <a:xfrm>
              <a:off x="4619902" y="342541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C92EEF-3C8C-4B5E-90F8-26270AF47927}"/>
                </a:ext>
              </a:extLst>
            </p:cNvPr>
            <p:cNvCxnSpPr>
              <a:cxnSpLocks/>
              <a:endCxn id="23" idx="1"/>
            </p:cNvCxnSpPr>
            <p:nvPr/>
          </p:nvCxnSpPr>
          <p:spPr>
            <a:xfrm>
              <a:off x="5878863"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2274DB1-E73E-4F5F-84D8-C172D0CFD741}"/>
                </a:ext>
              </a:extLst>
            </p:cNvPr>
            <p:cNvCxnSpPr>
              <a:cxnSpLocks/>
              <a:endCxn id="24" idx="1"/>
            </p:cNvCxnSpPr>
            <p:nvPr/>
          </p:nvCxnSpPr>
          <p:spPr>
            <a:xfrm>
              <a:off x="7161485"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A7292490-81DB-4938-97F7-B3A61F43C9A6}"/>
              </a:ext>
            </a:extLst>
          </p:cNvPr>
          <p:cNvGrpSpPr/>
          <p:nvPr/>
        </p:nvGrpSpPr>
        <p:grpSpPr>
          <a:xfrm>
            <a:off x="3501424" y="4786081"/>
            <a:ext cx="5021140" cy="1452831"/>
            <a:chOff x="3403769" y="3731729"/>
            <a:chExt cx="5021140" cy="1452831"/>
          </a:xfrm>
        </p:grpSpPr>
        <p:sp>
          <p:nvSpPr>
            <p:cNvPr id="29" name="Rectangle 28">
              <a:extLst>
                <a:ext uri="{FF2B5EF4-FFF2-40B4-BE49-F238E27FC236}">
                  <a16:creationId xmlns:a16="http://schemas.microsoft.com/office/drawing/2014/main" id="{E5957867-43E3-432F-B7F9-65EC0A3F0765}"/>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9F2943D-2044-40B3-8847-5DE23560BC04}"/>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9D001D4-4F0C-44C0-945C-47D5AD7B5CE3}"/>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Transformers Embedding</a:t>
              </a:r>
            </a:p>
          </p:txBody>
        </p:sp>
        <p:sp>
          <p:nvSpPr>
            <p:cNvPr id="32" name="Rectangle 31">
              <a:extLst>
                <a:ext uri="{FF2B5EF4-FFF2-40B4-BE49-F238E27FC236}">
                  <a16:creationId xmlns:a16="http://schemas.microsoft.com/office/drawing/2014/main" id="{41232D91-E3BD-46A5-9810-9621C8349D77}"/>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E3570944-53FD-48C1-BD32-4C5FC0EC3F8C}"/>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71034437-8365-46EC-8FE7-5D63540315BF}"/>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Transform Encoding</a:t>
              </a:r>
              <a:endParaRPr lang="en-US" dirty="0">
                <a:solidFill>
                  <a:schemeClr val="tx1"/>
                </a:solidFill>
              </a:endParaRPr>
            </a:p>
          </p:txBody>
        </p:sp>
        <p:sp>
          <p:nvSpPr>
            <p:cNvPr id="35" name="Rectangle 34">
              <a:extLst>
                <a:ext uri="{FF2B5EF4-FFF2-40B4-BE49-F238E27FC236}">
                  <a16:creationId xmlns:a16="http://schemas.microsoft.com/office/drawing/2014/main" id="{692D7E1D-F605-40BC-91D6-590826D11888}"/>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2AFFF932-BE03-4460-9DDF-9E352C8118F3}"/>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469E036-69CA-45A7-891A-D3F4CB513111}"/>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3A54DB-B6C9-4BBB-BCE4-75D80E12BD7F}"/>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Rectangle: Rounded Corners 38">
            <a:extLst>
              <a:ext uri="{FF2B5EF4-FFF2-40B4-BE49-F238E27FC236}">
                <a16:creationId xmlns:a16="http://schemas.microsoft.com/office/drawing/2014/main" id="{2A2C6744-719C-4505-8182-85617EB8CF51}"/>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308574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14</a:t>
            </a:fld>
            <a:endParaRPr lang="en-US" dirty="0"/>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transformers with Logistic Regression for sentence classification</a:t>
            </a:r>
          </a:p>
        </p:txBody>
      </p:sp>
      <p:sp>
        <p:nvSpPr>
          <p:cNvPr id="39" name="TextBox 38">
            <a:extLst>
              <a:ext uri="{FF2B5EF4-FFF2-40B4-BE49-F238E27FC236}">
                <a16:creationId xmlns:a16="http://schemas.microsoft.com/office/drawing/2014/main" id="{78A6182F-C98F-4D77-9BCC-E8C2D0BFC7FE}"/>
              </a:ext>
            </a:extLst>
          </p:cNvPr>
          <p:cNvSpPr txBox="1"/>
          <p:nvPr/>
        </p:nvSpPr>
        <p:spPr>
          <a:xfrm>
            <a:off x="261545" y="1806712"/>
            <a:ext cx="11391877" cy="4154984"/>
          </a:xfrm>
          <a:prstGeom prst="rect">
            <a:avLst/>
          </a:prstGeom>
          <a:noFill/>
        </p:spPr>
        <p:txBody>
          <a:bodyPr wrap="square">
            <a:spAutoFit/>
          </a:bodyPr>
          <a:lstStyle/>
          <a:p>
            <a:r>
              <a:rPr lang="en-US" sz="1600" dirty="0">
                <a:solidFill>
                  <a:srgbClr val="374151"/>
                </a:solidFill>
                <a:latin typeface="Verdana" panose="020B0604030504040204" pitchFamily="34" charset="0"/>
                <a:ea typeface="Verdana" panose="020B0604030504040204" pitchFamily="34" charset="0"/>
              </a:rPr>
              <a:t>The purpose of using sentence transformers in Logistic Regression is to improve the quality of the sentence representation in PitchBook data source and enhance the performance of the classification model. </a:t>
            </a:r>
          </a:p>
          <a:p>
            <a:endParaRPr lang="en-US" sz="2000" dirty="0">
              <a:solidFill>
                <a:srgbClr val="374151"/>
              </a:solidFill>
              <a:latin typeface="Söhne"/>
            </a:endParaRP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First, the text data is preprocessed to remove stop words, punctuation, and other irrelevant elements from PitchBook data.</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The preprocessed text is then encoded using a pre-trained sentence transformer model such as SBERT.</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The resulting sentence embeddings are fed into a Logistic Regression model to train and make  predictions.</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During the training process, the Logistic Regression model learns to classify the sentences based on their vector representations, which capture the meaning and context of the sentence.</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During the prediction process, the trained model takes as input the new sentence, encodes it using the same sentence transformer model, and predicts its class label based on the learned classification rules.</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Merge inferenced class label to Salesforce CRM</a:t>
            </a:r>
          </a:p>
          <a:p>
            <a:endParaRPr lang="en-US" sz="2000" dirty="0"/>
          </a:p>
        </p:txBody>
      </p:sp>
      <p:sp>
        <p:nvSpPr>
          <p:cNvPr id="17" name="Rectangle: Rounded Corners 16">
            <a:extLst>
              <a:ext uri="{FF2B5EF4-FFF2-40B4-BE49-F238E27FC236}">
                <a16:creationId xmlns:a16="http://schemas.microsoft.com/office/drawing/2014/main" id="{A0183DB8-3755-4486-B7A9-2C300A187F04}"/>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67093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15</a:t>
            </a:fld>
            <a:endParaRPr lang="en-US" dirty="0"/>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Machine Learning Operation (MLOps)</a:t>
            </a:r>
          </a:p>
        </p:txBody>
      </p:sp>
      <p:sp>
        <p:nvSpPr>
          <p:cNvPr id="17" name="Rectangle 16">
            <a:extLst>
              <a:ext uri="{FF2B5EF4-FFF2-40B4-BE49-F238E27FC236}">
                <a16:creationId xmlns:a16="http://schemas.microsoft.com/office/drawing/2014/main" id="{3D5B987A-1BC3-471C-B8A8-0EDAB0B474E3}"/>
              </a:ext>
            </a:extLst>
          </p:cNvPr>
          <p:cNvSpPr/>
          <p:nvPr/>
        </p:nvSpPr>
        <p:spPr>
          <a:xfrm>
            <a:off x="266434" y="1721167"/>
            <a:ext cx="11644334" cy="3522396"/>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510AF38-AD99-40FA-AD1C-3235158B097B}"/>
              </a:ext>
            </a:extLst>
          </p:cNvPr>
          <p:cNvSpPr/>
          <p:nvPr/>
        </p:nvSpPr>
        <p:spPr>
          <a:xfrm>
            <a:off x="264384" y="1710213"/>
            <a:ext cx="11644333"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23A4EC8-8FAA-4A61-A642-B1E21CFD0DF2}"/>
              </a:ext>
            </a:extLst>
          </p:cNvPr>
          <p:cNvSpPr txBox="1"/>
          <p:nvPr/>
        </p:nvSpPr>
        <p:spPr>
          <a:xfrm>
            <a:off x="3633907" y="1740336"/>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Journey (Industry Classification)</a:t>
            </a:r>
          </a:p>
        </p:txBody>
      </p:sp>
      <p:sp>
        <p:nvSpPr>
          <p:cNvPr id="20" name="Rectangle 19">
            <a:extLst>
              <a:ext uri="{FF2B5EF4-FFF2-40B4-BE49-F238E27FC236}">
                <a16:creationId xmlns:a16="http://schemas.microsoft.com/office/drawing/2014/main" id="{07978DCC-C75E-433C-908C-AC3CC1A95BBE}"/>
              </a:ext>
            </a:extLst>
          </p:cNvPr>
          <p:cNvSpPr/>
          <p:nvPr/>
        </p:nvSpPr>
        <p:spPr>
          <a:xfrm>
            <a:off x="253751" y="5528948"/>
            <a:ext cx="11644334"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026" name="Picture 2" descr="Azure Data Lake Storage Connector - Mule 4">
            <a:extLst>
              <a:ext uri="{FF2B5EF4-FFF2-40B4-BE49-F238E27FC236}">
                <a16:creationId xmlns:a16="http://schemas.microsoft.com/office/drawing/2014/main" id="{2B0C4C65-90D0-4327-AF0C-B183E0BA8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915" y="5582606"/>
            <a:ext cx="353929" cy="3539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PitchBook Adds New Performance Datasets &amp;amp;amp; Research to Strengthen Fund  Manager Due Diligence Workflow">
            <a:extLst>
              <a:ext uri="{FF2B5EF4-FFF2-40B4-BE49-F238E27FC236}">
                <a16:creationId xmlns:a16="http://schemas.microsoft.com/office/drawing/2014/main" id="{FE7D7E64-0711-4FCE-B924-0FF9474E4D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883" y="5716784"/>
            <a:ext cx="739660" cy="25888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descr="Salesforce: We bring companies and customers together on the #1 CRM.">
            <a:extLst>
              <a:ext uri="{FF2B5EF4-FFF2-40B4-BE49-F238E27FC236}">
                <a16:creationId xmlns:a16="http://schemas.microsoft.com/office/drawing/2014/main" id="{88D673CC-A1CC-45BF-978A-FCD50B1E924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5074" y="5638225"/>
            <a:ext cx="582850" cy="456955"/>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58BF0E3F-6397-4EC2-BAF2-A665EC27D7B9}"/>
              </a:ext>
            </a:extLst>
          </p:cNvPr>
          <p:cNvSpPr/>
          <p:nvPr/>
        </p:nvSpPr>
        <p:spPr>
          <a:xfrm>
            <a:off x="302277" y="3276601"/>
            <a:ext cx="1061486" cy="647644"/>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Preprocessing</a:t>
            </a:r>
            <a:endParaRPr lang="en-US" dirty="0">
              <a:solidFill>
                <a:schemeClr val="tx1"/>
              </a:solidFill>
            </a:endParaRPr>
          </a:p>
        </p:txBody>
      </p:sp>
      <p:cxnSp>
        <p:nvCxnSpPr>
          <p:cNvPr id="6" name="Connector: Elbow 5">
            <a:extLst>
              <a:ext uri="{FF2B5EF4-FFF2-40B4-BE49-F238E27FC236}">
                <a16:creationId xmlns:a16="http://schemas.microsoft.com/office/drawing/2014/main" id="{96771A66-EE04-4125-8A5A-13C6A774266D}"/>
              </a:ext>
            </a:extLst>
          </p:cNvPr>
          <p:cNvCxnSpPr>
            <a:cxnSpLocks/>
            <a:endCxn id="24" idx="2"/>
          </p:cNvCxnSpPr>
          <p:nvPr/>
        </p:nvCxnSpPr>
        <p:spPr>
          <a:xfrm rot="16200000" flipV="1">
            <a:off x="151382" y="4605884"/>
            <a:ext cx="1587883" cy="224606"/>
          </a:xfrm>
          <a:prstGeom prst="bentConnector3">
            <a:avLst>
              <a:gd name="adj1" fmla="val 2463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32571ED-0BB4-4582-BFF1-931F61201468}"/>
              </a:ext>
            </a:extLst>
          </p:cNvPr>
          <p:cNvSpPr/>
          <p:nvPr/>
        </p:nvSpPr>
        <p:spPr>
          <a:xfrm>
            <a:off x="1944377" y="2314284"/>
            <a:ext cx="3857709" cy="249020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CCAA78F-7B0F-49E6-854A-86EDF4F4E32C}"/>
              </a:ext>
            </a:extLst>
          </p:cNvPr>
          <p:cNvSpPr/>
          <p:nvPr/>
        </p:nvSpPr>
        <p:spPr>
          <a:xfrm>
            <a:off x="1944377" y="2303834"/>
            <a:ext cx="3857709" cy="60919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7F62D75-5356-4F99-B3A5-7325CFF5515E}"/>
              </a:ext>
            </a:extLst>
          </p:cNvPr>
          <p:cNvSpPr txBox="1"/>
          <p:nvPr/>
        </p:nvSpPr>
        <p:spPr>
          <a:xfrm>
            <a:off x="2271043" y="2484224"/>
            <a:ext cx="3098585"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Feature Engineering</a:t>
            </a:r>
          </a:p>
        </p:txBody>
      </p:sp>
      <p:sp>
        <p:nvSpPr>
          <p:cNvPr id="32" name="Rectangle 31">
            <a:extLst>
              <a:ext uri="{FF2B5EF4-FFF2-40B4-BE49-F238E27FC236}">
                <a16:creationId xmlns:a16="http://schemas.microsoft.com/office/drawing/2014/main" id="{33D4F26A-C969-470A-B95E-8BBC8C9A20AA}"/>
              </a:ext>
            </a:extLst>
          </p:cNvPr>
          <p:cNvSpPr/>
          <p:nvPr/>
        </p:nvSpPr>
        <p:spPr>
          <a:xfrm>
            <a:off x="2032471" y="3077419"/>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p>
        </p:txBody>
      </p:sp>
      <p:sp>
        <p:nvSpPr>
          <p:cNvPr id="33" name="Rectangle 32">
            <a:extLst>
              <a:ext uri="{FF2B5EF4-FFF2-40B4-BE49-F238E27FC236}">
                <a16:creationId xmlns:a16="http://schemas.microsoft.com/office/drawing/2014/main" id="{039440BD-B1A1-4156-8BF5-0FEB0383CCD9}"/>
              </a:ext>
            </a:extLst>
          </p:cNvPr>
          <p:cNvSpPr/>
          <p:nvPr/>
        </p:nvSpPr>
        <p:spPr>
          <a:xfrm>
            <a:off x="2032471" y="4008437"/>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7DC908DF-B61A-4077-BECC-9B69140B52B8}"/>
              </a:ext>
            </a:extLst>
          </p:cNvPr>
          <p:cNvSpPr/>
          <p:nvPr/>
        </p:nvSpPr>
        <p:spPr>
          <a:xfrm>
            <a:off x="3376040" y="3520291"/>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Transform Encoding</a:t>
            </a:r>
            <a:endParaRPr lang="en-US" dirty="0">
              <a:solidFill>
                <a:schemeClr val="tx1"/>
              </a:solidFill>
            </a:endParaRPr>
          </a:p>
        </p:txBody>
      </p:sp>
      <p:sp>
        <p:nvSpPr>
          <p:cNvPr id="35" name="Rectangle 34">
            <a:extLst>
              <a:ext uri="{FF2B5EF4-FFF2-40B4-BE49-F238E27FC236}">
                <a16:creationId xmlns:a16="http://schemas.microsoft.com/office/drawing/2014/main" id="{8C35D92B-1B27-4A39-9C94-D755132D2179}"/>
              </a:ext>
            </a:extLst>
          </p:cNvPr>
          <p:cNvSpPr/>
          <p:nvPr/>
        </p:nvSpPr>
        <p:spPr>
          <a:xfrm>
            <a:off x="4658662" y="3487335"/>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69E5AD12-B967-4B89-A454-711B6B922A3F}"/>
              </a:ext>
            </a:extLst>
          </p:cNvPr>
          <p:cNvCxnSpPr>
            <a:cxnSpLocks/>
            <a:endCxn id="33" idx="0"/>
          </p:cNvCxnSpPr>
          <p:nvPr/>
        </p:nvCxnSpPr>
        <p:spPr>
          <a:xfrm>
            <a:off x="2547663" y="3754355"/>
            <a:ext cx="0" cy="2540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530DDC2-45AF-425B-A872-408EE11DE604}"/>
              </a:ext>
            </a:extLst>
          </p:cNvPr>
          <p:cNvCxnSpPr>
            <a:cxnSpLocks/>
            <a:endCxn id="35" idx="1"/>
          </p:cNvCxnSpPr>
          <p:nvPr/>
        </p:nvCxnSpPr>
        <p:spPr>
          <a:xfrm>
            <a:off x="4406424" y="3825803"/>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3FB0867-A30A-4D94-A0F6-EBB3F332A00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cxnSp>
        <p:nvCxnSpPr>
          <p:cNvPr id="44" name="Connector: Elbow 43">
            <a:extLst>
              <a:ext uri="{FF2B5EF4-FFF2-40B4-BE49-F238E27FC236}">
                <a16:creationId xmlns:a16="http://schemas.microsoft.com/office/drawing/2014/main" id="{BD145943-111E-49B3-A166-0FDB555F211B}"/>
              </a:ext>
            </a:extLst>
          </p:cNvPr>
          <p:cNvCxnSpPr>
            <a:stCxn id="33" idx="3"/>
            <a:endCxn id="34" idx="2"/>
          </p:cNvCxnSpPr>
          <p:nvPr/>
        </p:nvCxnSpPr>
        <p:spPr>
          <a:xfrm flipV="1">
            <a:off x="3062855" y="4197227"/>
            <a:ext cx="828377" cy="14967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531D2F-740B-42FA-884F-291C0CB802C8}"/>
              </a:ext>
            </a:extLst>
          </p:cNvPr>
          <p:cNvCxnSpPr>
            <a:cxnSpLocks/>
            <a:stCxn id="24" idx="3"/>
          </p:cNvCxnSpPr>
          <p:nvPr/>
        </p:nvCxnSpPr>
        <p:spPr>
          <a:xfrm>
            <a:off x="1363763" y="3600423"/>
            <a:ext cx="57273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39DF4F3-6665-40B2-926C-91C704E68F0F}"/>
              </a:ext>
            </a:extLst>
          </p:cNvPr>
          <p:cNvSpPr txBox="1"/>
          <p:nvPr/>
        </p:nvSpPr>
        <p:spPr>
          <a:xfrm>
            <a:off x="1303586" y="3434102"/>
            <a:ext cx="81294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PitchBook Descriptions</a:t>
            </a:r>
          </a:p>
        </p:txBody>
      </p:sp>
      <p:cxnSp>
        <p:nvCxnSpPr>
          <p:cNvPr id="58" name="Connector: Elbow 57">
            <a:extLst>
              <a:ext uri="{FF2B5EF4-FFF2-40B4-BE49-F238E27FC236}">
                <a16:creationId xmlns:a16="http://schemas.microsoft.com/office/drawing/2014/main" id="{C301CB03-6D0D-4E14-A3F2-5D20C491992C}"/>
              </a:ext>
            </a:extLst>
          </p:cNvPr>
          <p:cNvCxnSpPr>
            <a:cxnSpLocks/>
            <a:stCxn id="35" idx="2"/>
          </p:cNvCxnSpPr>
          <p:nvPr/>
        </p:nvCxnSpPr>
        <p:spPr>
          <a:xfrm rot="5400000">
            <a:off x="4432548" y="4762373"/>
            <a:ext cx="1339409" cy="143204"/>
          </a:xfrm>
          <a:prstGeom prst="bentConnector3">
            <a:avLst>
              <a:gd name="adj1" fmla="val 2886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6295BFB-525E-489E-8720-6A3ABE44B2A9}"/>
              </a:ext>
            </a:extLst>
          </p:cNvPr>
          <p:cNvSpPr txBox="1"/>
          <p:nvPr/>
        </p:nvSpPr>
        <p:spPr>
          <a:xfrm rot="16200000">
            <a:off x="4511319" y="4613730"/>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Save vector embeddings</a:t>
            </a:r>
          </a:p>
        </p:txBody>
      </p:sp>
      <p:sp>
        <p:nvSpPr>
          <p:cNvPr id="64" name="Rectangle 63">
            <a:extLst>
              <a:ext uri="{FF2B5EF4-FFF2-40B4-BE49-F238E27FC236}">
                <a16:creationId xmlns:a16="http://schemas.microsoft.com/office/drawing/2014/main" id="{F2DF8AA4-540F-4C83-80C3-AAE565A3B8AA}"/>
              </a:ext>
            </a:extLst>
          </p:cNvPr>
          <p:cNvSpPr/>
          <p:nvPr/>
        </p:nvSpPr>
        <p:spPr>
          <a:xfrm>
            <a:off x="5908583" y="2314284"/>
            <a:ext cx="3768818" cy="249020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484DE2F-F31B-4867-B2CF-33C2699023FD}"/>
              </a:ext>
            </a:extLst>
          </p:cNvPr>
          <p:cNvSpPr/>
          <p:nvPr/>
        </p:nvSpPr>
        <p:spPr>
          <a:xfrm>
            <a:off x="5908583" y="2303834"/>
            <a:ext cx="3768818" cy="60919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7E64216-3AD1-48AB-9083-D3B6AF6F56A8}"/>
              </a:ext>
            </a:extLst>
          </p:cNvPr>
          <p:cNvSpPr txBox="1"/>
          <p:nvPr/>
        </p:nvSpPr>
        <p:spPr>
          <a:xfrm>
            <a:off x="6420305" y="2484224"/>
            <a:ext cx="3098585"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Training &amp; Evaluation</a:t>
            </a:r>
          </a:p>
        </p:txBody>
      </p:sp>
      <p:sp>
        <p:nvSpPr>
          <p:cNvPr id="67" name="Rectangle 66">
            <a:extLst>
              <a:ext uri="{FF2B5EF4-FFF2-40B4-BE49-F238E27FC236}">
                <a16:creationId xmlns:a16="http://schemas.microsoft.com/office/drawing/2014/main" id="{F313D71D-9568-46EB-9951-3FB73024979F}"/>
              </a:ext>
            </a:extLst>
          </p:cNvPr>
          <p:cNvSpPr/>
          <p:nvPr/>
        </p:nvSpPr>
        <p:spPr>
          <a:xfrm>
            <a:off x="6054796" y="3487335"/>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Cross Validation (GridSearchCV)</a:t>
            </a:r>
            <a:endParaRPr lang="en-US" dirty="0">
              <a:solidFill>
                <a:schemeClr val="tx1"/>
              </a:solidFill>
            </a:endParaRPr>
          </a:p>
        </p:txBody>
      </p:sp>
      <p:sp>
        <p:nvSpPr>
          <p:cNvPr id="71" name="TextBox 70">
            <a:extLst>
              <a:ext uri="{FF2B5EF4-FFF2-40B4-BE49-F238E27FC236}">
                <a16:creationId xmlns:a16="http://schemas.microsoft.com/office/drawing/2014/main" id="{E49B059F-014A-4DFC-8F92-677A0AF46369}"/>
              </a:ext>
            </a:extLst>
          </p:cNvPr>
          <p:cNvSpPr txBox="1"/>
          <p:nvPr/>
        </p:nvSpPr>
        <p:spPr>
          <a:xfrm rot="16200000">
            <a:off x="170655" y="4262799"/>
            <a:ext cx="132891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PitchBook and Salesforce Raw Data</a:t>
            </a:r>
          </a:p>
        </p:txBody>
      </p:sp>
      <p:cxnSp>
        <p:nvCxnSpPr>
          <p:cNvPr id="73" name="Connector: Elbow 72">
            <a:extLst>
              <a:ext uri="{FF2B5EF4-FFF2-40B4-BE49-F238E27FC236}">
                <a16:creationId xmlns:a16="http://schemas.microsoft.com/office/drawing/2014/main" id="{8FC7260E-68E9-42ED-B749-1D51CDBD751A}"/>
              </a:ext>
            </a:extLst>
          </p:cNvPr>
          <p:cNvCxnSpPr>
            <a:cxnSpLocks/>
            <a:endCxn id="67" idx="2"/>
          </p:cNvCxnSpPr>
          <p:nvPr/>
        </p:nvCxnSpPr>
        <p:spPr>
          <a:xfrm rot="5400000" flipH="1" flipV="1">
            <a:off x="5736230" y="4678371"/>
            <a:ext cx="1347858" cy="319658"/>
          </a:xfrm>
          <a:prstGeom prst="bentConnector3">
            <a:avLst>
              <a:gd name="adj1" fmla="val 1688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71F60170-50C6-4EB6-8E72-B33B3B67ED28}"/>
              </a:ext>
            </a:extLst>
          </p:cNvPr>
          <p:cNvSpPr txBox="1"/>
          <p:nvPr/>
        </p:nvSpPr>
        <p:spPr>
          <a:xfrm rot="16200000">
            <a:off x="6048068" y="4441095"/>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vector embeddings</a:t>
            </a:r>
          </a:p>
        </p:txBody>
      </p:sp>
      <p:sp>
        <p:nvSpPr>
          <p:cNvPr id="81" name="Rectangle 80">
            <a:extLst>
              <a:ext uri="{FF2B5EF4-FFF2-40B4-BE49-F238E27FC236}">
                <a16:creationId xmlns:a16="http://schemas.microsoft.com/office/drawing/2014/main" id="{BF0CB990-A420-495B-A41F-73B30956D01E}"/>
              </a:ext>
            </a:extLst>
          </p:cNvPr>
          <p:cNvSpPr/>
          <p:nvPr/>
        </p:nvSpPr>
        <p:spPr>
          <a:xfrm>
            <a:off x="7286298" y="3487335"/>
            <a:ext cx="1033272"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Logistic </a:t>
            </a:r>
          </a:p>
          <a:p>
            <a:pPr algn="ctr"/>
            <a:r>
              <a:rPr lang="en-US" sz="800" dirty="0">
                <a:solidFill>
                  <a:schemeClr val="tx1"/>
                </a:solidFill>
                <a:latin typeface="Verdana" panose="020B0604030504040204" pitchFamily="34" charset="0"/>
                <a:ea typeface="Verdana" panose="020B0604030504040204" pitchFamily="34" charset="0"/>
              </a:rPr>
              <a:t>Regression</a:t>
            </a:r>
            <a:endParaRPr lang="en-US" dirty="0">
              <a:solidFill>
                <a:schemeClr val="tx1"/>
              </a:solidFill>
            </a:endParaRPr>
          </a:p>
        </p:txBody>
      </p:sp>
      <p:sp>
        <p:nvSpPr>
          <p:cNvPr id="82" name="Rectangle 81">
            <a:extLst>
              <a:ext uri="{FF2B5EF4-FFF2-40B4-BE49-F238E27FC236}">
                <a16:creationId xmlns:a16="http://schemas.microsoft.com/office/drawing/2014/main" id="{D5717BAD-8DE1-4571-B0FE-8E1AAA5D406E}"/>
              </a:ext>
            </a:extLst>
          </p:cNvPr>
          <p:cNvSpPr/>
          <p:nvPr/>
        </p:nvSpPr>
        <p:spPr>
          <a:xfrm>
            <a:off x="8526421" y="3487335"/>
            <a:ext cx="1033272"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Model Performance</a:t>
            </a:r>
            <a:endParaRPr lang="en-US" dirty="0">
              <a:solidFill>
                <a:schemeClr val="tx1"/>
              </a:solidFill>
            </a:endParaRPr>
          </a:p>
        </p:txBody>
      </p:sp>
      <p:cxnSp>
        <p:nvCxnSpPr>
          <p:cNvPr id="83" name="Connector: Elbow 82">
            <a:extLst>
              <a:ext uri="{FF2B5EF4-FFF2-40B4-BE49-F238E27FC236}">
                <a16:creationId xmlns:a16="http://schemas.microsoft.com/office/drawing/2014/main" id="{8A0B300C-783F-4671-AE6C-112558B23310}"/>
              </a:ext>
            </a:extLst>
          </p:cNvPr>
          <p:cNvCxnSpPr>
            <a:stCxn id="67" idx="0"/>
            <a:endCxn id="81" idx="0"/>
          </p:cNvCxnSpPr>
          <p:nvPr/>
        </p:nvCxnSpPr>
        <p:spPr>
          <a:xfrm rot="5400000" flipH="1" flipV="1">
            <a:off x="7186461" y="2870862"/>
            <a:ext cx="12700" cy="1232946"/>
          </a:xfrm>
          <a:prstGeom prst="bentConnector3">
            <a:avLst>
              <a:gd name="adj1" fmla="val 282856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C6B70A1-D344-42AE-8C14-ED9B797A48BF}"/>
              </a:ext>
            </a:extLst>
          </p:cNvPr>
          <p:cNvSpPr txBox="1"/>
          <p:nvPr/>
        </p:nvSpPr>
        <p:spPr>
          <a:xfrm>
            <a:off x="6681564" y="2970888"/>
            <a:ext cx="116436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Input Best Model </a:t>
            </a:r>
          </a:p>
          <a:p>
            <a:pPr defTabSz="685800"/>
            <a:r>
              <a:rPr lang="en-US" sz="700" dirty="0">
                <a:solidFill>
                  <a:prstClr val="black"/>
                </a:solidFill>
                <a:latin typeface="Verdana" panose="020B0604030504040204" pitchFamily="34" charset="0"/>
                <a:ea typeface="Verdana" panose="020B0604030504040204" pitchFamily="34" charset="0"/>
              </a:rPr>
              <a:t>Parameters</a:t>
            </a:r>
          </a:p>
        </p:txBody>
      </p:sp>
      <p:cxnSp>
        <p:nvCxnSpPr>
          <p:cNvPr id="87" name="Connector: Elbow 86">
            <a:extLst>
              <a:ext uri="{FF2B5EF4-FFF2-40B4-BE49-F238E27FC236}">
                <a16:creationId xmlns:a16="http://schemas.microsoft.com/office/drawing/2014/main" id="{D2D630A0-A4A2-4E3F-B87B-83EA82FE9DFE}"/>
              </a:ext>
            </a:extLst>
          </p:cNvPr>
          <p:cNvCxnSpPr>
            <a:cxnSpLocks/>
            <a:stCxn id="81" idx="2"/>
          </p:cNvCxnSpPr>
          <p:nvPr/>
        </p:nvCxnSpPr>
        <p:spPr>
          <a:xfrm rot="16200000" flipH="1">
            <a:off x="7133229" y="4833975"/>
            <a:ext cx="1339411" cy="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C6B36AC-152B-4D62-972C-97E3F4EFC120}"/>
              </a:ext>
            </a:extLst>
          </p:cNvPr>
          <p:cNvSpPr txBox="1"/>
          <p:nvPr/>
        </p:nvSpPr>
        <p:spPr>
          <a:xfrm rot="16200000">
            <a:off x="7284345" y="4414007"/>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Save Trained Model</a:t>
            </a:r>
          </a:p>
        </p:txBody>
      </p:sp>
      <p:sp>
        <p:nvSpPr>
          <p:cNvPr id="91" name="Rectangle 90">
            <a:extLst>
              <a:ext uri="{FF2B5EF4-FFF2-40B4-BE49-F238E27FC236}">
                <a16:creationId xmlns:a16="http://schemas.microsoft.com/office/drawing/2014/main" id="{4B1E2C00-D63D-4B39-B5A2-E528294D0085}"/>
              </a:ext>
            </a:extLst>
          </p:cNvPr>
          <p:cNvSpPr/>
          <p:nvPr/>
        </p:nvSpPr>
        <p:spPr>
          <a:xfrm>
            <a:off x="9787651" y="2314284"/>
            <a:ext cx="2046508" cy="249020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E138EC21-7461-4C55-8380-109D79C17E5A}"/>
              </a:ext>
            </a:extLst>
          </p:cNvPr>
          <p:cNvSpPr/>
          <p:nvPr/>
        </p:nvSpPr>
        <p:spPr>
          <a:xfrm>
            <a:off x="9787651" y="2303834"/>
            <a:ext cx="2046508" cy="60919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EDB8BEB3-E280-458A-8B82-EB6F7BFDF364}"/>
              </a:ext>
            </a:extLst>
          </p:cNvPr>
          <p:cNvSpPr txBox="1"/>
          <p:nvPr/>
        </p:nvSpPr>
        <p:spPr>
          <a:xfrm>
            <a:off x="10092545" y="2484224"/>
            <a:ext cx="1480584" cy="400110"/>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Inferencing</a:t>
            </a:r>
          </a:p>
        </p:txBody>
      </p:sp>
      <p:cxnSp>
        <p:nvCxnSpPr>
          <p:cNvPr id="96" name="Connector: Elbow 95">
            <a:extLst>
              <a:ext uri="{FF2B5EF4-FFF2-40B4-BE49-F238E27FC236}">
                <a16:creationId xmlns:a16="http://schemas.microsoft.com/office/drawing/2014/main" id="{8009C4D7-6A5C-4E1A-A14F-EA3757C185ED}"/>
              </a:ext>
            </a:extLst>
          </p:cNvPr>
          <p:cNvCxnSpPr>
            <a:cxnSpLocks/>
            <a:stCxn id="81" idx="3"/>
            <a:endCxn id="82" idx="0"/>
          </p:cNvCxnSpPr>
          <p:nvPr/>
        </p:nvCxnSpPr>
        <p:spPr>
          <a:xfrm flipV="1">
            <a:off x="8319570" y="3487335"/>
            <a:ext cx="723487" cy="338468"/>
          </a:xfrm>
          <a:prstGeom prst="bentConnector4">
            <a:avLst>
              <a:gd name="adj1" fmla="val 14295"/>
              <a:gd name="adj2" fmla="val 20613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B610B3CA-D438-4634-A90A-22DD64906A5C}"/>
              </a:ext>
            </a:extLst>
          </p:cNvPr>
          <p:cNvCxnSpPr>
            <a:cxnSpLocks/>
            <a:stCxn id="82" idx="2"/>
          </p:cNvCxnSpPr>
          <p:nvPr/>
        </p:nvCxnSpPr>
        <p:spPr>
          <a:xfrm rot="16200000" flipH="1">
            <a:off x="8561303" y="4646025"/>
            <a:ext cx="1341839" cy="378330"/>
          </a:xfrm>
          <a:prstGeom prst="bentConnector3">
            <a:avLst>
              <a:gd name="adj1" fmla="val 8326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20FEF67-7884-4ACA-9160-290DCD34DDCF}"/>
              </a:ext>
            </a:extLst>
          </p:cNvPr>
          <p:cNvSpPr txBox="1"/>
          <p:nvPr/>
        </p:nvSpPr>
        <p:spPr>
          <a:xfrm rot="5400000">
            <a:off x="8534409" y="4662022"/>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Save Final </a:t>
            </a:r>
          </a:p>
          <a:p>
            <a:pPr defTabSz="685800"/>
            <a:r>
              <a:rPr lang="en-US" sz="700" dirty="0">
                <a:solidFill>
                  <a:prstClr val="black"/>
                </a:solidFill>
                <a:latin typeface="Verdana" panose="020B0604030504040204" pitchFamily="34" charset="0"/>
                <a:ea typeface="Verdana" panose="020B0604030504040204" pitchFamily="34" charset="0"/>
              </a:rPr>
              <a:t>Model Metrics</a:t>
            </a:r>
          </a:p>
        </p:txBody>
      </p:sp>
      <p:sp>
        <p:nvSpPr>
          <p:cNvPr id="109" name="Rectangle 108">
            <a:extLst>
              <a:ext uri="{FF2B5EF4-FFF2-40B4-BE49-F238E27FC236}">
                <a16:creationId xmlns:a16="http://schemas.microsoft.com/office/drawing/2014/main" id="{D198720C-492C-49B8-96BA-4BA09B51F1DE}"/>
              </a:ext>
            </a:extLst>
          </p:cNvPr>
          <p:cNvSpPr/>
          <p:nvPr/>
        </p:nvSpPr>
        <p:spPr>
          <a:xfrm>
            <a:off x="10040595" y="3474000"/>
            <a:ext cx="153253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Model Prediction</a:t>
            </a:r>
            <a:endParaRPr lang="en-US" dirty="0">
              <a:solidFill>
                <a:schemeClr val="tx1"/>
              </a:solidFill>
            </a:endParaRPr>
          </a:p>
        </p:txBody>
      </p:sp>
      <p:cxnSp>
        <p:nvCxnSpPr>
          <p:cNvPr id="110" name="Connector: Elbow 109">
            <a:extLst>
              <a:ext uri="{FF2B5EF4-FFF2-40B4-BE49-F238E27FC236}">
                <a16:creationId xmlns:a16="http://schemas.microsoft.com/office/drawing/2014/main" id="{91F0884F-5B06-4AF4-A20C-48A98FE4799D}"/>
              </a:ext>
            </a:extLst>
          </p:cNvPr>
          <p:cNvCxnSpPr>
            <a:cxnSpLocks/>
            <a:endCxn id="109" idx="1"/>
          </p:cNvCxnSpPr>
          <p:nvPr/>
        </p:nvCxnSpPr>
        <p:spPr>
          <a:xfrm rot="16200000" flipV="1">
            <a:off x="9362502" y="4490561"/>
            <a:ext cx="1716480" cy="360293"/>
          </a:xfrm>
          <a:prstGeom prst="bentConnector4">
            <a:avLst>
              <a:gd name="adj1" fmla="val 14139"/>
              <a:gd name="adj2" fmla="val 1422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9749B332-5E87-42A9-BDD0-A1AF3BC423DE}"/>
              </a:ext>
            </a:extLst>
          </p:cNvPr>
          <p:cNvSpPr txBox="1"/>
          <p:nvPr/>
        </p:nvSpPr>
        <p:spPr>
          <a:xfrm rot="5400000">
            <a:off x="9179512" y="4432213"/>
            <a:ext cx="140768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Trained Model and Real Data</a:t>
            </a:r>
          </a:p>
        </p:txBody>
      </p:sp>
      <p:sp>
        <p:nvSpPr>
          <p:cNvPr id="120" name="TextBox 119">
            <a:extLst>
              <a:ext uri="{FF2B5EF4-FFF2-40B4-BE49-F238E27FC236}">
                <a16:creationId xmlns:a16="http://schemas.microsoft.com/office/drawing/2014/main" id="{CF5374CF-B5F2-4D54-BABB-C4E5F92F51E3}"/>
              </a:ext>
            </a:extLst>
          </p:cNvPr>
          <p:cNvSpPr txBox="1"/>
          <p:nvPr/>
        </p:nvSpPr>
        <p:spPr>
          <a:xfrm>
            <a:off x="8380520" y="2974489"/>
            <a:ext cx="723487"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Input Test Data</a:t>
            </a:r>
          </a:p>
        </p:txBody>
      </p:sp>
      <p:cxnSp>
        <p:nvCxnSpPr>
          <p:cNvPr id="121" name="Connector: Elbow 120">
            <a:extLst>
              <a:ext uri="{FF2B5EF4-FFF2-40B4-BE49-F238E27FC236}">
                <a16:creationId xmlns:a16="http://schemas.microsoft.com/office/drawing/2014/main" id="{41D871E5-3D80-4AA9-99C6-0DF9D714AD03}"/>
              </a:ext>
            </a:extLst>
          </p:cNvPr>
          <p:cNvCxnSpPr>
            <a:cxnSpLocks/>
          </p:cNvCxnSpPr>
          <p:nvPr/>
        </p:nvCxnSpPr>
        <p:spPr>
          <a:xfrm rot="16200000" flipH="1">
            <a:off x="10540220" y="4541573"/>
            <a:ext cx="1347860" cy="59325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E09F3F21-1443-401F-BB69-F20A2FDD1B79}"/>
              </a:ext>
            </a:extLst>
          </p:cNvPr>
          <p:cNvSpPr txBox="1"/>
          <p:nvPr/>
        </p:nvSpPr>
        <p:spPr>
          <a:xfrm>
            <a:off x="10888670" y="4310320"/>
            <a:ext cx="1017294" cy="523220"/>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Integrate Industry Classification to  </a:t>
            </a:r>
          </a:p>
          <a:p>
            <a:pPr defTabSz="685800"/>
            <a:r>
              <a:rPr lang="en-US" sz="700" dirty="0">
                <a:solidFill>
                  <a:prstClr val="black"/>
                </a:solidFill>
                <a:latin typeface="Verdana" panose="020B0604030504040204" pitchFamily="34" charset="0"/>
                <a:ea typeface="Verdana" panose="020B0604030504040204" pitchFamily="34" charset="0"/>
              </a:rPr>
              <a:t>Salesforce CRM records</a:t>
            </a:r>
          </a:p>
        </p:txBody>
      </p:sp>
      <p:sp>
        <p:nvSpPr>
          <p:cNvPr id="125" name="Oval 124">
            <a:extLst>
              <a:ext uri="{FF2B5EF4-FFF2-40B4-BE49-F238E27FC236}">
                <a16:creationId xmlns:a16="http://schemas.microsoft.com/office/drawing/2014/main" id="{4F22A414-6312-46DD-AA15-4E10B15CCFA8}"/>
              </a:ext>
            </a:extLst>
          </p:cNvPr>
          <p:cNvSpPr/>
          <p:nvPr/>
        </p:nvSpPr>
        <p:spPr>
          <a:xfrm>
            <a:off x="777826" y="5264786"/>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a:t>
            </a:r>
          </a:p>
        </p:txBody>
      </p:sp>
      <p:sp>
        <p:nvSpPr>
          <p:cNvPr id="126" name="Oval 125">
            <a:extLst>
              <a:ext uri="{FF2B5EF4-FFF2-40B4-BE49-F238E27FC236}">
                <a16:creationId xmlns:a16="http://schemas.microsoft.com/office/drawing/2014/main" id="{FFE0BF9C-07AC-4C27-BE4F-672C1797EEA1}"/>
              </a:ext>
            </a:extLst>
          </p:cNvPr>
          <p:cNvSpPr/>
          <p:nvPr/>
        </p:nvSpPr>
        <p:spPr>
          <a:xfrm>
            <a:off x="1537217" y="3218585"/>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endParaRPr lang="en-US" sz="1200" dirty="0">
              <a:solidFill>
                <a:schemeClr val="tx1"/>
              </a:solidFill>
            </a:endParaRPr>
          </a:p>
        </p:txBody>
      </p:sp>
      <p:sp>
        <p:nvSpPr>
          <p:cNvPr id="127" name="Oval 126">
            <a:extLst>
              <a:ext uri="{FF2B5EF4-FFF2-40B4-BE49-F238E27FC236}">
                <a16:creationId xmlns:a16="http://schemas.microsoft.com/office/drawing/2014/main" id="{C8EE9C61-5B85-4B96-BE11-2A33A8FF8A08}"/>
              </a:ext>
            </a:extLst>
          </p:cNvPr>
          <p:cNvSpPr/>
          <p:nvPr/>
        </p:nvSpPr>
        <p:spPr>
          <a:xfrm>
            <a:off x="1975435" y="240011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a:t>
            </a:r>
            <a:endParaRPr lang="en-US" sz="1200" dirty="0">
              <a:solidFill>
                <a:schemeClr val="tx1"/>
              </a:solidFill>
            </a:endParaRPr>
          </a:p>
        </p:txBody>
      </p:sp>
      <p:sp>
        <p:nvSpPr>
          <p:cNvPr id="128" name="Oval 127">
            <a:extLst>
              <a:ext uri="{FF2B5EF4-FFF2-40B4-BE49-F238E27FC236}">
                <a16:creationId xmlns:a16="http://schemas.microsoft.com/office/drawing/2014/main" id="{13898FDC-FBFE-4AA5-AE67-54BC0B48A8EC}"/>
              </a:ext>
            </a:extLst>
          </p:cNvPr>
          <p:cNvSpPr/>
          <p:nvPr/>
        </p:nvSpPr>
        <p:spPr>
          <a:xfrm>
            <a:off x="4782502" y="5273826"/>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sz="1200" dirty="0">
              <a:solidFill>
                <a:schemeClr val="tx1"/>
              </a:solidFill>
            </a:endParaRPr>
          </a:p>
        </p:txBody>
      </p:sp>
      <p:sp>
        <p:nvSpPr>
          <p:cNvPr id="129" name="Oval 128">
            <a:extLst>
              <a:ext uri="{FF2B5EF4-FFF2-40B4-BE49-F238E27FC236}">
                <a16:creationId xmlns:a16="http://schemas.microsoft.com/office/drawing/2014/main" id="{327C1C1A-063F-4CC9-9DE5-8F19469B80F6}"/>
              </a:ext>
            </a:extLst>
          </p:cNvPr>
          <p:cNvSpPr/>
          <p:nvPr/>
        </p:nvSpPr>
        <p:spPr>
          <a:xfrm>
            <a:off x="6210242" y="5020016"/>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5</a:t>
            </a:r>
          </a:p>
        </p:txBody>
      </p:sp>
      <p:sp>
        <p:nvSpPr>
          <p:cNvPr id="130" name="Oval 129">
            <a:extLst>
              <a:ext uri="{FF2B5EF4-FFF2-40B4-BE49-F238E27FC236}">
                <a16:creationId xmlns:a16="http://schemas.microsoft.com/office/drawing/2014/main" id="{EF159D7F-795F-495C-8A97-F4DF5B17E3CD}"/>
              </a:ext>
            </a:extLst>
          </p:cNvPr>
          <p:cNvSpPr/>
          <p:nvPr/>
        </p:nvSpPr>
        <p:spPr>
          <a:xfrm>
            <a:off x="7341188" y="3180213"/>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7</a:t>
            </a:r>
          </a:p>
        </p:txBody>
      </p:sp>
      <p:sp>
        <p:nvSpPr>
          <p:cNvPr id="131" name="Oval 130">
            <a:extLst>
              <a:ext uri="{FF2B5EF4-FFF2-40B4-BE49-F238E27FC236}">
                <a16:creationId xmlns:a16="http://schemas.microsoft.com/office/drawing/2014/main" id="{D7C0C4C9-5421-4A9C-AF95-DF5FBBD4F767}"/>
              </a:ext>
            </a:extLst>
          </p:cNvPr>
          <p:cNvSpPr/>
          <p:nvPr/>
        </p:nvSpPr>
        <p:spPr>
          <a:xfrm>
            <a:off x="7548821" y="5280933"/>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9</a:t>
            </a:r>
            <a:endParaRPr lang="en-US" sz="1200" dirty="0">
              <a:solidFill>
                <a:schemeClr val="tx1"/>
              </a:solidFill>
            </a:endParaRPr>
          </a:p>
        </p:txBody>
      </p:sp>
      <p:sp>
        <p:nvSpPr>
          <p:cNvPr id="132" name="Oval 131">
            <a:extLst>
              <a:ext uri="{FF2B5EF4-FFF2-40B4-BE49-F238E27FC236}">
                <a16:creationId xmlns:a16="http://schemas.microsoft.com/office/drawing/2014/main" id="{66700AFF-2D9A-4683-A0E8-7E4A0712FE69}"/>
              </a:ext>
            </a:extLst>
          </p:cNvPr>
          <p:cNvSpPr/>
          <p:nvPr/>
        </p:nvSpPr>
        <p:spPr>
          <a:xfrm>
            <a:off x="9096871" y="304744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3" name="Oval 132">
            <a:extLst>
              <a:ext uri="{FF2B5EF4-FFF2-40B4-BE49-F238E27FC236}">
                <a16:creationId xmlns:a16="http://schemas.microsoft.com/office/drawing/2014/main" id="{83D844AC-FAAF-4F76-9411-E521A2C0E6FF}"/>
              </a:ext>
            </a:extLst>
          </p:cNvPr>
          <p:cNvSpPr/>
          <p:nvPr/>
        </p:nvSpPr>
        <p:spPr>
          <a:xfrm>
            <a:off x="9079753" y="5028695"/>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5" name="Oval 134">
            <a:extLst>
              <a:ext uri="{FF2B5EF4-FFF2-40B4-BE49-F238E27FC236}">
                <a16:creationId xmlns:a16="http://schemas.microsoft.com/office/drawing/2014/main" id="{F13BE698-85BA-47DB-AB12-88C67565D9C6}"/>
              </a:ext>
            </a:extLst>
          </p:cNvPr>
          <p:cNvSpPr/>
          <p:nvPr/>
        </p:nvSpPr>
        <p:spPr>
          <a:xfrm>
            <a:off x="11236872" y="4886929"/>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6" name="Oval 135">
            <a:extLst>
              <a:ext uri="{FF2B5EF4-FFF2-40B4-BE49-F238E27FC236}">
                <a16:creationId xmlns:a16="http://schemas.microsoft.com/office/drawing/2014/main" id="{0C118B87-EDA8-49C8-BDFF-76BFFAB61540}"/>
              </a:ext>
            </a:extLst>
          </p:cNvPr>
          <p:cNvSpPr/>
          <p:nvPr/>
        </p:nvSpPr>
        <p:spPr>
          <a:xfrm>
            <a:off x="10113948" y="503920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7" name="TextBox 136">
            <a:extLst>
              <a:ext uri="{FF2B5EF4-FFF2-40B4-BE49-F238E27FC236}">
                <a16:creationId xmlns:a16="http://schemas.microsoft.com/office/drawing/2014/main" id="{5A9E44A5-35C9-47E9-B4C6-04E966569410}"/>
              </a:ext>
            </a:extLst>
          </p:cNvPr>
          <p:cNvSpPr txBox="1"/>
          <p:nvPr/>
        </p:nvSpPr>
        <p:spPr>
          <a:xfrm>
            <a:off x="10071255" y="5030638"/>
            <a:ext cx="3437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12</a:t>
            </a:r>
          </a:p>
        </p:txBody>
      </p:sp>
      <p:sp>
        <p:nvSpPr>
          <p:cNvPr id="138" name="TextBox 137">
            <a:extLst>
              <a:ext uri="{FF2B5EF4-FFF2-40B4-BE49-F238E27FC236}">
                <a16:creationId xmlns:a16="http://schemas.microsoft.com/office/drawing/2014/main" id="{4476C4B8-5115-4D61-BF0C-C41ECC1804D2}"/>
              </a:ext>
            </a:extLst>
          </p:cNvPr>
          <p:cNvSpPr txBox="1"/>
          <p:nvPr/>
        </p:nvSpPr>
        <p:spPr>
          <a:xfrm>
            <a:off x="11204253" y="4870420"/>
            <a:ext cx="3437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13</a:t>
            </a:r>
          </a:p>
        </p:txBody>
      </p:sp>
      <p:sp>
        <p:nvSpPr>
          <p:cNvPr id="139" name="Oval 138">
            <a:extLst>
              <a:ext uri="{FF2B5EF4-FFF2-40B4-BE49-F238E27FC236}">
                <a16:creationId xmlns:a16="http://schemas.microsoft.com/office/drawing/2014/main" id="{DDAA1C5C-042D-4D17-86A5-B2BF9337D186}"/>
              </a:ext>
            </a:extLst>
          </p:cNvPr>
          <p:cNvSpPr/>
          <p:nvPr/>
        </p:nvSpPr>
        <p:spPr>
          <a:xfrm>
            <a:off x="6128461" y="351530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6</a:t>
            </a:r>
          </a:p>
        </p:txBody>
      </p:sp>
      <p:sp>
        <p:nvSpPr>
          <p:cNvPr id="140" name="Oval 139">
            <a:extLst>
              <a:ext uri="{FF2B5EF4-FFF2-40B4-BE49-F238E27FC236}">
                <a16:creationId xmlns:a16="http://schemas.microsoft.com/office/drawing/2014/main" id="{067AE54E-B088-4642-B9C6-958B1C08027F}"/>
              </a:ext>
            </a:extLst>
          </p:cNvPr>
          <p:cNvSpPr/>
          <p:nvPr/>
        </p:nvSpPr>
        <p:spPr>
          <a:xfrm>
            <a:off x="8044685" y="3534235"/>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8</a:t>
            </a:r>
            <a:endParaRPr lang="en-US" sz="1200" dirty="0">
              <a:solidFill>
                <a:schemeClr val="tx1"/>
              </a:solidFill>
            </a:endParaRPr>
          </a:p>
        </p:txBody>
      </p:sp>
      <p:sp>
        <p:nvSpPr>
          <p:cNvPr id="141" name="TextBox 140">
            <a:extLst>
              <a:ext uri="{FF2B5EF4-FFF2-40B4-BE49-F238E27FC236}">
                <a16:creationId xmlns:a16="http://schemas.microsoft.com/office/drawing/2014/main" id="{3110F1CE-ABF4-495D-AAD1-F501D49D73A7}"/>
              </a:ext>
            </a:extLst>
          </p:cNvPr>
          <p:cNvSpPr txBox="1"/>
          <p:nvPr/>
        </p:nvSpPr>
        <p:spPr>
          <a:xfrm>
            <a:off x="9050856" y="3042191"/>
            <a:ext cx="343711" cy="220061"/>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10</a:t>
            </a:r>
          </a:p>
        </p:txBody>
      </p:sp>
      <p:sp>
        <p:nvSpPr>
          <p:cNvPr id="142" name="TextBox 141">
            <a:extLst>
              <a:ext uri="{FF2B5EF4-FFF2-40B4-BE49-F238E27FC236}">
                <a16:creationId xmlns:a16="http://schemas.microsoft.com/office/drawing/2014/main" id="{D9C34735-6D11-4771-8B6A-85DAD7C03E57}"/>
              </a:ext>
            </a:extLst>
          </p:cNvPr>
          <p:cNvSpPr txBox="1"/>
          <p:nvPr/>
        </p:nvSpPr>
        <p:spPr>
          <a:xfrm>
            <a:off x="9040098" y="5010476"/>
            <a:ext cx="3437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11</a:t>
            </a:r>
          </a:p>
        </p:txBody>
      </p:sp>
      <p:sp>
        <p:nvSpPr>
          <p:cNvPr id="143" name="Rectangle: Rounded Corners 142">
            <a:extLst>
              <a:ext uri="{FF2B5EF4-FFF2-40B4-BE49-F238E27FC236}">
                <a16:creationId xmlns:a16="http://schemas.microsoft.com/office/drawing/2014/main" id="{4296E275-3DB3-4896-9E52-051709821BB3}"/>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182695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6" name="Title 1">
            <a:extLst>
              <a:ext uri="{FF2B5EF4-FFF2-40B4-BE49-F238E27FC236}">
                <a16:creationId xmlns:a16="http://schemas.microsoft.com/office/drawing/2014/main" id="{2C591C91-13B2-42ED-A26B-6280600FE5F3}"/>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Cross Validation and Logistic Regression</a:t>
            </a:r>
          </a:p>
        </p:txBody>
      </p:sp>
      <p:sp>
        <p:nvSpPr>
          <p:cNvPr id="17" name="Rectangle 16">
            <a:extLst>
              <a:ext uri="{FF2B5EF4-FFF2-40B4-BE49-F238E27FC236}">
                <a16:creationId xmlns:a16="http://schemas.microsoft.com/office/drawing/2014/main" id="{96D39416-81BC-47BD-8AE8-F715F7796BA5}"/>
              </a:ext>
            </a:extLst>
          </p:cNvPr>
          <p:cNvSpPr/>
          <p:nvPr/>
        </p:nvSpPr>
        <p:spPr>
          <a:xfrm>
            <a:off x="266434" y="1721167"/>
            <a:ext cx="4092915" cy="3522396"/>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859AE0F-B534-4CDC-998B-803CFD7E631D}"/>
              </a:ext>
            </a:extLst>
          </p:cNvPr>
          <p:cNvSpPr/>
          <p:nvPr/>
        </p:nvSpPr>
        <p:spPr>
          <a:xfrm>
            <a:off x="264385" y="1710213"/>
            <a:ext cx="4092916"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A459DEB-53FB-4A1D-B40F-DCAAC998EF56}"/>
              </a:ext>
            </a:extLst>
          </p:cNvPr>
          <p:cNvSpPr txBox="1"/>
          <p:nvPr/>
        </p:nvSpPr>
        <p:spPr>
          <a:xfrm>
            <a:off x="82626" y="1740336"/>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Journey (Industry Classification)</a:t>
            </a:r>
          </a:p>
        </p:txBody>
      </p:sp>
      <p:sp>
        <p:nvSpPr>
          <p:cNvPr id="34" name="Rectangle 33">
            <a:extLst>
              <a:ext uri="{FF2B5EF4-FFF2-40B4-BE49-F238E27FC236}">
                <a16:creationId xmlns:a16="http://schemas.microsoft.com/office/drawing/2014/main" id="{64885789-7244-4D0B-8D81-AA45ED697835}"/>
              </a:ext>
            </a:extLst>
          </p:cNvPr>
          <p:cNvSpPr/>
          <p:nvPr/>
        </p:nvSpPr>
        <p:spPr>
          <a:xfrm>
            <a:off x="422163" y="2314284"/>
            <a:ext cx="3768818" cy="249020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AB3FCA-BE05-4322-BCD7-FBFAEFC6C7F6}"/>
              </a:ext>
            </a:extLst>
          </p:cNvPr>
          <p:cNvSpPr/>
          <p:nvPr/>
        </p:nvSpPr>
        <p:spPr>
          <a:xfrm>
            <a:off x="422163" y="2303834"/>
            <a:ext cx="3768818" cy="60919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0EE13A1-0381-4C67-874A-1F3E9761CAF2}"/>
              </a:ext>
            </a:extLst>
          </p:cNvPr>
          <p:cNvSpPr txBox="1"/>
          <p:nvPr/>
        </p:nvSpPr>
        <p:spPr>
          <a:xfrm>
            <a:off x="933885" y="2484224"/>
            <a:ext cx="3098585"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Training</a:t>
            </a:r>
          </a:p>
        </p:txBody>
      </p:sp>
      <p:sp>
        <p:nvSpPr>
          <p:cNvPr id="37" name="Rectangle 36">
            <a:extLst>
              <a:ext uri="{FF2B5EF4-FFF2-40B4-BE49-F238E27FC236}">
                <a16:creationId xmlns:a16="http://schemas.microsoft.com/office/drawing/2014/main" id="{97B3B9E6-E29D-4580-B994-BCAB0951E4EC}"/>
              </a:ext>
            </a:extLst>
          </p:cNvPr>
          <p:cNvSpPr/>
          <p:nvPr/>
        </p:nvSpPr>
        <p:spPr>
          <a:xfrm>
            <a:off x="632174" y="3487335"/>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Cross Validation (GridSearchCV)</a:t>
            </a:r>
            <a:endParaRPr lang="en-US" dirty="0">
              <a:solidFill>
                <a:schemeClr val="tx1"/>
              </a:solidFill>
            </a:endParaRPr>
          </a:p>
        </p:txBody>
      </p:sp>
      <p:sp>
        <p:nvSpPr>
          <p:cNvPr id="39" name="TextBox 38">
            <a:extLst>
              <a:ext uri="{FF2B5EF4-FFF2-40B4-BE49-F238E27FC236}">
                <a16:creationId xmlns:a16="http://schemas.microsoft.com/office/drawing/2014/main" id="{40C071B5-335A-48F5-91DC-00B3391C7B01}"/>
              </a:ext>
            </a:extLst>
          </p:cNvPr>
          <p:cNvSpPr txBox="1"/>
          <p:nvPr/>
        </p:nvSpPr>
        <p:spPr>
          <a:xfrm rot="16200000">
            <a:off x="561648" y="4441095"/>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vector embeddings</a:t>
            </a:r>
          </a:p>
        </p:txBody>
      </p:sp>
      <p:sp>
        <p:nvSpPr>
          <p:cNvPr id="40" name="Rectangle 39">
            <a:extLst>
              <a:ext uri="{FF2B5EF4-FFF2-40B4-BE49-F238E27FC236}">
                <a16:creationId xmlns:a16="http://schemas.microsoft.com/office/drawing/2014/main" id="{92BA1345-2CC5-4114-A73E-5EFD6BEC2E3D}"/>
              </a:ext>
            </a:extLst>
          </p:cNvPr>
          <p:cNvSpPr/>
          <p:nvPr/>
        </p:nvSpPr>
        <p:spPr>
          <a:xfrm>
            <a:off x="2969463" y="3487335"/>
            <a:ext cx="1033272"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Logistic </a:t>
            </a:r>
          </a:p>
          <a:p>
            <a:pPr algn="ctr"/>
            <a:r>
              <a:rPr lang="en-US" sz="800" dirty="0">
                <a:solidFill>
                  <a:schemeClr val="tx1"/>
                </a:solidFill>
                <a:latin typeface="Verdana" panose="020B0604030504040204" pitchFamily="34" charset="0"/>
                <a:ea typeface="Verdana" panose="020B0604030504040204" pitchFamily="34" charset="0"/>
              </a:rPr>
              <a:t>Regression</a:t>
            </a:r>
            <a:endParaRPr lang="en-US" dirty="0">
              <a:solidFill>
                <a:schemeClr val="tx1"/>
              </a:solidFill>
            </a:endParaRPr>
          </a:p>
        </p:txBody>
      </p:sp>
      <p:cxnSp>
        <p:nvCxnSpPr>
          <p:cNvPr id="42" name="Connector: Elbow 41">
            <a:extLst>
              <a:ext uri="{FF2B5EF4-FFF2-40B4-BE49-F238E27FC236}">
                <a16:creationId xmlns:a16="http://schemas.microsoft.com/office/drawing/2014/main" id="{264374EA-E76C-4C12-A456-4A8770431665}"/>
              </a:ext>
            </a:extLst>
          </p:cNvPr>
          <p:cNvCxnSpPr>
            <a:stCxn id="37" idx="0"/>
            <a:endCxn id="40" idx="0"/>
          </p:cNvCxnSpPr>
          <p:nvPr/>
        </p:nvCxnSpPr>
        <p:spPr>
          <a:xfrm rot="5400000" flipH="1" flipV="1">
            <a:off x="2316732" y="2317969"/>
            <a:ext cx="12700" cy="2338733"/>
          </a:xfrm>
          <a:prstGeom prst="bentConnector3">
            <a:avLst>
              <a:gd name="adj1" fmla="val 28046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08CE9E7-B77C-4538-BC25-5F16E3D60602}"/>
              </a:ext>
            </a:extLst>
          </p:cNvPr>
          <p:cNvSpPr txBox="1"/>
          <p:nvPr/>
        </p:nvSpPr>
        <p:spPr>
          <a:xfrm>
            <a:off x="1630144" y="2960150"/>
            <a:ext cx="172306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Input Best Model Parameters</a:t>
            </a:r>
          </a:p>
        </p:txBody>
      </p:sp>
      <p:sp>
        <p:nvSpPr>
          <p:cNvPr id="44" name="TextBox 43">
            <a:extLst>
              <a:ext uri="{FF2B5EF4-FFF2-40B4-BE49-F238E27FC236}">
                <a16:creationId xmlns:a16="http://schemas.microsoft.com/office/drawing/2014/main" id="{526CB3E4-FA18-49FE-8929-AA694AF877C5}"/>
              </a:ext>
            </a:extLst>
          </p:cNvPr>
          <p:cNvSpPr txBox="1"/>
          <p:nvPr/>
        </p:nvSpPr>
        <p:spPr>
          <a:xfrm rot="16200000">
            <a:off x="2998454" y="4339522"/>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Save Trained Model</a:t>
            </a:r>
          </a:p>
        </p:txBody>
      </p:sp>
      <p:sp>
        <p:nvSpPr>
          <p:cNvPr id="57" name="Oval 56">
            <a:extLst>
              <a:ext uri="{FF2B5EF4-FFF2-40B4-BE49-F238E27FC236}">
                <a16:creationId xmlns:a16="http://schemas.microsoft.com/office/drawing/2014/main" id="{BA68125C-81DA-4C5A-BB6A-15661498A0E6}"/>
              </a:ext>
            </a:extLst>
          </p:cNvPr>
          <p:cNvSpPr/>
          <p:nvPr/>
        </p:nvSpPr>
        <p:spPr>
          <a:xfrm>
            <a:off x="2147260" y="3201164"/>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a:t>
            </a:r>
          </a:p>
        </p:txBody>
      </p:sp>
      <p:sp>
        <p:nvSpPr>
          <p:cNvPr id="64" name="Oval 63">
            <a:extLst>
              <a:ext uri="{FF2B5EF4-FFF2-40B4-BE49-F238E27FC236}">
                <a16:creationId xmlns:a16="http://schemas.microsoft.com/office/drawing/2014/main" id="{8ECB4E3A-4CFA-46EF-A57E-20D77713EFF5}"/>
              </a:ext>
            </a:extLst>
          </p:cNvPr>
          <p:cNvSpPr/>
          <p:nvPr/>
        </p:nvSpPr>
        <p:spPr>
          <a:xfrm>
            <a:off x="705839" y="351530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p>
        </p:txBody>
      </p:sp>
      <p:sp>
        <p:nvSpPr>
          <p:cNvPr id="65" name="Oval 64">
            <a:extLst>
              <a:ext uri="{FF2B5EF4-FFF2-40B4-BE49-F238E27FC236}">
                <a16:creationId xmlns:a16="http://schemas.microsoft.com/office/drawing/2014/main" id="{F71A1689-6D01-43EB-8C0E-D91EBD89BA68}"/>
              </a:ext>
            </a:extLst>
          </p:cNvPr>
          <p:cNvSpPr/>
          <p:nvPr/>
        </p:nvSpPr>
        <p:spPr>
          <a:xfrm>
            <a:off x="3727850" y="3534235"/>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sz="1200" dirty="0">
              <a:solidFill>
                <a:schemeClr val="tx1"/>
              </a:solidFill>
            </a:endParaRPr>
          </a:p>
        </p:txBody>
      </p:sp>
      <p:sp>
        <p:nvSpPr>
          <p:cNvPr id="68" name="Rectangle 67">
            <a:extLst>
              <a:ext uri="{FF2B5EF4-FFF2-40B4-BE49-F238E27FC236}">
                <a16:creationId xmlns:a16="http://schemas.microsoft.com/office/drawing/2014/main" id="{14439A25-B74C-4AB6-A27C-1884877E488B}"/>
              </a:ext>
            </a:extLst>
          </p:cNvPr>
          <p:cNvSpPr/>
          <p:nvPr/>
        </p:nvSpPr>
        <p:spPr>
          <a:xfrm>
            <a:off x="261546" y="5526848"/>
            <a:ext cx="4092915"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9" name="TextBox 68">
            <a:extLst>
              <a:ext uri="{FF2B5EF4-FFF2-40B4-BE49-F238E27FC236}">
                <a16:creationId xmlns:a16="http://schemas.microsoft.com/office/drawing/2014/main" id="{A111D743-384A-4BB1-84F0-EE34883FFF61}"/>
              </a:ext>
            </a:extLst>
          </p:cNvPr>
          <p:cNvSpPr txBox="1"/>
          <p:nvPr/>
        </p:nvSpPr>
        <p:spPr>
          <a:xfrm>
            <a:off x="742114" y="5644888"/>
            <a:ext cx="3054272"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71" name="Oval 70">
            <a:extLst>
              <a:ext uri="{FF2B5EF4-FFF2-40B4-BE49-F238E27FC236}">
                <a16:creationId xmlns:a16="http://schemas.microsoft.com/office/drawing/2014/main" id="{2E980390-A251-4B86-9F4B-45C402338A08}"/>
              </a:ext>
            </a:extLst>
          </p:cNvPr>
          <p:cNvSpPr/>
          <p:nvPr/>
        </p:nvSpPr>
        <p:spPr>
          <a:xfrm>
            <a:off x="705838" y="4922529"/>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a:t>
            </a:r>
          </a:p>
        </p:txBody>
      </p:sp>
      <p:cxnSp>
        <p:nvCxnSpPr>
          <p:cNvPr id="72" name="Connector: Elbow 71">
            <a:extLst>
              <a:ext uri="{FF2B5EF4-FFF2-40B4-BE49-F238E27FC236}">
                <a16:creationId xmlns:a16="http://schemas.microsoft.com/office/drawing/2014/main" id="{F4F9E704-CABB-4F4E-A143-578B3EE6C3AF}"/>
              </a:ext>
            </a:extLst>
          </p:cNvPr>
          <p:cNvCxnSpPr>
            <a:cxnSpLocks/>
          </p:cNvCxnSpPr>
          <p:nvPr/>
        </p:nvCxnSpPr>
        <p:spPr>
          <a:xfrm rot="5400000" flipH="1" flipV="1">
            <a:off x="322597" y="4775559"/>
            <a:ext cx="1362578" cy="140003"/>
          </a:xfrm>
          <a:prstGeom prst="bentConnector3">
            <a:avLst>
              <a:gd name="adj1" fmla="val 3049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D50F2F07-E38F-4588-9539-CB9B70328A02}"/>
              </a:ext>
            </a:extLst>
          </p:cNvPr>
          <p:cNvCxnSpPr>
            <a:cxnSpLocks/>
          </p:cNvCxnSpPr>
          <p:nvPr/>
        </p:nvCxnSpPr>
        <p:spPr>
          <a:xfrm rot="5400000">
            <a:off x="2833891" y="4861012"/>
            <a:ext cx="1359120" cy="12700"/>
          </a:xfrm>
          <a:prstGeom prst="bentConnector3">
            <a:avLst>
              <a:gd name="adj1" fmla="val 6017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6986B011-EC3B-4FE0-A16E-102EEED85E37}"/>
              </a:ext>
            </a:extLst>
          </p:cNvPr>
          <p:cNvSpPr/>
          <p:nvPr/>
        </p:nvSpPr>
        <p:spPr>
          <a:xfrm>
            <a:off x="3537972" y="5026990"/>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5</a:t>
            </a:r>
            <a:endParaRPr lang="en-US" sz="1200" dirty="0">
              <a:solidFill>
                <a:schemeClr val="tx1"/>
              </a:solidFill>
            </a:endParaRPr>
          </a:p>
        </p:txBody>
      </p:sp>
      <p:pic>
        <p:nvPicPr>
          <p:cNvPr id="78" name="Picture 77">
            <a:extLst>
              <a:ext uri="{FF2B5EF4-FFF2-40B4-BE49-F238E27FC236}">
                <a16:creationId xmlns:a16="http://schemas.microsoft.com/office/drawing/2014/main" id="{718A26E4-C40A-4BA3-AE41-EAB3182E34EC}"/>
              </a:ext>
            </a:extLst>
          </p:cNvPr>
          <p:cNvPicPr>
            <a:picLocks noChangeAspect="1"/>
          </p:cNvPicPr>
          <p:nvPr/>
        </p:nvPicPr>
        <p:blipFill>
          <a:blip r:embed="rId4"/>
          <a:stretch>
            <a:fillRect/>
          </a:stretch>
        </p:blipFill>
        <p:spPr>
          <a:xfrm>
            <a:off x="4680867" y="1713929"/>
            <a:ext cx="2950201" cy="2482383"/>
          </a:xfrm>
          <a:prstGeom prst="rect">
            <a:avLst/>
          </a:prstGeom>
        </p:spPr>
      </p:pic>
      <p:pic>
        <p:nvPicPr>
          <p:cNvPr id="82" name="Picture 81">
            <a:extLst>
              <a:ext uri="{FF2B5EF4-FFF2-40B4-BE49-F238E27FC236}">
                <a16:creationId xmlns:a16="http://schemas.microsoft.com/office/drawing/2014/main" id="{CF7D2E96-D21F-43A3-B7EB-E578CB3614B3}"/>
              </a:ext>
            </a:extLst>
          </p:cNvPr>
          <p:cNvPicPr>
            <a:picLocks noChangeAspect="1"/>
          </p:cNvPicPr>
          <p:nvPr/>
        </p:nvPicPr>
        <p:blipFill>
          <a:blip r:embed="rId5"/>
          <a:stretch>
            <a:fillRect/>
          </a:stretch>
        </p:blipFill>
        <p:spPr>
          <a:xfrm>
            <a:off x="5797861" y="5144071"/>
            <a:ext cx="4384544" cy="1240537"/>
          </a:xfrm>
          <a:prstGeom prst="rect">
            <a:avLst/>
          </a:prstGeom>
        </p:spPr>
      </p:pic>
      <p:cxnSp>
        <p:nvCxnSpPr>
          <p:cNvPr id="83" name="Connector: Elbow 82">
            <a:extLst>
              <a:ext uri="{FF2B5EF4-FFF2-40B4-BE49-F238E27FC236}">
                <a16:creationId xmlns:a16="http://schemas.microsoft.com/office/drawing/2014/main" id="{005FB90F-F1E2-492F-AB05-14F0D76BEAD4}"/>
              </a:ext>
            </a:extLst>
          </p:cNvPr>
          <p:cNvCxnSpPr>
            <a:cxnSpLocks/>
            <a:stCxn id="97" idx="2"/>
            <a:endCxn id="82" idx="0"/>
          </p:cNvCxnSpPr>
          <p:nvPr/>
        </p:nvCxnSpPr>
        <p:spPr>
          <a:xfrm rot="5400000">
            <a:off x="8702912" y="3806181"/>
            <a:ext cx="625111" cy="2050668"/>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6339F545-76A8-435A-9BC1-7383F6383C65}"/>
              </a:ext>
            </a:extLst>
          </p:cNvPr>
          <p:cNvSpPr txBox="1"/>
          <p:nvPr/>
        </p:nvSpPr>
        <p:spPr>
          <a:xfrm>
            <a:off x="8152999" y="4667260"/>
            <a:ext cx="172306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Input Best Model Parameters to Logistic Regression</a:t>
            </a:r>
          </a:p>
        </p:txBody>
      </p:sp>
      <p:cxnSp>
        <p:nvCxnSpPr>
          <p:cNvPr id="90" name="Connector: Elbow 89">
            <a:extLst>
              <a:ext uri="{FF2B5EF4-FFF2-40B4-BE49-F238E27FC236}">
                <a16:creationId xmlns:a16="http://schemas.microsoft.com/office/drawing/2014/main" id="{278560F6-1579-4A61-A8C0-5E6B2A4E1C22}"/>
              </a:ext>
            </a:extLst>
          </p:cNvPr>
          <p:cNvCxnSpPr>
            <a:cxnSpLocks/>
            <a:stCxn id="78" idx="3"/>
            <a:endCxn id="97" idx="1"/>
          </p:cNvCxnSpPr>
          <p:nvPr/>
        </p:nvCxnSpPr>
        <p:spPr>
          <a:xfrm>
            <a:off x="7631068" y="2955121"/>
            <a:ext cx="1403696" cy="172475"/>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6E3FD200-797B-493C-84AD-DD7684D904A5}"/>
              </a:ext>
            </a:extLst>
          </p:cNvPr>
          <p:cNvSpPr txBox="1"/>
          <p:nvPr/>
        </p:nvSpPr>
        <p:spPr>
          <a:xfrm>
            <a:off x="7809285" y="2680313"/>
            <a:ext cx="172306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Determine Best </a:t>
            </a:r>
          </a:p>
          <a:p>
            <a:pPr defTabSz="685800"/>
            <a:r>
              <a:rPr lang="en-US" sz="700" dirty="0">
                <a:solidFill>
                  <a:prstClr val="black"/>
                </a:solidFill>
                <a:latin typeface="Verdana" panose="020B0604030504040204" pitchFamily="34" charset="0"/>
                <a:ea typeface="Verdana" panose="020B0604030504040204" pitchFamily="34" charset="0"/>
              </a:rPr>
              <a:t>Model Parameters</a:t>
            </a:r>
          </a:p>
        </p:txBody>
      </p:sp>
      <p:sp>
        <p:nvSpPr>
          <p:cNvPr id="94" name="Oval 93">
            <a:extLst>
              <a:ext uri="{FF2B5EF4-FFF2-40B4-BE49-F238E27FC236}">
                <a16:creationId xmlns:a16="http://schemas.microsoft.com/office/drawing/2014/main" id="{ADA31D31-F519-4D29-9FCE-5803AD0D3AF4}"/>
              </a:ext>
            </a:extLst>
          </p:cNvPr>
          <p:cNvSpPr/>
          <p:nvPr/>
        </p:nvSpPr>
        <p:spPr>
          <a:xfrm>
            <a:off x="6866516" y="1850794"/>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p>
        </p:txBody>
      </p:sp>
      <p:sp>
        <p:nvSpPr>
          <p:cNvPr id="95" name="Oval 94">
            <a:extLst>
              <a:ext uri="{FF2B5EF4-FFF2-40B4-BE49-F238E27FC236}">
                <a16:creationId xmlns:a16="http://schemas.microsoft.com/office/drawing/2014/main" id="{5A11F874-C96F-41F9-802D-A6185522448A}"/>
              </a:ext>
            </a:extLst>
          </p:cNvPr>
          <p:cNvSpPr/>
          <p:nvPr/>
        </p:nvSpPr>
        <p:spPr>
          <a:xfrm>
            <a:off x="9872377" y="5250873"/>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sz="1200" dirty="0">
              <a:solidFill>
                <a:schemeClr val="tx1"/>
              </a:solidFill>
            </a:endParaRPr>
          </a:p>
        </p:txBody>
      </p:sp>
      <p:pic>
        <p:nvPicPr>
          <p:cNvPr id="97" name="Picture 96">
            <a:extLst>
              <a:ext uri="{FF2B5EF4-FFF2-40B4-BE49-F238E27FC236}">
                <a16:creationId xmlns:a16="http://schemas.microsoft.com/office/drawing/2014/main" id="{1DB4948A-1C96-4431-9798-2767945A42E7}"/>
              </a:ext>
            </a:extLst>
          </p:cNvPr>
          <p:cNvPicPr>
            <a:picLocks noChangeAspect="1"/>
          </p:cNvPicPr>
          <p:nvPr/>
        </p:nvPicPr>
        <p:blipFill>
          <a:blip r:embed="rId6"/>
          <a:stretch>
            <a:fillRect/>
          </a:stretch>
        </p:blipFill>
        <p:spPr>
          <a:xfrm>
            <a:off x="9034764" y="1736232"/>
            <a:ext cx="2012073" cy="2782728"/>
          </a:xfrm>
          <a:prstGeom prst="rect">
            <a:avLst/>
          </a:prstGeom>
        </p:spPr>
      </p:pic>
      <p:sp>
        <p:nvSpPr>
          <p:cNvPr id="100" name="Rectangle: Rounded Corners 99">
            <a:extLst>
              <a:ext uri="{FF2B5EF4-FFF2-40B4-BE49-F238E27FC236}">
                <a16:creationId xmlns:a16="http://schemas.microsoft.com/office/drawing/2014/main" id="{7A631513-E89A-421B-8FC2-9D65935EF737}"/>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92441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Results and Evaluation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6" name="Rectangle: Rounded Corners 15">
            <a:extLst>
              <a:ext uri="{FF2B5EF4-FFF2-40B4-BE49-F238E27FC236}">
                <a16:creationId xmlns:a16="http://schemas.microsoft.com/office/drawing/2014/main" id="{A7BA931D-AAC3-4AFD-A805-9E4193B8964F}"/>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
        <p:nvSpPr>
          <p:cNvPr id="4" name="TextBox 3">
            <a:extLst>
              <a:ext uri="{FF2B5EF4-FFF2-40B4-BE49-F238E27FC236}">
                <a16:creationId xmlns:a16="http://schemas.microsoft.com/office/drawing/2014/main" id="{7B8F37D7-894F-6AD9-E54B-A2FC5E0BEC28}"/>
              </a:ext>
            </a:extLst>
          </p:cNvPr>
          <p:cNvSpPr txBox="1"/>
          <p:nvPr/>
        </p:nvSpPr>
        <p:spPr>
          <a:xfrm>
            <a:off x="412750" y="1361465"/>
            <a:ext cx="5782385" cy="4124206"/>
          </a:xfrm>
          <a:prstGeom prst="rect">
            <a:avLst/>
          </a:prstGeom>
          <a:noFill/>
        </p:spPr>
        <p:txBody>
          <a:bodyPr wrap="square">
            <a:spAutoFit/>
          </a:bodyPr>
          <a:lstStyle/>
          <a:p>
            <a:pPr algn="just"/>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Using the best </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hyper</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paramater</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s</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 from the gridsearch cross validation , we generated predictions for our test data. Our model was able to predict accurately for </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80%</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 of our test</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 </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data.</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 </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Our </a:t>
            </a:r>
            <a:r>
              <a:rPr lang="en-NG" sz="1600" dirty="0">
                <a:solidFill>
                  <a:schemeClr val="tx2"/>
                </a:solidFill>
                <a:latin typeface="Verdana" panose="020B0604030504040204" pitchFamily="34" charset="0"/>
                <a:ea typeface="Verdana" panose="020B0604030504040204" pitchFamily="34" charset="0"/>
              </a:rPr>
              <a:t>overall</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 model accuracy score was 0.81.</a:t>
            </a:r>
          </a:p>
          <a:p>
            <a:pPr algn="just"/>
            <a:endPar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lgn="just"/>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We found out that Healthcare sector performed best with f1</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 </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score of 0.93</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 followed by 0.85 for Technology</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 and ADGS performed worse with an F1 score of 0.51 as shown. This means given Pitchbook data</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 our model will accurately classify industries in the healthcare</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 &amp; technology</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 sector </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b</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est </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when </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compared to other industries.</a:t>
            </a:r>
          </a:p>
          <a:p>
            <a:endParaRPr lang="en-NG" sz="1800" dirty="0">
              <a:latin typeface="Verdana" panose="020B0604030504040204" pitchFamily="34" charset="0"/>
              <a:ea typeface="Verdana" panose="020B0604030504040204" pitchFamily="34" charset="0"/>
              <a:cs typeface="Verdana" panose="020B0604030504040204" pitchFamily="34" charset="0"/>
            </a:endParaRPr>
          </a:p>
          <a:p>
            <a:endParaRPr lang="en-NG" sz="1800" dirty="0">
              <a:latin typeface="Verdana" panose="020B0604030504040204" pitchFamily="34" charset="0"/>
              <a:ea typeface="Verdana" panose="020B0604030504040204" pitchFamily="34" charset="0"/>
              <a:cs typeface="Verdana" panose="020B0604030504040204" pitchFamily="34" charset="0"/>
            </a:endParaRPr>
          </a:p>
          <a:p>
            <a:endParaRPr lang="en-NG" sz="18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1905A337-B32E-4DA8-9BD4-0087A1C606D8}"/>
              </a:ext>
            </a:extLst>
          </p:cNvPr>
          <p:cNvPicPr>
            <a:picLocks noChangeAspect="1"/>
          </p:cNvPicPr>
          <p:nvPr/>
        </p:nvPicPr>
        <p:blipFill>
          <a:blip r:embed="rId4"/>
          <a:stretch>
            <a:fillRect/>
          </a:stretch>
        </p:blipFill>
        <p:spPr>
          <a:xfrm>
            <a:off x="6620124" y="1876467"/>
            <a:ext cx="5161450" cy="2716553"/>
          </a:xfrm>
          <a:prstGeom prst="rect">
            <a:avLst/>
          </a:prstGeom>
        </p:spPr>
      </p:pic>
    </p:spTree>
    <p:extLst>
      <p:ext uri="{BB962C8B-B14F-4D97-AF65-F5344CB8AC3E}">
        <p14:creationId xmlns:p14="http://schemas.microsoft.com/office/powerpoint/2010/main" val="4268726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Results and Evaluation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18</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6" name="Rectangle: Rounded Corners 15">
            <a:extLst>
              <a:ext uri="{FF2B5EF4-FFF2-40B4-BE49-F238E27FC236}">
                <a16:creationId xmlns:a16="http://schemas.microsoft.com/office/drawing/2014/main" id="{A7BA931D-AAC3-4AFD-A805-9E4193B8964F}"/>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
        <p:nvSpPr>
          <p:cNvPr id="4" name="TextBox 3">
            <a:extLst>
              <a:ext uri="{FF2B5EF4-FFF2-40B4-BE49-F238E27FC236}">
                <a16:creationId xmlns:a16="http://schemas.microsoft.com/office/drawing/2014/main" id="{7B8F37D7-894F-6AD9-E54B-A2FC5E0BEC28}"/>
              </a:ext>
            </a:extLst>
          </p:cNvPr>
          <p:cNvSpPr txBox="1"/>
          <p:nvPr/>
        </p:nvSpPr>
        <p:spPr>
          <a:xfrm>
            <a:off x="261546" y="1495839"/>
            <a:ext cx="5782385" cy="2800767"/>
          </a:xfrm>
          <a:prstGeom prst="rect">
            <a:avLst/>
          </a:prstGeom>
          <a:noFill/>
        </p:spPr>
        <p:txBody>
          <a:bodyPr wrap="square">
            <a:spAutoFit/>
          </a:bodyPr>
          <a:lstStyle/>
          <a:p>
            <a:pPr algn="just"/>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As shown from the confusion matrix we can see the counts for the true positives i.e correct predictions is high </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compared to the counts of </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the wrong predictions given a sector for the different sectors.</a:t>
            </a:r>
          </a:p>
          <a:p>
            <a:pPr algn="just"/>
            <a:endPar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lgn="just"/>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Most of the wrong </a:t>
            </a:r>
            <a:r>
              <a:rPr lang="en-NG" sz="1600" dirty="0">
                <a:solidFill>
                  <a:srgbClr val="374151"/>
                </a:solidFill>
                <a:latin typeface="Verdana" panose="020B0604030504040204" pitchFamily="34" charset="0"/>
                <a:ea typeface="Verdana" panose="020B0604030504040204" pitchFamily="34" charset="0"/>
              </a:rPr>
              <a:t>predictions</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 for all the variables were classified as Technology while other variables were least likely to be predicted as ADGS.</a:t>
            </a:r>
          </a:p>
          <a:p>
            <a:pPr algn="just"/>
            <a:endPar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lgn="just"/>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Overall,</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 our model performed well as shown from the different metrics but can be improved upon.</a:t>
            </a:r>
          </a:p>
        </p:txBody>
      </p:sp>
      <p:pic>
        <p:nvPicPr>
          <p:cNvPr id="6" name="Picture 5">
            <a:extLst>
              <a:ext uri="{FF2B5EF4-FFF2-40B4-BE49-F238E27FC236}">
                <a16:creationId xmlns:a16="http://schemas.microsoft.com/office/drawing/2014/main" id="{519ECB8F-193F-4BAE-B581-FE4F4BEE1811}"/>
              </a:ext>
            </a:extLst>
          </p:cNvPr>
          <p:cNvPicPr>
            <a:picLocks noChangeAspect="1"/>
          </p:cNvPicPr>
          <p:nvPr/>
        </p:nvPicPr>
        <p:blipFill>
          <a:blip r:embed="rId4"/>
          <a:stretch>
            <a:fillRect/>
          </a:stretch>
        </p:blipFill>
        <p:spPr>
          <a:xfrm>
            <a:off x="6322144" y="1349292"/>
            <a:ext cx="5435510" cy="5383182"/>
          </a:xfrm>
          <a:prstGeom prst="rect">
            <a:avLst/>
          </a:prstGeom>
        </p:spPr>
      </p:pic>
    </p:spTree>
    <p:extLst>
      <p:ext uri="{BB962C8B-B14F-4D97-AF65-F5344CB8AC3E}">
        <p14:creationId xmlns:p14="http://schemas.microsoft.com/office/powerpoint/2010/main" val="3945763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Inferencing Pitchbook Industry Classification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19</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6" name="Rectangle: Rounded Corners 15">
            <a:extLst>
              <a:ext uri="{FF2B5EF4-FFF2-40B4-BE49-F238E27FC236}">
                <a16:creationId xmlns:a16="http://schemas.microsoft.com/office/drawing/2014/main" id="{A7BA931D-AAC3-4AFD-A805-9E4193B8964F}"/>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
        <p:nvSpPr>
          <p:cNvPr id="4" name="TextBox 3">
            <a:extLst>
              <a:ext uri="{FF2B5EF4-FFF2-40B4-BE49-F238E27FC236}">
                <a16:creationId xmlns:a16="http://schemas.microsoft.com/office/drawing/2014/main" id="{7B8F37D7-894F-6AD9-E54B-A2FC5E0BEC28}"/>
              </a:ext>
            </a:extLst>
          </p:cNvPr>
          <p:cNvSpPr txBox="1"/>
          <p:nvPr/>
        </p:nvSpPr>
        <p:spPr>
          <a:xfrm>
            <a:off x="261546" y="1422269"/>
            <a:ext cx="10658702" cy="1077218"/>
          </a:xfrm>
          <a:prstGeom prst="rect">
            <a:avLst/>
          </a:prstGeom>
          <a:noFill/>
        </p:spPr>
        <p:txBody>
          <a:bodyPr wrap="square">
            <a:spAutoFit/>
          </a:bodyPr>
          <a:lstStyle/>
          <a:p>
            <a:pPr algn="just"/>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PitchBook data streamed real-time are preprocessed, feature engineered and inputted to inference model endpoint and the predicted industry classification are merged to Salesforce CRM as ‘</a:t>
            </a:r>
            <a:r>
              <a:rPr lang="en-US" sz="1600" b="1" dirty="0" err="1">
                <a:solidFill>
                  <a:schemeClr val="tx2"/>
                </a:solidFill>
                <a:latin typeface="Verdana" panose="020B0604030504040204" pitchFamily="34" charset="0"/>
                <a:ea typeface="Verdana" panose="020B0604030504040204" pitchFamily="34" charset="0"/>
                <a:cs typeface="Verdana" panose="020B0604030504040204" pitchFamily="34" charset="0"/>
              </a:rPr>
              <a:t>Primary_Industry</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 column</a:t>
            </a:r>
            <a:r>
              <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 Also, you can see how close the accuracy is with custom mapped industry label column </a:t>
            </a:r>
            <a:r>
              <a:rPr lang="en-US" sz="1600" dirty="0">
                <a:solidFill>
                  <a:schemeClr val="tx2"/>
                </a:solidFill>
                <a:latin typeface="Verdana" panose="020B0604030504040204" pitchFamily="34" charset="0"/>
                <a:ea typeface="Verdana" panose="020B0604030504040204" pitchFamily="34" charset="0"/>
              </a:rPr>
              <a:t>‘</a:t>
            </a:r>
            <a:r>
              <a:rPr lang="en-US" sz="1600" b="1" dirty="0" err="1">
                <a:solidFill>
                  <a:schemeClr val="tx2"/>
                </a:solidFill>
                <a:latin typeface="Verdana" panose="020B0604030504040204" pitchFamily="34" charset="0"/>
                <a:ea typeface="Verdana" panose="020B0604030504040204" pitchFamily="34" charset="0"/>
              </a:rPr>
              <a:t>Orginal_Industry_From_SF</a:t>
            </a:r>
            <a:r>
              <a:rPr lang="en-US" sz="1600" dirty="0">
                <a:solidFill>
                  <a:schemeClr val="tx2"/>
                </a:solidFill>
                <a:latin typeface="Verdana" panose="020B0604030504040204" pitchFamily="34" charset="0"/>
                <a:ea typeface="Verdana" panose="020B0604030504040204" pitchFamily="34" charset="0"/>
              </a:rPr>
              <a:t>’ </a:t>
            </a:r>
            <a:r>
              <a:rPr 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in Salesforce</a:t>
            </a:r>
            <a:endParaRPr lang="en-NG" sz="16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0929BAF2-D404-4BB9-903F-C9FBDC1CC5AC}"/>
              </a:ext>
            </a:extLst>
          </p:cNvPr>
          <p:cNvPicPr>
            <a:picLocks noChangeAspect="1"/>
          </p:cNvPicPr>
          <p:nvPr/>
        </p:nvPicPr>
        <p:blipFill>
          <a:blip r:embed="rId4"/>
          <a:stretch>
            <a:fillRect/>
          </a:stretch>
        </p:blipFill>
        <p:spPr>
          <a:xfrm>
            <a:off x="775412" y="2708102"/>
            <a:ext cx="9695238" cy="3219048"/>
          </a:xfrm>
          <a:prstGeom prst="rect">
            <a:avLst/>
          </a:prstGeom>
        </p:spPr>
      </p:pic>
    </p:spTree>
    <p:extLst>
      <p:ext uri="{BB962C8B-B14F-4D97-AF65-F5344CB8AC3E}">
        <p14:creationId xmlns:p14="http://schemas.microsoft.com/office/powerpoint/2010/main" val="424357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838200" y="480991"/>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Table of Contents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2</a:t>
            </a:fld>
            <a:endParaRPr lang="en-US"/>
          </a:p>
        </p:txBody>
      </p:sp>
      <p:sp>
        <p:nvSpPr>
          <p:cNvPr id="5" name="TextBox 4">
            <a:extLst>
              <a:ext uri="{FF2B5EF4-FFF2-40B4-BE49-F238E27FC236}">
                <a16:creationId xmlns:a16="http://schemas.microsoft.com/office/drawing/2014/main" id="{4727551D-13BF-4EBF-BF84-B1921C80F418}"/>
              </a:ext>
            </a:extLst>
          </p:cNvPr>
          <p:cNvSpPr txBox="1"/>
          <p:nvPr/>
        </p:nvSpPr>
        <p:spPr>
          <a:xfrm>
            <a:off x="838199" y="1590674"/>
            <a:ext cx="5882197" cy="4474558"/>
          </a:xfrm>
          <a:prstGeom prst="rect">
            <a:avLst/>
          </a:prstGeom>
          <a:noFill/>
        </p:spPr>
        <p:txBody>
          <a:bodyPr wrap="square" rtlCol="0">
            <a:spAutoFit/>
          </a:bodyPr>
          <a:lstStyle/>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Key Stakeholders &amp; Project Overview</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 &amp; Goals</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Application Architecture</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Current &amp; Proposed</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Methodology</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Collection and Preprocessing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Exploration &amp; Feature Engineering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Mining Techniques</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Results and Evaluation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Conclusion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References</a:t>
            </a:r>
          </a:p>
        </p:txBody>
      </p:sp>
      <p:cxnSp>
        <p:nvCxnSpPr>
          <p:cNvPr id="7" name="Straight Connector 6">
            <a:extLst>
              <a:ext uri="{FF2B5EF4-FFF2-40B4-BE49-F238E27FC236}">
                <a16:creationId xmlns:a16="http://schemas.microsoft.com/office/drawing/2014/main" id="{4806B8EF-231A-448F-B48F-7D4AB540F2D2}"/>
              </a:ext>
            </a:extLst>
          </p:cNvPr>
          <p:cNvCxnSpPr>
            <a:cxnSpLocks/>
          </p:cNvCxnSpPr>
          <p:nvPr/>
        </p:nvCxnSpPr>
        <p:spPr>
          <a:xfrm flipH="1">
            <a:off x="967667" y="1154097"/>
            <a:ext cx="10395011"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82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Conclusion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20</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6" name="TextBox 15">
            <a:extLst>
              <a:ext uri="{FF2B5EF4-FFF2-40B4-BE49-F238E27FC236}">
                <a16:creationId xmlns:a16="http://schemas.microsoft.com/office/drawing/2014/main" id="{9E214889-36FA-4860-B127-89940829984A}"/>
              </a:ext>
            </a:extLst>
          </p:cNvPr>
          <p:cNvSpPr txBox="1"/>
          <p:nvPr/>
        </p:nvSpPr>
        <p:spPr>
          <a:xfrm>
            <a:off x="261546" y="1550245"/>
            <a:ext cx="11391877" cy="1815882"/>
          </a:xfrm>
          <a:prstGeom prst="rect">
            <a:avLst/>
          </a:prstGeom>
          <a:noFill/>
        </p:spPr>
        <p:txBody>
          <a:bodyPr wrap="square">
            <a:spAutoFit/>
          </a:bodyPr>
          <a:lstStyle/>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Using Logistic Regression, we were able to infer the industry classification with 80% accuracy from PitchBook descriptions</a:t>
            </a:r>
            <a:endParaRPr lang="en-US" sz="2000" dirty="0">
              <a:solidFill>
                <a:srgbClr val="374151"/>
              </a:solidFill>
              <a:latin typeface="Verdana" panose="020B0604030504040204" pitchFamily="34" charset="0"/>
              <a:ea typeface="Verdana" panose="020B0604030504040204" pitchFamily="34" charset="0"/>
            </a:endParaRP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We can go further with predicting sector and sub-sector labeling as shown below based on inputs from industry classification and using Sentence transformers and Logistic Regression</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Overall, industry classification from PitchBook data using Logistic Regression can provide business users in Investment Banking with valuable insights and decision support, helping them to source deals, value companies, conduct market research, and manage their portfolios effectively</a:t>
            </a:r>
          </a:p>
        </p:txBody>
      </p:sp>
      <p:sp>
        <p:nvSpPr>
          <p:cNvPr id="17" name="Rectangle: Rounded Corners 16">
            <a:extLst>
              <a:ext uri="{FF2B5EF4-FFF2-40B4-BE49-F238E27FC236}">
                <a16:creationId xmlns:a16="http://schemas.microsoft.com/office/drawing/2014/main" id="{11E8B7EC-C732-4D27-8B97-2DEFD2F3548E}"/>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pic>
        <p:nvPicPr>
          <p:cNvPr id="4" name="Picture 3">
            <a:extLst>
              <a:ext uri="{FF2B5EF4-FFF2-40B4-BE49-F238E27FC236}">
                <a16:creationId xmlns:a16="http://schemas.microsoft.com/office/drawing/2014/main" id="{ED0825DF-4E06-46F9-A9F8-EE9235861C09}"/>
              </a:ext>
            </a:extLst>
          </p:cNvPr>
          <p:cNvPicPr>
            <a:picLocks noChangeAspect="1"/>
          </p:cNvPicPr>
          <p:nvPr/>
        </p:nvPicPr>
        <p:blipFill>
          <a:blip r:embed="rId4"/>
          <a:stretch>
            <a:fillRect/>
          </a:stretch>
        </p:blipFill>
        <p:spPr>
          <a:xfrm>
            <a:off x="6865060" y="3545644"/>
            <a:ext cx="3722544" cy="2920145"/>
          </a:xfrm>
          <a:prstGeom prst="rect">
            <a:avLst/>
          </a:prstGeom>
        </p:spPr>
      </p:pic>
    </p:spTree>
    <p:extLst>
      <p:ext uri="{BB962C8B-B14F-4D97-AF65-F5344CB8AC3E}">
        <p14:creationId xmlns:p14="http://schemas.microsoft.com/office/powerpoint/2010/main" val="1778845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Key Stakeholders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TextBox 12">
            <a:extLst>
              <a:ext uri="{FF2B5EF4-FFF2-40B4-BE49-F238E27FC236}">
                <a16:creationId xmlns:a16="http://schemas.microsoft.com/office/drawing/2014/main" id="{E1BB4B80-B2A0-4B71-84A2-CAB750EE95D7}"/>
              </a:ext>
            </a:extLst>
          </p:cNvPr>
          <p:cNvSpPr txBox="1"/>
          <p:nvPr/>
        </p:nvSpPr>
        <p:spPr>
          <a:xfrm>
            <a:off x="1041644" y="889849"/>
            <a:ext cx="10515600" cy="415498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Investment bankers</a:t>
            </a:r>
            <a:r>
              <a:rPr lang="en-US" sz="1600" dirty="0">
                <a:solidFill>
                  <a:srgbClr val="374151"/>
                </a:solidFill>
                <a:latin typeface="Verdana" panose="020B0604030504040204" pitchFamily="34" charset="0"/>
                <a:ea typeface="Verdana" panose="020B0604030504040204" pitchFamily="34" charset="0"/>
              </a:rPr>
              <a:t>: They are the primary stakeholders and use industry classification to identify promising companies and sectors for investment, compare valuation metrics across different industries, and diversify their portfolios across different sectors</a:t>
            </a:r>
          </a:p>
          <a:p>
            <a:pPr marL="285750" indent="-285750">
              <a:buFont typeface="Arial" panose="020B0604020202020204" pitchFamily="34" charset="0"/>
              <a:buChar char="•"/>
            </a:pPr>
            <a:endParaRPr lang="en-US" sz="1600" dirty="0">
              <a:solidFill>
                <a:srgbClr val="374151"/>
              </a:solidFill>
              <a:latin typeface="Söhne"/>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Corporate executives</a:t>
            </a:r>
            <a:r>
              <a:rPr lang="en-US" sz="1600" dirty="0">
                <a:solidFill>
                  <a:srgbClr val="374151"/>
                </a:solidFill>
                <a:latin typeface="Verdana" panose="020B0604030504040204" pitchFamily="34" charset="0"/>
                <a:ea typeface="Verdana" panose="020B0604030504040204" pitchFamily="34" charset="0"/>
              </a:rPr>
              <a:t>: Use industry classification to identify market trends, analyze competitors, and make informed decisions about new business ventures or investments.</a:t>
            </a: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Investors</a:t>
            </a:r>
            <a:r>
              <a:rPr lang="en-US" sz="1600" dirty="0">
                <a:solidFill>
                  <a:srgbClr val="374151"/>
                </a:solidFill>
                <a:latin typeface="Verdana" panose="020B0604030504040204" pitchFamily="34" charset="0"/>
                <a:ea typeface="Verdana" panose="020B0604030504040204" pitchFamily="34" charset="0"/>
              </a:rPr>
              <a:t>: Investors are also stakeholders and use industry classification to identify companies with strong growth potential, analyze market trends, and make informed decisions about portfolio allocation.</a:t>
            </a:r>
          </a:p>
          <a:p>
            <a:pPr marL="285750" indent="-285750">
              <a:buFont typeface="Arial" panose="020B0604020202020204" pitchFamily="34" charset="0"/>
              <a:buChar char="•"/>
            </a:pPr>
            <a:endParaRPr lang="en-US" b="0" i="0" dirty="0">
              <a:solidFill>
                <a:srgbClr val="374151"/>
              </a:solidFill>
              <a:effectLst/>
              <a:latin typeface="Söhne"/>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Regulators: </a:t>
            </a:r>
            <a:r>
              <a:rPr lang="en-US" sz="1600" dirty="0">
                <a:solidFill>
                  <a:srgbClr val="374151"/>
                </a:solidFill>
                <a:latin typeface="Verdana" panose="020B0604030504040204" pitchFamily="34" charset="0"/>
                <a:ea typeface="Verdana" panose="020B0604030504040204" pitchFamily="34" charset="0"/>
              </a:rPr>
              <a:t>Regulators are also stakeholders for industry classification in investment banking, as they use industry data to monitor compliance with regulations and guidelines. </a:t>
            </a:r>
          </a:p>
          <a:p>
            <a:pPr marL="285750" indent="-285750">
              <a:buFont typeface="Arial" panose="020B0604020202020204" pitchFamily="34" charset="0"/>
              <a:buChar char="•"/>
            </a:pPr>
            <a:endParaRPr lang="en-US" sz="1600" dirty="0">
              <a:solidFill>
                <a:srgbClr val="374151"/>
              </a:solidFill>
              <a:latin typeface="Söhne"/>
            </a:endParaRPr>
          </a:p>
          <a:p>
            <a:pPr marL="285750" indent="-285750">
              <a:buFont typeface="Arial" panose="020B0604020202020204" pitchFamily="34" charset="0"/>
              <a:buChar char="•"/>
            </a:pPr>
            <a:endParaRPr lang="en-US" dirty="0"/>
          </a:p>
        </p:txBody>
      </p:sp>
      <p:sp>
        <p:nvSpPr>
          <p:cNvPr id="17" name="Rectangle: Rounded Corners 16">
            <a:extLst>
              <a:ext uri="{FF2B5EF4-FFF2-40B4-BE49-F238E27FC236}">
                <a16:creationId xmlns:a16="http://schemas.microsoft.com/office/drawing/2014/main" id="{8399D49D-6BD6-40DB-8930-3F3260CA5548}"/>
              </a:ext>
            </a:extLst>
          </p:cNvPr>
          <p:cNvSpPr/>
          <p:nvPr/>
        </p:nvSpPr>
        <p:spPr>
          <a:xfrm>
            <a:off x="3363037" y="294893"/>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361470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4</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2" name="TextBox 1">
            <a:extLst>
              <a:ext uri="{FF2B5EF4-FFF2-40B4-BE49-F238E27FC236}">
                <a16:creationId xmlns:a16="http://schemas.microsoft.com/office/drawing/2014/main" id="{3A3FD9DD-A15F-4830-AEFD-19922D0844E4}"/>
              </a:ext>
            </a:extLst>
          </p:cNvPr>
          <p:cNvSpPr txBox="1"/>
          <p:nvPr/>
        </p:nvSpPr>
        <p:spPr>
          <a:xfrm>
            <a:off x="1041644" y="1103251"/>
            <a:ext cx="10515600" cy="5078313"/>
          </a:xfrm>
          <a:prstGeom prst="rect">
            <a:avLst/>
          </a:prstGeom>
          <a:noFill/>
        </p:spPr>
        <p:txBody>
          <a:bodyPr wrap="square" rtlCol="0">
            <a:spAutoFit/>
          </a:bodyPr>
          <a:lstStyle/>
          <a:p>
            <a:endParaRPr lang="en-US" dirty="0"/>
          </a:p>
          <a:p>
            <a:r>
              <a:rPr lang="en-US" sz="1600" dirty="0">
                <a:solidFill>
                  <a:srgbClr val="374151"/>
                </a:solidFill>
                <a:latin typeface="Verdana" panose="020B0604030504040204" pitchFamily="34" charset="0"/>
                <a:ea typeface="Verdana" panose="020B0604030504040204" pitchFamily="34" charset="0"/>
              </a:rPr>
              <a:t>Industry classification from PitchBook data can help business users in Investment Banking in several ways:</a:t>
            </a:r>
          </a:p>
          <a:p>
            <a:endParaRPr lang="en-US" sz="1600" dirty="0">
              <a:solidFill>
                <a:srgbClr val="37415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Deal sourcing</a:t>
            </a:r>
            <a:r>
              <a:rPr lang="en-US" sz="1600" dirty="0">
                <a:solidFill>
                  <a:srgbClr val="374151"/>
                </a:solidFill>
                <a:latin typeface="Verdana" panose="020B0604030504040204" pitchFamily="34" charset="0"/>
                <a:ea typeface="Verdana" panose="020B0604030504040204" pitchFamily="34" charset="0"/>
              </a:rPr>
              <a:t>: Investment banks rely on deal flow to generate revenue, and industry classification can help banks to identify promising companies or sectors for investment.</a:t>
            </a:r>
          </a:p>
          <a:p>
            <a:pPr marL="285750" indent="-285750">
              <a:buFont typeface="Arial" panose="020B0604020202020204" pitchFamily="34" charset="0"/>
              <a:buChar char="•"/>
            </a:pPr>
            <a:endParaRPr lang="en-US" sz="1600" dirty="0">
              <a:solidFill>
                <a:srgbClr val="37415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Valuation</a:t>
            </a:r>
            <a:r>
              <a:rPr lang="en-US" sz="1600" dirty="0">
                <a:solidFill>
                  <a:srgbClr val="374151"/>
                </a:solidFill>
                <a:latin typeface="Verdana" panose="020B0604030504040204" pitchFamily="34" charset="0"/>
                <a:ea typeface="Verdana" panose="020B0604030504040204" pitchFamily="34" charset="0"/>
              </a:rPr>
              <a:t>: Industry classification can also be useful for company valuation, as different industries may have different valuations based on market trends and other factors.</a:t>
            </a:r>
          </a:p>
          <a:p>
            <a:pPr marL="285750" indent="-285750">
              <a:buFont typeface="Arial" panose="020B0604020202020204" pitchFamily="34" charset="0"/>
              <a:buChar char="•"/>
            </a:pPr>
            <a:endParaRPr lang="en-US" sz="1600" dirty="0">
              <a:solidFill>
                <a:srgbClr val="37415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Market research</a:t>
            </a:r>
            <a:r>
              <a:rPr lang="en-US" sz="1600" dirty="0">
                <a:solidFill>
                  <a:srgbClr val="374151"/>
                </a:solidFill>
                <a:latin typeface="Verdana" panose="020B0604030504040204" pitchFamily="34" charset="0"/>
                <a:ea typeface="Verdana" panose="020B0604030504040204" pitchFamily="34" charset="0"/>
              </a:rPr>
              <a:t>: Industry classification can be useful for market research, as it allows banks to identify trends and patterns in different industries.</a:t>
            </a:r>
          </a:p>
          <a:p>
            <a:pPr marL="285750" indent="-285750">
              <a:buFont typeface="Arial" panose="020B0604020202020204" pitchFamily="34" charset="0"/>
              <a:buChar char="•"/>
            </a:pPr>
            <a:endParaRPr lang="en-US" sz="1600" dirty="0">
              <a:solidFill>
                <a:srgbClr val="37415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Portfolio management</a:t>
            </a:r>
            <a:r>
              <a:rPr lang="en-US" sz="1600" dirty="0">
                <a:solidFill>
                  <a:srgbClr val="374151"/>
                </a:solidFill>
                <a:latin typeface="Verdana" panose="020B0604030504040204" pitchFamily="34" charset="0"/>
                <a:ea typeface="Verdana" panose="020B0604030504040204" pitchFamily="34" charset="0"/>
              </a:rPr>
              <a:t>: Industry classification can be useful for portfolio management, as it allows banks to diversify their investments across different industries and reduce risk.</a:t>
            </a:r>
          </a:p>
          <a:p>
            <a:pPr marL="285750" indent="-285750">
              <a:buFont typeface="Arial" panose="020B0604020202020204" pitchFamily="34" charset="0"/>
              <a:buChar char="•"/>
            </a:pPr>
            <a:endParaRPr lang="en-US" sz="1600" b="0" i="0" dirty="0">
              <a:solidFill>
                <a:srgbClr val="374151"/>
              </a:solidFill>
              <a:effectLst/>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Regulators</a:t>
            </a:r>
            <a:r>
              <a:rPr lang="en-US" sz="1600" dirty="0">
                <a:solidFill>
                  <a:srgbClr val="374151"/>
                </a:solidFill>
                <a:latin typeface="Verdana" panose="020B0604030504040204" pitchFamily="34" charset="0"/>
                <a:ea typeface="Verdana" panose="020B0604030504040204" pitchFamily="34" charset="0"/>
              </a:rPr>
              <a:t>: Use industry classification to identify trends and patterns in different industries, and to ensure that investment banks are operating within regulatory requirements.</a:t>
            </a:r>
          </a:p>
          <a:p>
            <a:pPr marL="285750" indent="-285750">
              <a:buFont typeface="Arial" panose="020B0604020202020204" pitchFamily="34" charset="0"/>
              <a:buChar char="•"/>
            </a:pPr>
            <a:endParaRPr lang="en-US" sz="1600" dirty="0">
              <a:solidFill>
                <a:srgbClr val="374151"/>
              </a:solidFill>
              <a:latin typeface="Verdana" panose="020B0604030504040204" pitchFamily="34" charset="0"/>
              <a:ea typeface="Verdana" panose="020B0604030504040204" pitchFamily="34" charset="0"/>
            </a:endParaRPr>
          </a:p>
          <a:p>
            <a:endParaRPr lang="en-US" dirty="0"/>
          </a:p>
        </p:txBody>
      </p:sp>
      <p:sp>
        <p:nvSpPr>
          <p:cNvPr id="16" name="Title 1">
            <a:extLst>
              <a:ext uri="{FF2B5EF4-FFF2-40B4-BE49-F238E27FC236}">
                <a16:creationId xmlns:a16="http://schemas.microsoft.com/office/drawing/2014/main" id="{203B9C46-3EA7-4E2B-B416-A22CE4E04205}"/>
              </a:ext>
            </a:extLst>
          </p:cNvPr>
          <p:cNvSpPr txBox="1">
            <a:spLocks/>
          </p:cNvSpPr>
          <p:nvPr/>
        </p:nvSpPr>
        <p:spPr>
          <a:xfrm>
            <a:off x="412043" y="500886"/>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17" name="Rectangle: Rounded Corners 16">
            <a:extLst>
              <a:ext uri="{FF2B5EF4-FFF2-40B4-BE49-F238E27FC236}">
                <a16:creationId xmlns:a16="http://schemas.microsoft.com/office/drawing/2014/main" id="{AE43A23D-86D7-4450-A442-572A1853020B}"/>
              </a:ext>
            </a:extLst>
          </p:cNvPr>
          <p:cNvSpPr/>
          <p:nvPr/>
        </p:nvSpPr>
        <p:spPr>
          <a:xfrm>
            <a:off x="3363037" y="294893"/>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130133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Background</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5</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2" name="TextBox 1">
            <a:extLst>
              <a:ext uri="{FF2B5EF4-FFF2-40B4-BE49-F238E27FC236}">
                <a16:creationId xmlns:a16="http://schemas.microsoft.com/office/drawing/2014/main" id="{3A3FD9DD-A15F-4830-AEFD-19922D0844E4}"/>
              </a:ext>
            </a:extLst>
          </p:cNvPr>
          <p:cNvSpPr txBox="1"/>
          <p:nvPr/>
        </p:nvSpPr>
        <p:spPr>
          <a:xfrm>
            <a:off x="1016000" y="1097005"/>
            <a:ext cx="10650483" cy="3477875"/>
          </a:xfrm>
          <a:prstGeom prst="rect">
            <a:avLst/>
          </a:prstGeom>
          <a:noFill/>
        </p:spPr>
        <p:txBody>
          <a:bodyPr wrap="square" rtlCol="0">
            <a:spAutoFit/>
          </a:bodyPr>
          <a:lstStyle/>
          <a:p>
            <a:r>
              <a:rPr lang="en-US" sz="1600" dirty="0">
                <a:solidFill>
                  <a:srgbClr val="374151"/>
                </a:solidFill>
                <a:latin typeface="Verdana" panose="020B0604030504040204" pitchFamily="34" charset="0"/>
                <a:ea typeface="Verdana" panose="020B0604030504040204" pitchFamily="34" charset="0"/>
              </a:rPr>
              <a:t>100s –1000s of companies exist belonging to various industries. Today these are manually categorized by investment banking business users in financial firm using the domain experience and grouped under various industry classification schemes like NAICS, SIC, NIC, etc. and tracked in their internal Salesforce CRM repository. Below are some of the examples of manual mapping between Salesforce CRM and PitchBook industry classification</a:t>
            </a:r>
          </a:p>
          <a:p>
            <a:endParaRPr lang="en-US" sz="1600" dirty="0">
              <a:solidFill>
                <a:srgbClr val="374151"/>
              </a:solidFill>
              <a:latin typeface="Verdana" panose="020B0604030504040204" pitchFamily="34" charset="0"/>
              <a:ea typeface="Verdana" panose="020B0604030504040204" pitchFamily="34" charset="0"/>
            </a:endParaRPr>
          </a:p>
          <a:p>
            <a:endParaRPr lang="en-US" sz="1600" dirty="0"/>
          </a:p>
          <a:p>
            <a:endParaRPr lang="en-US" dirty="0"/>
          </a:p>
          <a:p>
            <a:endParaRPr lang="en-US" dirty="0"/>
          </a:p>
          <a:p>
            <a:endParaRPr lang="en-US" dirty="0"/>
          </a:p>
          <a:p>
            <a:endParaRPr lang="en-US" dirty="0"/>
          </a:p>
          <a:p>
            <a:endParaRPr lang="en-US" dirty="0"/>
          </a:p>
          <a:p>
            <a:endParaRPr lang="en-US" dirty="0"/>
          </a:p>
        </p:txBody>
      </p:sp>
      <p:sp>
        <p:nvSpPr>
          <p:cNvPr id="13" name="Rectangle: Rounded Corners 12">
            <a:extLst>
              <a:ext uri="{FF2B5EF4-FFF2-40B4-BE49-F238E27FC236}">
                <a16:creationId xmlns:a16="http://schemas.microsoft.com/office/drawing/2014/main" id="{3F7039C6-ABC4-4F24-AC40-6A845A15ED54}"/>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pic>
        <p:nvPicPr>
          <p:cNvPr id="5" name="Picture 4">
            <a:extLst>
              <a:ext uri="{FF2B5EF4-FFF2-40B4-BE49-F238E27FC236}">
                <a16:creationId xmlns:a16="http://schemas.microsoft.com/office/drawing/2014/main" id="{74A4C315-9A48-404E-A526-F5325EF642A6}"/>
              </a:ext>
            </a:extLst>
          </p:cNvPr>
          <p:cNvPicPr>
            <a:picLocks noChangeAspect="1"/>
          </p:cNvPicPr>
          <p:nvPr/>
        </p:nvPicPr>
        <p:blipFill>
          <a:blip r:embed="rId4"/>
          <a:stretch>
            <a:fillRect/>
          </a:stretch>
        </p:blipFill>
        <p:spPr>
          <a:xfrm>
            <a:off x="8277934" y="2457721"/>
            <a:ext cx="3410425" cy="3669810"/>
          </a:xfrm>
          <a:prstGeom prst="rect">
            <a:avLst/>
          </a:prstGeom>
        </p:spPr>
      </p:pic>
      <p:sp>
        <p:nvSpPr>
          <p:cNvPr id="16" name="TextBox 15">
            <a:extLst>
              <a:ext uri="{FF2B5EF4-FFF2-40B4-BE49-F238E27FC236}">
                <a16:creationId xmlns:a16="http://schemas.microsoft.com/office/drawing/2014/main" id="{73971661-0A59-4823-9404-30D195A3A67F}"/>
              </a:ext>
            </a:extLst>
          </p:cNvPr>
          <p:cNvSpPr txBox="1"/>
          <p:nvPr/>
        </p:nvSpPr>
        <p:spPr>
          <a:xfrm>
            <a:off x="1016000" y="4781819"/>
            <a:ext cx="7404595" cy="1354217"/>
          </a:xfrm>
          <a:prstGeom prst="rect">
            <a:avLst/>
          </a:prstGeom>
          <a:noFill/>
        </p:spPr>
        <p:txBody>
          <a:bodyPr wrap="square">
            <a:spAutoFit/>
          </a:bodyPr>
          <a:lstStyle/>
          <a:p>
            <a:r>
              <a:rPr lang="en-US" sz="1600" b="1" dirty="0">
                <a:solidFill>
                  <a:srgbClr val="374151"/>
                </a:solidFill>
                <a:latin typeface="Verdana" panose="020B0604030504040204" pitchFamily="34" charset="0"/>
                <a:ea typeface="Verdana" panose="020B0604030504040204" pitchFamily="34" charset="0"/>
              </a:rPr>
              <a:t>Question</a:t>
            </a:r>
            <a:r>
              <a:rPr lang="en-US" sz="1600" dirty="0">
                <a:solidFill>
                  <a:srgbClr val="374151"/>
                </a:solidFill>
                <a:latin typeface="Verdana" panose="020B0604030504040204" pitchFamily="34" charset="0"/>
                <a:ea typeface="Verdana" panose="020B0604030504040204" pitchFamily="34" charset="0"/>
              </a:rPr>
              <a:t>:  Can we create a more dynamic categorization basis the journey of a company using a machine learning model?</a:t>
            </a:r>
          </a:p>
          <a:p>
            <a:endParaRPr lang="en-US" sz="1800" dirty="0">
              <a:solidFill>
                <a:srgbClr val="374151"/>
              </a:solidFill>
              <a:latin typeface="Verdana" panose="020B0604030504040204" pitchFamily="34" charset="0"/>
              <a:ea typeface="Verdana" panose="020B0604030504040204" pitchFamily="34" charset="0"/>
            </a:endParaRPr>
          </a:p>
          <a:p>
            <a:r>
              <a:rPr lang="en-US" sz="1600" b="1" dirty="0">
                <a:solidFill>
                  <a:srgbClr val="374151"/>
                </a:solidFill>
                <a:latin typeface="Verdana" panose="020B0604030504040204" pitchFamily="34" charset="0"/>
                <a:ea typeface="Verdana" panose="020B0604030504040204" pitchFamily="34" charset="0"/>
              </a:rPr>
              <a:t>Answer</a:t>
            </a:r>
            <a:r>
              <a:rPr lang="en-US" sz="1600" dirty="0">
                <a:solidFill>
                  <a:srgbClr val="374151"/>
                </a:solidFill>
                <a:latin typeface="Verdana" panose="020B0604030504040204" pitchFamily="34" charset="0"/>
                <a:ea typeface="Verdana" panose="020B0604030504040204" pitchFamily="34" charset="0"/>
              </a:rPr>
              <a:t>: Yes, we can!. And that’s what we are going to explore in subsequent slides</a:t>
            </a:r>
          </a:p>
        </p:txBody>
      </p:sp>
    </p:spTree>
    <p:extLst>
      <p:ext uri="{BB962C8B-B14F-4D97-AF65-F5344CB8AC3E}">
        <p14:creationId xmlns:p14="http://schemas.microsoft.com/office/powerpoint/2010/main" val="197871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Existing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3" name="Picture 10" descr="Salesforce: We bring companies and customers together on the #1 CRM.">
            <a:extLst>
              <a:ext uri="{FF2B5EF4-FFF2-40B4-BE49-F238E27FC236}">
                <a16:creationId xmlns:a16="http://schemas.microsoft.com/office/drawing/2014/main" id="{41EBB564-BD5D-4CE6-8D29-4D4B16CFBD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itchBook Adds New Performance Datasets &amp;amp;amp; Research to Strengthen Fund  Manager Due Diligence Workflow">
            <a:extLst>
              <a:ext uri="{FF2B5EF4-FFF2-40B4-BE49-F238E27FC236}">
                <a16:creationId xmlns:a16="http://schemas.microsoft.com/office/drawing/2014/main" id="{C39262CC-2F29-4CB2-9566-691595B765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C3B3DC5-34C2-4B09-9D0E-4559CE9A6EBC}"/>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5AA5FB52-8FFE-4B96-870F-816154B5728C}"/>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9" name="Rectangle 18">
            <a:extLst>
              <a:ext uri="{FF2B5EF4-FFF2-40B4-BE49-F238E27FC236}">
                <a16:creationId xmlns:a16="http://schemas.microsoft.com/office/drawing/2014/main" id="{5AEA7AF5-10CC-40EC-AD0A-2BF07F9ABD0B}"/>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0" name="TextBox 19">
            <a:extLst>
              <a:ext uri="{FF2B5EF4-FFF2-40B4-BE49-F238E27FC236}">
                <a16:creationId xmlns:a16="http://schemas.microsoft.com/office/drawing/2014/main" id="{77B39831-C01E-4DA5-94AD-BFDA8D6A2DE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pic>
        <p:nvPicPr>
          <p:cNvPr id="21" name="Picture 20">
            <a:extLst>
              <a:ext uri="{FF2B5EF4-FFF2-40B4-BE49-F238E27FC236}">
                <a16:creationId xmlns:a16="http://schemas.microsoft.com/office/drawing/2014/main" id="{13FF8F27-A02C-4F8E-BD22-AC116D5D0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sp>
        <p:nvSpPr>
          <p:cNvPr id="22" name="TextBox 21">
            <a:extLst>
              <a:ext uri="{FF2B5EF4-FFF2-40B4-BE49-F238E27FC236}">
                <a16:creationId xmlns:a16="http://schemas.microsoft.com/office/drawing/2014/main" id="{2024A3C5-CBDF-4FED-8226-3E8615C515AC}"/>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3" name="TextBox 22">
            <a:extLst>
              <a:ext uri="{FF2B5EF4-FFF2-40B4-BE49-F238E27FC236}">
                <a16:creationId xmlns:a16="http://schemas.microsoft.com/office/drawing/2014/main" id="{5638FFCF-1E84-4648-A1DC-61E7C37E9A7E}"/>
              </a:ext>
            </a:extLst>
          </p:cNvPr>
          <p:cNvSpPr txBox="1"/>
          <p:nvPr/>
        </p:nvSpPr>
        <p:spPr>
          <a:xfrm rot="16200000">
            <a:off x="2671839" y="4918628"/>
            <a:ext cx="100765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24" name="Connector: Elbow 23">
            <a:extLst>
              <a:ext uri="{FF2B5EF4-FFF2-40B4-BE49-F238E27FC236}">
                <a16:creationId xmlns:a16="http://schemas.microsoft.com/office/drawing/2014/main" id="{4264AF24-8A9D-45AE-A66F-32A6C5AE4AF5}"/>
              </a:ext>
            </a:extLst>
          </p:cNvPr>
          <p:cNvCxnSpPr>
            <a:stCxn id="21"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D83695-BEA1-4CF5-9C2E-ACDDB8EF41A2}"/>
              </a:ext>
            </a:extLst>
          </p:cNvPr>
          <p:cNvSpPr txBox="1"/>
          <p:nvPr/>
        </p:nvSpPr>
        <p:spPr>
          <a:xfrm>
            <a:off x="2163027" y="4978163"/>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cxnSp>
        <p:nvCxnSpPr>
          <p:cNvPr id="26" name="Connector: Elbow 25">
            <a:extLst>
              <a:ext uri="{FF2B5EF4-FFF2-40B4-BE49-F238E27FC236}">
                <a16:creationId xmlns:a16="http://schemas.microsoft.com/office/drawing/2014/main" id="{1783BDD4-878F-4021-83EA-28D516E56075}"/>
              </a:ext>
            </a:extLst>
          </p:cNvPr>
          <p:cNvCxnSpPr>
            <a:endCxn id="21"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1D4E00A-750B-449C-BD3B-EB88E42CD1CF}"/>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latin typeface="Verdana" panose="020B0604030504040204" pitchFamily="34" charset="0"/>
                <a:ea typeface="Verdana" panose="020B0604030504040204" pitchFamily="34" charset="0"/>
              </a:rPr>
              <a:t>Pull Pitchbook</a:t>
            </a:r>
          </a:p>
          <a:p>
            <a:pPr defTabSz="685800"/>
            <a:r>
              <a:rPr lang="en-US" sz="700" dirty="0">
                <a:latin typeface="Verdana" panose="020B0604030504040204" pitchFamily="34" charset="0"/>
                <a:ea typeface="Verdana" panose="020B0604030504040204" pitchFamily="34" charset="0"/>
              </a:rPr>
              <a:t>Data</a:t>
            </a:r>
          </a:p>
        </p:txBody>
      </p:sp>
      <p:sp>
        <p:nvSpPr>
          <p:cNvPr id="28" name="Oval 27">
            <a:extLst>
              <a:ext uri="{FF2B5EF4-FFF2-40B4-BE49-F238E27FC236}">
                <a16:creationId xmlns:a16="http://schemas.microsoft.com/office/drawing/2014/main" id="{21B6F05A-BA46-4582-AEF9-420CCAE211BB}"/>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5F1AF841-0C87-448B-8B47-08ABC0E97915}"/>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98F9C689-803B-4616-964B-749E51D67ECA}"/>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Rectangle 30">
            <a:extLst>
              <a:ext uri="{FF2B5EF4-FFF2-40B4-BE49-F238E27FC236}">
                <a16:creationId xmlns:a16="http://schemas.microsoft.com/office/drawing/2014/main" id="{C01B0650-0C8B-48C3-A897-C53A7959F8F4}"/>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5A3D09E-4A63-449F-9BF2-5DD037A6524A}"/>
              </a:ext>
            </a:extLst>
          </p:cNvPr>
          <p:cNvSpPr txBox="1"/>
          <p:nvPr/>
        </p:nvSpPr>
        <p:spPr>
          <a:xfrm>
            <a:off x="3531718" y="1366736"/>
            <a:ext cx="1607518"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Manual Ops</a:t>
            </a:r>
          </a:p>
        </p:txBody>
      </p:sp>
      <p:cxnSp>
        <p:nvCxnSpPr>
          <p:cNvPr id="36" name="Connector: Elbow 35">
            <a:extLst>
              <a:ext uri="{FF2B5EF4-FFF2-40B4-BE49-F238E27FC236}">
                <a16:creationId xmlns:a16="http://schemas.microsoft.com/office/drawing/2014/main" id="{1A550721-F38E-4FF0-98D5-D24CE729AC53}"/>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1D6D7F8-250F-4110-8DF6-AED166D84B05}"/>
              </a:ext>
            </a:extLst>
          </p:cNvPr>
          <p:cNvSpPr txBox="1"/>
          <p:nvPr/>
        </p:nvSpPr>
        <p:spPr>
          <a:xfrm rot="16200000">
            <a:off x="4683089" y="4163269"/>
            <a:ext cx="90028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40" name="Rectangle 39">
            <a:extLst>
              <a:ext uri="{FF2B5EF4-FFF2-40B4-BE49-F238E27FC236}">
                <a16:creationId xmlns:a16="http://schemas.microsoft.com/office/drawing/2014/main" id="{14B2A4B9-CA6F-4282-8265-9F5527139CCC}"/>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73AA105-3A45-41A5-8851-76B4B0C24718}"/>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F413964-0740-4941-BC3D-1B766C6E3702}"/>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Manual Industry Classification Process</a:t>
            </a:r>
          </a:p>
        </p:txBody>
      </p:sp>
      <p:grpSp>
        <p:nvGrpSpPr>
          <p:cNvPr id="33" name="Group 32">
            <a:extLst>
              <a:ext uri="{FF2B5EF4-FFF2-40B4-BE49-F238E27FC236}">
                <a16:creationId xmlns:a16="http://schemas.microsoft.com/office/drawing/2014/main" id="{1A4EAEAE-3F9D-4997-9BDB-845327C73B64}"/>
              </a:ext>
            </a:extLst>
          </p:cNvPr>
          <p:cNvGrpSpPr/>
          <p:nvPr/>
        </p:nvGrpSpPr>
        <p:grpSpPr>
          <a:xfrm>
            <a:off x="6511211" y="2882008"/>
            <a:ext cx="652882" cy="516947"/>
            <a:chOff x="3050627" y="2651409"/>
            <a:chExt cx="652882" cy="516947"/>
          </a:xfrm>
        </p:grpSpPr>
        <p:pic>
          <p:nvPicPr>
            <p:cNvPr id="34" name="Graphic 33">
              <a:extLst>
                <a:ext uri="{FF2B5EF4-FFF2-40B4-BE49-F238E27FC236}">
                  <a16:creationId xmlns:a16="http://schemas.microsoft.com/office/drawing/2014/main" id="{8604B077-1235-4454-8D5A-2A92DF71DBD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6028" y="2651409"/>
              <a:ext cx="247647" cy="247647"/>
            </a:xfrm>
            <a:prstGeom prst="rect">
              <a:avLst/>
            </a:prstGeom>
          </p:spPr>
        </p:pic>
        <p:sp>
          <p:nvSpPr>
            <p:cNvPr id="35" name="TextBox 34">
              <a:extLst>
                <a:ext uri="{FF2B5EF4-FFF2-40B4-BE49-F238E27FC236}">
                  <a16:creationId xmlns:a16="http://schemas.microsoft.com/office/drawing/2014/main" id="{8B8B8930-C297-4530-9FF0-62DD0BFCB0D3}"/>
                </a:ext>
              </a:extLst>
            </p:cNvPr>
            <p:cNvSpPr txBox="1"/>
            <p:nvPr/>
          </p:nvSpPr>
          <p:spPr>
            <a:xfrm>
              <a:off x="3050627" y="2860579"/>
              <a:ext cx="652882"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Custom Web App</a:t>
              </a:r>
            </a:p>
          </p:txBody>
        </p:sp>
      </p:grpSp>
      <p:cxnSp>
        <p:nvCxnSpPr>
          <p:cNvPr id="43" name="Connector: Elbow 42">
            <a:extLst>
              <a:ext uri="{FF2B5EF4-FFF2-40B4-BE49-F238E27FC236}">
                <a16:creationId xmlns:a16="http://schemas.microsoft.com/office/drawing/2014/main" id="{BC66B013-7FE9-42D5-90D8-968E06A99738}"/>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C6D4931-538C-4A26-A193-65C79A1697F4}"/>
              </a:ext>
            </a:extLst>
          </p:cNvPr>
          <p:cNvSpPr txBox="1"/>
          <p:nvPr/>
        </p:nvSpPr>
        <p:spPr>
          <a:xfrm rot="16200000">
            <a:off x="7907834" y="4163990"/>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sp>
        <p:nvSpPr>
          <p:cNvPr id="45" name="Oval 44">
            <a:extLst>
              <a:ext uri="{FF2B5EF4-FFF2-40B4-BE49-F238E27FC236}">
                <a16:creationId xmlns:a16="http://schemas.microsoft.com/office/drawing/2014/main" id="{7138C5CB-641F-4349-8F6F-B42C97A987EB}"/>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46" name="Oval 45">
            <a:extLst>
              <a:ext uri="{FF2B5EF4-FFF2-40B4-BE49-F238E27FC236}">
                <a16:creationId xmlns:a16="http://schemas.microsoft.com/office/drawing/2014/main" id="{8AB52846-2F80-4389-BE4B-66428973BB5A}"/>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7" name="Picture 46">
            <a:extLst>
              <a:ext uri="{FF2B5EF4-FFF2-40B4-BE49-F238E27FC236}">
                <a16:creationId xmlns:a16="http://schemas.microsoft.com/office/drawing/2014/main" id="{465EB137-C0C3-4341-B778-F2EE07BEF0F5}"/>
              </a:ext>
            </a:extLst>
          </p:cNvPr>
          <p:cNvPicPr>
            <a:picLocks noChangeAspect="1"/>
          </p:cNvPicPr>
          <p:nvPr/>
        </p:nvPicPr>
        <p:blipFill>
          <a:blip r:embed="rId9"/>
          <a:stretch>
            <a:fillRect/>
          </a:stretch>
        </p:blipFill>
        <p:spPr>
          <a:xfrm>
            <a:off x="10981458" y="3151962"/>
            <a:ext cx="619005" cy="554075"/>
          </a:xfrm>
          <a:prstGeom prst="rect">
            <a:avLst/>
          </a:prstGeom>
        </p:spPr>
      </p:pic>
      <p:cxnSp>
        <p:nvCxnSpPr>
          <p:cNvPr id="48" name="Connector: Elbow 47">
            <a:extLst>
              <a:ext uri="{FF2B5EF4-FFF2-40B4-BE49-F238E27FC236}">
                <a16:creationId xmlns:a16="http://schemas.microsoft.com/office/drawing/2014/main" id="{36ED0596-75EA-443C-9972-B60D107BE827}"/>
              </a:ext>
            </a:extLst>
          </p:cNvPr>
          <p:cNvCxnSpPr>
            <a:stCxn id="47" idx="2"/>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C2C95E-2992-4817-80C0-0CA1988CF736}"/>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50" name="Oval 49">
            <a:extLst>
              <a:ext uri="{FF2B5EF4-FFF2-40B4-BE49-F238E27FC236}">
                <a16:creationId xmlns:a16="http://schemas.microsoft.com/office/drawing/2014/main" id="{CC9722A1-6D04-411F-99C9-70B2A5E05922}"/>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cxnSp>
        <p:nvCxnSpPr>
          <p:cNvPr id="51" name="Connector: Elbow 50">
            <a:extLst>
              <a:ext uri="{FF2B5EF4-FFF2-40B4-BE49-F238E27FC236}">
                <a16:creationId xmlns:a16="http://schemas.microsoft.com/office/drawing/2014/main" id="{7017DE55-6EB2-4B85-9577-ED0EB2D44A5D}"/>
              </a:ext>
            </a:extLst>
          </p:cNvPr>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3E770E2-B783-4C50-BE04-1894BF6FBB5D}"/>
              </a:ext>
            </a:extLst>
          </p:cNvPr>
          <p:cNvSpPr txBox="1"/>
          <p:nvPr/>
        </p:nvSpPr>
        <p:spPr>
          <a:xfrm>
            <a:off x="816134" y="5661810"/>
            <a:ext cx="1075739"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sp>
        <p:nvSpPr>
          <p:cNvPr id="53" name="Oval 52">
            <a:extLst>
              <a:ext uri="{FF2B5EF4-FFF2-40B4-BE49-F238E27FC236}">
                <a16:creationId xmlns:a16="http://schemas.microsoft.com/office/drawing/2014/main" id="{7213C148-6573-4E90-94F1-C55521056F85}"/>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sp>
        <p:nvSpPr>
          <p:cNvPr id="57" name="object 49">
            <a:extLst>
              <a:ext uri="{FF2B5EF4-FFF2-40B4-BE49-F238E27FC236}">
                <a16:creationId xmlns:a16="http://schemas.microsoft.com/office/drawing/2014/main" id="{EE4015E8-6836-406A-8D89-92762F084D3F}"/>
              </a:ext>
            </a:extLst>
          </p:cNvPr>
          <p:cNvSpPr txBox="1"/>
          <p:nvPr/>
        </p:nvSpPr>
        <p:spPr>
          <a:xfrm>
            <a:off x="10150228" y="1391101"/>
            <a:ext cx="1950036" cy="659155"/>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Business users manually identify the Industry classifier based on domain knowledge and company description from Pitchbook data and update the company records in Salesforce CRM</a:t>
            </a:r>
          </a:p>
        </p:txBody>
      </p:sp>
      <p:cxnSp>
        <p:nvCxnSpPr>
          <p:cNvPr id="4" name="Straight Arrow Connector 3">
            <a:extLst>
              <a:ext uri="{FF2B5EF4-FFF2-40B4-BE49-F238E27FC236}">
                <a16:creationId xmlns:a16="http://schemas.microsoft.com/office/drawing/2014/main" id="{824CE4B6-72B4-4A3A-A43F-4B4BC619B8B4}"/>
              </a:ext>
            </a:extLst>
          </p:cNvPr>
          <p:cNvCxnSpPr>
            <a:stCxn id="41" idx="3"/>
            <a:endCxn id="57" idx="1"/>
          </p:cNvCxnSpPr>
          <p:nvPr/>
        </p:nvCxnSpPr>
        <p:spPr>
          <a:xfrm flipV="1">
            <a:off x="9215092" y="1720679"/>
            <a:ext cx="935136" cy="48879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47B3479-A9C0-45A7-A6B2-10D60CAE7F15}"/>
              </a:ext>
            </a:extLst>
          </p:cNvPr>
          <p:cNvCxnSpPr>
            <a:cxnSpLocks/>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E7821CCE-733A-4A12-A72E-CFEDC6A118DB}"/>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320835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Proposed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8" name="Picture 10" descr="Salesforce: We bring companies and customers together on the #1 CRM.">
            <a:extLst>
              <a:ext uri="{FF2B5EF4-FFF2-40B4-BE49-F238E27FC236}">
                <a16:creationId xmlns:a16="http://schemas.microsoft.com/office/drawing/2014/main" id="{85591AA1-6683-4714-9ED7-6846C641D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itchBook Adds New Performance Datasets &amp;amp;amp; Research to Strengthen Fund  Manager Due Diligence Workflow">
            <a:extLst>
              <a:ext uri="{FF2B5EF4-FFF2-40B4-BE49-F238E27FC236}">
                <a16:creationId xmlns:a16="http://schemas.microsoft.com/office/drawing/2014/main" id="{C17DCC62-A12A-4732-94B6-A00CA8EC5B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E8D701F-BEDF-4F49-8B2E-974D64DF48DB}"/>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327CA598-D54A-4B7C-8BD7-94788B77DB30}"/>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6" name="Rectangle 15">
            <a:extLst>
              <a:ext uri="{FF2B5EF4-FFF2-40B4-BE49-F238E27FC236}">
                <a16:creationId xmlns:a16="http://schemas.microsoft.com/office/drawing/2014/main" id="{125D889D-1E47-4B19-BC14-D4D1D5F10E0D}"/>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7" name="Picture 16">
            <a:extLst>
              <a:ext uri="{FF2B5EF4-FFF2-40B4-BE49-F238E27FC236}">
                <a16:creationId xmlns:a16="http://schemas.microsoft.com/office/drawing/2014/main" id="{1B2BCCD4-4894-4A59-8E7E-B6806590F3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cxnSp>
        <p:nvCxnSpPr>
          <p:cNvPr id="4" name="Straight Arrow Connector 3">
            <a:extLst>
              <a:ext uri="{FF2B5EF4-FFF2-40B4-BE49-F238E27FC236}">
                <a16:creationId xmlns:a16="http://schemas.microsoft.com/office/drawing/2014/main" id="{841C28C2-A797-4B69-9D96-1FB6F23D306A}"/>
              </a:ext>
            </a:extLst>
          </p:cNvPr>
          <p:cNvCxnSpPr>
            <a:cxnSpLocks/>
            <a:endCxn id="17" idx="1"/>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8ABA94-8AD9-486F-9AB3-A16869C4DB7A}"/>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4" name="TextBox 23">
            <a:extLst>
              <a:ext uri="{FF2B5EF4-FFF2-40B4-BE49-F238E27FC236}">
                <a16:creationId xmlns:a16="http://schemas.microsoft.com/office/drawing/2014/main" id="{4EA891C7-0709-4733-B6DA-7D8783A1F219}"/>
              </a:ext>
            </a:extLst>
          </p:cNvPr>
          <p:cNvSpPr txBox="1"/>
          <p:nvPr/>
        </p:nvSpPr>
        <p:spPr>
          <a:xfrm rot="16200000">
            <a:off x="2652212" y="4881245"/>
            <a:ext cx="10469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13" name="Connector: Elbow 12">
            <a:extLst>
              <a:ext uri="{FF2B5EF4-FFF2-40B4-BE49-F238E27FC236}">
                <a16:creationId xmlns:a16="http://schemas.microsoft.com/office/drawing/2014/main" id="{38DD889F-5258-4017-A03A-874DB620AD7A}"/>
              </a:ext>
            </a:extLst>
          </p:cNvPr>
          <p:cNvCxnSpPr>
            <a:stCxn id="17"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772218-08BA-4FAE-91A6-01BCB579EEF3}"/>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27" name="TextBox 26">
            <a:extLst>
              <a:ext uri="{FF2B5EF4-FFF2-40B4-BE49-F238E27FC236}">
                <a16:creationId xmlns:a16="http://schemas.microsoft.com/office/drawing/2014/main" id="{1BE0C4D5-F6AE-42D1-BF04-C4D8BDC689C6}"/>
              </a:ext>
            </a:extLst>
          </p:cNvPr>
          <p:cNvSpPr txBox="1"/>
          <p:nvPr/>
        </p:nvSpPr>
        <p:spPr>
          <a:xfrm>
            <a:off x="2171905" y="4969285"/>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28" name="Rectangle 27">
            <a:extLst>
              <a:ext uri="{FF2B5EF4-FFF2-40B4-BE49-F238E27FC236}">
                <a16:creationId xmlns:a16="http://schemas.microsoft.com/office/drawing/2014/main" id="{5C9781D5-BBE5-4C33-83E7-FE83DAE33E45}"/>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1A4BF3A-B3E0-4663-A00E-2C2428864DBA}"/>
              </a:ext>
            </a:extLst>
          </p:cNvPr>
          <p:cNvSpPr txBox="1"/>
          <p:nvPr/>
        </p:nvSpPr>
        <p:spPr>
          <a:xfrm>
            <a:off x="3531718" y="1366736"/>
            <a:ext cx="1016589"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MLOps</a:t>
            </a:r>
          </a:p>
        </p:txBody>
      </p:sp>
      <p:sp>
        <p:nvSpPr>
          <p:cNvPr id="30" name="Rectangle 29">
            <a:extLst>
              <a:ext uri="{FF2B5EF4-FFF2-40B4-BE49-F238E27FC236}">
                <a16:creationId xmlns:a16="http://schemas.microsoft.com/office/drawing/2014/main" id="{D9E0FD4B-464D-4454-A4A6-265E22473BE9}"/>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5E4DF9-47E2-4629-9F10-2A33FE808CF2}"/>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CFC1547-ADC5-41A3-A44F-984E6504D6AE}"/>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(Industry Classification)</a:t>
            </a:r>
          </a:p>
        </p:txBody>
      </p:sp>
      <p:sp>
        <p:nvSpPr>
          <p:cNvPr id="33" name="Rectangle 32">
            <a:extLst>
              <a:ext uri="{FF2B5EF4-FFF2-40B4-BE49-F238E27FC236}">
                <a16:creationId xmlns:a16="http://schemas.microsoft.com/office/drawing/2014/main" id="{14FA37FB-B9A4-4011-A301-DFA50A6A9B01}"/>
              </a:ext>
            </a:extLst>
          </p:cNvPr>
          <p:cNvSpPr/>
          <p:nvPr/>
        </p:nvSpPr>
        <p:spPr>
          <a:xfrm>
            <a:off x="5296030" y="3235506"/>
            <a:ext cx="640080" cy="392103"/>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C105A1C-354E-4070-8C1C-128EBDF61D2C}"/>
              </a:ext>
            </a:extLst>
          </p:cNvPr>
          <p:cNvSpPr txBox="1"/>
          <p:nvPr/>
        </p:nvSpPr>
        <p:spPr>
          <a:xfrm>
            <a:off x="5100246" y="3313041"/>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EDA</a:t>
            </a:r>
          </a:p>
        </p:txBody>
      </p:sp>
      <p:sp>
        <p:nvSpPr>
          <p:cNvPr id="35" name="Rectangle 34">
            <a:extLst>
              <a:ext uri="{FF2B5EF4-FFF2-40B4-BE49-F238E27FC236}">
                <a16:creationId xmlns:a16="http://schemas.microsoft.com/office/drawing/2014/main" id="{C711A91E-DF3B-40B1-B2C7-23F49728682C}"/>
              </a:ext>
            </a:extLst>
          </p:cNvPr>
          <p:cNvSpPr/>
          <p:nvPr/>
        </p:nvSpPr>
        <p:spPr>
          <a:xfrm>
            <a:off x="6080483" y="3244384"/>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1214E36-1C23-4AD0-B8B8-969F49A23296}"/>
              </a:ext>
            </a:extLst>
          </p:cNvPr>
          <p:cNvSpPr txBox="1"/>
          <p:nvPr/>
        </p:nvSpPr>
        <p:spPr>
          <a:xfrm>
            <a:off x="5892529" y="3277356"/>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Feature </a:t>
            </a:r>
          </a:p>
          <a:p>
            <a:pPr algn="ctr"/>
            <a:r>
              <a:rPr lang="en-US" sz="700" dirty="0">
                <a:latin typeface="Verdana" panose="020B0604030504040204" pitchFamily="34" charset="0"/>
                <a:ea typeface="Verdana" panose="020B0604030504040204" pitchFamily="34" charset="0"/>
              </a:rPr>
              <a:t>Engineering</a:t>
            </a:r>
          </a:p>
        </p:txBody>
      </p:sp>
      <p:sp>
        <p:nvSpPr>
          <p:cNvPr id="37" name="Rectangle 36">
            <a:extLst>
              <a:ext uri="{FF2B5EF4-FFF2-40B4-BE49-F238E27FC236}">
                <a16:creationId xmlns:a16="http://schemas.microsoft.com/office/drawing/2014/main" id="{A721C456-E85F-4A8E-88F9-EA71796B31DF}"/>
              </a:ext>
            </a:extLst>
          </p:cNvPr>
          <p:cNvSpPr/>
          <p:nvPr/>
        </p:nvSpPr>
        <p:spPr>
          <a:xfrm>
            <a:off x="6864930" y="3244990"/>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71F756-C891-4FD6-92DE-B582B1CFEC2B}"/>
              </a:ext>
            </a:extLst>
          </p:cNvPr>
          <p:cNvSpPr txBox="1"/>
          <p:nvPr/>
        </p:nvSpPr>
        <p:spPr>
          <a:xfrm>
            <a:off x="6675014" y="3320966"/>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Model</a:t>
            </a:r>
          </a:p>
        </p:txBody>
      </p:sp>
      <p:sp>
        <p:nvSpPr>
          <p:cNvPr id="39" name="Rectangle 38">
            <a:extLst>
              <a:ext uri="{FF2B5EF4-FFF2-40B4-BE49-F238E27FC236}">
                <a16:creationId xmlns:a16="http://schemas.microsoft.com/office/drawing/2014/main" id="{97767C31-BFD9-44F4-A621-93003930F756}"/>
              </a:ext>
            </a:extLst>
          </p:cNvPr>
          <p:cNvSpPr/>
          <p:nvPr/>
        </p:nvSpPr>
        <p:spPr>
          <a:xfrm>
            <a:off x="7650886" y="3245288"/>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272C51-029D-45CE-95A5-1BFDA05B3935}"/>
              </a:ext>
            </a:extLst>
          </p:cNvPr>
          <p:cNvSpPr txBox="1"/>
          <p:nvPr/>
        </p:nvSpPr>
        <p:spPr>
          <a:xfrm>
            <a:off x="7451181" y="3321609"/>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Train</a:t>
            </a:r>
          </a:p>
          <a:p>
            <a:pPr algn="ctr"/>
            <a:endParaRPr lang="en-US" sz="700" dirty="0"/>
          </a:p>
        </p:txBody>
      </p:sp>
      <p:sp>
        <p:nvSpPr>
          <p:cNvPr id="41" name="Rectangle 40">
            <a:extLst>
              <a:ext uri="{FF2B5EF4-FFF2-40B4-BE49-F238E27FC236}">
                <a16:creationId xmlns:a16="http://schemas.microsoft.com/office/drawing/2014/main" id="{D6E8ED81-6C1A-4D6F-B4C3-0EB876FDD5AB}"/>
              </a:ext>
            </a:extLst>
          </p:cNvPr>
          <p:cNvSpPr/>
          <p:nvPr/>
        </p:nvSpPr>
        <p:spPr>
          <a:xfrm>
            <a:off x="8438527" y="3246110"/>
            <a:ext cx="640080" cy="322610"/>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43087DB-1E39-4FD7-BE01-5B06B3A0DCE7}"/>
              </a:ext>
            </a:extLst>
          </p:cNvPr>
          <p:cNvCxnSpPr>
            <a:cxnSpLocks/>
          </p:cNvCxnSpPr>
          <p:nvPr/>
        </p:nvCxnSpPr>
        <p:spPr>
          <a:xfrm rot="10800000" flipV="1">
            <a:off x="4835849" y="2971095"/>
            <a:ext cx="3963866" cy="264958"/>
          </a:xfrm>
          <a:prstGeom prst="bentConnector2">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787C88-DC12-41F7-9E17-7E373505228C}"/>
              </a:ext>
            </a:extLst>
          </p:cNvPr>
          <p:cNvCxnSpPr>
            <a:cxnSpLocks/>
          </p:cNvCxnSpPr>
          <p:nvPr/>
        </p:nvCxnSpPr>
        <p:spPr>
          <a:xfrm>
            <a:off x="8799715" y="2961858"/>
            <a:ext cx="0" cy="2926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B066E3-F4CC-4590-8C01-E94CF0E0B989}"/>
              </a:ext>
            </a:extLst>
          </p:cNvPr>
          <p:cNvSpPr txBox="1"/>
          <p:nvPr/>
        </p:nvSpPr>
        <p:spPr>
          <a:xfrm>
            <a:off x="6258575" y="2796775"/>
            <a:ext cx="1030384" cy="215444"/>
          </a:xfrm>
          <a:prstGeom prst="rect">
            <a:avLst/>
          </a:prstGeom>
          <a:noFill/>
        </p:spPr>
        <p:txBody>
          <a:bodyPr wrap="square" rtlCol="0">
            <a:spAutoFit/>
          </a:bodyPr>
          <a:lstStyle/>
          <a:p>
            <a:pPr algn="ctr"/>
            <a:r>
              <a:rPr lang="en-US" sz="800" i="1" dirty="0">
                <a:latin typeface="Verdana" panose="020B0604030504040204" pitchFamily="34" charset="0"/>
                <a:ea typeface="Verdana" panose="020B0604030504040204" pitchFamily="34" charset="0"/>
              </a:rPr>
              <a:t>Iterate</a:t>
            </a:r>
          </a:p>
        </p:txBody>
      </p:sp>
      <p:sp>
        <p:nvSpPr>
          <p:cNvPr id="45" name="TextBox 44">
            <a:extLst>
              <a:ext uri="{FF2B5EF4-FFF2-40B4-BE49-F238E27FC236}">
                <a16:creationId xmlns:a16="http://schemas.microsoft.com/office/drawing/2014/main" id="{72D432FC-E86C-4D7A-A10F-6D3AA8751B8C}"/>
              </a:ext>
            </a:extLst>
          </p:cNvPr>
          <p:cNvSpPr txBox="1"/>
          <p:nvPr/>
        </p:nvSpPr>
        <p:spPr>
          <a:xfrm>
            <a:off x="4715452" y="2433341"/>
            <a:ext cx="898385"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Jupyter </a:t>
            </a:r>
          </a:p>
          <a:p>
            <a:pPr algn="ctr"/>
            <a:r>
              <a:rPr lang="en-US" sz="700" dirty="0">
                <a:latin typeface="Verdana" panose="020B0604030504040204" pitchFamily="34" charset="0"/>
                <a:ea typeface="Verdana" panose="020B0604030504040204" pitchFamily="34" charset="0"/>
              </a:rPr>
              <a:t>Workspace</a:t>
            </a:r>
          </a:p>
        </p:txBody>
      </p:sp>
      <p:cxnSp>
        <p:nvCxnSpPr>
          <p:cNvPr id="46" name="Straight Arrow Connector 45">
            <a:extLst>
              <a:ext uri="{FF2B5EF4-FFF2-40B4-BE49-F238E27FC236}">
                <a16:creationId xmlns:a16="http://schemas.microsoft.com/office/drawing/2014/main" id="{EA86DA8F-9BBD-4980-83DE-7492D7FD33DB}"/>
              </a:ext>
            </a:extLst>
          </p:cNvPr>
          <p:cNvCxnSpPr>
            <a:cxnSpLocks/>
          </p:cNvCxnSpPr>
          <p:nvPr/>
        </p:nvCxnSpPr>
        <p:spPr>
          <a:xfrm>
            <a:off x="5151736"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A26EA9E-A7CF-4E59-A46D-2F9E190B12BE}"/>
              </a:ext>
            </a:extLst>
          </p:cNvPr>
          <p:cNvCxnSpPr>
            <a:cxnSpLocks/>
          </p:cNvCxnSpPr>
          <p:nvPr/>
        </p:nvCxnSpPr>
        <p:spPr>
          <a:xfrm>
            <a:off x="5936189"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993763-1C66-47D2-9660-1DE20F06046D}"/>
              </a:ext>
            </a:extLst>
          </p:cNvPr>
          <p:cNvCxnSpPr>
            <a:cxnSpLocks/>
          </p:cNvCxnSpPr>
          <p:nvPr/>
        </p:nvCxnSpPr>
        <p:spPr>
          <a:xfrm>
            <a:off x="6720563"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F09527-465A-4831-B478-EB26FE2C4F2F}"/>
              </a:ext>
            </a:extLst>
          </p:cNvPr>
          <p:cNvCxnSpPr>
            <a:cxnSpLocks/>
          </p:cNvCxnSpPr>
          <p:nvPr/>
        </p:nvCxnSpPr>
        <p:spPr>
          <a:xfrm>
            <a:off x="7506592"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36E0E6F-08CE-41E5-99FB-24F251647928}"/>
              </a:ext>
            </a:extLst>
          </p:cNvPr>
          <p:cNvCxnSpPr>
            <a:cxnSpLocks/>
          </p:cNvCxnSpPr>
          <p:nvPr/>
        </p:nvCxnSpPr>
        <p:spPr>
          <a:xfrm>
            <a:off x="8290966"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F5124EA-E15E-45C3-8658-116471C8488D}"/>
              </a:ext>
            </a:extLst>
          </p:cNvPr>
          <p:cNvSpPr/>
          <p:nvPr/>
        </p:nvSpPr>
        <p:spPr>
          <a:xfrm>
            <a:off x="4499156" y="3239236"/>
            <a:ext cx="640080" cy="393286"/>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FA4A292E-E064-4A32-846E-F0ADA6C40B65}"/>
              </a:ext>
            </a:extLst>
          </p:cNvPr>
          <p:cNvSpPr txBox="1"/>
          <p:nvPr/>
        </p:nvSpPr>
        <p:spPr>
          <a:xfrm>
            <a:off x="4303134" y="3283222"/>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Raw </a:t>
            </a:r>
          </a:p>
          <a:p>
            <a:pPr algn="ctr"/>
            <a:r>
              <a:rPr lang="en-US" sz="700" dirty="0">
                <a:latin typeface="Verdana" panose="020B0604030504040204" pitchFamily="34" charset="0"/>
                <a:ea typeface="Verdana" panose="020B0604030504040204" pitchFamily="34" charset="0"/>
              </a:rPr>
              <a:t>Data</a:t>
            </a:r>
          </a:p>
        </p:txBody>
      </p:sp>
      <p:cxnSp>
        <p:nvCxnSpPr>
          <p:cNvPr id="55" name="Connector: Elbow 54">
            <a:extLst>
              <a:ext uri="{FF2B5EF4-FFF2-40B4-BE49-F238E27FC236}">
                <a16:creationId xmlns:a16="http://schemas.microsoft.com/office/drawing/2014/main" id="{CCE1DDC7-9DA7-4AC4-9B7F-D4CAAA9E362F}"/>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EA577B4-234A-4A0A-AB92-9E84F4CBAE96}"/>
              </a:ext>
            </a:extLst>
          </p:cNvPr>
          <p:cNvSpPr txBox="1"/>
          <p:nvPr/>
        </p:nvSpPr>
        <p:spPr>
          <a:xfrm rot="16200000">
            <a:off x="4736914" y="4109444"/>
            <a:ext cx="792636"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60" name="TextBox 59">
            <a:extLst>
              <a:ext uri="{FF2B5EF4-FFF2-40B4-BE49-F238E27FC236}">
                <a16:creationId xmlns:a16="http://schemas.microsoft.com/office/drawing/2014/main" id="{E9901C2B-87F3-4F8F-A743-F98AEF1F628D}"/>
              </a:ext>
            </a:extLst>
          </p:cNvPr>
          <p:cNvSpPr txBox="1"/>
          <p:nvPr/>
        </p:nvSpPr>
        <p:spPr>
          <a:xfrm>
            <a:off x="8280406" y="3256953"/>
            <a:ext cx="1030384" cy="415498"/>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Evaluate </a:t>
            </a:r>
          </a:p>
          <a:p>
            <a:pPr algn="ctr"/>
            <a:r>
              <a:rPr lang="en-US" sz="700" dirty="0">
                <a:latin typeface="Verdana" panose="020B0604030504040204" pitchFamily="34" charset="0"/>
                <a:ea typeface="Verdana" panose="020B0604030504040204" pitchFamily="34" charset="0"/>
              </a:rPr>
              <a:t>Model</a:t>
            </a:r>
          </a:p>
          <a:p>
            <a:pPr algn="ctr"/>
            <a:endParaRPr lang="en-US" sz="700" dirty="0"/>
          </a:p>
        </p:txBody>
      </p:sp>
      <p:pic>
        <p:nvPicPr>
          <p:cNvPr id="1026" name="Picture 2" descr="Project Jupyter - Wikipedia">
            <a:extLst>
              <a:ext uri="{FF2B5EF4-FFF2-40B4-BE49-F238E27FC236}">
                <a16:creationId xmlns:a16="http://schemas.microsoft.com/office/drawing/2014/main" id="{F8F7A80C-6C19-4EED-BC82-8F0DF96D26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307" y="2425798"/>
            <a:ext cx="318856" cy="37097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nector: Elbow 61">
            <a:extLst>
              <a:ext uri="{FF2B5EF4-FFF2-40B4-BE49-F238E27FC236}">
                <a16:creationId xmlns:a16="http://schemas.microsoft.com/office/drawing/2014/main" id="{356036CF-A1D0-4927-81FD-E62E4535C8CA}"/>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E723F9-FC06-44CE-9275-D41554B3C33B}"/>
              </a:ext>
            </a:extLst>
          </p:cNvPr>
          <p:cNvSpPr txBox="1"/>
          <p:nvPr/>
        </p:nvSpPr>
        <p:spPr>
          <a:xfrm rot="16200000">
            <a:off x="7907834" y="4181746"/>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cxnSp>
        <p:nvCxnSpPr>
          <p:cNvPr id="79" name="Connector: Elbow 78">
            <a:extLst>
              <a:ext uri="{FF2B5EF4-FFF2-40B4-BE49-F238E27FC236}">
                <a16:creationId xmlns:a16="http://schemas.microsoft.com/office/drawing/2014/main" id="{CA946652-F80A-4C8C-842D-0DBA2BACBA5A}"/>
              </a:ext>
            </a:extLst>
          </p:cNvPr>
          <p:cNvCxnSpPr>
            <a:stCxn id="16" idx="1"/>
            <a:endCxn id="18" idx="2"/>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C90A995-6DD8-4A1A-B6A6-515A80C58DC3}"/>
              </a:ext>
            </a:extLst>
          </p:cNvPr>
          <p:cNvSpPr txBox="1"/>
          <p:nvPr/>
        </p:nvSpPr>
        <p:spPr>
          <a:xfrm>
            <a:off x="816134" y="5661810"/>
            <a:ext cx="1013365"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cxnSp>
        <p:nvCxnSpPr>
          <p:cNvPr id="82" name="Connector: Elbow 81">
            <a:extLst>
              <a:ext uri="{FF2B5EF4-FFF2-40B4-BE49-F238E27FC236}">
                <a16:creationId xmlns:a16="http://schemas.microsoft.com/office/drawing/2014/main" id="{F6EB83C5-9697-4DDC-91C2-DB8A97F13247}"/>
              </a:ext>
            </a:extLst>
          </p:cNvPr>
          <p:cNvCxnSpPr>
            <a:endCxn id="17"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30ABCC-A48E-428F-B620-3B289AD81F50}"/>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Pitchbook</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86" name="Oval 85">
            <a:extLst>
              <a:ext uri="{FF2B5EF4-FFF2-40B4-BE49-F238E27FC236}">
                <a16:creationId xmlns:a16="http://schemas.microsoft.com/office/drawing/2014/main" id="{E17853A1-5A7D-4FB4-A1FA-4628395F74A6}"/>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87" name="Oval 86">
            <a:extLst>
              <a:ext uri="{FF2B5EF4-FFF2-40B4-BE49-F238E27FC236}">
                <a16:creationId xmlns:a16="http://schemas.microsoft.com/office/drawing/2014/main" id="{89209E01-D81E-4F64-B783-C0580418C63A}"/>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88" name="Oval 87">
            <a:extLst>
              <a:ext uri="{FF2B5EF4-FFF2-40B4-BE49-F238E27FC236}">
                <a16:creationId xmlns:a16="http://schemas.microsoft.com/office/drawing/2014/main" id="{992A98A2-45C5-43EC-B962-92362925FA99}"/>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89" name="Oval 88">
            <a:extLst>
              <a:ext uri="{FF2B5EF4-FFF2-40B4-BE49-F238E27FC236}">
                <a16:creationId xmlns:a16="http://schemas.microsoft.com/office/drawing/2014/main" id="{EF0702E4-EA77-4017-895A-2A639B88E663}"/>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90" name="Oval 89">
            <a:extLst>
              <a:ext uri="{FF2B5EF4-FFF2-40B4-BE49-F238E27FC236}">
                <a16:creationId xmlns:a16="http://schemas.microsoft.com/office/drawing/2014/main" id="{51C6827D-58B6-4046-B846-4DD56244A528}"/>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91" name="Oval 90">
            <a:extLst>
              <a:ext uri="{FF2B5EF4-FFF2-40B4-BE49-F238E27FC236}">
                <a16:creationId xmlns:a16="http://schemas.microsoft.com/office/drawing/2014/main" id="{A4E3637B-93B3-4F5B-85E9-DDE0E03DF1F1}"/>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pic>
        <p:nvPicPr>
          <p:cNvPr id="92" name="Picture 91">
            <a:extLst>
              <a:ext uri="{FF2B5EF4-FFF2-40B4-BE49-F238E27FC236}">
                <a16:creationId xmlns:a16="http://schemas.microsoft.com/office/drawing/2014/main" id="{86051244-474D-43EC-8A9A-C63EFFF93217}"/>
              </a:ext>
            </a:extLst>
          </p:cNvPr>
          <p:cNvPicPr>
            <a:picLocks noChangeAspect="1"/>
          </p:cNvPicPr>
          <p:nvPr/>
        </p:nvPicPr>
        <p:blipFill>
          <a:blip r:embed="rId8"/>
          <a:stretch>
            <a:fillRect/>
          </a:stretch>
        </p:blipFill>
        <p:spPr>
          <a:xfrm>
            <a:off x="10981458" y="3151962"/>
            <a:ext cx="619005" cy="554075"/>
          </a:xfrm>
          <a:prstGeom prst="rect">
            <a:avLst/>
          </a:prstGeom>
        </p:spPr>
      </p:pic>
      <p:cxnSp>
        <p:nvCxnSpPr>
          <p:cNvPr id="93" name="Connector: Elbow 92">
            <a:extLst>
              <a:ext uri="{FF2B5EF4-FFF2-40B4-BE49-F238E27FC236}">
                <a16:creationId xmlns:a16="http://schemas.microsoft.com/office/drawing/2014/main" id="{4E1564B6-3444-4A58-8385-70194B01B66D}"/>
              </a:ext>
            </a:extLst>
          </p:cNvPr>
          <p:cNvCxnSpPr>
            <a:stCxn id="92" idx="2"/>
            <a:endCxn id="16" idx="3"/>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A2002F3-14E3-4E06-B209-5E2366BA93C8}"/>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96" name="Oval 95">
            <a:extLst>
              <a:ext uri="{FF2B5EF4-FFF2-40B4-BE49-F238E27FC236}">
                <a16:creationId xmlns:a16="http://schemas.microsoft.com/office/drawing/2014/main" id="{8DA57651-3609-479B-972A-31BA7C1A6385}"/>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sp>
        <p:nvSpPr>
          <p:cNvPr id="97" name="object 49">
            <a:extLst>
              <a:ext uri="{FF2B5EF4-FFF2-40B4-BE49-F238E27FC236}">
                <a16:creationId xmlns:a16="http://schemas.microsoft.com/office/drawing/2014/main" id="{4AF98DBE-812F-45EA-BB1E-21CD393DCF91}"/>
              </a:ext>
            </a:extLst>
          </p:cNvPr>
          <p:cNvSpPr txBox="1"/>
          <p:nvPr/>
        </p:nvSpPr>
        <p:spPr>
          <a:xfrm>
            <a:off x="10150228" y="1391101"/>
            <a:ext cx="1950036" cy="766877"/>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Fine tunned Machine Learning model that predict the industry classification based on company description plus other attributes from Pitchbook data and update the company records in Salesforce CRM</a:t>
            </a:r>
          </a:p>
        </p:txBody>
      </p:sp>
      <p:cxnSp>
        <p:nvCxnSpPr>
          <p:cNvPr id="98" name="Straight Arrow Connector 97">
            <a:extLst>
              <a:ext uri="{FF2B5EF4-FFF2-40B4-BE49-F238E27FC236}">
                <a16:creationId xmlns:a16="http://schemas.microsoft.com/office/drawing/2014/main" id="{075DF8A5-1786-4737-A05D-9B83DAD9C4C7}"/>
              </a:ext>
            </a:extLst>
          </p:cNvPr>
          <p:cNvCxnSpPr>
            <a:endCxn id="97" idx="1"/>
          </p:cNvCxnSpPr>
          <p:nvPr/>
        </p:nvCxnSpPr>
        <p:spPr>
          <a:xfrm flipV="1">
            <a:off x="9215092" y="1774540"/>
            <a:ext cx="935136" cy="43494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0AD3049B-9D11-4F17-9D45-D3BD2EE77CA0}"/>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284734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8</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object 4">
            <a:extLst>
              <a:ext uri="{FF2B5EF4-FFF2-40B4-BE49-F238E27FC236}">
                <a16:creationId xmlns:a16="http://schemas.microsoft.com/office/drawing/2014/main" id="{15E0BCEF-0DE7-44A1-AEB8-02434D5741BF}"/>
              </a:ext>
            </a:extLst>
          </p:cNvPr>
          <p:cNvSpPr/>
          <p:nvPr/>
        </p:nvSpPr>
        <p:spPr>
          <a:xfrm>
            <a:off x="2432304" y="1426463"/>
            <a:ext cx="2487295"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16" name="Group 15">
            <a:extLst>
              <a:ext uri="{FF2B5EF4-FFF2-40B4-BE49-F238E27FC236}">
                <a16:creationId xmlns:a16="http://schemas.microsoft.com/office/drawing/2014/main" id="{FB6205DB-7143-4B13-A7F4-583D2EE8E4E4}"/>
              </a:ext>
            </a:extLst>
          </p:cNvPr>
          <p:cNvGrpSpPr/>
          <p:nvPr/>
        </p:nvGrpSpPr>
        <p:grpSpPr>
          <a:xfrm>
            <a:off x="2550330" y="1796795"/>
            <a:ext cx="1628139" cy="612775"/>
            <a:chOff x="2674620" y="1796795"/>
            <a:chExt cx="1628139" cy="612775"/>
          </a:xfrm>
          <a:solidFill>
            <a:schemeClr val="tx2">
              <a:lumMod val="75000"/>
            </a:schemeClr>
          </a:solidFill>
        </p:grpSpPr>
        <p:sp>
          <p:nvSpPr>
            <p:cNvPr id="17" name="object 6">
              <a:extLst>
                <a:ext uri="{FF2B5EF4-FFF2-40B4-BE49-F238E27FC236}">
                  <a16:creationId xmlns:a16="http://schemas.microsoft.com/office/drawing/2014/main" id="{10BE7F2D-E121-4D31-B1D3-2F7AB5BFA79B}"/>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18" name="object 5">
              <a:extLst>
                <a:ext uri="{FF2B5EF4-FFF2-40B4-BE49-F238E27FC236}">
                  <a16:creationId xmlns:a16="http://schemas.microsoft.com/office/drawing/2014/main" id="{CF9BC058-B937-404A-9593-7880EBCE460E}"/>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19" name="object 49">
            <a:extLst>
              <a:ext uri="{FF2B5EF4-FFF2-40B4-BE49-F238E27FC236}">
                <a16:creationId xmlns:a16="http://schemas.microsoft.com/office/drawing/2014/main" id="{A79AC7A3-6216-4CB9-9855-7DBF75D55481}"/>
              </a:ext>
            </a:extLst>
          </p:cNvPr>
          <p:cNvSpPr txBox="1"/>
          <p:nvPr/>
        </p:nvSpPr>
        <p:spPr>
          <a:xfrm>
            <a:off x="2637256" y="1844136"/>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Problem </a:t>
            </a:r>
          </a:p>
          <a:p>
            <a:pPr marL="12700" algn="ctr">
              <a:lnSpc>
                <a:spcPct val="100000"/>
              </a:lnSpc>
              <a:spcBef>
                <a:spcPts val="100"/>
              </a:spcBef>
            </a:pPr>
            <a:r>
              <a:rPr lang="en-US" sz="1400" spc="40" dirty="0">
                <a:solidFill>
                  <a:schemeClr val="bg1"/>
                </a:solidFill>
                <a:latin typeface="Verdana"/>
                <a:cs typeface="Verdana"/>
              </a:rPr>
              <a:t>Definition</a:t>
            </a:r>
            <a:endParaRPr sz="1400" dirty="0">
              <a:solidFill>
                <a:schemeClr val="bg1"/>
              </a:solidFill>
              <a:latin typeface="Verdana"/>
              <a:cs typeface="Verdana"/>
            </a:endParaRPr>
          </a:p>
        </p:txBody>
      </p:sp>
      <p:sp>
        <p:nvSpPr>
          <p:cNvPr id="20" name="object 4">
            <a:extLst>
              <a:ext uri="{FF2B5EF4-FFF2-40B4-BE49-F238E27FC236}">
                <a16:creationId xmlns:a16="http://schemas.microsoft.com/office/drawing/2014/main" id="{4399B2A6-C14B-40A3-8177-54FB81538B48}"/>
              </a:ext>
            </a:extLst>
          </p:cNvPr>
          <p:cNvSpPr/>
          <p:nvPr/>
        </p:nvSpPr>
        <p:spPr>
          <a:xfrm>
            <a:off x="3348183" y="2484199"/>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331DFAFC-2231-40AA-9719-A47F17020441}"/>
              </a:ext>
            </a:extLst>
          </p:cNvPr>
          <p:cNvSpPr/>
          <p:nvPr/>
        </p:nvSpPr>
        <p:spPr>
          <a:xfrm>
            <a:off x="4699069" y="3563817"/>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928FEFED-0FB8-44EC-967D-91609D4DB57D}"/>
              </a:ext>
            </a:extLst>
          </p:cNvPr>
          <p:cNvSpPr/>
          <p:nvPr/>
        </p:nvSpPr>
        <p:spPr>
          <a:xfrm>
            <a:off x="6033681" y="4674821"/>
            <a:ext cx="4748250"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23" name="Group 22">
            <a:extLst>
              <a:ext uri="{FF2B5EF4-FFF2-40B4-BE49-F238E27FC236}">
                <a16:creationId xmlns:a16="http://schemas.microsoft.com/office/drawing/2014/main" id="{70D32561-6722-4C64-AF2D-5EA107BA7335}"/>
              </a:ext>
            </a:extLst>
          </p:cNvPr>
          <p:cNvGrpSpPr/>
          <p:nvPr/>
        </p:nvGrpSpPr>
        <p:grpSpPr>
          <a:xfrm>
            <a:off x="3412941" y="2848886"/>
            <a:ext cx="1628139" cy="612775"/>
            <a:chOff x="2674620" y="1796795"/>
            <a:chExt cx="1628139" cy="612775"/>
          </a:xfrm>
          <a:solidFill>
            <a:schemeClr val="tx2">
              <a:lumMod val="75000"/>
            </a:schemeClr>
          </a:solidFill>
        </p:grpSpPr>
        <p:sp>
          <p:nvSpPr>
            <p:cNvPr id="24" name="object 6">
              <a:extLst>
                <a:ext uri="{FF2B5EF4-FFF2-40B4-BE49-F238E27FC236}">
                  <a16:creationId xmlns:a16="http://schemas.microsoft.com/office/drawing/2014/main" id="{6121E745-C5A6-4F43-B43D-556EF82C0B48}"/>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5" name="object 5">
              <a:extLst>
                <a:ext uri="{FF2B5EF4-FFF2-40B4-BE49-F238E27FC236}">
                  <a16:creationId xmlns:a16="http://schemas.microsoft.com/office/drawing/2014/main" id="{DA1E1A5F-22EE-49FE-9C42-24C5853E87AF}"/>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26" name="object 49">
            <a:extLst>
              <a:ext uri="{FF2B5EF4-FFF2-40B4-BE49-F238E27FC236}">
                <a16:creationId xmlns:a16="http://schemas.microsoft.com/office/drawing/2014/main" id="{FD5DE545-26A7-4871-95CF-85B7939B9B97}"/>
              </a:ext>
            </a:extLst>
          </p:cNvPr>
          <p:cNvSpPr txBox="1"/>
          <p:nvPr/>
        </p:nvSpPr>
        <p:spPr>
          <a:xfrm>
            <a:off x="3499867" y="2905105"/>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a:t>
            </a:r>
          </a:p>
          <a:p>
            <a:pPr marL="12700" algn="ctr">
              <a:lnSpc>
                <a:spcPct val="100000"/>
              </a:lnSpc>
              <a:spcBef>
                <a:spcPts val="100"/>
              </a:spcBef>
            </a:pPr>
            <a:r>
              <a:rPr lang="en-US" sz="1400" spc="40" dirty="0">
                <a:solidFill>
                  <a:schemeClr val="bg1"/>
                </a:solidFill>
                <a:latin typeface="Verdana"/>
                <a:cs typeface="Verdana"/>
              </a:rPr>
              <a:t>Sourcing</a:t>
            </a:r>
            <a:endParaRPr sz="1400" dirty="0">
              <a:solidFill>
                <a:schemeClr val="bg1"/>
              </a:solidFill>
              <a:latin typeface="Verdana"/>
              <a:cs typeface="Verdana"/>
            </a:endParaRPr>
          </a:p>
        </p:txBody>
      </p:sp>
      <p:grpSp>
        <p:nvGrpSpPr>
          <p:cNvPr id="27" name="Group 26">
            <a:extLst>
              <a:ext uri="{FF2B5EF4-FFF2-40B4-BE49-F238E27FC236}">
                <a16:creationId xmlns:a16="http://schemas.microsoft.com/office/drawing/2014/main" id="{5F7B716C-EC40-4CAC-BBBF-9142F6C197EC}"/>
              </a:ext>
            </a:extLst>
          </p:cNvPr>
          <p:cNvGrpSpPr/>
          <p:nvPr/>
        </p:nvGrpSpPr>
        <p:grpSpPr>
          <a:xfrm>
            <a:off x="5103441" y="2848886"/>
            <a:ext cx="1628139" cy="612775"/>
            <a:chOff x="2674620" y="1796795"/>
            <a:chExt cx="1628139" cy="612775"/>
          </a:xfrm>
          <a:solidFill>
            <a:schemeClr val="tx2">
              <a:lumMod val="75000"/>
            </a:schemeClr>
          </a:solidFill>
        </p:grpSpPr>
        <p:sp>
          <p:nvSpPr>
            <p:cNvPr id="28" name="object 6">
              <a:extLst>
                <a:ext uri="{FF2B5EF4-FFF2-40B4-BE49-F238E27FC236}">
                  <a16:creationId xmlns:a16="http://schemas.microsoft.com/office/drawing/2014/main" id="{E9544DCA-E676-408C-98F6-0816E7706E84}"/>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9" name="object 5">
              <a:extLst>
                <a:ext uri="{FF2B5EF4-FFF2-40B4-BE49-F238E27FC236}">
                  <a16:creationId xmlns:a16="http://schemas.microsoft.com/office/drawing/2014/main" id="{50B26947-5C14-4712-80E6-E26DF59D527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0" name="object 49">
            <a:extLst>
              <a:ext uri="{FF2B5EF4-FFF2-40B4-BE49-F238E27FC236}">
                <a16:creationId xmlns:a16="http://schemas.microsoft.com/office/drawing/2014/main" id="{EAA20CE1-DBD2-4015-8C35-83ADE2D14EC2}"/>
              </a:ext>
            </a:extLst>
          </p:cNvPr>
          <p:cNvSpPr txBox="1"/>
          <p:nvPr/>
        </p:nvSpPr>
        <p:spPr>
          <a:xfrm>
            <a:off x="5190367" y="2905105"/>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Preparation</a:t>
            </a:r>
            <a:endParaRPr sz="1400" dirty="0">
              <a:solidFill>
                <a:schemeClr val="bg1"/>
              </a:solidFill>
              <a:latin typeface="Verdana"/>
              <a:cs typeface="Verdana"/>
            </a:endParaRPr>
          </a:p>
        </p:txBody>
      </p:sp>
      <p:grpSp>
        <p:nvGrpSpPr>
          <p:cNvPr id="31" name="Group 30">
            <a:extLst>
              <a:ext uri="{FF2B5EF4-FFF2-40B4-BE49-F238E27FC236}">
                <a16:creationId xmlns:a16="http://schemas.microsoft.com/office/drawing/2014/main" id="{645CFA02-B775-45AB-8B81-C3283E2126FE}"/>
              </a:ext>
            </a:extLst>
          </p:cNvPr>
          <p:cNvGrpSpPr/>
          <p:nvPr/>
        </p:nvGrpSpPr>
        <p:grpSpPr>
          <a:xfrm>
            <a:off x="4746071" y="3928504"/>
            <a:ext cx="1628139" cy="612775"/>
            <a:chOff x="2674620" y="1796795"/>
            <a:chExt cx="1628139" cy="612775"/>
          </a:xfrm>
          <a:solidFill>
            <a:schemeClr val="tx2">
              <a:lumMod val="75000"/>
            </a:schemeClr>
          </a:solidFill>
        </p:grpSpPr>
        <p:sp>
          <p:nvSpPr>
            <p:cNvPr id="32" name="object 6">
              <a:extLst>
                <a:ext uri="{FF2B5EF4-FFF2-40B4-BE49-F238E27FC236}">
                  <a16:creationId xmlns:a16="http://schemas.microsoft.com/office/drawing/2014/main" id="{8D09561E-0DE8-4ACF-A4A9-69EB5058C61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3" name="object 5">
              <a:extLst>
                <a:ext uri="{FF2B5EF4-FFF2-40B4-BE49-F238E27FC236}">
                  <a16:creationId xmlns:a16="http://schemas.microsoft.com/office/drawing/2014/main" id="{7E7BC99F-252C-4A55-9E98-EA09678AA1DC}"/>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4" name="object 49">
            <a:extLst>
              <a:ext uri="{FF2B5EF4-FFF2-40B4-BE49-F238E27FC236}">
                <a16:creationId xmlns:a16="http://schemas.microsoft.com/office/drawing/2014/main" id="{35EAED5C-0F78-4D62-98E1-EBF3A56632E4}"/>
              </a:ext>
            </a:extLst>
          </p:cNvPr>
          <p:cNvSpPr txBox="1"/>
          <p:nvPr/>
        </p:nvSpPr>
        <p:spPr>
          <a:xfrm>
            <a:off x="4832997" y="3984723"/>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a:t>
            </a:r>
          </a:p>
          <a:p>
            <a:pPr marL="12700" algn="ctr">
              <a:lnSpc>
                <a:spcPct val="100000"/>
              </a:lnSpc>
              <a:spcBef>
                <a:spcPts val="100"/>
              </a:spcBef>
            </a:pPr>
            <a:r>
              <a:rPr lang="en-US" sz="1400" spc="40" dirty="0">
                <a:solidFill>
                  <a:schemeClr val="bg1"/>
                </a:solidFill>
                <a:latin typeface="Verdana"/>
                <a:cs typeface="Verdana"/>
              </a:rPr>
              <a:t>Training</a:t>
            </a:r>
            <a:endParaRPr sz="1400" dirty="0">
              <a:solidFill>
                <a:schemeClr val="bg1"/>
              </a:solidFill>
              <a:latin typeface="Verdana"/>
              <a:cs typeface="Verdana"/>
            </a:endParaRPr>
          </a:p>
        </p:txBody>
      </p:sp>
      <p:grpSp>
        <p:nvGrpSpPr>
          <p:cNvPr id="35" name="Group 34">
            <a:extLst>
              <a:ext uri="{FF2B5EF4-FFF2-40B4-BE49-F238E27FC236}">
                <a16:creationId xmlns:a16="http://schemas.microsoft.com/office/drawing/2014/main" id="{B7F4944E-D9F3-4C38-BA34-FA1A32CFA8DD}"/>
              </a:ext>
            </a:extLst>
          </p:cNvPr>
          <p:cNvGrpSpPr/>
          <p:nvPr/>
        </p:nvGrpSpPr>
        <p:grpSpPr>
          <a:xfrm>
            <a:off x="6443186" y="3929981"/>
            <a:ext cx="1628139" cy="612775"/>
            <a:chOff x="2674620" y="1796795"/>
            <a:chExt cx="1628139" cy="612775"/>
          </a:xfrm>
          <a:solidFill>
            <a:schemeClr val="tx2">
              <a:lumMod val="75000"/>
            </a:schemeClr>
          </a:solidFill>
        </p:grpSpPr>
        <p:sp>
          <p:nvSpPr>
            <p:cNvPr id="36" name="object 6">
              <a:extLst>
                <a:ext uri="{FF2B5EF4-FFF2-40B4-BE49-F238E27FC236}">
                  <a16:creationId xmlns:a16="http://schemas.microsoft.com/office/drawing/2014/main" id="{ADA779A3-ECBC-4187-BCD5-A8178312E94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7" name="object 5">
              <a:extLst>
                <a:ext uri="{FF2B5EF4-FFF2-40B4-BE49-F238E27FC236}">
                  <a16:creationId xmlns:a16="http://schemas.microsoft.com/office/drawing/2014/main" id="{8CE7F0D7-057A-44B6-8307-15C51711025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8" name="object 49">
            <a:extLst>
              <a:ext uri="{FF2B5EF4-FFF2-40B4-BE49-F238E27FC236}">
                <a16:creationId xmlns:a16="http://schemas.microsoft.com/office/drawing/2014/main" id="{67638806-5AFF-4082-901C-336498BE2D28}"/>
              </a:ext>
            </a:extLst>
          </p:cNvPr>
          <p:cNvSpPr txBox="1"/>
          <p:nvPr/>
        </p:nvSpPr>
        <p:spPr>
          <a:xfrm>
            <a:off x="6530112" y="3995078"/>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Evaluation</a:t>
            </a:r>
            <a:endParaRPr sz="1400" dirty="0">
              <a:solidFill>
                <a:schemeClr val="bg1"/>
              </a:solidFill>
              <a:latin typeface="Verdana"/>
              <a:cs typeface="Verdana"/>
            </a:endParaRPr>
          </a:p>
        </p:txBody>
      </p:sp>
      <p:grpSp>
        <p:nvGrpSpPr>
          <p:cNvPr id="39" name="Group 38">
            <a:extLst>
              <a:ext uri="{FF2B5EF4-FFF2-40B4-BE49-F238E27FC236}">
                <a16:creationId xmlns:a16="http://schemas.microsoft.com/office/drawing/2014/main" id="{B5EC4930-5DDC-4F88-9070-D5D0620AAEFF}"/>
              </a:ext>
            </a:extLst>
          </p:cNvPr>
          <p:cNvGrpSpPr/>
          <p:nvPr/>
        </p:nvGrpSpPr>
        <p:grpSpPr>
          <a:xfrm>
            <a:off x="6109902" y="5039508"/>
            <a:ext cx="1628139" cy="612775"/>
            <a:chOff x="2674620" y="1796795"/>
            <a:chExt cx="1628139" cy="612775"/>
          </a:xfrm>
          <a:solidFill>
            <a:schemeClr val="tx2">
              <a:lumMod val="75000"/>
            </a:schemeClr>
          </a:solidFill>
        </p:grpSpPr>
        <p:sp>
          <p:nvSpPr>
            <p:cNvPr id="40" name="object 6">
              <a:extLst>
                <a:ext uri="{FF2B5EF4-FFF2-40B4-BE49-F238E27FC236}">
                  <a16:creationId xmlns:a16="http://schemas.microsoft.com/office/drawing/2014/main" id="{9835FA8F-8029-4E56-8117-7007A57E1D47}"/>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1" name="object 5">
              <a:extLst>
                <a:ext uri="{FF2B5EF4-FFF2-40B4-BE49-F238E27FC236}">
                  <a16:creationId xmlns:a16="http://schemas.microsoft.com/office/drawing/2014/main" id="{D0FA9CC9-DC2B-4CCB-A6CC-431F6C7355E1}"/>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2" name="object 49">
            <a:extLst>
              <a:ext uri="{FF2B5EF4-FFF2-40B4-BE49-F238E27FC236}">
                <a16:creationId xmlns:a16="http://schemas.microsoft.com/office/drawing/2014/main" id="{61D490D5-F8A2-45D9-B7BE-8E01367246D5}"/>
              </a:ext>
            </a:extLst>
          </p:cNvPr>
          <p:cNvSpPr txBox="1"/>
          <p:nvPr/>
        </p:nvSpPr>
        <p:spPr>
          <a:xfrm>
            <a:off x="6196828" y="5122361"/>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Deployment</a:t>
            </a:r>
            <a:endParaRPr sz="1400" dirty="0">
              <a:solidFill>
                <a:schemeClr val="bg1"/>
              </a:solidFill>
              <a:latin typeface="Verdana"/>
              <a:cs typeface="Verdana"/>
            </a:endParaRPr>
          </a:p>
        </p:txBody>
      </p:sp>
      <p:grpSp>
        <p:nvGrpSpPr>
          <p:cNvPr id="43" name="Group 42">
            <a:extLst>
              <a:ext uri="{FF2B5EF4-FFF2-40B4-BE49-F238E27FC236}">
                <a16:creationId xmlns:a16="http://schemas.microsoft.com/office/drawing/2014/main" id="{157DDCED-999A-4047-9A8E-D212B2A3680F}"/>
              </a:ext>
            </a:extLst>
          </p:cNvPr>
          <p:cNvGrpSpPr/>
          <p:nvPr/>
        </p:nvGrpSpPr>
        <p:grpSpPr>
          <a:xfrm>
            <a:off x="7814262" y="5039519"/>
            <a:ext cx="1628139" cy="612775"/>
            <a:chOff x="2674620" y="1796795"/>
            <a:chExt cx="1628139" cy="612775"/>
          </a:xfrm>
          <a:solidFill>
            <a:schemeClr val="tx2">
              <a:lumMod val="75000"/>
            </a:schemeClr>
          </a:solidFill>
        </p:grpSpPr>
        <p:sp>
          <p:nvSpPr>
            <p:cNvPr id="44" name="object 6">
              <a:extLst>
                <a:ext uri="{FF2B5EF4-FFF2-40B4-BE49-F238E27FC236}">
                  <a16:creationId xmlns:a16="http://schemas.microsoft.com/office/drawing/2014/main" id="{CABEFDFC-B33F-4E68-A330-4FD8D5CD7EF5}"/>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5" name="object 5">
              <a:extLst>
                <a:ext uri="{FF2B5EF4-FFF2-40B4-BE49-F238E27FC236}">
                  <a16:creationId xmlns:a16="http://schemas.microsoft.com/office/drawing/2014/main" id="{719146E2-FB54-434A-8122-A7560F621E40}"/>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6" name="object 49">
            <a:extLst>
              <a:ext uri="{FF2B5EF4-FFF2-40B4-BE49-F238E27FC236}">
                <a16:creationId xmlns:a16="http://schemas.microsoft.com/office/drawing/2014/main" id="{9A37936F-FB3D-4BCA-8012-3E0F6D85B3F1}"/>
              </a:ext>
            </a:extLst>
          </p:cNvPr>
          <p:cNvSpPr txBox="1"/>
          <p:nvPr/>
        </p:nvSpPr>
        <p:spPr>
          <a:xfrm>
            <a:off x="7901188" y="5104616"/>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Inferencing</a:t>
            </a:r>
            <a:endParaRPr sz="1400" dirty="0">
              <a:solidFill>
                <a:schemeClr val="bg1"/>
              </a:solidFill>
              <a:latin typeface="Verdana"/>
              <a:cs typeface="Verdana"/>
            </a:endParaRPr>
          </a:p>
        </p:txBody>
      </p:sp>
      <p:sp>
        <p:nvSpPr>
          <p:cNvPr id="47" name="object 36">
            <a:extLst>
              <a:ext uri="{FF2B5EF4-FFF2-40B4-BE49-F238E27FC236}">
                <a16:creationId xmlns:a16="http://schemas.microsoft.com/office/drawing/2014/main" id="{2D88995F-8A83-4B41-9526-EFDD0D1B4CEF}"/>
              </a:ext>
            </a:extLst>
          </p:cNvPr>
          <p:cNvSpPr/>
          <p:nvPr/>
        </p:nvSpPr>
        <p:spPr>
          <a:xfrm>
            <a:off x="1759887" y="2913983"/>
            <a:ext cx="4077653" cy="2794000"/>
          </a:xfrm>
          <a:custGeom>
            <a:avLst/>
            <a:gdLst/>
            <a:ahLst/>
            <a:cxnLst/>
            <a:rect l="l" t="t" r="r" b="b"/>
            <a:pathLst>
              <a:path w="3488690" h="2794000">
                <a:moveTo>
                  <a:pt x="685165" y="0"/>
                </a:moveTo>
                <a:lnTo>
                  <a:pt x="0" y="698373"/>
                </a:lnTo>
                <a:lnTo>
                  <a:pt x="335915" y="698373"/>
                </a:lnTo>
                <a:lnTo>
                  <a:pt x="335915" y="2793492"/>
                </a:lnTo>
                <a:lnTo>
                  <a:pt x="3488435" y="2793492"/>
                </a:lnTo>
                <a:lnTo>
                  <a:pt x="3488435" y="2095119"/>
                </a:lnTo>
                <a:lnTo>
                  <a:pt x="1034288" y="2095119"/>
                </a:lnTo>
                <a:lnTo>
                  <a:pt x="1034288" y="698373"/>
                </a:lnTo>
                <a:lnTo>
                  <a:pt x="1370330" y="698373"/>
                </a:lnTo>
                <a:lnTo>
                  <a:pt x="685165" y="0"/>
                </a:lnTo>
                <a:close/>
              </a:path>
            </a:pathLst>
          </a:custGeom>
          <a:solidFill>
            <a:schemeClr val="tx2">
              <a:lumMod val="60000"/>
              <a:lumOff val="40000"/>
            </a:schemeClr>
          </a:solidFill>
        </p:spPr>
        <p:txBody>
          <a:bodyPr wrap="square" lIns="0" tIns="0" rIns="0" bIns="0" rtlCol="0"/>
          <a:lstStyle/>
          <a:p>
            <a:endParaRPr/>
          </a:p>
        </p:txBody>
      </p:sp>
      <p:sp>
        <p:nvSpPr>
          <p:cNvPr id="48" name="object 49">
            <a:extLst>
              <a:ext uri="{FF2B5EF4-FFF2-40B4-BE49-F238E27FC236}">
                <a16:creationId xmlns:a16="http://schemas.microsoft.com/office/drawing/2014/main" id="{1C83BD41-C886-4FA7-8DAC-D56687019D47}"/>
              </a:ext>
            </a:extLst>
          </p:cNvPr>
          <p:cNvSpPr txBox="1"/>
          <p:nvPr/>
        </p:nvSpPr>
        <p:spPr>
          <a:xfrm>
            <a:off x="580521" y="4034182"/>
            <a:ext cx="1455939"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40">
                <a:latin typeface="Verdana"/>
                <a:cs typeface="Verdana"/>
              </a:rPr>
              <a:t>Improve</a:t>
            </a:r>
            <a:endParaRPr sz="1600">
              <a:latin typeface="Verdana"/>
              <a:cs typeface="Verdana"/>
            </a:endParaRPr>
          </a:p>
        </p:txBody>
      </p:sp>
      <p:sp>
        <p:nvSpPr>
          <p:cNvPr id="50" name="object 49">
            <a:extLst>
              <a:ext uri="{FF2B5EF4-FFF2-40B4-BE49-F238E27FC236}">
                <a16:creationId xmlns:a16="http://schemas.microsoft.com/office/drawing/2014/main" id="{8BEB659D-3AB4-4488-A4DD-DEE70B3C8D8E}"/>
              </a:ext>
            </a:extLst>
          </p:cNvPr>
          <p:cNvSpPr txBox="1"/>
          <p:nvPr/>
        </p:nvSpPr>
        <p:spPr>
          <a:xfrm>
            <a:off x="8492868" y="1690280"/>
            <a:ext cx="1455939" cy="505267"/>
          </a:xfrm>
          <a:prstGeom prst="rect">
            <a:avLst/>
          </a:prstGeom>
        </p:spPr>
        <p:txBody>
          <a:bodyPr vert="horz" wrap="square" lIns="0" tIns="12700" rIns="0" bIns="0" rtlCol="0">
            <a:spAutoFit/>
          </a:bodyPr>
          <a:lstStyle/>
          <a:p>
            <a:pPr marL="12700" algn="ctr">
              <a:lnSpc>
                <a:spcPct val="100000"/>
              </a:lnSpc>
              <a:spcBef>
                <a:spcPts val="100"/>
              </a:spcBef>
            </a:pPr>
            <a:r>
              <a:rPr lang="en-US" sz="1600" b="1" spc="40" dirty="0">
                <a:solidFill>
                  <a:schemeClr val="bg1"/>
                </a:solidFill>
                <a:latin typeface="Verdana"/>
                <a:cs typeface="Verdana"/>
              </a:rPr>
              <a:t>We need MLOps!</a:t>
            </a:r>
            <a:endParaRPr sz="1600" b="1" dirty="0">
              <a:solidFill>
                <a:schemeClr val="bg1"/>
              </a:solidFill>
              <a:latin typeface="Verdana"/>
              <a:cs typeface="Verdana"/>
            </a:endParaRPr>
          </a:p>
        </p:txBody>
      </p:sp>
      <p:sp>
        <p:nvSpPr>
          <p:cNvPr id="51" name="object 11">
            <a:extLst>
              <a:ext uri="{FF2B5EF4-FFF2-40B4-BE49-F238E27FC236}">
                <a16:creationId xmlns:a16="http://schemas.microsoft.com/office/drawing/2014/main" id="{95478237-5B7B-4B35-897E-3BAA3B450790}"/>
              </a:ext>
            </a:extLst>
          </p:cNvPr>
          <p:cNvSpPr txBox="1">
            <a:spLocks/>
          </p:cNvSpPr>
          <p:nvPr/>
        </p:nvSpPr>
        <p:spPr>
          <a:xfrm>
            <a:off x="-329049" y="627711"/>
            <a:ext cx="76578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US" sz="2400" b="1" dirty="0">
                <a:solidFill>
                  <a:srgbClr val="9E2946"/>
                </a:solidFill>
                <a:latin typeface="Verdana" panose="020B0604030504040204" pitchFamily="34" charset="0"/>
                <a:ea typeface="Verdana" panose="020B0604030504040204" pitchFamily="34" charset="0"/>
              </a:rPr>
              <a:t>Data Science Development Journey</a:t>
            </a:r>
          </a:p>
        </p:txBody>
      </p:sp>
      <p:sp>
        <p:nvSpPr>
          <p:cNvPr id="49" name="Rectangle: Rounded Corners 48">
            <a:extLst>
              <a:ext uri="{FF2B5EF4-FFF2-40B4-BE49-F238E27FC236}">
                <a16:creationId xmlns:a16="http://schemas.microsoft.com/office/drawing/2014/main" id="{9A5F7D35-2C06-4E3E-AFA8-C8C8477B9EB6}"/>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21928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Collection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9</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7" name="TextBox 16">
            <a:extLst>
              <a:ext uri="{FF2B5EF4-FFF2-40B4-BE49-F238E27FC236}">
                <a16:creationId xmlns:a16="http://schemas.microsoft.com/office/drawing/2014/main" id="{B3A99EA6-6FD9-477E-8CBC-B9A09170E7B6}"/>
              </a:ext>
            </a:extLst>
          </p:cNvPr>
          <p:cNvSpPr txBox="1"/>
          <p:nvPr/>
        </p:nvSpPr>
        <p:spPr>
          <a:xfrm>
            <a:off x="246748" y="1366243"/>
            <a:ext cx="11391877" cy="584775"/>
          </a:xfrm>
          <a:prstGeom prst="rect">
            <a:avLst/>
          </a:prstGeom>
          <a:noFill/>
        </p:spPr>
        <p:txBody>
          <a:bodyPr wrap="square">
            <a:spAutoFit/>
          </a:bodyPr>
          <a:lstStyle/>
          <a:p>
            <a:r>
              <a:rPr lang="en-US" sz="1600" dirty="0">
                <a:solidFill>
                  <a:srgbClr val="374151"/>
                </a:solidFill>
                <a:latin typeface="Söhne"/>
              </a:rPr>
              <a:t>T</a:t>
            </a:r>
            <a:r>
              <a:rPr lang="en-US" sz="1600" b="0" i="0" dirty="0">
                <a:solidFill>
                  <a:srgbClr val="374151"/>
                </a:solidFill>
                <a:effectLst/>
                <a:latin typeface="Söhne"/>
              </a:rPr>
              <a:t>he following are the snapshot of data sources, </a:t>
            </a:r>
            <a:r>
              <a:rPr lang="en-US" sz="1600" dirty="0">
                <a:solidFill>
                  <a:srgbClr val="374151"/>
                </a:solidFill>
                <a:latin typeface="Söhne"/>
              </a:rPr>
              <a:t>a</a:t>
            </a:r>
            <a:r>
              <a:rPr lang="en-US" sz="1600" b="0" i="0" dirty="0">
                <a:solidFill>
                  <a:srgbClr val="374151"/>
                </a:solidFill>
                <a:effectLst/>
                <a:latin typeface="Söhne"/>
              </a:rPr>
              <a:t>ssuming the real data from PitchBook and Salesforce are available in big data storage platform through the data engineering processes</a:t>
            </a:r>
          </a:p>
        </p:txBody>
      </p:sp>
      <p:pic>
        <p:nvPicPr>
          <p:cNvPr id="6" name="Picture 5">
            <a:extLst>
              <a:ext uri="{FF2B5EF4-FFF2-40B4-BE49-F238E27FC236}">
                <a16:creationId xmlns:a16="http://schemas.microsoft.com/office/drawing/2014/main" id="{6FF13EB5-DBBF-4D64-AA33-3C9BAB5C4C1F}"/>
              </a:ext>
            </a:extLst>
          </p:cNvPr>
          <p:cNvPicPr>
            <a:picLocks noChangeAspect="1"/>
          </p:cNvPicPr>
          <p:nvPr/>
        </p:nvPicPr>
        <p:blipFill>
          <a:blip r:embed="rId4"/>
          <a:stretch>
            <a:fillRect/>
          </a:stretch>
        </p:blipFill>
        <p:spPr>
          <a:xfrm>
            <a:off x="326696" y="2438401"/>
            <a:ext cx="11523809" cy="1752381"/>
          </a:xfrm>
          <a:prstGeom prst="rect">
            <a:avLst/>
          </a:prstGeom>
        </p:spPr>
      </p:pic>
      <p:pic>
        <p:nvPicPr>
          <p:cNvPr id="9" name="Picture 8">
            <a:extLst>
              <a:ext uri="{FF2B5EF4-FFF2-40B4-BE49-F238E27FC236}">
                <a16:creationId xmlns:a16="http://schemas.microsoft.com/office/drawing/2014/main" id="{D0A635EC-869F-40E6-9E18-B2C732B7C879}"/>
              </a:ext>
            </a:extLst>
          </p:cNvPr>
          <p:cNvPicPr>
            <a:picLocks noChangeAspect="1"/>
          </p:cNvPicPr>
          <p:nvPr/>
        </p:nvPicPr>
        <p:blipFill>
          <a:blip r:embed="rId5"/>
          <a:stretch>
            <a:fillRect/>
          </a:stretch>
        </p:blipFill>
        <p:spPr>
          <a:xfrm>
            <a:off x="341495" y="4619148"/>
            <a:ext cx="4209524" cy="1590476"/>
          </a:xfrm>
          <a:prstGeom prst="rect">
            <a:avLst/>
          </a:prstGeom>
        </p:spPr>
      </p:pic>
      <p:sp>
        <p:nvSpPr>
          <p:cNvPr id="20" name="Title 1">
            <a:extLst>
              <a:ext uri="{FF2B5EF4-FFF2-40B4-BE49-F238E27FC236}">
                <a16:creationId xmlns:a16="http://schemas.microsoft.com/office/drawing/2014/main" id="{2D05BAEB-E6D9-45D2-BC08-09E2324FBE6A}"/>
              </a:ext>
            </a:extLst>
          </p:cNvPr>
          <p:cNvSpPr txBox="1">
            <a:spLocks/>
          </p:cNvSpPr>
          <p:nvPr/>
        </p:nvSpPr>
        <p:spPr>
          <a:xfrm>
            <a:off x="-227150" y="1835132"/>
            <a:ext cx="273304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PitchBook Data</a:t>
            </a:r>
          </a:p>
        </p:txBody>
      </p:sp>
      <p:sp>
        <p:nvSpPr>
          <p:cNvPr id="21" name="Title 1">
            <a:extLst>
              <a:ext uri="{FF2B5EF4-FFF2-40B4-BE49-F238E27FC236}">
                <a16:creationId xmlns:a16="http://schemas.microsoft.com/office/drawing/2014/main" id="{4B79EC68-AE9B-4FEA-B373-7A192833B6C1}"/>
              </a:ext>
            </a:extLst>
          </p:cNvPr>
          <p:cNvSpPr txBox="1">
            <a:spLocks/>
          </p:cNvSpPr>
          <p:nvPr/>
        </p:nvSpPr>
        <p:spPr>
          <a:xfrm>
            <a:off x="-217966" y="3950565"/>
            <a:ext cx="273304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Salesforce Data</a:t>
            </a:r>
          </a:p>
        </p:txBody>
      </p:sp>
      <p:sp>
        <p:nvSpPr>
          <p:cNvPr id="16" name="Rectangle: Rounded Corners 15">
            <a:extLst>
              <a:ext uri="{FF2B5EF4-FFF2-40B4-BE49-F238E27FC236}">
                <a16:creationId xmlns:a16="http://schemas.microsoft.com/office/drawing/2014/main" id="{56236CEA-A259-4D65-85E0-50D1A68BDD80}"/>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301188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3962</Words>
  <Application>Microsoft Office PowerPoint</Application>
  <PresentationFormat>Widescreen</PresentationFormat>
  <Paragraphs>479</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Söhne</vt:lpstr>
      <vt:lpstr>Verdana</vt:lpstr>
      <vt:lpstr>Wingdings</vt:lpstr>
      <vt:lpstr>Office Theme</vt:lpstr>
      <vt:lpstr>Data Mining Final Project   Pitchbook Industry Classification: Robust ML for Classification for Investment Banking</vt:lpstr>
      <vt:lpstr>Table of Contents</vt:lpstr>
      <vt:lpstr>Key Stakeholders</vt:lpstr>
      <vt:lpstr>PowerPoint Presentation</vt:lpstr>
      <vt:lpstr>Background</vt:lpstr>
      <vt:lpstr>Existing Application Architecture</vt:lpstr>
      <vt:lpstr>Proposed Application Architecture</vt:lpstr>
      <vt:lpstr>PowerPoint Presentation</vt:lpstr>
      <vt:lpstr>Data Collection</vt:lpstr>
      <vt:lpstr>Data Preprocessing (EDA)</vt:lpstr>
      <vt:lpstr>Feature Engineering</vt:lpstr>
      <vt:lpstr>Feature Engineering</vt:lpstr>
      <vt:lpstr>Feature Engineering</vt:lpstr>
      <vt:lpstr>Data Mining Techniques</vt:lpstr>
      <vt:lpstr>Data Mining Techniques</vt:lpstr>
      <vt:lpstr>Data Mining Techniques</vt:lpstr>
      <vt:lpstr>Results and Evaluation</vt:lpstr>
      <vt:lpstr>Results and Evaluation</vt:lpstr>
      <vt:lpstr>Inferencing Pitchbook Industry Classification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transform</dc:title>
  <dc:creator>Mathew, Prinu</dc:creator>
  <cp:lastModifiedBy>Mathew, Prinu</cp:lastModifiedBy>
  <cp:revision>68</cp:revision>
  <dcterms:created xsi:type="dcterms:W3CDTF">2023-02-27T22:52:13Z</dcterms:created>
  <dcterms:modified xsi:type="dcterms:W3CDTF">2023-03-04T21:12:11Z</dcterms:modified>
</cp:coreProperties>
</file>