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476"/>
  </p:normalViewPr>
  <p:slideViewPr>
    <p:cSldViewPr snapToGrid="0" snapToObjects="1">
      <p:cViewPr varScale="1">
        <p:scale>
          <a:sx n="99" d="100"/>
          <a:sy n="99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AC6CFC-AC80-0E4A-91EE-F8EF55E5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A35A748-2D3C-2243-BFE5-57E447AE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1F671F-3027-E64C-8E7B-764B04E1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3B985F4-5F6D-624D-B4EA-C525E469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E092A2-F473-A547-9E8A-C7B8E7F7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0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323A2F-AADE-B744-8A5C-F4180044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E91F8A1-5FAF-7846-A3AA-63DBBE61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F2EC11-C85B-2546-A183-F0D28B77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8D78B6-BB3A-784C-8706-F25C0D63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201A09-D8A6-FD40-B295-BFCA5CE7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0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66A7A71-D1BA-644E-8F2C-C406ABCAE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B50A2D0-C548-8643-B908-61E15C141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6E18D3-902F-BE4A-84D1-6BD66087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B3B718-F96B-F746-A1B3-B3663437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4EEDD6-B4DA-BE4C-9E36-4A6D1A70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91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B6989E-3F8E-2A4C-84C4-EF04F03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C3097D-A3A5-AB48-B718-7A2EBE29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4F1294-E1E0-5E49-BEE4-EE4776C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898111-4A5D-6446-956E-78C4EF2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D1CF80-F2E2-1343-8CEB-9C6A2C24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CD5AA3-9E9E-5645-BBA2-F2DA625D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341984-9787-E048-B52F-403B2D3A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332487C-5C68-174F-B991-A834DEA8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117EE5-2031-CF4F-8645-856F2354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2A6481-3CEF-A345-A982-8D89463E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8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99997D-CA30-EC44-A117-100770F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EECDF9-33F5-DE47-94F7-3A0001444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FAD6FD4-D369-884C-A1BE-2F37B71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4769005-419E-EB44-834D-E882874C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6886C0A-0579-8A47-BC96-5EB610F6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DF6B9-5D23-8246-88C4-57B3C631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6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4BFB63-F706-544F-A1D3-4A0B472D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FDE7439-211F-0144-9A70-28699E94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9FCC4B1-88AA-FE42-80F5-D54884C8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5AEEDAF-2D29-5348-9E57-8E42BE124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C9B6454-B87A-B04A-97F2-44684ADBF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E8A29BD-494C-8741-8F55-50B6E85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C5F22F3-358C-AB42-AE42-8B223390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9D6A2CE-73B4-E24B-A2EF-3909CA15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6E913F-9C44-1A47-B292-8D6C6DC1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7777A33-4592-0643-B2FE-DF703AC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0309250-AD94-3A44-950E-17A933F9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22657B3-AB8B-BA40-9802-6F5026AA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2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DB591FF-0359-2A45-95CE-A07C5666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E0AF50-DDD0-4F41-9A73-30BB9C7C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F87E6A7-7F61-E945-AEA2-8D16E7A0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3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F5A617-26DB-2B4E-A5AC-3223DD7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5038D5-AE0F-0048-92BC-BB5F01F1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BAE466F-E4D2-7F46-882F-9487D973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E27F6C-8A3E-5949-BCF6-E957A5A4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9C190A-F028-3248-ABC7-AACA93A8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1B696F6-B7BE-404A-A131-F3C3CF2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B3B45-5B3B-D146-BA55-BB30A29E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C4080C8-49B5-A348-86DD-016B6C36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E7B48F-605C-2D42-A732-8497CE52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B9D72D-203C-144E-998F-ECE4603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0E8CE5-1898-E44F-9DB3-8D6493F3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7FB4F4F-C090-7240-962A-E2CFB16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5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A35AEA-6C5D-2A41-893A-A8BA0EF2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682B05D-F443-1C42-A63F-C0F2155E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4A04D7-81AE-DC47-AAA4-83E6BB67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9EE9-0A59-744D-A0B2-1FEA582D91F0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10B299-3EDF-424E-99A4-9FA818B6F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4E82DE5-C235-A74F-BC61-CB213BE6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E8E7-6386-AF44-A74A-762B542C9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A2B303-5EF2-B445-914A-121994670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Multi-Intent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230715C-6ECE-2B47-989E-08A1B900D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2019.4.19</a:t>
            </a:r>
            <a:endParaRPr kumimoji="1" lang="en-US" altLang="zh-CN" dirty="0"/>
          </a:p>
          <a:p>
            <a:r>
              <a:rPr kumimoji="1" lang="zh-CN" altLang="en-US" dirty="0"/>
              <a:t>朱</a:t>
            </a:r>
            <a:r>
              <a:rPr kumimoji="1" lang="zh-CN" altLang="en-US" dirty="0" smtClean="0"/>
              <a:t>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understanding.</a:t>
            </a:r>
            <a:endParaRPr kumimoji="1" lang="zh-CN" altLang="en-US" dirty="0"/>
          </a:p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utterance.</a:t>
            </a:r>
            <a:endParaRPr kumimoji="1" lang="zh-CN" altLang="en-US" dirty="0"/>
          </a:p>
          <a:p>
            <a:r>
              <a:rPr kumimoji="1" lang="en-US" altLang="zh-CN" dirty="0" err="1"/>
              <a:t>Ouput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‘Hotel-Inform:[[Price,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cheap],</a:t>
            </a:r>
            <a:r>
              <a:rPr kumimoji="1" lang="zh-CN" altLang="en-US" dirty="0"/>
              <a:t> </a:t>
            </a:r>
            <a:r>
              <a:rPr kumimoji="1" lang="en-US" altLang="zh-CN" dirty="0"/>
              <a:t>[Star,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4]]’.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838200" y="3600074"/>
            <a:ext cx="10515600" cy="2711826"/>
            <a:chOff x="838200" y="3820932"/>
            <a:chExt cx="10515600" cy="2711826"/>
          </a:xfrm>
        </p:grpSpPr>
        <p:pic>
          <p:nvPicPr>
            <p:cNvPr id="4" name="内容占位符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820932"/>
              <a:ext cx="10515600" cy="2711826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735421" y="4302347"/>
              <a:ext cx="1760706" cy="904673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838200" y="6126032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Arial" charset="0"/>
              </a:rPr>
              <a:t>Gao, J., Galley, M., &amp; Li, L. (2018). Neural Approaches to Conversational AI. 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international 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Arial" charset="0"/>
              </a:rPr>
              <a:t>acm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 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Arial" charset="0"/>
              </a:rPr>
              <a:t>sigir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 conference on research and development in information retrieval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charset="0"/>
              </a:rPr>
              <a:t>,, 1371-1374.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3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Domain,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classification.</a:t>
            </a:r>
            <a:endParaRPr kumimoji="1" lang="zh-CN" altLang="en-US" dirty="0"/>
          </a:p>
          <a:p>
            <a:r>
              <a:rPr kumimoji="1" lang="en-US" altLang="zh-CN" dirty="0"/>
              <a:t>Slot-value: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tagging.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3299520"/>
            <a:ext cx="10890738" cy="2694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6126032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Arial" charset="0"/>
              </a:rPr>
              <a:t>Gao, J., Galley, M., &amp; Li, L. (2018). Neural Approaches to Conversational AI. 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international 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Arial" charset="0"/>
              </a:rPr>
              <a:t>acm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 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Arial" charset="0"/>
              </a:rPr>
              <a:t>sigir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Arial" charset="0"/>
              </a:rPr>
              <a:t> conference on research and development in information retrieval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charset="0"/>
              </a:rPr>
              <a:t>,, 1371-1374.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54CC99-5C38-B246-A0AB-AC94751F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1B054B-239F-A742-8D9A-885014EF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840" cy="4351338"/>
          </a:xfrm>
        </p:spPr>
        <p:txBody>
          <a:bodyPr/>
          <a:lstStyle/>
          <a:p>
            <a:r>
              <a:rPr kumimoji="1" lang="en-US" altLang="zh-CN" dirty="0" err="1"/>
              <a:t>Multiwoz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scale:</a:t>
            </a:r>
            <a:r>
              <a:rPr kumimoji="1" lang="zh-CN" altLang="en-US" dirty="0"/>
              <a:t> </a:t>
            </a:r>
            <a:r>
              <a:rPr lang="en-US" altLang="zh-CN" dirty="0"/>
              <a:t>115,424 turns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Complicate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</a:t>
            </a:r>
          </a:p>
          <a:p>
            <a:pPr lvl="2"/>
            <a:r>
              <a:rPr kumimoji="1" lang="en-US" altLang="zh-CN" dirty="0"/>
              <a:t>&gt;50%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utterance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&gt;1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acts</a:t>
            </a:r>
          </a:p>
          <a:p>
            <a:pPr lvl="2"/>
            <a:r>
              <a:rPr kumimoji="1" lang="en-US" altLang="zh-CN" dirty="0"/>
              <a:t>Others: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utterance</a:t>
            </a:r>
          </a:p>
          <a:p>
            <a:pPr lvl="2"/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31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(intent,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slot)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DE9C07-D893-E24E-8FC5-791EA16F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52" y="2153603"/>
            <a:ext cx="565226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2DE5D0-7D3A-E841-9F06-25DB278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485222-D738-DA4C-B6B7-D57AC0F0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Yes I have </a:t>
            </a:r>
            <a:r>
              <a:rPr kumimoji="1" lang="en-US" altLang="zh-CN" dirty="0">
                <a:solidFill>
                  <a:srgbClr val="FF0000"/>
                </a:solidFill>
              </a:rPr>
              <a:t>pizza hut city </a:t>
            </a:r>
            <a:r>
              <a:rPr kumimoji="1" lang="en-US" altLang="zh-CN" dirty="0" err="1">
                <a:solidFill>
                  <a:srgbClr val="FF0000"/>
                </a:solidFill>
              </a:rPr>
              <a:t>centre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located at </a:t>
            </a:r>
            <a:r>
              <a:rPr kumimoji="1" lang="en-US" altLang="zh-CN" dirty="0">
                <a:solidFill>
                  <a:srgbClr val="FF0000"/>
                </a:solidFill>
              </a:rPr>
              <a:t>regent street city </a:t>
            </a:r>
            <a:r>
              <a:rPr kumimoji="1" lang="en-US" altLang="zh-CN" dirty="0" err="1">
                <a:solidFill>
                  <a:srgbClr val="FF0000"/>
                </a:solidFill>
              </a:rPr>
              <a:t>centre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.          Would you like to make a table reservation ?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xmlns="" id="{C638CEE5-42E0-C646-BDB4-DBC1DB186697}"/>
              </a:ext>
            </a:extLst>
          </p:cNvPr>
          <p:cNvCxnSpPr/>
          <p:nvPr/>
        </p:nvCxnSpPr>
        <p:spPr>
          <a:xfrm flipV="1">
            <a:off x="4521200" y="2960837"/>
            <a:ext cx="0" cy="38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D84681E-ABAE-2F49-A2A0-065B6A64F5BA}"/>
              </a:ext>
            </a:extLst>
          </p:cNvPr>
          <p:cNvSpPr txBox="1"/>
          <p:nvPr/>
        </p:nvSpPr>
        <p:spPr>
          <a:xfrm>
            <a:off x="2549611" y="2483854"/>
            <a:ext cx="354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Restaurant-Inform,</a:t>
            </a:r>
            <a:r>
              <a:rPr kumimoji="1" lang="zh-CN" altLang="en-US" sz="2400" dirty="0">
                <a:solidFill>
                  <a:srgbClr val="00B0F0"/>
                </a:solidFill>
              </a:rPr>
              <a:t> </a:t>
            </a:r>
            <a:r>
              <a:rPr kumimoji="1" lang="en-US" altLang="zh-CN" sz="2400" dirty="0">
                <a:solidFill>
                  <a:srgbClr val="00B0F0"/>
                </a:solidFill>
              </a:rPr>
              <a:t>Name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xmlns="" id="{AD9D3411-E87E-4344-8CCE-245E647DA112}"/>
              </a:ext>
            </a:extLst>
          </p:cNvPr>
          <p:cNvCxnSpPr/>
          <p:nvPr/>
        </p:nvCxnSpPr>
        <p:spPr>
          <a:xfrm flipV="1">
            <a:off x="9332098" y="2960837"/>
            <a:ext cx="0" cy="38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A9954F-7FFA-2646-ADDB-A2630893B3E3}"/>
              </a:ext>
            </a:extLst>
          </p:cNvPr>
          <p:cNvSpPr txBox="1"/>
          <p:nvPr/>
        </p:nvSpPr>
        <p:spPr>
          <a:xfrm>
            <a:off x="7360509" y="2483854"/>
            <a:ext cx="354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Restaurant-Inform,</a:t>
            </a:r>
            <a:r>
              <a:rPr kumimoji="1" lang="zh-CN" altLang="en-US" sz="2400" dirty="0">
                <a:solidFill>
                  <a:srgbClr val="00B0F0"/>
                </a:solidFill>
              </a:rPr>
              <a:t> </a:t>
            </a:r>
            <a:r>
              <a:rPr kumimoji="1" lang="en-US" altLang="zh-CN" sz="2400" dirty="0">
                <a:solidFill>
                  <a:srgbClr val="00B0F0"/>
                </a:solidFill>
              </a:rPr>
              <a:t>Area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xmlns="" id="{444BAA6E-04CF-4E41-B49A-D5FF338B4C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9676" y="4287687"/>
            <a:ext cx="0" cy="386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1FC243C-1DD5-7048-BE92-A85FB71EB76B}"/>
              </a:ext>
            </a:extLst>
          </p:cNvPr>
          <p:cNvSpPr txBox="1"/>
          <p:nvPr/>
        </p:nvSpPr>
        <p:spPr>
          <a:xfrm>
            <a:off x="2832444" y="4760756"/>
            <a:ext cx="23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Booking-Inform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SVM</a:t>
            </a:r>
            <a:r>
              <a:rPr kumimoji="1" lang="zh-CN" altLang="en-US" dirty="0"/>
              <a:t> </a:t>
            </a:r>
            <a:r>
              <a:rPr kumimoji="1" lang="en-US" altLang="zh-CN" dirty="0"/>
              <a:t>NLU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(2009,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2012):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n-grams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features.</a:t>
            </a:r>
            <a:endParaRPr kumimoji="1" lang="zh-CN" altLang="en-US" dirty="0"/>
          </a:p>
          <a:p>
            <a:r>
              <a:rPr kumimoji="1" lang="en-US" altLang="zh-CN" dirty="0" err="1"/>
              <a:t>JointNLU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(2016):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RNN/RNN+CRF.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tagging.</a:t>
            </a:r>
            <a:endParaRPr kumimoji="1" lang="zh-CN" altLang="en-US" dirty="0"/>
          </a:p>
          <a:p>
            <a:r>
              <a:rPr kumimoji="1" lang="en-US" altLang="zh-CN" dirty="0"/>
              <a:t>Seq2Seq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(2014):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lang="en-US" altLang="zh-CN" dirty="0"/>
              <a:t>serialized</a:t>
            </a:r>
            <a:r>
              <a:rPr lang="zh-CN" altLang="en-US" dirty="0"/>
              <a:t> </a:t>
            </a:r>
            <a:r>
              <a:rPr lang="en-US" altLang="zh-CN" dirty="0"/>
              <a:t>dialog</a:t>
            </a:r>
            <a:r>
              <a:rPr lang="zh-CN" altLang="en-US" dirty="0"/>
              <a:t> </a:t>
            </a:r>
            <a:r>
              <a:rPr lang="en-US" altLang="zh-CN" dirty="0"/>
              <a:t>act.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0D1A14-6968-A547-A739-B332FC19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AE8B1366-12FF-844F-B7AB-10D1E1B2C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46794"/>
              </p:ext>
            </p:extLst>
          </p:nvPr>
        </p:nvGraphicFramePr>
        <p:xfrm>
          <a:off x="838200" y="1825624"/>
          <a:ext cx="10515600" cy="357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817297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756764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867831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732569070"/>
                    </a:ext>
                  </a:extLst>
                </a:gridCol>
              </a:tblGrid>
              <a:tr h="596583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Precision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Recall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334663"/>
                  </a:ext>
                </a:extLst>
              </a:tr>
              <a:tr h="596583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SVM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0.81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0.47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552238"/>
                  </a:ext>
                </a:extLst>
              </a:tr>
              <a:tr h="596583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Seq2Seq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889077"/>
                  </a:ext>
                </a:extLst>
              </a:tr>
              <a:tr h="596583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Copy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0.70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0.69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3810133"/>
                  </a:ext>
                </a:extLst>
              </a:tr>
              <a:tr h="596583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JointNLU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0.80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0.65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0.72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1082167"/>
                  </a:ext>
                </a:extLst>
              </a:tr>
              <a:tr h="596583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LSTM-CRF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0.79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0.73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0.76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74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E20369-F10E-1B40-B605-8AFCB90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2988AC-452A-3343-AF3B-0592FF60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Multi-Intent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Single-Intent</a:t>
            </a:r>
          </a:p>
          <a:p>
            <a:r>
              <a:rPr kumimoji="1" lang="en-US" altLang="zh-CN" dirty="0"/>
              <a:t>Segment:</a:t>
            </a:r>
          </a:p>
          <a:p>
            <a:pPr lvl="1"/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period(.)</a:t>
            </a:r>
          </a:p>
          <a:p>
            <a:r>
              <a:rPr kumimoji="1" lang="en-US" altLang="zh-CN" dirty="0"/>
              <a:t>Single-Intent:</a:t>
            </a:r>
          </a:p>
          <a:p>
            <a:pPr lvl="1"/>
            <a:r>
              <a:rPr kumimoji="1" lang="en-US" altLang="zh-CN" dirty="0"/>
              <a:t>Slot-tagging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LSTM+CRF</a:t>
            </a:r>
          </a:p>
          <a:p>
            <a:pPr lvl="1"/>
            <a:r>
              <a:rPr kumimoji="1" lang="en-US" altLang="zh-CN" dirty="0"/>
              <a:t>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golden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input.</a:t>
            </a:r>
          </a:p>
          <a:p>
            <a:r>
              <a:rPr kumimoji="1" lang="en-US" altLang="zh-CN" dirty="0"/>
              <a:t>Max-pooling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prediction.</a:t>
            </a:r>
          </a:p>
          <a:p>
            <a:r>
              <a:rPr kumimoji="1" lang="en-US" altLang="zh-CN" dirty="0"/>
              <a:t>Challenge: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5495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EC80AE-13E1-B946-AA0C-665D2491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F399EB-4AAF-7F46-8DF6-684C7F53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Multi-Intent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Single-Intent</a:t>
            </a:r>
          </a:p>
          <a:p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BP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Gumbel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softmax</a:t>
            </a:r>
            <a:r>
              <a:rPr kumimoji="1" lang="en-US" altLang="zh-CN" dirty="0" smtClean="0"/>
              <a:t>?)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Iterative:</a:t>
            </a:r>
            <a:r>
              <a:rPr kumimoji="1" lang="zh-CN" altLang="en-US" dirty="0"/>
              <a:t> </a:t>
            </a:r>
            <a:r>
              <a:rPr kumimoji="1" lang="en-US" altLang="zh-CN" dirty="0"/>
              <a:t>RL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(Ask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Gaoxin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semantic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5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324</Words>
  <Application>Microsoft Macintosh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Multi-Intent Natural Language Understanding</vt:lpstr>
      <vt:lpstr>Introduction</vt:lpstr>
      <vt:lpstr>Introduction</vt:lpstr>
      <vt:lpstr>Dataset</vt:lpstr>
      <vt:lpstr>Dataset</vt:lpstr>
      <vt:lpstr>Related Works</vt:lpstr>
      <vt:lpstr>Baseline</vt:lpstr>
      <vt:lpstr>Model</vt:lpstr>
      <vt:lpstr>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朱 祺</cp:lastModifiedBy>
  <cp:revision>31</cp:revision>
  <dcterms:created xsi:type="dcterms:W3CDTF">2019-04-10T13:23:44Z</dcterms:created>
  <dcterms:modified xsi:type="dcterms:W3CDTF">2019-04-19T11:37:39Z</dcterms:modified>
</cp:coreProperties>
</file>